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2" r:id="rId4"/>
    <p:sldId id="270" r:id="rId5"/>
    <p:sldId id="269" r:id="rId6"/>
    <p:sldId id="259" r:id="rId7"/>
    <p:sldId id="262" r:id="rId8"/>
    <p:sldId id="263" r:id="rId9"/>
    <p:sldId id="260" r:id="rId10"/>
    <p:sldId id="266" r:id="rId11"/>
    <p:sldId id="265" r:id="rId12"/>
    <p:sldId id="261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AA4-233B-4840-B905-D7E63FE7409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B89A-BA7F-4D20-AE09-3FE10369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3770DD3-478A-40AE-9537-A80582447E5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148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ACB2-FE82-431A-8DB0-FC69F9993A34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entsuisobar.com/en/about_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244626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AC4D1C-6293-4B7F-8786-630B5942DB9E}" type="slidenum">
              <a:rPr lang="en-US" altLang="en-US" sz="100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75824"/>
            <a:ext cx="7772400" cy="5777376"/>
          </a:xfrm>
        </p:spPr>
        <p:txBody>
          <a:bodyPr/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PROJECT OVERVIEW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ISOBAR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b="1" dirty="0" smtClean="0"/>
              <a:t>Mobilizing our Airmen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Instructor: Prof. </a:t>
            </a:r>
            <a:r>
              <a:rPr lang="en-US" sz="2400" b="1" dirty="0" err="1" smtClean="0"/>
              <a:t>Kambiz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Heydari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US" sz="2400" b="1" dirty="0"/>
              <a:t>Student: Nikita Saple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US" sz="2400" b="1" dirty="0"/>
              <a:t>NUID: 001686003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38637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028" name="Picture 4" descr="Image result for NE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218"/>
            <a:ext cx="10515600" cy="8806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Mandates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042"/>
            <a:ext cx="10515600" cy="47269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Constraints</a:t>
            </a:r>
            <a:endParaRPr lang="en-IN" sz="3600" b="1" dirty="0" smtClean="0"/>
          </a:p>
          <a:p>
            <a:r>
              <a:rPr lang="en-IN" b="1" dirty="0" smtClean="0"/>
              <a:t>Storage </a:t>
            </a:r>
            <a:r>
              <a:rPr lang="en-IN" b="1" dirty="0"/>
              <a:t>constraints </a:t>
            </a:r>
            <a:r>
              <a:rPr lang="en-IN" dirty="0"/>
              <a:t>are addressed by minimizing free space, eliminating database reorgs, and reducing or eliminating </a:t>
            </a:r>
            <a:r>
              <a:rPr lang="en-IN" dirty="0" smtClean="0"/>
              <a:t>backups</a:t>
            </a:r>
          </a:p>
          <a:p>
            <a:r>
              <a:rPr lang="en-IN" b="1" dirty="0" smtClean="0"/>
              <a:t>Extended run times </a:t>
            </a:r>
            <a:r>
              <a:rPr lang="en-IN" dirty="0" smtClean="0"/>
              <a:t>for bulk loads are reduced by intelligent data partitioning</a:t>
            </a:r>
          </a:p>
          <a:p>
            <a:r>
              <a:rPr lang="en-IN" b="1" dirty="0" smtClean="0"/>
              <a:t>Query </a:t>
            </a:r>
            <a:r>
              <a:rPr lang="en-IN" b="1" dirty="0"/>
              <a:t>elapsed time </a:t>
            </a:r>
            <a:r>
              <a:rPr lang="en-IN" dirty="0"/>
              <a:t>constraints due to reduced data availability are reduced by using an active/inactive table technique.</a:t>
            </a:r>
          </a:p>
          <a:p>
            <a:r>
              <a:rPr lang="en-IN" b="1" dirty="0" smtClean="0"/>
              <a:t>Scope </a:t>
            </a:r>
            <a:r>
              <a:rPr lang="en-IN" b="1" dirty="0"/>
              <a:t>Constraint</a:t>
            </a:r>
            <a:r>
              <a:rPr lang="en-IN" dirty="0"/>
              <a:t>: If the scope is not defined then it may result in delivery of product which is not as per the requirements hence affecting the quality of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127"/>
            <a:ext cx="10515600" cy="85356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Mandates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Quality Expectations</a:t>
            </a:r>
            <a:endParaRPr lang="en-IN" sz="3600" dirty="0" smtClean="0"/>
          </a:p>
          <a:p>
            <a:pPr marL="0" indent="0">
              <a:buNone/>
            </a:pPr>
            <a:r>
              <a:rPr lang="en-IN" dirty="0" smtClean="0"/>
              <a:t>Integrating </a:t>
            </a:r>
            <a:r>
              <a:rPr lang="en-IN" dirty="0"/>
              <a:t>and cleansing data</a:t>
            </a:r>
          </a:p>
          <a:p>
            <a:r>
              <a:rPr lang="en-IN" dirty="0"/>
              <a:t>Business implications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Money</a:t>
            </a:r>
            <a:r>
              <a:rPr lang="en-IN" dirty="0"/>
              <a:t>/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Time </a:t>
            </a:r>
            <a:r>
              <a:rPr lang="en-IN" dirty="0"/>
              <a:t>span of the system to remain in existence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Impact </a:t>
            </a:r>
            <a:r>
              <a:rPr lang="en-IN" dirty="0"/>
              <a:t>on other departments</a:t>
            </a:r>
          </a:p>
          <a:p>
            <a:r>
              <a:rPr lang="en-IN" dirty="0"/>
              <a:t>Estimate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Training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</a:t>
            </a:r>
            <a:r>
              <a:rPr lang="en-IN" dirty="0" smtClean="0"/>
              <a:t>oftware </a:t>
            </a:r>
            <a:r>
              <a:rPr lang="en-IN" dirty="0"/>
              <a:t>maintenance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Internal </a:t>
            </a:r>
            <a:r>
              <a:rPr lang="en-IN" dirty="0"/>
              <a:t>manpower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US" b="1" dirty="0" smtClean="0"/>
              <a:t>Mandates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9454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b="1" dirty="0"/>
              <a:t>Budget and </a:t>
            </a:r>
            <a:r>
              <a:rPr lang="en-US" sz="3600" b="1" dirty="0" smtClean="0"/>
              <a:t>Resource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3-year </a:t>
            </a:r>
            <a:r>
              <a:rPr lang="en-IN" dirty="0"/>
              <a:t>Total Cost of Ownership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03418"/>
              </p:ext>
            </p:extLst>
          </p:nvPr>
        </p:nvGraphicFramePr>
        <p:xfrm>
          <a:off x="1571222" y="2176331"/>
          <a:ext cx="8809150" cy="331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575"/>
                <a:gridCol w="4404575"/>
              </a:tblGrid>
              <a:tr h="33100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Scaling up</a:t>
                      </a:r>
                    </a:p>
                    <a:p>
                      <a:r>
                        <a:rPr lang="en-US" sz="2000" dirty="0" smtClean="0"/>
                        <a:t>Scaling Out</a:t>
                      </a:r>
                    </a:p>
                    <a:p>
                      <a:r>
                        <a:rPr lang="en-US" sz="2000" dirty="0" smtClean="0"/>
                        <a:t>Non – Production environments</a:t>
                      </a:r>
                    </a:p>
                    <a:p>
                      <a:r>
                        <a:rPr lang="en-US" sz="2000" dirty="0" smtClean="0"/>
                        <a:t>Staff training</a:t>
                      </a:r>
                    </a:p>
                    <a:p>
                      <a:r>
                        <a:rPr lang="en-US" sz="2000" dirty="0" smtClean="0"/>
                        <a:t>Operation Systems</a:t>
                      </a:r>
                    </a:p>
                    <a:p>
                      <a:r>
                        <a:rPr lang="en-US" sz="2000" dirty="0" smtClean="0"/>
                        <a:t>Purge/</a:t>
                      </a:r>
                      <a:r>
                        <a:rPr lang="en-US" sz="2000" baseline="0" dirty="0" smtClean="0"/>
                        <a:t> Archive</a:t>
                      </a:r>
                    </a:p>
                    <a:p>
                      <a:r>
                        <a:rPr lang="en-US" sz="2000" baseline="0" dirty="0" smtClean="0"/>
                        <a:t>Disaster Recovery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Project Sponsor</a:t>
                      </a:r>
                    </a:p>
                    <a:p>
                      <a:r>
                        <a:rPr lang="en-US" sz="2000" dirty="0" smtClean="0"/>
                        <a:t>Project Managers</a:t>
                      </a:r>
                    </a:p>
                    <a:p>
                      <a:r>
                        <a:rPr lang="en-US" sz="2000" dirty="0" smtClean="0"/>
                        <a:t>Vendor Selection Lead</a:t>
                      </a:r>
                    </a:p>
                    <a:p>
                      <a:r>
                        <a:rPr lang="en-US" sz="2000" dirty="0" smtClean="0"/>
                        <a:t>Core Team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Application Engineer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Database Admin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Network</a:t>
                      </a:r>
                      <a:r>
                        <a:rPr lang="en-US" sz="2000" baseline="0" dirty="0" smtClean="0"/>
                        <a:t> Architect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System Architect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Extended Team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US" b="1" dirty="0" smtClean="0"/>
              <a:t>Project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Risks and </a:t>
            </a:r>
            <a:r>
              <a:rPr lang="en-US" sz="3600" dirty="0"/>
              <a:t>Issues</a:t>
            </a:r>
          </a:p>
          <a:p>
            <a:pPr marL="0" lvl="0" indent="0">
              <a:buNone/>
            </a:pPr>
            <a:r>
              <a:rPr lang="en-US" sz="3600" dirty="0" smtClean="0"/>
              <a:t>RISKS</a:t>
            </a:r>
          </a:p>
          <a:p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Cost Management</a:t>
            </a:r>
          </a:p>
          <a:p>
            <a:pPr marL="0" lvl="0" indent="0">
              <a:buNone/>
            </a:pPr>
            <a:r>
              <a:rPr lang="en-US" sz="3600" dirty="0" smtClean="0"/>
              <a:t>ISSUES</a:t>
            </a:r>
          </a:p>
          <a:p>
            <a:r>
              <a:rPr lang="en-US" dirty="0"/>
              <a:t>Talent </a:t>
            </a:r>
            <a:r>
              <a:rPr lang="en-US" dirty="0" smtClean="0"/>
              <a:t>Shortage</a:t>
            </a:r>
          </a:p>
          <a:p>
            <a:r>
              <a:rPr lang="en-US" dirty="0"/>
              <a:t>Scalability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4"/>
            <a:ext cx="10515600" cy="5402686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IN" dirty="0"/>
              <a:t>http://www.isobar.com/us/en/</a:t>
            </a:r>
          </a:p>
          <a:p>
            <a:pPr lvl="0"/>
            <a:r>
              <a:rPr lang="en-IN" dirty="0"/>
              <a:t>http://neu11.myvelero.com/VPPMMenu.cfm?Menu=2&amp;winH=672&amp;winW=1577</a:t>
            </a:r>
          </a:p>
          <a:p>
            <a:pPr lvl="0"/>
            <a:r>
              <a:rPr lang="en-IN" dirty="0"/>
              <a:t>http://www.isobar.com/se/en/privacy/</a:t>
            </a:r>
          </a:p>
          <a:p>
            <a:pPr lvl="0"/>
            <a:r>
              <a:rPr lang="en-IN" dirty="0"/>
              <a:t>https://isobar-idev.github.io/code-standards/</a:t>
            </a:r>
          </a:p>
          <a:p>
            <a:pPr lvl="0"/>
            <a:r>
              <a:rPr lang="en-IN" dirty="0"/>
              <a:t>https://www.mja.com.au/journal/2009/190/11/isobar-concept-and-handoverchecklist-</a:t>
            </a:r>
          </a:p>
          <a:p>
            <a:pPr lvl="0"/>
            <a:r>
              <a:rPr lang="en-IN" dirty="0"/>
              <a:t>national-clinical-handover-initiative</a:t>
            </a:r>
          </a:p>
          <a:p>
            <a:pPr lvl="0"/>
            <a:r>
              <a:rPr lang="en-IN" dirty="0"/>
              <a:t>http://nightwatchjs.org/</a:t>
            </a:r>
          </a:p>
          <a:p>
            <a:pPr lvl="0"/>
            <a:r>
              <a:rPr lang="en-IN" dirty="0"/>
              <a:t>http://bobchesley.net/front-end-code-standards-best-practices-roundarch-isobar/</a:t>
            </a:r>
          </a:p>
          <a:p>
            <a:pPr lvl="0"/>
            <a:r>
              <a:rPr lang="en-IN" dirty="0"/>
              <a:t>http://www.slideshare.net/yoav-netcraft/roundarch-isobar-java-script-codingstandards</a:t>
            </a:r>
          </a:p>
          <a:p>
            <a:pPr lvl="0"/>
            <a:r>
              <a:rPr lang="en-IN" dirty="0"/>
              <a:t>http://www.dentsuaegisnetwork.com/m/enuk/</a:t>
            </a:r>
          </a:p>
          <a:p>
            <a:pPr lvl="0"/>
            <a:r>
              <a:rPr lang="en-IN" dirty="0"/>
              <a:t>responsibility/code%20of%20conduct/dentsu%20aegis%20network%20code%</a:t>
            </a:r>
          </a:p>
          <a:p>
            <a:pPr lvl="0"/>
            <a:r>
              <a:rPr lang="en-IN" dirty="0"/>
              <a:t>20of%20conduct.pdf</a:t>
            </a:r>
          </a:p>
          <a:p>
            <a:pPr lvl="0"/>
            <a:r>
              <a:rPr lang="en-IN" dirty="0"/>
              <a:t>http://www.isobar.com/us/en/terms/</a:t>
            </a:r>
          </a:p>
          <a:p>
            <a:pPr lvl="0"/>
            <a:r>
              <a:rPr lang="en-IN" dirty="0"/>
              <a:t>https://en.wikipedia.org/wiki/Roundarch_Isobar</a:t>
            </a:r>
          </a:p>
          <a:p>
            <a:pPr lvl="0"/>
            <a:r>
              <a:rPr lang="en-IN" dirty="0"/>
              <a:t>http://www.businesswire.com/news/home/20110228005609/en/Isobar-Expands-</a:t>
            </a:r>
          </a:p>
          <a:p>
            <a:pPr lvl="0"/>
            <a:r>
              <a:rPr lang="en-IN" dirty="0"/>
              <a:t>Creative-Leadership-Addition-Max-</a:t>
            </a:r>
            <a:r>
              <a:rPr lang="en-IN" dirty="0" err="1"/>
              <a:t>Fresen</a:t>
            </a:r>
            <a:endParaRPr lang="en-IN" dirty="0"/>
          </a:p>
          <a:p>
            <a:pPr lvl="0"/>
            <a:r>
              <a:rPr lang="en-IN" dirty="0"/>
              <a:t>http://www.isobar.com/us/en/services/platforms/</a:t>
            </a:r>
          </a:p>
          <a:p>
            <a:pPr lvl="0"/>
            <a:r>
              <a:rPr lang="en-IN" dirty="0"/>
              <a:t>http://www.isobar.com/us/en/services/</a:t>
            </a:r>
          </a:p>
          <a:p>
            <a:pPr lvl="0"/>
            <a:r>
              <a:rPr lang="en-IN" dirty="0"/>
              <a:t>http://www.isobar.com/us/en/services/strategy/</a:t>
            </a:r>
          </a:p>
          <a:p>
            <a:pPr lvl="0"/>
            <a:r>
              <a:rPr lang="en-IN" dirty="0"/>
              <a:t>https://isobarmarketingintelligence.com/aboutus/</a:t>
            </a:r>
          </a:p>
          <a:p>
            <a:pPr lvl="0"/>
            <a:r>
              <a:rPr lang="en-IN" dirty="0">
                <a:hlinkClick r:id="rId2"/>
              </a:rPr>
              <a:t>http://www.dentsuisobar.com/en/about_us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94" y="1690688"/>
            <a:ext cx="8210412" cy="48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5146"/>
            <a:ext cx="10515600" cy="1187364"/>
          </a:xfrm>
        </p:spPr>
        <p:txBody>
          <a:bodyPr/>
          <a:lstStyle/>
          <a:p>
            <a:pPr algn="ctr"/>
            <a:r>
              <a:rPr lang="en-US" b="1" dirty="0" smtClean="0"/>
              <a:t>Company Approach - Isobar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Mission statement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Isobar brings into existence applications and digitally centered marketing campaigns for mobiles devices, web and social media.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b="1" dirty="0"/>
              <a:t>Vision Statement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By creating, conceiving and optimizing “Ideas without Limits”, Isobar intends to resolve complex client challenges and render incontrovertible business results to become the preferred choice in digital media.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oolheads.com/egov/securebiz/topicmap/s563/img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7167"/>
          <a:stretch/>
        </p:blipFill>
        <p:spPr bwMode="auto">
          <a:xfrm>
            <a:off x="2434109" y="915986"/>
            <a:ext cx="6890196" cy="58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IN" sz="3200" b="1" dirty="0"/>
              <a:t>Mobilizing our Airmen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773" t="71" r="5385" b="1071"/>
          <a:stretch/>
        </p:blipFill>
        <p:spPr>
          <a:xfrm>
            <a:off x="1568189" y="1854557"/>
            <a:ext cx="9055621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/>
          <a:lstStyle/>
          <a:p>
            <a:pPr algn="ctr"/>
            <a:r>
              <a:rPr lang="en-IN" sz="3200" b="1" dirty="0"/>
              <a:t>Mobilizing our Airmen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Support </a:t>
            </a:r>
            <a:r>
              <a:rPr lang="en-IN" dirty="0"/>
              <a:t>Airmen with easier, more secure access to </a:t>
            </a:r>
            <a:r>
              <a:rPr lang="en-IN" dirty="0" smtClean="0"/>
              <a:t>information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Exiting issues: </a:t>
            </a:r>
            <a:endParaRPr lang="en-US" dirty="0"/>
          </a:p>
          <a:p>
            <a:r>
              <a:rPr lang="en-US" dirty="0"/>
              <a:t>The old system had become cluttered</a:t>
            </a:r>
            <a:r>
              <a:rPr lang="en-US" dirty="0" smtClean="0"/>
              <a:t>.</a:t>
            </a:r>
          </a:p>
          <a:p>
            <a:r>
              <a:rPr lang="en-US" dirty="0"/>
              <a:t>Difficult to navigate and didn’t support mobile access. </a:t>
            </a:r>
          </a:p>
          <a:p>
            <a:r>
              <a:rPr lang="en-IN" dirty="0" smtClean="0"/>
              <a:t>Joining </a:t>
            </a:r>
            <a:r>
              <a:rPr lang="en-IN" dirty="0"/>
              <a:t>Data from multiple RDMS sources and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combining </a:t>
            </a:r>
          </a:p>
          <a:p>
            <a:r>
              <a:rPr lang="en-IN" dirty="0" smtClean="0"/>
              <a:t>Multiple </a:t>
            </a:r>
            <a:r>
              <a:rPr lang="en-IN" dirty="0"/>
              <a:t>factors from several records is not feasible.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faster and easier processing, and to achieve in depth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analytics </a:t>
            </a:r>
            <a:r>
              <a:rPr lang="en-IN" dirty="0"/>
              <a:t>for the airmen, big data solution would be appropriate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ig data characteristic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2212" r="5289" b="10330"/>
          <a:stretch/>
        </p:blipFill>
        <p:spPr bwMode="auto">
          <a:xfrm>
            <a:off x="8894232" y="2434105"/>
            <a:ext cx="3297768" cy="23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47184"/>
            <a:ext cx="10515600" cy="943504"/>
          </a:xfrm>
        </p:spPr>
        <p:txBody>
          <a:bodyPr/>
          <a:lstStyle/>
          <a:p>
            <a:pPr algn="ctr"/>
            <a:r>
              <a:rPr lang="en-US" sz="3200" b="1" dirty="0" smtClean="0"/>
              <a:t>Proposed Architecture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3008"/>
            <a:ext cx="10515600" cy="46539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Strategy </a:t>
            </a:r>
            <a:r>
              <a:rPr lang="en-US" b="1" dirty="0" smtClean="0"/>
              <a:t>– Build</a:t>
            </a:r>
          </a:p>
          <a:p>
            <a:r>
              <a:rPr lang="en-US" dirty="0"/>
              <a:t>Created over ten years ago, the Air Force Portal is the single site for Airmen to securely receive communications, access information, and connect and collaborate with other Airmen</a:t>
            </a:r>
            <a:r>
              <a:rPr lang="en-US" dirty="0" smtClean="0"/>
              <a:t>.</a:t>
            </a:r>
          </a:p>
          <a:p>
            <a:r>
              <a:rPr lang="en-IN" dirty="0" smtClean="0"/>
              <a:t>Portal refashion: mobile-ready</a:t>
            </a:r>
            <a:r>
              <a:rPr lang="en-IN" dirty="0"/>
              <a:t>, responsive web design optimized for low-bandwidth network </a:t>
            </a:r>
            <a:r>
              <a:rPr lang="en-IN" dirty="0" smtClean="0"/>
              <a:t>connections.</a:t>
            </a:r>
          </a:p>
          <a:p>
            <a:r>
              <a:rPr lang="en-IN" dirty="0" smtClean="0"/>
              <a:t>Productivity: implement </a:t>
            </a:r>
            <a:r>
              <a:rPr lang="en-IN" dirty="0"/>
              <a:t>features that enabled user personalization and group workspaces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Streamline </a:t>
            </a:r>
            <a:r>
              <a:rPr lang="en-IN" dirty="0"/>
              <a:t>content and a more intuitive navigation boost </a:t>
            </a:r>
            <a:r>
              <a:rPr lang="en-IN" dirty="0" smtClean="0"/>
              <a:t>usability.</a:t>
            </a:r>
          </a:p>
          <a:p>
            <a:r>
              <a:rPr lang="en-IN" dirty="0" smtClean="0"/>
              <a:t>Updated </a:t>
            </a:r>
            <a:r>
              <a:rPr lang="en-IN" dirty="0"/>
              <a:t>design reflects current Air Force </a:t>
            </a:r>
            <a:r>
              <a:rPr lang="en-IN" dirty="0" smtClean="0"/>
              <a:t>branding.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9656"/>
            <a:ext cx="10515600" cy="1041032"/>
          </a:xfrm>
        </p:spPr>
        <p:txBody>
          <a:bodyPr/>
          <a:lstStyle/>
          <a:p>
            <a:pPr algn="ctr"/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480"/>
            <a:ext cx="10515600" cy="47514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773" y="1830850"/>
            <a:ext cx="6828455" cy="4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5824"/>
            <a:ext cx="10515600" cy="1057711"/>
          </a:xfrm>
        </p:spPr>
        <p:txBody>
          <a:bodyPr/>
          <a:lstStyle/>
          <a:p>
            <a:pPr algn="ctr"/>
            <a:r>
              <a:rPr lang="en-US" dirty="0"/>
              <a:t>Project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51648"/>
            <a:ext cx="10515600" cy="46253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Impact</a:t>
            </a:r>
          </a:p>
          <a:p>
            <a:r>
              <a:rPr lang="en-IN" dirty="0"/>
              <a:t>Current Process </a:t>
            </a:r>
            <a:r>
              <a:rPr lang="en-IN" dirty="0" smtClean="0"/>
              <a:t>Improvement </a:t>
            </a:r>
          </a:p>
          <a:p>
            <a:r>
              <a:rPr lang="en-IN" dirty="0"/>
              <a:t>Service </a:t>
            </a:r>
            <a:r>
              <a:rPr lang="en-IN" dirty="0" smtClean="0"/>
              <a:t>Improvement</a:t>
            </a:r>
          </a:p>
          <a:p>
            <a:r>
              <a:rPr lang="en-IN" dirty="0"/>
              <a:t>Cost </a:t>
            </a:r>
            <a:r>
              <a:rPr lang="en-IN" dirty="0" smtClean="0"/>
              <a:t>Saving</a:t>
            </a:r>
          </a:p>
          <a:p>
            <a:r>
              <a:rPr lang="en-IN" dirty="0" smtClean="0"/>
              <a:t>Regulatory</a:t>
            </a:r>
          </a:p>
          <a:p>
            <a:r>
              <a:rPr lang="en-IN" dirty="0"/>
              <a:t>Strategic </a:t>
            </a:r>
            <a:r>
              <a:rPr lang="en-IN" dirty="0" smtClean="0"/>
              <a:t>Initiative</a:t>
            </a:r>
          </a:p>
          <a:p>
            <a:r>
              <a:rPr lang="en-IN" dirty="0"/>
              <a:t>Saving </a:t>
            </a:r>
            <a:r>
              <a:rPr lang="en-IN" dirty="0" smtClean="0"/>
              <a:t>Years –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5824"/>
            <a:ext cx="10515600" cy="914864"/>
          </a:xfrm>
        </p:spPr>
        <p:txBody>
          <a:bodyPr/>
          <a:lstStyle/>
          <a:p>
            <a:pPr algn="ctr"/>
            <a:r>
              <a:rPr lang="en-US" b="1" dirty="0" smtClean="0"/>
              <a:t>Mandates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203065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en-US" sz="4200" b="1" dirty="0" smtClean="0"/>
              <a:t>Scope</a:t>
            </a:r>
            <a:endParaRPr lang="en-IN" dirty="0"/>
          </a:p>
          <a:p>
            <a:r>
              <a:rPr lang="en-IN" b="1" dirty="0" smtClean="0"/>
              <a:t>Upgrading</a:t>
            </a:r>
            <a:r>
              <a:rPr lang="en-IN" dirty="0" smtClean="0"/>
              <a:t> </a:t>
            </a:r>
            <a:r>
              <a:rPr lang="en-IN" dirty="0"/>
              <a:t>the portal to meet airmen’s needs. </a:t>
            </a:r>
          </a:p>
          <a:p>
            <a:r>
              <a:rPr lang="en-IN" dirty="0" smtClean="0"/>
              <a:t>Find </a:t>
            </a:r>
            <a:r>
              <a:rPr lang="en-IN" dirty="0"/>
              <a:t>out what you need in terms of </a:t>
            </a:r>
            <a:r>
              <a:rPr lang="en-IN" b="1" dirty="0"/>
              <a:t>recruiting and training</a:t>
            </a:r>
            <a:r>
              <a:rPr lang="en-IN" dirty="0"/>
              <a:t>. </a:t>
            </a:r>
          </a:p>
          <a:p>
            <a:r>
              <a:rPr lang="en-IN" b="1" dirty="0" smtClean="0"/>
              <a:t>Business discovery </a:t>
            </a:r>
            <a:r>
              <a:rPr lang="en-IN" dirty="0" smtClean="0"/>
              <a:t>– Consider the broader use cases for Big Data.</a:t>
            </a:r>
            <a:endParaRPr lang="en-IN" dirty="0"/>
          </a:p>
          <a:p>
            <a:r>
              <a:rPr lang="en-IN" b="1" dirty="0" smtClean="0"/>
              <a:t>Information </a:t>
            </a:r>
            <a:r>
              <a:rPr lang="en-IN" b="1" dirty="0"/>
              <a:t>discovery and architecture </a:t>
            </a:r>
            <a:r>
              <a:rPr lang="en-IN" dirty="0" smtClean="0"/>
              <a:t>- Discovering the data sources (Cargo transports, weather reconnaissance) needed to support target use cases and then develop an architecture that supports it.</a:t>
            </a:r>
          </a:p>
          <a:p>
            <a:r>
              <a:rPr lang="en-IN" b="1" dirty="0" smtClean="0"/>
              <a:t>Design</a:t>
            </a:r>
            <a:r>
              <a:rPr lang="en-IN" dirty="0" smtClean="0"/>
              <a:t> - Design the Big Data part — including hardware, software, analytics and application stacks. </a:t>
            </a:r>
          </a:p>
          <a:p>
            <a:r>
              <a:rPr lang="en-IN" b="1" dirty="0" smtClean="0"/>
              <a:t>Procurement</a:t>
            </a:r>
            <a:r>
              <a:rPr lang="en-IN" dirty="0" smtClean="0"/>
              <a:t> </a:t>
            </a:r>
            <a:r>
              <a:rPr lang="en-IN" dirty="0"/>
              <a:t>- Design a Programmatic engine that can be used to handle the air traffic and weather conditions</a:t>
            </a:r>
          </a:p>
          <a:p>
            <a:r>
              <a:rPr lang="en-IN" b="1" dirty="0" smtClean="0"/>
              <a:t>Ingestion</a:t>
            </a:r>
            <a:r>
              <a:rPr lang="en-IN" dirty="0" smtClean="0"/>
              <a:t> </a:t>
            </a:r>
            <a:r>
              <a:rPr lang="en-IN" dirty="0"/>
              <a:t>- Incorporating the data sets into Big Data platform of choice.</a:t>
            </a:r>
          </a:p>
          <a:p>
            <a:r>
              <a:rPr lang="en-IN" dirty="0" smtClean="0"/>
              <a:t>Analytical </a:t>
            </a:r>
            <a:r>
              <a:rPr lang="en-IN" dirty="0"/>
              <a:t>application to the data sets.</a:t>
            </a:r>
          </a:p>
          <a:p>
            <a:r>
              <a:rPr lang="en-IN" dirty="0" smtClean="0"/>
              <a:t>Quality </a:t>
            </a:r>
            <a:r>
              <a:rPr lang="en-IN" dirty="0"/>
              <a:t>assurance/ Test - Test all of it.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629</Words>
  <Application>Microsoft Office PowerPoint</Application>
  <PresentationFormat>Widescreen</PresentationFormat>
  <Paragraphs>138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 PROJECT OVERVIEW  ISOBAR Mobilizing our Airmen   Instructor: Prof. Kambiz Heydari Student: Nikita Saple NUID: 001686003  </vt:lpstr>
      <vt:lpstr>Company Approach - Isobar</vt:lpstr>
      <vt:lpstr>PowerPoint Presentation</vt:lpstr>
      <vt:lpstr>Mobilizing our Airmen</vt:lpstr>
      <vt:lpstr>Mobilizing our Airmen</vt:lpstr>
      <vt:lpstr>Proposed Architecture</vt:lpstr>
      <vt:lpstr>Project Planning</vt:lpstr>
      <vt:lpstr>Project Planning</vt:lpstr>
      <vt:lpstr>Mandates</vt:lpstr>
      <vt:lpstr>Mandates</vt:lpstr>
      <vt:lpstr>Mandates</vt:lpstr>
      <vt:lpstr>Mandates</vt:lpstr>
      <vt:lpstr>Project Execution</vt:lpstr>
      <vt:lpstr>References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saple</dc:creator>
  <cp:lastModifiedBy>nikita saple</cp:lastModifiedBy>
  <cp:revision>34</cp:revision>
  <dcterms:created xsi:type="dcterms:W3CDTF">2017-02-13T23:26:51Z</dcterms:created>
  <dcterms:modified xsi:type="dcterms:W3CDTF">2017-03-03T22:36:07Z</dcterms:modified>
</cp:coreProperties>
</file>