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8" r:id="rId2"/>
    <p:sldId id="299" r:id="rId3"/>
    <p:sldId id="266" r:id="rId4"/>
    <p:sldId id="297" r:id="rId5"/>
    <p:sldId id="298" r:id="rId6"/>
    <p:sldId id="300" r:id="rId7"/>
    <p:sldId id="301" r:id="rId8"/>
    <p:sldId id="302" r:id="rId9"/>
    <p:sldId id="286" r:id="rId10"/>
    <p:sldId id="271" r:id="rId11"/>
    <p:sldId id="272" r:id="rId12"/>
    <p:sldId id="29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6" r:id="rId22"/>
    <p:sldId id="283" r:id="rId23"/>
    <p:sldId id="284" r:id="rId24"/>
    <p:sldId id="256" r:id="rId25"/>
    <p:sldId id="257" r:id="rId26"/>
    <p:sldId id="258" r:id="rId27"/>
    <p:sldId id="260" r:id="rId28"/>
    <p:sldId id="261" r:id="rId29"/>
    <p:sldId id="264" r:id="rId30"/>
    <p:sldId id="262" r:id="rId31"/>
    <p:sldId id="263" r:id="rId32"/>
    <p:sldId id="265" r:id="rId33"/>
    <p:sldId id="289" r:id="rId34"/>
    <p:sldId id="290" r:id="rId35"/>
    <p:sldId id="291" r:id="rId36"/>
    <p:sldId id="292" r:id="rId37"/>
    <p:sldId id="293" r:id="rId38"/>
    <p:sldId id="294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E6E96-5B7F-4C66-91F4-C216D7BAA2BD}" type="doc">
      <dgm:prSet loTypeId="urn:microsoft.com/office/officeart/2005/8/layout/pyramid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2FF47-F067-42E5-97D8-36B1EA5EE47C}">
      <dgm:prSet phldrT="[Text]"/>
      <dgm:spPr/>
      <dgm:t>
        <a:bodyPr/>
        <a:lstStyle/>
        <a:p>
          <a:r>
            <a:rPr lang="en-US" b="1" dirty="0" smtClean="0"/>
            <a:t>Architecture</a:t>
          </a:r>
          <a:endParaRPr lang="en-US" b="1" dirty="0"/>
        </a:p>
      </dgm:t>
    </dgm:pt>
    <dgm:pt modelId="{BEE7CBF6-A2C2-4CA2-ABBE-9D153867A99A}" type="parTrans" cxnId="{8AE235B7-8159-4E9F-8AC8-1564A2DE1C65}">
      <dgm:prSet/>
      <dgm:spPr/>
      <dgm:t>
        <a:bodyPr/>
        <a:lstStyle/>
        <a:p>
          <a:endParaRPr lang="en-US"/>
        </a:p>
      </dgm:t>
    </dgm:pt>
    <dgm:pt modelId="{A83F848B-640E-44B4-816D-1501808150E4}" type="sibTrans" cxnId="{8AE235B7-8159-4E9F-8AC8-1564A2DE1C65}">
      <dgm:prSet/>
      <dgm:spPr/>
      <dgm:t>
        <a:bodyPr/>
        <a:lstStyle/>
        <a:p>
          <a:endParaRPr lang="en-US"/>
        </a:p>
      </dgm:t>
    </dgm:pt>
    <dgm:pt modelId="{A2C40078-E19D-4D8E-AB19-01A92F6DA20A}">
      <dgm:prSet phldrT="[Text]"/>
      <dgm:spPr/>
      <dgm:t>
        <a:bodyPr/>
        <a:lstStyle/>
        <a:p>
          <a:r>
            <a:rPr lang="en-US" b="1" dirty="0" smtClean="0"/>
            <a:t>Security</a:t>
          </a:r>
          <a:endParaRPr lang="en-US" b="1" dirty="0"/>
        </a:p>
      </dgm:t>
    </dgm:pt>
    <dgm:pt modelId="{6149057A-57BB-4F32-B1BE-61650B1AD7EE}" type="parTrans" cxnId="{DD541594-AE79-4D80-9ACC-7B47E1E9383C}">
      <dgm:prSet/>
      <dgm:spPr/>
      <dgm:t>
        <a:bodyPr/>
        <a:lstStyle/>
        <a:p>
          <a:endParaRPr lang="en-US"/>
        </a:p>
      </dgm:t>
    </dgm:pt>
    <dgm:pt modelId="{3010151C-769E-4C6F-BC1B-2C53A3BE122D}" type="sibTrans" cxnId="{DD541594-AE79-4D80-9ACC-7B47E1E9383C}">
      <dgm:prSet/>
      <dgm:spPr/>
      <dgm:t>
        <a:bodyPr/>
        <a:lstStyle/>
        <a:p>
          <a:endParaRPr lang="en-US"/>
        </a:p>
      </dgm:t>
    </dgm:pt>
    <dgm:pt modelId="{11D72F53-F93C-4A3E-B76A-D57B4F9A14E5}">
      <dgm:prSet phldrT="[Text]"/>
      <dgm:spPr/>
      <dgm:t>
        <a:bodyPr/>
        <a:lstStyle/>
        <a:p>
          <a:r>
            <a:rPr lang="en-US" b="1" dirty="0" smtClean="0"/>
            <a:t>BUSINESS SCENARIOS</a:t>
          </a:r>
          <a:endParaRPr lang="en-US" b="1" dirty="0"/>
        </a:p>
      </dgm:t>
    </dgm:pt>
    <dgm:pt modelId="{D0372892-32E5-46C5-A6DC-9AF583BB364F}" type="parTrans" cxnId="{85F7ABC4-EE30-4474-971F-BB6F4BF5B997}">
      <dgm:prSet/>
      <dgm:spPr/>
      <dgm:t>
        <a:bodyPr/>
        <a:lstStyle/>
        <a:p>
          <a:endParaRPr lang="en-US"/>
        </a:p>
      </dgm:t>
    </dgm:pt>
    <dgm:pt modelId="{3827277C-5218-4E6E-9EA4-CB437BE5FB4A}" type="sibTrans" cxnId="{85F7ABC4-EE30-4474-971F-BB6F4BF5B997}">
      <dgm:prSet/>
      <dgm:spPr/>
      <dgm:t>
        <a:bodyPr/>
        <a:lstStyle/>
        <a:p>
          <a:endParaRPr lang="en-US"/>
        </a:p>
      </dgm:t>
    </dgm:pt>
    <dgm:pt modelId="{5874FEEE-5E16-4720-8626-77E602EB394C}">
      <dgm:prSet phldrT="[Text]"/>
      <dgm:spPr/>
      <dgm:t>
        <a:bodyPr/>
        <a:lstStyle/>
        <a:p>
          <a:r>
            <a:rPr lang="en-IN" b="1" i="0" dirty="0" smtClean="0"/>
            <a:t>Manageability </a:t>
          </a:r>
          <a:endParaRPr lang="en-US" b="1" dirty="0"/>
        </a:p>
      </dgm:t>
    </dgm:pt>
    <dgm:pt modelId="{A6A2634C-8E60-40E8-88D2-59AC5AA27E23}" type="parTrans" cxnId="{9DB76528-6EDB-4F55-8508-7D4FA48A5A63}">
      <dgm:prSet/>
      <dgm:spPr/>
      <dgm:t>
        <a:bodyPr/>
        <a:lstStyle/>
        <a:p>
          <a:endParaRPr lang="en-US"/>
        </a:p>
      </dgm:t>
    </dgm:pt>
    <dgm:pt modelId="{F3078B04-42FB-4470-A7C7-9A0773BB28D5}" type="sibTrans" cxnId="{9DB76528-6EDB-4F55-8508-7D4FA48A5A63}">
      <dgm:prSet/>
      <dgm:spPr/>
      <dgm:t>
        <a:bodyPr/>
        <a:lstStyle/>
        <a:p>
          <a:endParaRPr lang="en-US"/>
        </a:p>
      </dgm:t>
    </dgm:pt>
    <dgm:pt modelId="{A056AB6D-A0DE-4663-89EC-CED77F53458B}">
      <dgm:prSet phldrT="[Text]"/>
      <dgm:spPr/>
      <dgm:t>
        <a:bodyPr/>
        <a:lstStyle/>
        <a:p>
          <a:r>
            <a:rPr lang="en-US" b="1" dirty="0" smtClean="0"/>
            <a:t>Language</a:t>
          </a:r>
          <a:endParaRPr lang="en-US" b="1" dirty="0"/>
        </a:p>
      </dgm:t>
    </dgm:pt>
    <dgm:pt modelId="{74376356-7A21-4705-8547-C6CF5DC08582}" type="parTrans" cxnId="{B4E0925A-AE5A-48BB-8D22-F0845658B356}">
      <dgm:prSet/>
      <dgm:spPr/>
      <dgm:t>
        <a:bodyPr/>
        <a:lstStyle/>
        <a:p>
          <a:endParaRPr lang="en-US"/>
        </a:p>
      </dgm:t>
    </dgm:pt>
    <dgm:pt modelId="{B0A5A909-17A8-4D89-A8A8-BFD6DB4C98A3}" type="sibTrans" cxnId="{B4E0925A-AE5A-48BB-8D22-F0845658B356}">
      <dgm:prSet/>
      <dgm:spPr/>
      <dgm:t>
        <a:bodyPr/>
        <a:lstStyle/>
        <a:p>
          <a:endParaRPr lang="en-US"/>
        </a:p>
      </dgm:t>
    </dgm:pt>
    <dgm:pt modelId="{D8F6345A-76ED-48B4-8A73-58323183504D}">
      <dgm:prSet phldrT="[Text]"/>
      <dgm:spPr/>
      <dgm:t>
        <a:bodyPr/>
        <a:lstStyle/>
        <a:p>
          <a:r>
            <a:rPr lang="en-US" b="1" dirty="0" smtClean="0"/>
            <a:t>Integration</a:t>
          </a:r>
          <a:endParaRPr lang="en-US" b="1" dirty="0"/>
        </a:p>
      </dgm:t>
    </dgm:pt>
    <dgm:pt modelId="{6F1C6E65-888F-48F1-93D2-01C2A2734889}" type="parTrans" cxnId="{37F0DA48-D97A-4E20-B5FA-763B590D5331}">
      <dgm:prSet/>
      <dgm:spPr/>
      <dgm:t>
        <a:bodyPr/>
        <a:lstStyle/>
        <a:p>
          <a:endParaRPr lang="en-US"/>
        </a:p>
      </dgm:t>
    </dgm:pt>
    <dgm:pt modelId="{61B88151-58A2-45EC-B966-22980EAA2CBA}" type="sibTrans" cxnId="{37F0DA48-D97A-4E20-B5FA-763B590D5331}">
      <dgm:prSet/>
      <dgm:spPr/>
      <dgm:t>
        <a:bodyPr/>
        <a:lstStyle/>
        <a:p>
          <a:endParaRPr lang="en-US"/>
        </a:p>
      </dgm:t>
    </dgm:pt>
    <dgm:pt modelId="{43E67B68-34A1-4223-BFF7-0A94F3C93AB6}">
      <dgm:prSet phldrT="[Text]"/>
      <dgm:spPr/>
      <dgm:t>
        <a:bodyPr/>
        <a:lstStyle/>
        <a:p>
          <a:r>
            <a:rPr lang="en-IN" b="1" i="0" smtClean="0"/>
            <a:t>Supported Platforms</a:t>
          </a:r>
          <a:endParaRPr lang="en-US" b="1" dirty="0"/>
        </a:p>
      </dgm:t>
    </dgm:pt>
    <dgm:pt modelId="{2998818C-A285-4BD6-BD70-554120E91DB6}" type="parTrans" cxnId="{2F024C02-9FBA-402C-9064-87BA5743AA2D}">
      <dgm:prSet/>
      <dgm:spPr/>
      <dgm:t>
        <a:bodyPr/>
        <a:lstStyle/>
        <a:p>
          <a:endParaRPr lang="en-US"/>
        </a:p>
      </dgm:t>
    </dgm:pt>
    <dgm:pt modelId="{A02914B8-362D-4B5B-9A90-08C7AB81B795}" type="sibTrans" cxnId="{2F024C02-9FBA-402C-9064-87BA5743AA2D}">
      <dgm:prSet/>
      <dgm:spPr/>
      <dgm:t>
        <a:bodyPr/>
        <a:lstStyle/>
        <a:p>
          <a:endParaRPr lang="en-US"/>
        </a:p>
      </dgm:t>
    </dgm:pt>
    <dgm:pt modelId="{C590C686-B5A0-456D-85F4-5ACB2C59809E}">
      <dgm:prSet phldrT="[Text]"/>
      <dgm:spPr/>
      <dgm:t>
        <a:bodyPr/>
        <a:lstStyle/>
        <a:p>
          <a:r>
            <a:rPr lang="en-US" b="1" dirty="0" smtClean="0"/>
            <a:t>Storage</a:t>
          </a:r>
          <a:endParaRPr lang="en-US" b="1" dirty="0"/>
        </a:p>
      </dgm:t>
    </dgm:pt>
    <dgm:pt modelId="{57B86F80-7CEB-4BD6-A549-F0A666FF8343}" type="parTrans" cxnId="{ACFE432B-026A-43BD-AED9-505B1BE50296}">
      <dgm:prSet/>
      <dgm:spPr/>
      <dgm:t>
        <a:bodyPr/>
        <a:lstStyle/>
        <a:p>
          <a:endParaRPr lang="en-US"/>
        </a:p>
      </dgm:t>
    </dgm:pt>
    <dgm:pt modelId="{BF7F78D2-7E77-4D01-A6A4-A35C69D8A939}" type="sibTrans" cxnId="{ACFE432B-026A-43BD-AED9-505B1BE50296}">
      <dgm:prSet/>
      <dgm:spPr/>
      <dgm:t>
        <a:bodyPr/>
        <a:lstStyle/>
        <a:p>
          <a:endParaRPr lang="en-US"/>
        </a:p>
      </dgm:t>
    </dgm:pt>
    <dgm:pt modelId="{41C7D6DD-99A9-4D30-BF20-0D623F36DE77}">
      <dgm:prSet phldrT="[Text]"/>
      <dgm:spPr/>
      <dgm:t>
        <a:bodyPr/>
        <a:lstStyle/>
        <a:p>
          <a:endParaRPr lang="en-US"/>
        </a:p>
      </dgm:t>
    </dgm:pt>
    <dgm:pt modelId="{9E0AACB5-B389-4764-B455-2387AFCAE129}" type="parTrans" cxnId="{9F8F9FE6-A57C-467B-A0AE-461304184504}">
      <dgm:prSet/>
      <dgm:spPr/>
      <dgm:t>
        <a:bodyPr/>
        <a:lstStyle/>
        <a:p>
          <a:endParaRPr lang="en-US"/>
        </a:p>
      </dgm:t>
    </dgm:pt>
    <dgm:pt modelId="{8C62AAF8-DC94-4756-95B5-F5E623490217}" type="sibTrans" cxnId="{9F8F9FE6-A57C-467B-A0AE-461304184504}">
      <dgm:prSet/>
      <dgm:spPr/>
      <dgm:t>
        <a:bodyPr/>
        <a:lstStyle/>
        <a:p>
          <a:endParaRPr lang="en-US"/>
        </a:p>
      </dgm:t>
    </dgm:pt>
    <dgm:pt modelId="{E507D47D-6DD7-4C04-BE09-CE35DDC75D46}">
      <dgm:prSet phldrT="[Text]"/>
      <dgm:spPr/>
      <dgm:t>
        <a:bodyPr/>
        <a:lstStyle/>
        <a:p>
          <a:r>
            <a:rPr lang="en-IN" b="1" i="0" dirty="0" smtClean="0"/>
            <a:t>Scalability</a:t>
          </a:r>
          <a:endParaRPr lang="en-US" b="1" dirty="0"/>
        </a:p>
      </dgm:t>
    </dgm:pt>
    <dgm:pt modelId="{CF29C4B2-AF26-41F5-835B-4CF78F0691D1}" type="parTrans" cxnId="{FD9BD473-A46F-4D26-9990-844EA4223417}">
      <dgm:prSet/>
      <dgm:spPr/>
      <dgm:t>
        <a:bodyPr/>
        <a:lstStyle/>
        <a:p>
          <a:endParaRPr lang="en-US"/>
        </a:p>
      </dgm:t>
    </dgm:pt>
    <dgm:pt modelId="{8079A5AF-7576-4693-AEEF-C52D427E33A6}" type="sibTrans" cxnId="{FD9BD473-A46F-4D26-9990-844EA4223417}">
      <dgm:prSet/>
      <dgm:spPr/>
      <dgm:t>
        <a:bodyPr/>
        <a:lstStyle/>
        <a:p>
          <a:endParaRPr lang="en-US"/>
        </a:p>
      </dgm:t>
    </dgm:pt>
    <dgm:pt modelId="{36374C11-06BC-46E1-B372-28CF357A015C}" type="pres">
      <dgm:prSet presAssocID="{48AE6E96-5B7F-4C66-91F4-C216D7BAA2BD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CFC301-15DB-4568-8C52-8701AD5E0377}" type="pres">
      <dgm:prSet presAssocID="{48AE6E96-5B7F-4C66-91F4-C216D7BAA2BD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BE75B-E410-460A-AB64-5D5BA813933B}" type="pres">
      <dgm:prSet presAssocID="{48AE6E96-5B7F-4C66-91F4-C216D7BAA2BD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686F0-DC42-4D42-BBC2-C47ED8C167C7}" type="pres">
      <dgm:prSet presAssocID="{48AE6E96-5B7F-4C66-91F4-C216D7BAA2BD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70C0-5B73-46FB-BF41-5DF5A0E2D37B}" type="pres">
      <dgm:prSet presAssocID="{48AE6E96-5B7F-4C66-91F4-C216D7BAA2BD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5750E-7FDD-40D4-8D29-B5DC178EFFE0}" type="pres">
      <dgm:prSet presAssocID="{48AE6E96-5B7F-4C66-91F4-C216D7BAA2BD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2B6AA-6880-4D84-BF47-6CDDCEA83FC0}" type="pres">
      <dgm:prSet presAssocID="{48AE6E96-5B7F-4C66-91F4-C216D7BAA2BD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31557-8674-4160-ACA4-67585E7C1210}" type="pres">
      <dgm:prSet presAssocID="{48AE6E96-5B7F-4C66-91F4-C216D7BAA2BD}" presName="triangle7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73298-44AD-4FB3-86B8-2B3DFE87A5D3}" type="pres">
      <dgm:prSet presAssocID="{48AE6E96-5B7F-4C66-91F4-C216D7BAA2BD}" presName="triangle8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C40A9-24D7-4C45-9286-CBCC76DAE7E2}" type="pres">
      <dgm:prSet presAssocID="{48AE6E96-5B7F-4C66-91F4-C216D7BAA2BD}" presName="triangle9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62182-24AD-493F-B51F-B630370920F8}" type="presOf" srcId="{43E67B68-34A1-4223-BFF7-0A94F3C93AB6}" destId="{5A531557-8674-4160-ACA4-67585E7C1210}" srcOrd="0" destOrd="0" presId="urn:microsoft.com/office/officeart/2005/8/layout/pyramid4"/>
    <dgm:cxn modelId="{9DB76528-6EDB-4F55-8508-7D4FA48A5A63}" srcId="{48AE6E96-5B7F-4C66-91F4-C216D7BAA2BD}" destId="{5874FEEE-5E16-4720-8626-77E602EB394C}" srcOrd="3" destOrd="0" parTransId="{A6A2634C-8E60-40E8-88D2-59AC5AA27E23}" sibTransId="{F3078B04-42FB-4470-A7C7-9A0773BB28D5}"/>
    <dgm:cxn modelId="{5EE93338-49B8-4723-A439-FF159B4339DC}" type="presOf" srcId="{A056AB6D-A0DE-4663-89EC-CED77F53458B}" destId="{0595750E-7FDD-40D4-8D29-B5DC178EFFE0}" srcOrd="0" destOrd="0" presId="urn:microsoft.com/office/officeart/2005/8/layout/pyramid4"/>
    <dgm:cxn modelId="{8AE235B7-8159-4E9F-8AC8-1564A2DE1C65}" srcId="{48AE6E96-5B7F-4C66-91F4-C216D7BAA2BD}" destId="{7A22FF47-F067-42E5-97D8-36B1EA5EE47C}" srcOrd="0" destOrd="0" parTransId="{BEE7CBF6-A2C2-4CA2-ABBE-9D153867A99A}" sibTransId="{A83F848B-640E-44B4-816D-1501808150E4}"/>
    <dgm:cxn modelId="{DD541594-AE79-4D80-9ACC-7B47E1E9383C}" srcId="{48AE6E96-5B7F-4C66-91F4-C216D7BAA2BD}" destId="{A2C40078-E19D-4D8E-AB19-01A92F6DA20A}" srcOrd="1" destOrd="0" parTransId="{6149057A-57BB-4F32-B1BE-61650B1AD7EE}" sibTransId="{3010151C-769E-4C6F-BC1B-2C53A3BE122D}"/>
    <dgm:cxn modelId="{FD9BD473-A46F-4D26-9990-844EA4223417}" srcId="{48AE6E96-5B7F-4C66-91F4-C216D7BAA2BD}" destId="{E507D47D-6DD7-4C04-BE09-CE35DDC75D46}" srcOrd="8" destOrd="0" parTransId="{CF29C4B2-AF26-41F5-835B-4CF78F0691D1}" sibTransId="{8079A5AF-7576-4693-AEEF-C52D427E33A6}"/>
    <dgm:cxn modelId="{C00CEDD0-ABC1-4CA6-9041-338AAC0A16D5}" type="presOf" srcId="{E507D47D-6DD7-4C04-BE09-CE35DDC75D46}" destId="{DBBC40A9-24D7-4C45-9286-CBCC76DAE7E2}" srcOrd="0" destOrd="0" presId="urn:microsoft.com/office/officeart/2005/8/layout/pyramid4"/>
    <dgm:cxn modelId="{ACFE432B-026A-43BD-AED9-505B1BE50296}" srcId="{48AE6E96-5B7F-4C66-91F4-C216D7BAA2BD}" destId="{C590C686-B5A0-456D-85F4-5ACB2C59809E}" srcOrd="7" destOrd="0" parTransId="{57B86F80-7CEB-4BD6-A549-F0A666FF8343}" sibTransId="{BF7F78D2-7E77-4D01-A6A4-A35C69D8A939}"/>
    <dgm:cxn modelId="{2E1EDD43-664B-4113-B426-26D947456333}" type="presOf" srcId="{7A22FF47-F067-42E5-97D8-36B1EA5EE47C}" destId="{54CFC301-15DB-4568-8C52-8701AD5E0377}" srcOrd="0" destOrd="0" presId="urn:microsoft.com/office/officeart/2005/8/layout/pyramid4"/>
    <dgm:cxn modelId="{F82C37E0-1E70-4AC3-9595-1D0D537AE1AD}" type="presOf" srcId="{5874FEEE-5E16-4720-8626-77E602EB394C}" destId="{8DF570C0-5B73-46FB-BF41-5DF5A0E2D37B}" srcOrd="0" destOrd="0" presId="urn:microsoft.com/office/officeart/2005/8/layout/pyramid4"/>
    <dgm:cxn modelId="{37F0DA48-D97A-4E20-B5FA-763B590D5331}" srcId="{48AE6E96-5B7F-4C66-91F4-C216D7BAA2BD}" destId="{D8F6345A-76ED-48B4-8A73-58323183504D}" srcOrd="5" destOrd="0" parTransId="{6F1C6E65-888F-48F1-93D2-01C2A2734889}" sibTransId="{61B88151-58A2-45EC-B966-22980EAA2CBA}"/>
    <dgm:cxn modelId="{B4E0925A-AE5A-48BB-8D22-F0845658B356}" srcId="{48AE6E96-5B7F-4C66-91F4-C216D7BAA2BD}" destId="{A056AB6D-A0DE-4663-89EC-CED77F53458B}" srcOrd="4" destOrd="0" parTransId="{74376356-7A21-4705-8547-C6CF5DC08582}" sibTransId="{B0A5A909-17A8-4D89-A8A8-BFD6DB4C98A3}"/>
    <dgm:cxn modelId="{9E4DE4ED-08A7-426C-8FD0-31C617A1383B}" type="presOf" srcId="{D8F6345A-76ED-48B4-8A73-58323183504D}" destId="{0622B6AA-6880-4D84-BF47-6CDDCEA83FC0}" srcOrd="0" destOrd="0" presId="urn:microsoft.com/office/officeart/2005/8/layout/pyramid4"/>
    <dgm:cxn modelId="{9F8F9FE6-A57C-467B-A0AE-461304184504}" srcId="{48AE6E96-5B7F-4C66-91F4-C216D7BAA2BD}" destId="{41C7D6DD-99A9-4D30-BF20-0D623F36DE77}" srcOrd="9" destOrd="0" parTransId="{9E0AACB5-B389-4764-B455-2387AFCAE129}" sibTransId="{8C62AAF8-DC94-4756-95B5-F5E623490217}"/>
    <dgm:cxn modelId="{05623A8C-8C98-4A7F-B62F-CE873AD28C43}" type="presOf" srcId="{A2C40078-E19D-4D8E-AB19-01A92F6DA20A}" destId="{9D7BE75B-E410-460A-AB64-5D5BA813933B}" srcOrd="0" destOrd="0" presId="urn:microsoft.com/office/officeart/2005/8/layout/pyramid4"/>
    <dgm:cxn modelId="{0604FD8D-E989-48C2-A8DA-399846B8ADEC}" type="presOf" srcId="{11D72F53-F93C-4A3E-B76A-D57B4F9A14E5}" destId="{5B0686F0-DC42-4D42-BBC2-C47ED8C167C7}" srcOrd="0" destOrd="0" presId="urn:microsoft.com/office/officeart/2005/8/layout/pyramid4"/>
    <dgm:cxn modelId="{85F7ABC4-EE30-4474-971F-BB6F4BF5B997}" srcId="{48AE6E96-5B7F-4C66-91F4-C216D7BAA2BD}" destId="{11D72F53-F93C-4A3E-B76A-D57B4F9A14E5}" srcOrd="2" destOrd="0" parTransId="{D0372892-32E5-46C5-A6DC-9AF583BB364F}" sibTransId="{3827277C-5218-4E6E-9EA4-CB437BE5FB4A}"/>
    <dgm:cxn modelId="{12D89504-A905-4A8D-BCC7-91799C3EFEB6}" type="presOf" srcId="{48AE6E96-5B7F-4C66-91F4-C216D7BAA2BD}" destId="{36374C11-06BC-46E1-B372-28CF357A015C}" srcOrd="0" destOrd="0" presId="urn:microsoft.com/office/officeart/2005/8/layout/pyramid4"/>
    <dgm:cxn modelId="{9FBB356F-BF51-4930-B5B0-21371A4CDBE7}" type="presOf" srcId="{C590C686-B5A0-456D-85F4-5ACB2C59809E}" destId="{19673298-44AD-4FB3-86B8-2B3DFE87A5D3}" srcOrd="0" destOrd="0" presId="urn:microsoft.com/office/officeart/2005/8/layout/pyramid4"/>
    <dgm:cxn modelId="{2F024C02-9FBA-402C-9064-87BA5743AA2D}" srcId="{48AE6E96-5B7F-4C66-91F4-C216D7BAA2BD}" destId="{43E67B68-34A1-4223-BFF7-0A94F3C93AB6}" srcOrd="6" destOrd="0" parTransId="{2998818C-A285-4BD6-BD70-554120E91DB6}" sibTransId="{A02914B8-362D-4B5B-9A90-08C7AB81B795}"/>
    <dgm:cxn modelId="{098A0071-E1FE-46CE-B55F-12EC7AF50BBE}" type="presParOf" srcId="{36374C11-06BC-46E1-B372-28CF357A015C}" destId="{54CFC301-15DB-4568-8C52-8701AD5E0377}" srcOrd="0" destOrd="0" presId="urn:microsoft.com/office/officeart/2005/8/layout/pyramid4"/>
    <dgm:cxn modelId="{099DCD8C-F198-44C9-9A17-232661895D5C}" type="presParOf" srcId="{36374C11-06BC-46E1-B372-28CF357A015C}" destId="{9D7BE75B-E410-460A-AB64-5D5BA813933B}" srcOrd="1" destOrd="0" presId="urn:microsoft.com/office/officeart/2005/8/layout/pyramid4"/>
    <dgm:cxn modelId="{766C8540-7917-4F99-9075-EA6D796BD0CA}" type="presParOf" srcId="{36374C11-06BC-46E1-B372-28CF357A015C}" destId="{5B0686F0-DC42-4D42-BBC2-C47ED8C167C7}" srcOrd="2" destOrd="0" presId="urn:microsoft.com/office/officeart/2005/8/layout/pyramid4"/>
    <dgm:cxn modelId="{CBC4F7A1-A6C7-4B2D-846D-FD3C39FF7CB6}" type="presParOf" srcId="{36374C11-06BC-46E1-B372-28CF357A015C}" destId="{8DF570C0-5B73-46FB-BF41-5DF5A0E2D37B}" srcOrd="3" destOrd="0" presId="urn:microsoft.com/office/officeart/2005/8/layout/pyramid4"/>
    <dgm:cxn modelId="{3894ECAF-876C-4A36-BB51-4F8441F4D256}" type="presParOf" srcId="{36374C11-06BC-46E1-B372-28CF357A015C}" destId="{0595750E-7FDD-40D4-8D29-B5DC178EFFE0}" srcOrd="4" destOrd="0" presId="urn:microsoft.com/office/officeart/2005/8/layout/pyramid4"/>
    <dgm:cxn modelId="{B2BBD402-DF21-4D16-A9D3-B255E1D4D10F}" type="presParOf" srcId="{36374C11-06BC-46E1-B372-28CF357A015C}" destId="{0622B6AA-6880-4D84-BF47-6CDDCEA83FC0}" srcOrd="5" destOrd="0" presId="urn:microsoft.com/office/officeart/2005/8/layout/pyramid4"/>
    <dgm:cxn modelId="{83A8CC5E-C64B-4DAF-A760-E38646626E2A}" type="presParOf" srcId="{36374C11-06BC-46E1-B372-28CF357A015C}" destId="{5A531557-8674-4160-ACA4-67585E7C1210}" srcOrd="6" destOrd="0" presId="urn:microsoft.com/office/officeart/2005/8/layout/pyramid4"/>
    <dgm:cxn modelId="{154772AA-8CA0-44DC-BE86-A7EADA875F0B}" type="presParOf" srcId="{36374C11-06BC-46E1-B372-28CF357A015C}" destId="{19673298-44AD-4FB3-86B8-2B3DFE87A5D3}" srcOrd="7" destOrd="0" presId="urn:microsoft.com/office/officeart/2005/8/layout/pyramid4"/>
    <dgm:cxn modelId="{0CAD3385-56B1-463F-BC30-21BFC8765F49}" type="presParOf" srcId="{36374C11-06BC-46E1-B372-28CF357A015C}" destId="{DBBC40A9-24D7-4C45-9286-CBCC76DAE7E2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FC301-15DB-4568-8C52-8701AD5E0377}">
      <dsp:nvSpPr>
        <dsp:cNvPr id="0" name=""/>
        <dsp:cNvSpPr/>
      </dsp:nvSpPr>
      <dsp:spPr>
        <a:xfrm>
          <a:off x="4307173" y="28806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Architecture</a:t>
          </a:r>
          <a:endParaRPr lang="en-US" sz="1100" b="1" kern="1200" dirty="0"/>
        </a:p>
      </dsp:txBody>
      <dsp:txXfrm>
        <a:off x="4782486" y="979432"/>
        <a:ext cx="950626" cy="950626"/>
      </dsp:txXfrm>
    </dsp:sp>
    <dsp:sp modelId="{9D7BE75B-E410-460A-AB64-5D5BA813933B}">
      <dsp:nvSpPr>
        <dsp:cNvPr id="0" name=""/>
        <dsp:cNvSpPr/>
      </dsp:nvSpPr>
      <dsp:spPr>
        <a:xfrm>
          <a:off x="3356547" y="1930059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Security</a:t>
          </a:r>
          <a:endParaRPr lang="en-US" sz="1100" b="1" kern="1200" dirty="0"/>
        </a:p>
      </dsp:txBody>
      <dsp:txXfrm>
        <a:off x="3831860" y="2880685"/>
        <a:ext cx="950626" cy="950626"/>
      </dsp:txXfrm>
    </dsp:sp>
    <dsp:sp modelId="{5B0686F0-DC42-4D42-BBC2-C47ED8C167C7}">
      <dsp:nvSpPr>
        <dsp:cNvPr id="0" name=""/>
        <dsp:cNvSpPr/>
      </dsp:nvSpPr>
      <dsp:spPr>
        <a:xfrm rot="10800000">
          <a:off x="4307173" y="1930059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BUSINESS SCENARIOS</a:t>
          </a:r>
          <a:endParaRPr lang="en-US" sz="1100" b="1" kern="1200" dirty="0"/>
        </a:p>
      </dsp:txBody>
      <dsp:txXfrm rot="10800000">
        <a:off x="4782486" y="1930059"/>
        <a:ext cx="950626" cy="950626"/>
      </dsp:txXfrm>
    </dsp:sp>
    <dsp:sp modelId="{8DF570C0-5B73-46FB-BF41-5DF5A0E2D37B}">
      <dsp:nvSpPr>
        <dsp:cNvPr id="0" name=""/>
        <dsp:cNvSpPr/>
      </dsp:nvSpPr>
      <dsp:spPr>
        <a:xfrm>
          <a:off x="5257800" y="1930059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Manageability </a:t>
          </a:r>
          <a:endParaRPr lang="en-US" sz="1100" b="1" kern="1200" dirty="0"/>
        </a:p>
      </dsp:txBody>
      <dsp:txXfrm>
        <a:off x="5733113" y="2880685"/>
        <a:ext cx="950626" cy="950626"/>
      </dsp:txXfrm>
    </dsp:sp>
    <dsp:sp modelId="{0595750E-7FDD-40D4-8D29-B5DC178EFFE0}">
      <dsp:nvSpPr>
        <dsp:cNvPr id="0" name=""/>
        <dsp:cNvSpPr/>
      </dsp:nvSpPr>
      <dsp:spPr>
        <a:xfrm>
          <a:off x="2405920" y="3831312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Language</a:t>
          </a:r>
          <a:endParaRPr lang="en-US" sz="1100" b="1" kern="1200" dirty="0"/>
        </a:p>
      </dsp:txBody>
      <dsp:txXfrm>
        <a:off x="2881233" y="4781938"/>
        <a:ext cx="950626" cy="950626"/>
      </dsp:txXfrm>
    </dsp:sp>
    <dsp:sp modelId="{0622B6AA-6880-4D84-BF47-6CDDCEA83FC0}">
      <dsp:nvSpPr>
        <dsp:cNvPr id="0" name=""/>
        <dsp:cNvSpPr/>
      </dsp:nvSpPr>
      <dsp:spPr>
        <a:xfrm rot="10800000">
          <a:off x="3356547" y="3831312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Integration</a:t>
          </a:r>
          <a:endParaRPr lang="en-US" sz="1100" b="1" kern="1200" dirty="0"/>
        </a:p>
      </dsp:txBody>
      <dsp:txXfrm rot="10800000">
        <a:off x="3831860" y="3831312"/>
        <a:ext cx="950626" cy="950626"/>
      </dsp:txXfrm>
    </dsp:sp>
    <dsp:sp modelId="{5A531557-8674-4160-ACA4-67585E7C1210}">
      <dsp:nvSpPr>
        <dsp:cNvPr id="0" name=""/>
        <dsp:cNvSpPr/>
      </dsp:nvSpPr>
      <dsp:spPr>
        <a:xfrm>
          <a:off x="4307173" y="3831312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smtClean="0"/>
            <a:t>Supported Platforms</a:t>
          </a:r>
          <a:endParaRPr lang="en-US" sz="1100" b="1" kern="1200" dirty="0"/>
        </a:p>
      </dsp:txBody>
      <dsp:txXfrm>
        <a:off x="4782486" y="4781938"/>
        <a:ext cx="950626" cy="950626"/>
      </dsp:txXfrm>
    </dsp:sp>
    <dsp:sp modelId="{19673298-44AD-4FB3-86B8-2B3DFE87A5D3}">
      <dsp:nvSpPr>
        <dsp:cNvPr id="0" name=""/>
        <dsp:cNvSpPr/>
      </dsp:nvSpPr>
      <dsp:spPr>
        <a:xfrm rot="10800000">
          <a:off x="5257800" y="3831312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Storage</a:t>
          </a:r>
          <a:endParaRPr lang="en-US" sz="1100" b="1" kern="1200" dirty="0"/>
        </a:p>
      </dsp:txBody>
      <dsp:txXfrm rot="10800000">
        <a:off x="5733113" y="3831312"/>
        <a:ext cx="950626" cy="950626"/>
      </dsp:txXfrm>
    </dsp:sp>
    <dsp:sp modelId="{DBBC40A9-24D7-4C45-9286-CBCC76DAE7E2}">
      <dsp:nvSpPr>
        <dsp:cNvPr id="0" name=""/>
        <dsp:cNvSpPr/>
      </dsp:nvSpPr>
      <dsp:spPr>
        <a:xfrm>
          <a:off x="6208426" y="3831312"/>
          <a:ext cx="1901252" cy="190125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Scalability</a:t>
          </a:r>
          <a:endParaRPr lang="en-US" sz="1100" b="1" kern="1200" dirty="0"/>
        </a:p>
      </dsp:txBody>
      <dsp:txXfrm>
        <a:off x="6683739" y="4781938"/>
        <a:ext cx="950626" cy="950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78C614-9AA2-40EC-97FE-5D76888689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C25EF-FAA0-46A3-9EAD-C8638B84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se.guide/what-is-a-key-value-database/" TargetMode="External"/><Relationship Id="rId2" Type="http://schemas.openxmlformats.org/officeDocument/2006/relationships/hyperlink" Target="https://www.3pillarglobal.com/insights/exploring-the-different-types-of-nosql-datab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pwork.com/hiring/data/sql-vs-nosql-databases-whats-the-difference/" TargetMode="External"/><Relationship Id="rId4" Type="http://schemas.openxmlformats.org/officeDocument/2006/relationships/hyperlink" Target="http://database.guide/what-is-a-document-store-databa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535805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Class Project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Big data Architecture and Governance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53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2460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NoSQL Databases</a:t>
            </a:r>
            <a:endParaRPr lang="en-US" sz="7200" b="1" dirty="0"/>
          </a:p>
        </p:txBody>
      </p:sp>
      <p:pic>
        <p:nvPicPr>
          <p:cNvPr id="2052" name="Picture 4" descr="logos-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766520"/>
            <a:ext cx="6964679" cy="31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NoSQL Databases Common Characteristics: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Storing large volumes of data that often have little to no structure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Making the most of cloud computing and storage. </a:t>
            </a:r>
          </a:p>
          <a:p>
            <a:r>
              <a:rPr lang="en-US" sz="2400" dirty="0" smtClean="0"/>
              <a:t>Rapid </a:t>
            </a:r>
            <a:r>
              <a:rPr lang="en-US" sz="2400" dirty="0"/>
              <a:t>development. </a:t>
            </a:r>
            <a:endParaRPr lang="en-US" sz="2400" dirty="0" smtClean="0"/>
          </a:p>
          <a:p>
            <a:r>
              <a:rPr lang="en-US" sz="2400" dirty="0" smtClean="0"/>
              <a:t>Dynamic Schemas.</a:t>
            </a:r>
          </a:p>
          <a:p>
            <a:r>
              <a:rPr lang="en-US" sz="2400" dirty="0" smtClean="0"/>
              <a:t>Horizontal Scalability.</a:t>
            </a:r>
          </a:p>
          <a:p>
            <a:r>
              <a:rPr lang="en-US" sz="2400" dirty="0" smtClean="0"/>
              <a:t>High Performance.</a:t>
            </a:r>
          </a:p>
          <a:p>
            <a:r>
              <a:rPr lang="en-US" sz="2400" dirty="0" smtClean="0"/>
              <a:t>Most NoSQL </a:t>
            </a:r>
            <a:r>
              <a:rPr lang="en-US" sz="2400" dirty="0"/>
              <a:t>DB </a:t>
            </a:r>
            <a:r>
              <a:rPr lang="en-US" sz="2400" dirty="0" smtClean="0"/>
              <a:t>do not </a:t>
            </a:r>
            <a:r>
              <a:rPr lang="en-US" sz="2400" dirty="0"/>
              <a:t>support </a:t>
            </a:r>
            <a:r>
              <a:rPr lang="en-US" sz="2400" dirty="0" smtClean="0"/>
              <a:t>ACID (</a:t>
            </a:r>
            <a:r>
              <a:rPr lang="en-US" sz="2400" dirty="0"/>
              <a:t>Atomicity, Consistency, Isolation, Durability)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510"/>
            <a:ext cx="9598269" cy="2327114"/>
          </a:xfrm>
        </p:spPr>
        <p:txBody>
          <a:bodyPr>
            <a:normAutofit/>
          </a:bodyPr>
          <a:lstStyle/>
          <a:p>
            <a:r>
              <a:rPr lang="en-US" sz="1600" b="1" dirty="0"/>
              <a:t>There are 4 basic types of NoSQL databases: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b="1" dirty="0"/>
              <a:t>Key-Value Store.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600" b="1" dirty="0"/>
              <a:t>Document-based</a:t>
            </a:r>
            <a:r>
              <a:rPr lang="en-US" sz="1600" dirty="0"/>
              <a:t> </a:t>
            </a:r>
            <a:r>
              <a:rPr lang="en-US" sz="1600" b="1" dirty="0"/>
              <a:t>Store.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600" b="1" dirty="0"/>
              <a:t>Column-based Store.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600" b="1" dirty="0"/>
              <a:t>Graph-based</a:t>
            </a:r>
            <a:r>
              <a:rPr lang="en-US" sz="16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638300"/>
            <a:ext cx="7391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25" y="65322"/>
            <a:ext cx="10515600" cy="691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Key-Value Store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3" y="1064302"/>
            <a:ext cx="11557416" cy="4641039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- Key-Value </a:t>
            </a:r>
            <a:r>
              <a:rPr lang="en-US" b="1" dirty="0"/>
              <a:t>Store</a:t>
            </a:r>
            <a:r>
              <a:rPr lang="en-US" dirty="0"/>
              <a:t> </a:t>
            </a:r>
            <a:r>
              <a:rPr lang="en-US" dirty="0" smtClean="0"/>
              <a:t>: 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least complex NoSQL option, which stores data in a schema-less way that consists of indexed keys and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key value type uses a hash table in which there exists a unique key and a pointer to a particular item of data. </a:t>
            </a:r>
            <a:endParaRPr lang="en-US" sz="1800" dirty="0"/>
          </a:p>
          <a:p>
            <a:pPr marL="457200" lvl="1" indent="0">
              <a:buNone/>
            </a:pPr>
            <a:r>
              <a:rPr lang="en-US" b="1" dirty="0" smtClean="0"/>
              <a:t>- Examples</a:t>
            </a:r>
            <a:r>
              <a:rPr lang="en-US" b="1" dirty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Redis</a:t>
            </a:r>
            <a:r>
              <a:rPr lang="en-US" dirty="0"/>
              <a:t>, Oracle NoSQL and Amazon’s Dynamo are the most popular key-value store </a:t>
            </a:r>
            <a:r>
              <a:rPr lang="en-US" dirty="0" smtClean="0"/>
              <a:t> NoSQL </a:t>
            </a:r>
            <a:r>
              <a:rPr lang="en-US" dirty="0"/>
              <a:t>databases. 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1027" y="4691921"/>
            <a:ext cx="4894288" cy="18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a Key-Value Database be used for?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- General Web/Computers</a:t>
            </a:r>
            <a:endParaRPr lang="en-US" dirty="0" smtClean="0"/>
          </a:p>
          <a:p>
            <a:r>
              <a:rPr lang="en-US" dirty="0" smtClean="0"/>
              <a:t>User profiles</a:t>
            </a:r>
          </a:p>
          <a:p>
            <a:r>
              <a:rPr lang="en-US" dirty="0" smtClean="0"/>
              <a:t>Session information</a:t>
            </a:r>
          </a:p>
          <a:p>
            <a:r>
              <a:rPr lang="en-US" dirty="0" smtClean="0"/>
              <a:t>Article/blog comments</a:t>
            </a:r>
          </a:p>
          <a:p>
            <a:r>
              <a:rPr lang="en-US" dirty="0" smtClean="0"/>
              <a:t>Emails</a:t>
            </a:r>
          </a:p>
          <a:p>
            <a:r>
              <a:rPr lang="en-US" dirty="0" smtClean="0"/>
              <a:t>Status messages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- Ecommerce</a:t>
            </a:r>
            <a:endParaRPr lang="en-US" dirty="0" smtClean="0"/>
          </a:p>
          <a:p>
            <a:r>
              <a:rPr lang="en-US" dirty="0" smtClean="0"/>
              <a:t>Shopping cart contents</a:t>
            </a:r>
          </a:p>
          <a:p>
            <a:r>
              <a:rPr lang="en-US" dirty="0" smtClean="0"/>
              <a:t>Product categories</a:t>
            </a:r>
          </a:p>
          <a:p>
            <a:r>
              <a:rPr lang="en-US" dirty="0" smtClean="0"/>
              <a:t>Product details</a:t>
            </a:r>
          </a:p>
          <a:p>
            <a:r>
              <a:rPr lang="en-US" dirty="0" smtClean="0"/>
              <a:t>Product reviews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- Networking/Data Maintenance</a:t>
            </a:r>
            <a:endParaRPr lang="en-US" dirty="0" smtClean="0"/>
          </a:p>
          <a:p>
            <a:r>
              <a:rPr lang="en-US" dirty="0" smtClean="0"/>
              <a:t>Telecom directories</a:t>
            </a:r>
          </a:p>
          <a:p>
            <a:r>
              <a:rPr lang="en-US" dirty="0" smtClean="0"/>
              <a:t>Internet Protocol (IP) forwarding tables</a:t>
            </a:r>
          </a:p>
          <a:p>
            <a:r>
              <a:rPr lang="en-US" dirty="0" smtClean="0"/>
              <a:t>Data deduplication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25" y="65322"/>
            <a:ext cx="10515600" cy="6916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Document-based</a:t>
            </a:r>
            <a:r>
              <a:rPr lang="en-US" dirty="0"/>
              <a:t> </a:t>
            </a:r>
            <a:r>
              <a:rPr lang="en-US" b="1" dirty="0" smtClean="0"/>
              <a:t>Store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725" y="1077181"/>
            <a:ext cx="10906594" cy="56812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- Document-based</a:t>
            </a:r>
            <a:r>
              <a:rPr lang="en-US" dirty="0"/>
              <a:t> </a:t>
            </a:r>
            <a:r>
              <a:rPr lang="en-US" b="1" dirty="0"/>
              <a:t>Store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endParaRPr lang="en-US" sz="2400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the key-value concept and adding more </a:t>
            </a:r>
            <a:r>
              <a:rPr lang="en-US" dirty="0" smtClean="0"/>
              <a:t>complexity by</a:t>
            </a:r>
            <a:r>
              <a:rPr lang="en-US" dirty="0"/>
              <a:t> </a:t>
            </a:r>
            <a:r>
              <a:rPr lang="en-US" dirty="0" smtClean="0"/>
              <a:t>storing documents </a:t>
            </a:r>
            <a:r>
              <a:rPr lang="en-US" dirty="0"/>
              <a:t>(XML, JSON, BSON and so on) made up of collection of key value pairs.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- Examples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err="1" smtClean="0"/>
              <a:t>DocumentDB</a:t>
            </a:r>
            <a:endParaRPr lang="en-US" dirty="0" smtClean="0"/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MarkLogic</a:t>
            </a:r>
            <a:endParaRPr lang="en-US" dirty="0" smtClean="0"/>
          </a:p>
          <a:p>
            <a:pPr lvl="1"/>
            <a:r>
              <a:rPr lang="en-US" dirty="0" err="1" smtClean="0"/>
              <a:t>OrientDB</a:t>
            </a:r>
            <a:endParaRPr lang="en-US" dirty="0"/>
          </a:p>
          <a:p>
            <a:pPr lvl="1"/>
            <a:r>
              <a:rPr lang="en-US" dirty="0" err="1" smtClean="0"/>
              <a:t>Datastax</a:t>
            </a:r>
            <a:endParaRPr lang="en-US" dirty="0" smtClean="0"/>
          </a:p>
          <a:p>
            <a:pPr lvl="1"/>
            <a:r>
              <a:rPr lang="en-US" dirty="0" err="1" smtClean="0"/>
              <a:t>RethinkDB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Terrastore</a:t>
            </a: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99615" y="2750695"/>
            <a:ext cx="6355830" cy="3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93" y="332020"/>
            <a:ext cx="10515600" cy="1325563"/>
          </a:xfrm>
        </p:spPr>
        <p:txBody>
          <a:bodyPr/>
          <a:lstStyle/>
          <a:p>
            <a:r>
              <a:rPr lang="en-US" b="1" dirty="0" smtClean="0"/>
              <a:t>What can a </a:t>
            </a:r>
            <a:r>
              <a:rPr lang="en-US" b="1" dirty="0"/>
              <a:t>Document</a:t>
            </a:r>
            <a:r>
              <a:rPr lang="en-US" b="1" dirty="0" smtClean="0"/>
              <a:t> Database be used for?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957589"/>
            <a:ext cx="4895055" cy="3833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- Web </a:t>
            </a:r>
            <a:r>
              <a:rPr lang="en-US" b="1" dirty="0"/>
              <a:t>Applications</a:t>
            </a:r>
          </a:p>
          <a:p>
            <a:pPr lvl="0"/>
            <a:r>
              <a:rPr lang="en-US" dirty="0"/>
              <a:t>Content management systems</a:t>
            </a:r>
          </a:p>
          <a:p>
            <a:pPr lvl="0"/>
            <a:r>
              <a:rPr lang="en-US" dirty="0"/>
              <a:t>Blogging platforms</a:t>
            </a:r>
          </a:p>
          <a:p>
            <a:pPr lvl="0"/>
            <a:r>
              <a:rPr lang="en-US" dirty="0" err="1"/>
              <a:t>eCommerce</a:t>
            </a:r>
            <a:r>
              <a:rPr lang="en-US" dirty="0"/>
              <a:t> applications</a:t>
            </a:r>
          </a:p>
          <a:p>
            <a:pPr lvl="0"/>
            <a:r>
              <a:rPr lang="en-US" dirty="0"/>
              <a:t>Web analytics</a:t>
            </a:r>
          </a:p>
          <a:p>
            <a:pPr lvl="0"/>
            <a:r>
              <a:rPr lang="en-US" dirty="0"/>
              <a:t>User preferences data</a:t>
            </a:r>
          </a:p>
          <a:p>
            <a:pPr marL="0" indent="0">
              <a:buNone/>
            </a:pPr>
            <a:r>
              <a:rPr lang="en-US" b="1" dirty="0" smtClean="0"/>
              <a:t>- User </a:t>
            </a:r>
            <a:r>
              <a:rPr lang="en-US" b="1" dirty="0"/>
              <a:t>Generated Content</a:t>
            </a:r>
          </a:p>
          <a:p>
            <a:pPr lvl="0"/>
            <a:r>
              <a:rPr lang="en-US" dirty="0"/>
              <a:t>Chat sessions</a:t>
            </a:r>
          </a:p>
          <a:p>
            <a:pPr lvl="0"/>
            <a:r>
              <a:rPr lang="en-US" dirty="0"/>
              <a:t>Tweets</a:t>
            </a:r>
          </a:p>
          <a:p>
            <a:pPr lvl="0"/>
            <a:r>
              <a:rPr lang="en-US" dirty="0"/>
              <a:t>Blog posts</a:t>
            </a:r>
          </a:p>
          <a:p>
            <a:pPr lvl="0"/>
            <a:r>
              <a:rPr lang="en-US" dirty="0"/>
              <a:t>Ratings</a:t>
            </a:r>
          </a:p>
          <a:p>
            <a:pPr lvl="0"/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125014"/>
            <a:ext cx="4895056" cy="36661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- Catalog </a:t>
            </a:r>
            <a:r>
              <a:rPr lang="en-US" b="1" dirty="0"/>
              <a:t>Data</a:t>
            </a:r>
          </a:p>
          <a:p>
            <a:pPr lvl="0"/>
            <a:r>
              <a:rPr lang="en-US" dirty="0"/>
              <a:t>User accounts</a:t>
            </a:r>
          </a:p>
          <a:p>
            <a:pPr lvl="0"/>
            <a:r>
              <a:rPr lang="en-US" dirty="0"/>
              <a:t>Product catalogs</a:t>
            </a:r>
          </a:p>
          <a:p>
            <a:pPr lvl="0"/>
            <a:r>
              <a:rPr lang="en-US" dirty="0"/>
              <a:t>Device registries for Internet of Things</a:t>
            </a:r>
          </a:p>
          <a:p>
            <a:pPr lvl="0"/>
            <a:r>
              <a:rPr lang="en-US" dirty="0"/>
              <a:t>Bill of materials systems</a:t>
            </a:r>
          </a:p>
          <a:p>
            <a:pPr marL="0" indent="0">
              <a:buNone/>
            </a:pPr>
            <a:r>
              <a:rPr lang="en-US" b="1" dirty="0" smtClean="0"/>
              <a:t>- Gaming</a:t>
            </a:r>
            <a:endParaRPr lang="en-US" b="1" dirty="0"/>
          </a:p>
          <a:p>
            <a:pPr lvl="0"/>
            <a:r>
              <a:rPr lang="en-US" dirty="0"/>
              <a:t>In-game stats</a:t>
            </a:r>
          </a:p>
          <a:p>
            <a:pPr lvl="0"/>
            <a:r>
              <a:rPr lang="en-US" dirty="0"/>
              <a:t>Social media integration</a:t>
            </a:r>
          </a:p>
          <a:p>
            <a:pPr lvl="0"/>
            <a:r>
              <a:rPr lang="en-US" dirty="0"/>
              <a:t>High-score leaderboards</a:t>
            </a:r>
          </a:p>
          <a:p>
            <a:pPr lvl="0"/>
            <a:r>
              <a:rPr lang="en-US" dirty="0"/>
              <a:t>In-game chat messages</a:t>
            </a:r>
          </a:p>
          <a:p>
            <a:pPr lvl="0"/>
            <a:r>
              <a:rPr lang="en-US" dirty="0"/>
              <a:t>Player guild memberships</a:t>
            </a:r>
          </a:p>
          <a:p>
            <a:pPr lvl="0"/>
            <a:r>
              <a:rPr lang="en-US" dirty="0"/>
              <a:t>Challenges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Column-based </a:t>
            </a:r>
            <a:r>
              <a:rPr lang="en-US" b="1" dirty="0" smtClean="0"/>
              <a:t> Store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150772"/>
            <a:ext cx="10749197" cy="44449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b="1" dirty="0"/>
          </a:p>
          <a:p>
            <a:pPr lvl="0">
              <a:buFontTx/>
              <a:buChar char="-"/>
            </a:pPr>
            <a:r>
              <a:rPr lang="en-US" b="1" dirty="0" smtClean="0"/>
              <a:t>Column-based </a:t>
            </a:r>
            <a:r>
              <a:rPr lang="en-US" b="1" dirty="0"/>
              <a:t>Store- </a:t>
            </a:r>
            <a:r>
              <a:rPr lang="en-US" dirty="0"/>
              <a:t>is a type of database that stores data using a column oriented model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- What can be used for?</a:t>
            </a:r>
          </a:p>
          <a:p>
            <a:pPr lvl="0"/>
            <a:r>
              <a:rPr lang="en-US" dirty="0"/>
              <a:t>Product Catalog/Playlist</a:t>
            </a:r>
          </a:p>
          <a:p>
            <a:pPr lvl="0"/>
            <a:r>
              <a:rPr lang="en-US" dirty="0"/>
              <a:t>Recommendation/Personalization Engine</a:t>
            </a:r>
          </a:p>
          <a:p>
            <a:pPr lvl="0"/>
            <a:r>
              <a:rPr lang="en-US" dirty="0"/>
              <a:t>Sensor Data/Internet of Things</a:t>
            </a:r>
          </a:p>
          <a:p>
            <a:pPr lvl="0"/>
            <a:r>
              <a:rPr lang="en-US" dirty="0"/>
              <a:t>Messaging</a:t>
            </a:r>
          </a:p>
          <a:p>
            <a:pPr lvl="0"/>
            <a:r>
              <a:rPr lang="en-US" dirty="0"/>
              <a:t>Fraud Detection</a:t>
            </a:r>
          </a:p>
          <a:p>
            <a:pPr lvl="0">
              <a:buFontTx/>
              <a:buChar char="-"/>
            </a:pPr>
            <a:endParaRPr lang="en-US" dirty="0"/>
          </a:p>
          <a:p>
            <a:pPr lvl="0">
              <a:buFontTx/>
              <a:buChar char="-"/>
            </a:pPr>
            <a:r>
              <a:rPr lang="en-US" b="1" dirty="0" smtClean="0"/>
              <a:t>Examples: </a:t>
            </a:r>
            <a:r>
              <a:rPr lang="en-US" dirty="0" smtClean="0"/>
              <a:t>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Hypertable</a:t>
            </a:r>
            <a:r>
              <a:rPr lang="en-US" dirty="0" smtClean="0"/>
              <a:t>, </a:t>
            </a:r>
            <a:r>
              <a:rPr lang="en-US" dirty="0" err="1" smtClean="0"/>
              <a:t>Accumulo</a:t>
            </a:r>
            <a:r>
              <a:rPr lang="en-US" dirty="0" smtClean="0"/>
              <a:t>.</a:t>
            </a:r>
          </a:p>
          <a:p>
            <a:pPr lvl="0">
              <a:buFontTx/>
              <a:buChar char="-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603"/>
          </a:xfrm>
        </p:spPr>
        <p:txBody>
          <a:bodyPr/>
          <a:lstStyle/>
          <a:p>
            <a:r>
              <a:rPr lang="en-US" b="1" dirty="0" smtClean="0"/>
              <a:t>Column-based  Store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869" y="1964692"/>
            <a:ext cx="3083956" cy="31791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240997" y="1823266"/>
            <a:ext cx="3841500" cy="33933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02836" y="5343993"/>
            <a:ext cx="5502735" cy="1221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796" y="1610281"/>
            <a:ext cx="44730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Model:</a:t>
            </a:r>
          </a:p>
          <a:p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Keyspace</a:t>
            </a:r>
            <a:r>
              <a:rPr lang="en-US" sz="2000" dirty="0" smtClean="0"/>
              <a:t>:  This defines the outermost level of the application (database name).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Column Family</a:t>
            </a:r>
            <a:r>
              <a:rPr lang="en-US" sz="2000" dirty="0" smtClean="0"/>
              <a:t>:  consists of multiple rows. Each </a:t>
            </a:r>
            <a:r>
              <a:rPr lang="en-US" sz="2000" b="1" dirty="0" smtClean="0"/>
              <a:t>row</a:t>
            </a:r>
            <a:r>
              <a:rPr lang="en-US" sz="2000" dirty="0" smtClean="0"/>
              <a:t> can contain:</a:t>
            </a:r>
          </a:p>
          <a:p>
            <a:pPr lvl="0"/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 Key</a:t>
            </a:r>
            <a:r>
              <a:rPr lang="en-US" dirty="0" smtClean="0"/>
              <a:t>: the permanent name of the record. Keys have different numbers of columns, so the database can scale in an irregular way.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Column</a:t>
            </a:r>
            <a:r>
              <a:rPr lang="en-US" dirty="0" smtClean="0"/>
              <a:t>:   each row can have a different number of columns and the columns don’t have to match the columns in the other rows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25" y="65322"/>
            <a:ext cx="10515600" cy="691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Graph-based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495" y="1064302"/>
            <a:ext cx="10058823" cy="5681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-  Graph-based</a:t>
            </a:r>
            <a:r>
              <a:rPr lang="en-US" dirty="0" smtClean="0"/>
              <a:t>: a </a:t>
            </a:r>
            <a:r>
              <a:rPr lang="en-US" dirty="0"/>
              <a:t>network database that uses edges and nodes to represent and store data. </a:t>
            </a:r>
            <a:endParaRPr lang="en-US" sz="2400" dirty="0"/>
          </a:p>
          <a:p>
            <a:pPr lvl="0"/>
            <a:r>
              <a:rPr lang="en-US" dirty="0"/>
              <a:t>These nodes are organized by some relationships with one another, which is represented by edges between the nodes.</a:t>
            </a:r>
            <a:endParaRPr lang="en-US" sz="2400" dirty="0"/>
          </a:p>
          <a:p>
            <a:pPr lvl="0"/>
            <a:r>
              <a:rPr lang="en-US" dirty="0"/>
              <a:t>Both the nodes and the relationships have some defined properties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b="1" dirty="0" smtClean="0"/>
              <a:t>- What can be used for?</a:t>
            </a:r>
          </a:p>
          <a:p>
            <a:pPr lvl="0"/>
            <a:r>
              <a:rPr lang="en-US" dirty="0" smtClean="0"/>
              <a:t>In </a:t>
            </a:r>
            <a:r>
              <a:rPr lang="en-US" dirty="0"/>
              <a:t>general, the Graph DB is ideal for connected data </a:t>
            </a:r>
            <a:r>
              <a:rPr lang="en-US" dirty="0" smtClean="0"/>
              <a:t>require predictions,  </a:t>
            </a:r>
            <a:r>
              <a:rPr lang="en-US" dirty="0"/>
              <a:t>recommendations</a:t>
            </a:r>
            <a:r>
              <a:rPr lang="en-US" dirty="0" smtClean="0"/>
              <a:t>, </a:t>
            </a:r>
            <a:r>
              <a:rPr lang="en-US" dirty="0"/>
              <a:t>and  predictive analysis. </a:t>
            </a:r>
            <a:endParaRPr lang="en-US" dirty="0" smtClean="0"/>
          </a:p>
          <a:p>
            <a:pPr lvl="0"/>
            <a:endParaRPr lang="en-US" dirty="0" smtClean="0"/>
          </a:p>
          <a:p>
            <a:pPr lvl="0">
              <a:buFontTx/>
              <a:buChar char="-"/>
            </a:pPr>
            <a:r>
              <a:rPr lang="en-US" sz="2600" b="1" dirty="0" smtClean="0"/>
              <a:t>Examples</a:t>
            </a:r>
            <a:r>
              <a:rPr lang="en-US" sz="2200" b="1" dirty="0" smtClean="0"/>
              <a:t>: </a:t>
            </a:r>
          </a:p>
          <a:p>
            <a:r>
              <a:rPr lang="en-US" sz="2200" i="1" dirty="0" err="1" smtClean="0"/>
              <a:t>OrientDB</a:t>
            </a:r>
            <a:endParaRPr lang="en-US" sz="2200" i="1" dirty="0" smtClean="0"/>
          </a:p>
          <a:p>
            <a:r>
              <a:rPr lang="en-US" sz="2200" i="1" dirty="0" smtClean="0"/>
              <a:t>Neo4j</a:t>
            </a:r>
          </a:p>
          <a:p>
            <a:r>
              <a:rPr lang="en-US" sz="2200" i="1" dirty="0" err="1" smtClean="0"/>
              <a:t>DataStax</a:t>
            </a:r>
            <a:endParaRPr lang="en-US" sz="2200" i="1" dirty="0" smtClean="0"/>
          </a:p>
          <a:p>
            <a:r>
              <a:rPr lang="en-US" sz="2200" i="1" dirty="0" smtClean="0"/>
              <a:t> Scuba (Proprietary)by Facebook</a:t>
            </a:r>
          </a:p>
          <a:p>
            <a:r>
              <a:rPr lang="en-US" sz="2200" i="1" dirty="0" err="1" smtClean="0"/>
              <a:t>FlockDB</a:t>
            </a:r>
            <a:r>
              <a:rPr lang="en-US" sz="2200" i="1" dirty="0" smtClean="0"/>
              <a:t> (Proprietary) by Twitter</a:t>
            </a:r>
            <a:endParaRPr lang="en-US" sz="2200" b="1" dirty="0" smtClean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33181" y="3567385"/>
            <a:ext cx="4789356" cy="30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777" y="2438399"/>
            <a:ext cx="70717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NoSQL Databases Decision Making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Phase: Comparison </a:t>
            </a:r>
            <a:r>
              <a:rPr lang="en-US" b="1" dirty="0" smtClean="0"/>
              <a:t>Chart: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Databases Comparison Chart has been </a:t>
            </a:r>
            <a:r>
              <a:rPr lang="en-US" dirty="0" smtClean="0"/>
              <a:t>developed  </a:t>
            </a:r>
            <a:r>
              <a:rPr lang="en-US" dirty="0"/>
              <a:t>to compare  different features of all the  databases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No. of NoSQL Databases included: </a:t>
            </a:r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SQL data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49" y="1786092"/>
            <a:ext cx="7586051" cy="463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5249" y="624254"/>
            <a:ext cx="327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150487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NoSQL Databases Decision Making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56361" y="2651759"/>
          <a:ext cx="9997440" cy="39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7187"/>
                <a:gridCol w="1647485"/>
                <a:gridCol w="1529857"/>
                <a:gridCol w="1468661"/>
                <a:gridCol w="1349673"/>
                <a:gridCol w="2164577"/>
              </a:tblGrid>
              <a:tr h="511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Category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License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Database Model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Data Storage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Query Language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Data Types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84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Map and Reduce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TTL (Time to Live) for entries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Integrity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Encryption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Transactions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Indexing (Composite keys and Geospatial Indexes)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558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Distribution (Horizontal scalable and Replication)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 Requirements (Operating System and Memory Requirements)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Implementation Programming Language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Real time Analytics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Cloud Platform Support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Web Interface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61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Full Text search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BI tool integration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Atomicity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Consistency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Isolation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Durability</a:t>
                      </a:r>
                      <a:endParaRPr 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54306">
                          <a:srgbClr val="C6DDF1"/>
                        </a:gs>
                        <a:gs pos="44205">
                          <a:srgbClr val="CFE2F3"/>
                        </a:gs>
                        <a:gs pos="34484">
                          <a:srgbClr val="D8E7F5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6220" y="419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503522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List of Comparison Features: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2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NoSQL Databases 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51820" cy="47656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2nd </a:t>
            </a:r>
            <a:r>
              <a:rPr lang="en-US" b="1" dirty="0" smtClean="0"/>
              <a:t>Phase</a:t>
            </a:r>
            <a:r>
              <a:rPr lang="en-US" b="1" dirty="0"/>
              <a:t>: </a:t>
            </a:r>
            <a:r>
              <a:rPr lang="en-US" b="1" dirty="0" smtClean="0"/>
              <a:t>Develop List </a:t>
            </a:r>
            <a:r>
              <a:rPr lang="en-US" b="1" dirty="0"/>
              <a:t>of Q</a:t>
            </a:r>
            <a:r>
              <a:rPr lang="en-US" b="1" dirty="0" smtClean="0"/>
              <a:t>uestions: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frequency of reads and writes?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your tolerance for inconsistent data?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Does your application involve Complex relationships/interaction between various entities?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 If your project demand different data model in addition to Complex relationships/interaction between entities, do you prefer one distributed system rather than having different vendors?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need for high query capabilities to extract data?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development platform?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type of data that you will be using for your project?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 you need real time analytics?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 you want to use open source product?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Are you willing to consider/deploy on cloud options?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 you need a web interface to operate and manage database?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 you want to use database has APIs and other access methods?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programming language does your application support?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4710"/>
            <a:ext cx="9144000" cy="1565253"/>
          </a:xfrm>
        </p:spPr>
        <p:txBody>
          <a:bodyPr/>
          <a:lstStyle/>
          <a:p>
            <a:r>
              <a:rPr lang="en-US" dirty="0" smtClean="0"/>
              <a:t>Frameworks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6083"/>
            <a:ext cx="9144000" cy="2253803"/>
          </a:xfrm>
        </p:spPr>
        <p:txBody>
          <a:bodyPr>
            <a:normAutofit/>
          </a:bodyPr>
          <a:lstStyle/>
          <a:p>
            <a:pPr marL="342900" indent="-342900" algn="r">
              <a:buFontTx/>
              <a:buChar char="-"/>
            </a:pPr>
            <a:r>
              <a:rPr lang="en-US" dirty="0" smtClean="0"/>
              <a:t>Nikita Saple</a:t>
            </a:r>
          </a:p>
          <a:p>
            <a:pPr marL="342900" indent="-342900" algn="r">
              <a:buFontTx/>
              <a:buChar char="-"/>
            </a:pPr>
            <a:r>
              <a:rPr lang="en-US" dirty="0" smtClean="0"/>
              <a:t>Pratik </a:t>
            </a:r>
            <a:r>
              <a:rPr lang="en-US" dirty="0" err="1" smtClean="0"/>
              <a:t>Nellutla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err="1"/>
              <a:t>Rishik</a:t>
            </a:r>
            <a:r>
              <a:rPr lang="en-US" dirty="0"/>
              <a:t> </a:t>
            </a:r>
            <a:r>
              <a:rPr lang="en-US" dirty="0" err="1" smtClean="0"/>
              <a:t>Raavi</a:t>
            </a:r>
            <a:endParaRPr lang="en-US" dirty="0" smtClean="0"/>
          </a:p>
          <a:p>
            <a:pPr marL="342900" indent="-342900" algn="r">
              <a:buFontTx/>
              <a:buChar char="-"/>
            </a:pPr>
            <a:r>
              <a:rPr lang="en-US" dirty="0" err="1" smtClean="0"/>
              <a:t>Himaja</a:t>
            </a:r>
            <a:r>
              <a:rPr lang="en-US" dirty="0" smtClean="0"/>
              <a:t> </a:t>
            </a:r>
            <a:r>
              <a:rPr lang="en-US" dirty="0" err="1" smtClean="0"/>
              <a:t>Vadega</a:t>
            </a:r>
            <a:endParaRPr lang="en-US" dirty="0" smtClean="0"/>
          </a:p>
          <a:p>
            <a:pPr marL="342900" indent="-342900" algn="r">
              <a:buFontTx/>
              <a:buChar char="-"/>
            </a:pPr>
            <a:r>
              <a:rPr lang="en-US" dirty="0" err="1" smtClean="0"/>
              <a:t>Survi</a:t>
            </a:r>
            <a:r>
              <a:rPr lang="en-US" dirty="0" smtClean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3715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predu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54" y="2275514"/>
            <a:ext cx="1865782" cy="186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do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8"/>
          <a:stretch/>
        </p:blipFill>
        <p:spPr bwMode="auto">
          <a:xfrm>
            <a:off x="3219136" y="2275514"/>
            <a:ext cx="4174383" cy="186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orm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10" y="2275515"/>
            <a:ext cx="2551576" cy="9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park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18" y="3966693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r="1751"/>
          <a:stretch/>
        </p:blipFill>
        <p:spPr>
          <a:xfrm>
            <a:off x="7509410" y="3206841"/>
            <a:ext cx="3295964" cy="1725768"/>
          </a:xfrm>
          <a:prstGeom prst="rect">
            <a:avLst/>
          </a:prstGeom>
        </p:spPr>
      </p:pic>
      <p:pic>
        <p:nvPicPr>
          <p:cNvPr id="1046" name="Picture 22" descr="Image result for samza framework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341923"/>
            <a:ext cx="1804267" cy="7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gluster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11" y="4341770"/>
            <a:ext cx="2360608" cy="17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53667" y="492024"/>
            <a:ext cx="9144000" cy="1565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Frameworks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2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709"/>
          </a:xfrm>
        </p:spPr>
        <p:txBody>
          <a:bodyPr/>
          <a:lstStyle/>
          <a:p>
            <a:pPr algn="ctr"/>
            <a:r>
              <a:rPr lang="en-US" dirty="0" smtClean="0"/>
              <a:t>Framework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32167"/>
              </p:ext>
            </p:extLst>
          </p:nvPr>
        </p:nvGraphicFramePr>
        <p:xfrm>
          <a:off x="838200" y="1271834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Benefits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Pitfalls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Map-Reduce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Minimal data motion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Simplicity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suitable for Real Time Processing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Uneasy to implement MapReduce Program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Latency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Scalable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Cost effective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Flexible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Fast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Resilient to failure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Not suitable for small data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potential stability issues (open source)</a:t>
                      </a: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security concerns (missing encryption at storage and network level)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tolerant, data guaranty, scalability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Duplicates may occur.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GraphX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Event Stream Processing, Run along Hadoop, Flexible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(Cost Efficiency),Garbage Collectors are not handled.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4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8"/>
            <a:ext cx="10515600" cy="906709"/>
          </a:xfrm>
        </p:spPr>
        <p:txBody>
          <a:bodyPr/>
          <a:lstStyle/>
          <a:p>
            <a:pPr algn="ctr"/>
            <a:r>
              <a:rPr lang="en-US" dirty="0" smtClean="0"/>
              <a:t>Framework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26737"/>
              </p:ext>
            </p:extLst>
          </p:nvPr>
        </p:nvGraphicFramePr>
        <p:xfrm>
          <a:off x="838200" y="1179086"/>
          <a:ext cx="10515600" cy="528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256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Benefits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Pitfalls</a:t>
                      </a:r>
                      <a:endParaRPr lang="en-US" sz="1600" dirty="0"/>
                    </a:p>
                  </a:txBody>
                  <a:tcPr/>
                </a:tc>
              </a:tr>
              <a:tr h="16883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Flink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Hadoop and Storm with compatibility packages.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web-based scheduling view to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garbage collection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Real time processing.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Hybrid of batch and real time streaming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Flink at the moment is still a very young project. There hasn't been much research into Flink's scaling limitations.</a:t>
                      </a:r>
                      <a:endParaRPr lang="en-US" sz="1600" dirty="0"/>
                    </a:p>
                  </a:txBody>
                  <a:tcPr/>
                </a:tc>
              </a:tr>
              <a:tr h="14593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Peregrine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is achieved by partitioning.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Not suitable for small data</a:t>
                      </a:r>
                      <a:r>
                        <a:rPr lang="en-IN" sz="1600" smtClean="0"/>
                        <a:t/>
                      </a:r>
                      <a:br>
                        <a:rPr lang="en-IN" sz="1600" smtClean="0"/>
                      </a:b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potential stability issues (open source)</a:t>
                      </a:r>
                      <a:r>
                        <a:rPr lang="en-IN" sz="1600" smtClean="0"/>
                        <a:t/>
                      </a:r>
                      <a:br>
                        <a:rPr lang="en-IN" sz="1600" smtClean="0"/>
                      </a:b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security concerns (missing encryption at storage and network level)</a:t>
                      </a:r>
                      <a:endParaRPr lang="en-US" sz="1600" dirty="0"/>
                    </a:p>
                  </a:txBody>
                  <a:tcPr/>
                </a:tc>
              </a:tr>
              <a:tr h="16883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Gridgain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 of any real-time business.</a:t>
                      </a:r>
                      <a:r>
                        <a:rPr lang="en-IN" sz="1600" smtClean="0"/>
                        <a:t/>
                      </a:r>
                      <a:br>
                        <a:rPr lang="en-IN" sz="1600" smtClean="0"/>
                      </a:b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Offering the most comprehensive, enterprise-grade in-memory computing solution.</a:t>
                      </a:r>
                      <a:r>
                        <a:rPr lang="en-IN" sz="1600" smtClean="0"/>
                        <a:t/>
                      </a:r>
                      <a:br>
                        <a:rPr lang="en-IN" sz="1600" smtClean="0"/>
                      </a:br>
                      <a:r>
                        <a:rPr lang="en-I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anticipate and innovate ahead of market 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is more expensive than disk storage.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709"/>
          </a:xfrm>
        </p:spPr>
        <p:txBody>
          <a:bodyPr/>
          <a:lstStyle/>
          <a:p>
            <a:pPr algn="ctr"/>
            <a:r>
              <a:rPr lang="en-US" dirty="0" smtClean="0"/>
              <a:t>Framework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422200"/>
              </p:ext>
            </p:extLst>
          </p:nvPr>
        </p:nvGraphicFramePr>
        <p:xfrm>
          <a:off x="838200" y="1271834"/>
          <a:ext cx="10515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Benefits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Pitfalls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no-metadata server architecture ensures better performance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tolerant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calls sent to each node post its creation, rather than doing a multicast to all nodes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 evolution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Untagged data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Avro, need to use .NET 4.5 to make best use of 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slower serialization.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read/write data needs a schema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handle extremely large data flows.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pipelined query plans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maximum number of Abstract Input Flow let instances is limited to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Samza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Latency</a:t>
                      </a:r>
                    </a:p>
                    <a:p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infrastructure for batch processing and streaming.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throughput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38562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Big data analytics</a:t>
            </a:r>
            <a:endParaRPr lang="en-US" dirty="0"/>
          </a:p>
        </p:txBody>
      </p:sp>
      <p:pic>
        <p:nvPicPr>
          <p:cNvPr id="6146" name="Picture 2" descr="Image result for big data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83" y="1911215"/>
            <a:ext cx="4777033" cy="477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Char char="-"/>
            </a:pPr>
            <a:r>
              <a:rPr lang="en-IN" dirty="0" err="1" smtClean="0"/>
              <a:t>Avinash</a:t>
            </a:r>
            <a:r>
              <a:rPr lang="en-IN" dirty="0" smtClean="0"/>
              <a:t>  </a:t>
            </a:r>
            <a:r>
              <a:rPr lang="en-IN" dirty="0" err="1" smtClean="0"/>
              <a:t>Yekkala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smtClean="0"/>
              <a:t>Colin Roddy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err="1" smtClean="0"/>
              <a:t>Ekta</a:t>
            </a:r>
            <a:r>
              <a:rPr lang="en-IN" dirty="0" smtClean="0"/>
              <a:t> </a:t>
            </a:r>
            <a:r>
              <a:rPr lang="en-IN" dirty="0" err="1" smtClean="0"/>
              <a:t>Chavan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err="1" smtClean="0"/>
              <a:t>Kinjal</a:t>
            </a:r>
            <a:r>
              <a:rPr lang="en-IN" dirty="0" smtClean="0"/>
              <a:t> </a:t>
            </a:r>
            <a:r>
              <a:rPr lang="en-IN" dirty="0" err="1" smtClean="0"/>
              <a:t>Gada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err="1" smtClean="0"/>
              <a:t>Neelesh</a:t>
            </a:r>
            <a:r>
              <a:rPr lang="en-IN" dirty="0" smtClean="0"/>
              <a:t> </a:t>
            </a:r>
            <a:r>
              <a:rPr lang="en-IN" dirty="0" err="1" smtClean="0"/>
              <a:t>Saxena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0766"/>
          </a:xfrm>
        </p:spPr>
        <p:txBody>
          <a:bodyPr/>
          <a:lstStyle/>
          <a:p>
            <a:pPr algn="ctr"/>
            <a:r>
              <a:rPr lang="en-US" dirty="0" smtClean="0"/>
              <a:t>Formation of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674"/>
              </p:ext>
            </p:extLst>
          </p:nvPr>
        </p:nvGraphicFramePr>
        <p:xfrm>
          <a:off x="838200" y="897005"/>
          <a:ext cx="10515600" cy="576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7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 addressed</a:t>
            </a:r>
            <a:endParaRPr lang="en-US" dirty="0"/>
          </a:p>
        </p:txBody>
      </p:sp>
      <p:pic>
        <p:nvPicPr>
          <p:cNvPr id="3074" name="Picture 2" descr="Image result for big data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63" y="1690688"/>
            <a:ext cx="791167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Quality Analytics</a:t>
            </a:r>
            <a:endParaRPr lang="en-US" dirty="0"/>
          </a:p>
        </p:txBody>
      </p:sp>
      <p:pic>
        <p:nvPicPr>
          <p:cNvPr id="7170" name="Picture 2" descr="Image result for big data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24" y="1814735"/>
            <a:ext cx="7996752" cy="33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Milestones</a:t>
            </a:r>
          </a:p>
          <a:p>
            <a:pPr lvl="1"/>
            <a:r>
              <a:rPr lang="en-US" dirty="0" smtClean="0"/>
              <a:t>3/27</a:t>
            </a:r>
            <a:r>
              <a:rPr lang="en-US" dirty="0"/>
              <a:t>: Group questionnaires finished</a:t>
            </a:r>
          </a:p>
          <a:p>
            <a:pPr lvl="1"/>
            <a:r>
              <a:rPr lang="en-US" dirty="0"/>
              <a:t>4/3: Group questions integrated into one </a:t>
            </a:r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4/10: Application Finished</a:t>
            </a:r>
            <a:endParaRPr lang="en-US" dirty="0"/>
          </a:p>
          <a:p>
            <a:pPr lvl="1"/>
            <a:r>
              <a:rPr lang="en-US" dirty="0" smtClean="0"/>
              <a:t>4/17: </a:t>
            </a:r>
            <a:r>
              <a:rPr lang="en-US" dirty="0"/>
              <a:t>Presentation ready</a:t>
            </a:r>
          </a:p>
          <a:p>
            <a:pPr lvl="1"/>
            <a:r>
              <a:rPr lang="en-US" dirty="0"/>
              <a:t>4/21: Presentation Day</a:t>
            </a:r>
          </a:p>
        </p:txBody>
      </p:sp>
    </p:spTree>
    <p:extLst>
      <p:ext uri="{BB962C8B-B14F-4D97-AF65-F5344CB8AC3E}">
        <p14:creationId xmlns:p14="http://schemas.microsoft.com/office/powerpoint/2010/main" val="373047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Separation of work</a:t>
            </a:r>
          </a:p>
          <a:p>
            <a:pPr lvl="1"/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77261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Three Main Groups</a:t>
            </a:r>
          </a:p>
          <a:p>
            <a:pPr lvl="1"/>
            <a:r>
              <a:rPr lang="en-US" dirty="0" smtClean="0"/>
              <a:t>Languages/Orchestration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Each group responsible for individual questionnaire</a:t>
            </a:r>
          </a:p>
          <a:p>
            <a:r>
              <a:rPr lang="en-US" dirty="0" smtClean="0"/>
              <a:t>Final questionnaire built from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86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Application Team</a:t>
            </a:r>
          </a:p>
          <a:p>
            <a:pPr lvl="1"/>
            <a:r>
              <a:rPr lang="en-US" dirty="0" smtClean="0"/>
              <a:t>Select application framework</a:t>
            </a:r>
          </a:p>
          <a:p>
            <a:pPr lvl="1"/>
            <a:r>
              <a:rPr lang="en-US" dirty="0" smtClean="0"/>
              <a:t>Prototype application</a:t>
            </a:r>
          </a:p>
          <a:p>
            <a:pPr lvl="1"/>
            <a:r>
              <a:rPr lang="en-US" dirty="0" smtClean="0"/>
              <a:t>Determine proper </a:t>
            </a:r>
          </a:p>
          <a:p>
            <a:pPr lvl="1"/>
            <a:r>
              <a:rPr lang="en-US" dirty="0" smtClean="0"/>
              <a:t>Integrate final application</a:t>
            </a:r>
          </a:p>
          <a:p>
            <a:r>
              <a:rPr lang="en-US" dirty="0" smtClean="0"/>
              <a:t>Questionnaire Team</a:t>
            </a:r>
          </a:p>
          <a:p>
            <a:pPr lvl="1"/>
            <a:r>
              <a:rPr lang="en-US" dirty="0" smtClean="0"/>
              <a:t>Finalized questionnaire</a:t>
            </a:r>
          </a:p>
          <a:p>
            <a:pPr lvl="1"/>
            <a:r>
              <a:rPr lang="en-US" dirty="0" smtClean="0"/>
              <a:t>Programmed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8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Reshuffled groups from previous tasks</a:t>
            </a:r>
          </a:p>
          <a:p>
            <a:r>
              <a:rPr lang="en-US" dirty="0" smtClean="0"/>
              <a:t>Presentation Team</a:t>
            </a:r>
          </a:p>
          <a:p>
            <a:pPr lvl="1"/>
            <a:r>
              <a:rPr lang="en-US" dirty="0" smtClean="0"/>
              <a:t>Responsible for compiling presentation</a:t>
            </a:r>
          </a:p>
          <a:p>
            <a:r>
              <a:rPr lang="en-US" dirty="0" smtClean="0"/>
              <a:t>Testing Team</a:t>
            </a:r>
          </a:p>
          <a:p>
            <a:pPr lvl="1"/>
            <a:r>
              <a:rPr lang="en-US" dirty="0" smtClean="0"/>
              <a:t>Responsible for testing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4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33034" y="2157247"/>
            <a:ext cx="39212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https://survisingh65.github.io/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143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https://www.3pillarglobal.com/insights/exploring-the-different-types-of-nosql-databases</a:t>
            </a:r>
            <a:endParaRPr lang="en-US" dirty="0"/>
          </a:p>
          <a:p>
            <a:r>
              <a:rPr lang="en-US" u="sng" dirty="0">
                <a:hlinkClick r:id="rId3"/>
              </a:rPr>
              <a:t>http://database.guide/what-is-a-key-value-database/</a:t>
            </a:r>
            <a:endParaRPr lang="en-US" dirty="0"/>
          </a:p>
          <a:p>
            <a:r>
              <a:rPr lang="en-US" u="sng" dirty="0">
                <a:hlinkClick r:id="rId4"/>
              </a:rPr>
              <a:t>http://database.guide/what-is-a-document-store-database/</a:t>
            </a:r>
            <a:endParaRPr lang="en-US" dirty="0"/>
          </a:p>
          <a:p>
            <a:r>
              <a:rPr lang="en-US" u="sng" dirty="0">
                <a:hlinkClick r:id="rId5"/>
              </a:rPr>
              <a:t>https://www.upwork.com/hiring/data/sql-vs-nosql-databases-whats-the-difference/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06"/>
            <a:ext cx="9144000" cy="1172205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Languages and Orchestration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7260"/>
            <a:ext cx="9144000" cy="3670540"/>
          </a:xfrm>
        </p:spPr>
        <p:txBody>
          <a:bodyPr/>
          <a:lstStyle/>
          <a:p>
            <a:pPr algn="l"/>
            <a:r>
              <a:rPr lang="en-US" dirty="0"/>
              <a:t>What comprises of the Languages and Orchestration layer?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Includes a workflow and provides a directed action towards larger goals and objectives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Composing of architecture, tools, and processes used by humans to deliver a defined Service</a:t>
            </a:r>
          </a:p>
        </p:txBody>
      </p:sp>
    </p:spTree>
    <p:extLst>
      <p:ext uri="{BB962C8B-B14F-4D97-AF65-F5344CB8AC3E}">
        <p14:creationId xmlns:p14="http://schemas.microsoft.com/office/powerpoint/2010/main" val="69347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7586"/>
          </a:xfrm>
        </p:spPr>
        <p:txBody>
          <a:bodyPr/>
          <a:lstStyle/>
          <a:p>
            <a:pPr algn="l"/>
            <a:r>
              <a:rPr lang="en-US" dirty="0"/>
              <a:t>Selecting Orchestration tool: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2139"/>
            <a:ext cx="10018713" cy="44293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before selecting the Orchestration for Big data project, first we  analyze the needs of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and foremost, we asked whether the organization need is Integration or machine learning or both, i.e.., analyzing the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Next, we asked what OS the organization is using.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Next, we asked what type of data the organization is dealing with.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Finally, we asked about the scalability ( scalability in our view is nothing but, the volume of data that organization is currently dealing with and expected growth of data in the </a:t>
            </a:r>
            <a:r>
              <a:rPr lang="en-US"/>
              <a:t>near future).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Under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Pentaho</a:t>
            </a:r>
          </a:p>
          <a:p>
            <a:r>
              <a:rPr lang="en-US" dirty="0" err="1"/>
              <a:t>Informatica</a:t>
            </a:r>
            <a:endParaRPr lang="en-US" dirty="0"/>
          </a:p>
          <a:p>
            <a:r>
              <a:rPr lang="en-US" dirty="0" err="1"/>
              <a:t>Talend</a:t>
            </a:r>
            <a:endParaRPr lang="en-US" dirty="0"/>
          </a:p>
          <a:p>
            <a:r>
              <a:rPr lang="en-US" dirty="0" err="1"/>
              <a:t>Skytree</a:t>
            </a:r>
            <a:endParaRPr lang="en-US" dirty="0"/>
          </a:p>
          <a:p>
            <a:r>
              <a:rPr lang="en-US" dirty="0" err="1"/>
              <a:t>Sqoop</a:t>
            </a:r>
            <a:endParaRPr lang="en-US" dirty="0"/>
          </a:p>
          <a:p>
            <a:r>
              <a:rPr lang="en-US" dirty="0"/>
              <a:t>Zookeeper</a:t>
            </a:r>
          </a:p>
          <a:p>
            <a:r>
              <a:rPr lang="en-US" dirty="0"/>
              <a:t>Flume</a:t>
            </a:r>
          </a:p>
          <a:p>
            <a:r>
              <a:rPr lang="en-US" dirty="0" err="1"/>
              <a:t>Nifi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8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82" y="90176"/>
            <a:ext cx="10018713" cy="1752599"/>
          </a:xfrm>
        </p:spPr>
        <p:txBody>
          <a:bodyPr/>
          <a:lstStyle/>
          <a:p>
            <a:pPr algn="ctr"/>
            <a:r>
              <a:rPr lang="en-US" dirty="0" smtClean="0"/>
              <a:t>Orchestration Frameworks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46053" y="2027118"/>
            <a:ext cx="7970807" cy="25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46053" y="2052997"/>
            <a:ext cx="8626" cy="62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812547" y="2027118"/>
            <a:ext cx="8626" cy="62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9482" y="2654847"/>
            <a:ext cx="16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850" y="2657256"/>
            <a:ext cx="201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OPEN-SOURCE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4427" y="3039993"/>
            <a:ext cx="37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Informatica</a:t>
            </a:r>
            <a:r>
              <a:rPr lang="en-US" dirty="0" smtClean="0">
                <a:solidFill>
                  <a:srgbClr val="C00000"/>
                </a:solidFill>
              </a:rPr>
              <a:t>, Pentaho, </a:t>
            </a:r>
            <a:r>
              <a:rPr lang="en-US" dirty="0" err="1" smtClean="0">
                <a:solidFill>
                  <a:srgbClr val="C00000"/>
                </a:solidFill>
              </a:rPr>
              <a:t>Talend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SkyTree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1027" y="3147210"/>
            <a:ext cx="37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Zookeeper, </a:t>
            </a:r>
            <a:r>
              <a:rPr lang="en-US" dirty="0" err="1" smtClean="0">
                <a:solidFill>
                  <a:srgbClr val="C00000"/>
                </a:solidFill>
              </a:rPr>
              <a:t>Sqoop</a:t>
            </a:r>
            <a:r>
              <a:rPr lang="en-US" dirty="0" smtClean="0">
                <a:solidFill>
                  <a:srgbClr val="C00000"/>
                </a:solidFill>
              </a:rPr>
              <a:t>, Flume, </a:t>
            </a:r>
            <a:r>
              <a:rPr lang="en-US" dirty="0" err="1" smtClean="0">
                <a:solidFill>
                  <a:srgbClr val="C00000"/>
                </a:solidFill>
              </a:rPr>
              <a:t>Nifi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56115" y="3661487"/>
            <a:ext cx="8626" cy="62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659372" y="4041823"/>
            <a:ext cx="8626" cy="62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61407" y="4005982"/>
            <a:ext cx="8626" cy="62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70033" y="4005982"/>
            <a:ext cx="1702279" cy="158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31456" y="1288289"/>
            <a:ext cx="0" cy="7517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821173" y="3606259"/>
            <a:ext cx="0" cy="3796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6489" y="4319381"/>
            <a:ext cx="191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ETL with Analytics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09858" y="4579731"/>
            <a:ext cx="21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ETL with Analytics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58399" y="4590589"/>
            <a:ext cx="191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ETL w/o Analytics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3876" y="4758630"/>
            <a:ext cx="292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Informatica</a:t>
            </a:r>
            <a:r>
              <a:rPr lang="en-US" dirty="0" smtClean="0">
                <a:solidFill>
                  <a:srgbClr val="C00000"/>
                </a:solidFill>
              </a:rPr>
              <a:t>, Pentaho, </a:t>
            </a:r>
            <a:r>
              <a:rPr lang="en-US" dirty="0" err="1" smtClean="0">
                <a:solidFill>
                  <a:srgbClr val="C00000"/>
                </a:solidFill>
              </a:rPr>
              <a:t>Talend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SkyTree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96774" y="502637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Nifi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679557" y="5026371"/>
            <a:ext cx="255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Zookeeper, </a:t>
            </a:r>
            <a:r>
              <a:rPr lang="en-US" dirty="0" err="1" smtClean="0">
                <a:solidFill>
                  <a:srgbClr val="C00000"/>
                </a:solidFill>
              </a:rPr>
              <a:t>Sqoop</a:t>
            </a:r>
            <a:r>
              <a:rPr lang="en-US" dirty="0" smtClean="0">
                <a:solidFill>
                  <a:srgbClr val="C00000"/>
                </a:solidFill>
              </a:rPr>
              <a:t>, Flume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5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for Comparison of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behind choosing the Framework</a:t>
            </a:r>
          </a:p>
          <a:p>
            <a:r>
              <a:rPr lang="en-US" dirty="0"/>
              <a:t>Prerequisites for each framework</a:t>
            </a:r>
          </a:p>
          <a:p>
            <a:r>
              <a:rPr lang="en-US" dirty="0"/>
              <a:t>How scalable is each of them</a:t>
            </a:r>
          </a:p>
          <a:p>
            <a:r>
              <a:rPr lang="en-US" dirty="0"/>
              <a:t>Level of Security</a:t>
            </a:r>
          </a:p>
          <a:p>
            <a:r>
              <a:rPr lang="en-US" dirty="0"/>
              <a:t>Cost involved in using each of the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Char char="-"/>
            </a:pPr>
            <a:r>
              <a:rPr lang="en-IN" dirty="0" err="1" smtClean="0"/>
              <a:t>Umang</a:t>
            </a:r>
            <a:r>
              <a:rPr lang="en-IN" dirty="0" smtClean="0"/>
              <a:t> Chauhan</a:t>
            </a:r>
          </a:p>
          <a:p>
            <a:pPr algn="r">
              <a:buFontTx/>
              <a:buChar char="-"/>
            </a:pPr>
            <a:r>
              <a:rPr lang="en-IN" dirty="0" err="1" smtClean="0"/>
              <a:t>Chandni</a:t>
            </a:r>
            <a:r>
              <a:rPr lang="en-IN" dirty="0" smtClean="0"/>
              <a:t> Sharma</a:t>
            </a:r>
          </a:p>
          <a:p>
            <a:pPr algn="r">
              <a:buFontTx/>
              <a:buChar char="-"/>
            </a:pPr>
            <a:r>
              <a:rPr lang="en-IN" dirty="0" smtClean="0"/>
              <a:t>Zineb </a:t>
            </a:r>
            <a:r>
              <a:rPr lang="en-IN" dirty="0" err="1" smtClean="0"/>
              <a:t>Cherkani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err="1" smtClean="0"/>
              <a:t>Hanan</a:t>
            </a:r>
            <a:r>
              <a:rPr lang="en-IN" dirty="0" smtClean="0"/>
              <a:t> </a:t>
            </a:r>
            <a:r>
              <a:rPr lang="en-IN" dirty="0" err="1" smtClean="0"/>
              <a:t>Alsalamah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 err="1" smtClean="0"/>
              <a:t>Ruiqi</a:t>
            </a:r>
            <a:r>
              <a:rPr lang="en-IN" dirty="0" smtClean="0"/>
              <a:t> </a:t>
            </a:r>
            <a:r>
              <a:rPr lang="en-IN" dirty="0"/>
              <a:t>Zhang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349</TotalTime>
  <Words>1049</Words>
  <Application>Microsoft Office PowerPoint</Application>
  <PresentationFormat>Widescreen</PresentationFormat>
  <Paragraphs>337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Corbel</vt:lpstr>
      <vt:lpstr>Wingdings</vt:lpstr>
      <vt:lpstr>Parallax</vt:lpstr>
      <vt:lpstr>Class Project</vt:lpstr>
      <vt:lpstr>Overview</vt:lpstr>
      <vt:lpstr>Languages</vt:lpstr>
      <vt:lpstr>Languages and Orchestration</vt:lpstr>
      <vt:lpstr>Selecting Orchestration tool:</vt:lpstr>
      <vt:lpstr>Frameworks Under Consideration</vt:lpstr>
      <vt:lpstr>Orchestration Frameworks</vt:lpstr>
      <vt:lpstr>Attributes for Comparison of Frameworks</vt:lpstr>
      <vt:lpstr>Databases</vt:lpstr>
      <vt:lpstr>NoSQL Databases</vt:lpstr>
      <vt:lpstr>NoSQL Databases Common Characteristics:</vt:lpstr>
      <vt:lpstr>Types of NoSQL databases</vt:lpstr>
      <vt:lpstr>Key-Value Store Database</vt:lpstr>
      <vt:lpstr>What can a Key-Value Database be used for? </vt:lpstr>
      <vt:lpstr>Document-based Store Database</vt:lpstr>
      <vt:lpstr>What can a Document Database be used for? </vt:lpstr>
      <vt:lpstr>Column-based  Store Database</vt:lpstr>
      <vt:lpstr>Column-based  Store Database</vt:lpstr>
      <vt:lpstr>Graph-based Database</vt:lpstr>
      <vt:lpstr>NoSQL Databases Decision Making Process </vt:lpstr>
      <vt:lpstr>PowerPoint Presentation</vt:lpstr>
      <vt:lpstr>NoSQL Databases Decision Making Process </vt:lpstr>
      <vt:lpstr>NoSQL Databases Decision Making Process</vt:lpstr>
      <vt:lpstr>Frameworks </vt:lpstr>
      <vt:lpstr>PowerPoint Presentation</vt:lpstr>
      <vt:lpstr>Framework Summary</vt:lpstr>
      <vt:lpstr>Framework Summary</vt:lpstr>
      <vt:lpstr>Framework Summary</vt:lpstr>
      <vt:lpstr>Big data analytics</vt:lpstr>
      <vt:lpstr>Formation of Questions</vt:lpstr>
      <vt:lpstr>Modules addressed</vt:lpstr>
      <vt:lpstr>Quality Analytics</vt:lpstr>
      <vt:lpstr>Proposed Timeline</vt:lpstr>
      <vt:lpstr>Organization</vt:lpstr>
      <vt:lpstr>Questionnaire</vt:lpstr>
      <vt:lpstr>Application</vt:lpstr>
      <vt:lpstr>Wrap Up</vt:lpstr>
      <vt:lpstr>Application Deployment</vt:lpstr>
      <vt:lpstr>References: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saple</dc:creator>
  <cp:lastModifiedBy>nikita saple</cp:lastModifiedBy>
  <cp:revision>19</cp:revision>
  <dcterms:created xsi:type="dcterms:W3CDTF">2017-04-21T14:59:22Z</dcterms:created>
  <dcterms:modified xsi:type="dcterms:W3CDTF">2017-04-28T04:25:26Z</dcterms:modified>
</cp:coreProperties>
</file>