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7"/>
    <p:restoredTop sz="94708"/>
  </p:normalViewPr>
  <p:slideViewPr>
    <p:cSldViewPr snapToGrid="0" snapToObjects="1">
      <p:cViewPr varScale="1">
        <p:scale>
          <a:sx n="214" d="100"/>
          <a:sy n="214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963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337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163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27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5740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1921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082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752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29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46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168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0258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38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08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824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648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74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1E88-97F2-C44A-9211-04DB943CCFFF}" type="datetimeFigureOut">
              <a:rPr lang="ru-UA" smtClean="0"/>
              <a:t>23.11.2021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F851-1C28-CA4D-818C-E8F98A2AF81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0905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1982" TargetMode="External"/><Relationship Id="rId2" Type="http://schemas.openxmlformats.org/officeDocument/2006/relationships/hyperlink" Target="https://uk.wikipedia.org/w/index.php?title=%D0%91%D1%80%D0%B0%D1%8F%D0%BD_%D0%9A%D0%B5%D0%BD%D1%82%D0%B2%D0%B5%D0%BB%D0%BB_%D0%A1%D0%BC%D1%96%D1%82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76D4-335B-C943-9801-CD86D6C2D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UA" dirty="0"/>
              <a:t>Доповідь</a:t>
            </a:r>
            <a:br>
              <a:rPr lang="ru-UA" dirty="0"/>
            </a:br>
            <a:r>
              <a:rPr lang="ru-UA" sz="4400" dirty="0"/>
              <a:t>на тему</a:t>
            </a:r>
            <a:br>
              <a:rPr lang="ru-UA" dirty="0"/>
            </a:br>
            <a:r>
              <a:rPr lang="ru-UA" dirty="0"/>
              <a:t>«Рефлексії у програмуванні»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3E1F54-556E-E84A-B6B8-21895957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107" y="4177991"/>
            <a:ext cx="4667892" cy="1655762"/>
          </a:xfrm>
        </p:spPr>
        <p:txBody>
          <a:bodyPr/>
          <a:lstStyle/>
          <a:p>
            <a:pPr algn="l"/>
            <a:r>
              <a:rPr lang="ru-UA" dirty="0"/>
              <a:t>Виконав студент </a:t>
            </a:r>
          </a:p>
          <a:p>
            <a:pPr algn="l"/>
            <a:r>
              <a:rPr lang="ru-RU" dirty="0"/>
              <a:t>Г</a:t>
            </a:r>
            <a:r>
              <a:rPr lang="ru-UA" dirty="0"/>
              <a:t>рупи Інформатика</a:t>
            </a:r>
          </a:p>
          <a:p>
            <a:pPr algn="l"/>
            <a:r>
              <a:rPr lang="ru-UA" dirty="0"/>
              <a:t>Шуляк Нікіта</a:t>
            </a:r>
          </a:p>
        </p:txBody>
      </p:sp>
    </p:spTree>
    <p:extLst>
      <p:ext uri="{BB962C8B-B14F-4D97-AF65-F5344CB8AC3E}">
        <p14:creationId xmlns:p14="http://schemas.microsoft.com/office/powerpoint/2010/main" val="111133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A65CA-7689-3140-A708-BED05FC3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8881"/>
            <a:ext cx="9905998" cy="1478570"/>
          </a:xfrm>
        </p:spPr>
        <p:txBody>
          <a:bodyPr/>
          <a:lstStyle/>
          <a:p>
            <a:pPr algn="ctr"/>
            <a:r>
              <a:rPr lang="ru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5683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D8BBC-0B34-D84C-93A1-0D9B1234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Що таке рефлексія? Історія виникнення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41546-123C-464D-A2F1-81DB5288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У програмуванні</a:t>
            </a:r>
            <a:r>
              <a:rPr lang="ru-UA" dirty="0"/>
              <a:t>, </a:t>
            </a:r>
            <a:r>
              <a:rPr lang="ru-UA" b="1" dirty="0"/>
              <a:t>рефлексія</a:t>
            </a:r>
            <a:r>
              <a:rPr lang="ru-UA" dirty="0"/>
              <a:t> </a:t>
            </a:r>
            <a:r>
              <a:rPr lang="uk-UA" dirty="0"/>
              <a:t>-</a:t>
            </a:r>
            <a:r>
              <a:rPr lang="ru-UA" dirty="0"/>
              <a:t> це процес, під час якого  </a:t>
            </a:r>
            <a:r>
              <a:rPr lang="uk-UA" dirty="0" err="1"/>
              <a:t>компʼютерна</a:t>
            </a:r>
            <a:r>
              <a:rPr lang="uk-UA" dirty="0"/>
              <a:t> програма </a:t>
            </a:r>
            <a:r>
              <a:rPr lang="ru-UA" dirty="0"/>
              <a:t>може відслідковувати і модифікувати власну структуру і поведінку під час виконання. </a:t>
            </a:r>
          </a:p>
          <a:p>
            <a:pPr marL="0" indent="0">
              <a:buNone/>
            </a:pPr>
            <a:r>
              <a:rPr lang="ru-UA" dirty="0"/>
              <a:t>Поняття рефлексії в мовах програмування ввів </a:t>
            </a:r>
            <a:r>
              <a:rPr lang="ru-UA" dirty="0">
                <a:hlinkClick r:id="rId2" tooltip="Браян Кентвелл Сміт (ще не написана)"/>
              </a:rPr>
              <a:t>Браян Кентвелл Сміт</a:t>
            </a:r>
            <a:r>
              <a:rPr lang="ru-UA" baseline="30000" dirty="0"/>
              <a:t> </a:t>
            </a:r>
            <a:r>
              <a:rPr lang="ru-UA" dirty="0"/>
              <a:t>в докторській дисертації </a:t>
            </a:r>
            <a:r>
              <a:rPr lang="ru-UA" dirty="0">
                <a:hlinkClick r:id="rId3" tooltip="1982"/>
              </a:rPr>
              <a:t>1982 р.</a:t>
            </a:r>
            <a:r>
              <a:rPr lang="ru-UA" dirty="0"/>
              <a:t> </a:t>
            </a:r>
          </a:p>
          <a:p>
            <a:pPr marL="0" indent="0">
              <a:buNone/>
            </a:pPr>
            <a:endParaRPr lang="ru-UA" dirty="0"/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48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5F60-1BC2-2245-A933-5E99DFC5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Рефлексивне програмування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064CC-800C-E548-A1A2-7CC14AB5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dirty="0"/>
              <a:t>Інтроспекція коду</a:t>
            </a:r>
            <a:r>
              <a:rPr lang="uk-UA" dirty="0"/>
              <a:t> - це здатність досліджувати класи, функції та ключові слова, щоб знати, що вони собою представляють, що вони роблять і що знають.</a:t>
            </a:r>
            <a:endParaRPr lang="ru-UA" dirty="0"/>
          </a:p>
          <a:p>
            <a:r>
              <a:rPr lang="uk-UA" b="1" dirty="0"/>
              <a:t>Рефлексивне програмування</a:t>
            </a:r>
            <a:r>
              <a:rPr lang="uk-UA" dirty="0"/>
              <a:t> - це механізм, який надає процесу інтроспективні можливості. API-інтерфейси відображення, вбудовані в мови програмування, дозволяють перевіряти код під час виконання. Ви можете використовувати цю здатність, щоб дізнатися про навколишню кодову базу та її вміст.</a:t>
            </a:r>
            <a:endParaRPr lang="ru-UA" dirty="0"/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5829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12818-DA20-8945-8696-10B892A9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 на мові програмування </a:t>
            </a:r>
            <a:r>
              <a:rPr lang="en-US" dirty="0"/>
              <a:t>C#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AD73DC-CF58-E440-99D4-38093490C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36" y="2020589"/>
            <a:ext cx="8572500" cy="1790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F337C-4ED4-764B-AD8B-851273F45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9" y="4383644"/>
            <a:ext cx="8117547" cy="7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93A9-A0A8-7C4E-8737-28EF664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способи використання рефлексії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BB484-AC6A-3140-9DF6-34F2121B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uk-UA" dirty="0"/>
              <a:t>Рефлексія традиційно використовується для завантаження модулів/класів зі збірки та створення їх екземплярів під час виконання.</a:t>
            </a:r>
            <a:endParaRPr lang="ru-UA" dirty="0"/>
          </a:p>
          <a:p>
            <a:pPr lvl="0"/>
            <a:r>
              <a:rPr lang="uk-UA" dirty="0"/>
              <a:t>Для отримання публічних атрибутів об’єкта.</a:t>
            </a:r>
            <a:endParaRPr lang="ru-UA" dirty="0"/>
          </a:p>
          <a:p>
            <a:pPr lvl="0"/>
            <a:r>
              <a:rPr lang="uk-UA" dirty="0"/>
              <a:t>Під час тестування, створення фіктивних об’єктів під час виконання ініціалізації.</a:t>
            </a:r>
            <a:endParaRPr lang="ru-UA" dirty="0"/>
          </a:p>
          <a:p>
            <a:pPr lvl="0"/>
            <a:r>
              <a:rPr lang="uk-UA" dirty="0"/>
              <a:t>Для створення загальних бібліотек для роботи з різними форматами без повторного розгортання, іноді згадується або з використанням неявного пізнього прив’язування.</a:t>
            </a:r>
            <a:endParaRPr lang="ru-UA" dirty="0"/>
          </a:p>
          <a:p>
            <a:pPr lvl="0"/>
            <a:r>
              <a:rPr lang="uk-UA" dirty="0"/>
              <a:t>При створенні нових типів під час виконання.</a:t>
            </a:r>
            <a:endParaRPr lang="ru-UA" dirty="0"/>
          </a:p>
          <a:p>
            <a:pPr lvl="0"/>
            <a:r>
              <a:rPr lang="uk-UA" dirty="0"/>
              <a:t>Для перевірки та створення екземплярів типів у збірці.</a:t>
            </a:r>
            <a:endParaRPr lang="ru-UA" dirty="0"/>
          </a:p>
          <a:p>
            <a:pPr lvl="0"/>
            <a:r>
              <a:rPr lang="uk-UA" dirty="0"/>
              <a:t>Можливість змінити значення поля, позначеного як приватне, у сторонній бібліотеці.</a:t>
            </a:r>
            <a:endParaRPr lang="ru-UA" dirty="0"/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506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3BDA6-0E2E-6842-9CF5-5A157782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Корисний приклад використання рефлексії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A1E898-9CD0-2240-A5D6-1C3C2EA64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23703"/>
            <a:ext cx="9906000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957C4-2A85-D54C-8337-689DD8FD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Використання </a:t>
            </a:r>
            <a:r>
              <a:rPr lang="uk-UA" dirty="0" err="1"/>
              <a:t>Reflection</a:t>
            </a:r>
            <a:r>
              <a:rPr lang="uk-UA" dirty="0"/>
              <a:t> з непередбачуваними значеннями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7741C-7795-B144-810C-13237147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/>
              <a:t>Reflection</a:t>
            </a:r>
            <a:r>
              <a:rPr lang="uk-UA" dirty="0"/>
              <a:t> також є досить корисним, коли ми пишемо загальний код у рамках </a:t>
            </a:r>
            <a:r>
              <a:rPr lang="uk-UA" dirty="0" err="1"/>
              <a:t>фреймворку</a:t>
            </a:r>
            <a:r>
              <a:rPr lang="uk-UA" dirty="0"/>
              <a:t>.</a:t>
            </a:r>
            <a:r>
              <a:rPr lang="ru-UA" dirty="0"/>
              <a:t> </a:t>
            </a:r>
          </a:p>
          <a:p>
            <a:pPr marL="0" indent="0">
              <a:buNone/>
            </a:pPr>
            <a:r>
              <a:rPr lang="uk-UA" dirty="0"/>
              <a:t>Ми можемо отримати картину функціональних можливостей типу без попереднього знання його джерела.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889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4E7EF-300F-874C-9D74-A8AD5CA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Оператор </a:t>
            </a:r>
            <a:r>
              <a:rPr lang="en-US" dirty="0"/>
              <a:t>Eval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06F36-4E7F-A94C-BEE1-9037C6DA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 </a:t>
            </a:r>
            <a:r>
              <a:rPr lang="en" b="1" dirty="0"/>
              <a:t>Eval</a:t>
            </a:r>
            <a:r>
              <a:rPr lang="en" dirty="0"/>
              <a:t> 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обчислити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, результатом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рядок тексту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числове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Ви можете </a:t>
            </a:r>
            <a:r>
              <a:rPr lang="ru-RU" dirty="0" err="1"/>
              <a:t>створити</a:t>
            </a:r>
            <a:r>
              <a:rPr lang="ru-RU" dirty="0"/>
              <a:t> рядок і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у </a:t>
            </a:r>
            <a:r>
              <a:rPr lang="ru-RU" dirty="0" err="1"/>
              <a:t>функції</a:t>
            </a:r>
            <a:r>
              <a:rPr lang="ru-RU" dirty="0"/>
              <a:t> </a:t>
            </a:r>
            <a:r>
              <a:rPr lang="en" b="1" dirty="0"/>
              <a:t>Eval</a:t>
            </a:r>
            <a:r>
              <a:rPr lang="en" dirty="0"/>
              <a:t> </a:t>
            </a:r>
            <a:r>
              <a:rPr lang="ru-RU" dirty="0"/>
              <a:t>так, </a:t>
            </a:r>
            <a:r>
              <a:rPr lang="ru-RU" dirty="0" err="1"/>
              <a:t>наче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справжнім</a:t>
            </a:r>
            <a:r>
              <a:rPr lang="ru-RU" dirty="0"/>
              <a:t> </a:t>
            </a:r>
            <a:r>
              <a:rPr lang="ru-RU" dirty="0" err="1"/>
              <a:t>виразом</a:t>
            </a:r>
            <a:r>
              <a:rPr lang="ru-RU" dirty="0"/>
              <a:t>. </a:t>
            </a:r>
            <a:r>
              <a:rPr lang="ru-RU" dirty="0" err="1"/>
              <a:t>Функція</a:t>
            </a:r>
            <a:r>
              <a:rPr lang="ru-RU" dirty="0"/>
              <a:t> </a:t>
            </a:r>
            <a:r>
              <a:rPr lang="en" b="1" dirty="0"/>
              <a:t>Eval</a:t>
            </a:r>
            <a:r>
              <a:rPr lang="en" dirty="0"/>
              <a:t> </a:t>
            </a:r>
            <a:r>
              <a:rPr lang="ru-RU" dirty="0" err="1"/>
              <a:t>обчислює</a:t>
            </a:r>
            <a:r>
              <a:rPr lang="ru-RU" dirty="0"/>
              <a:t> </a:t>
            </a:r>
            <a:r>
              <a:rPr lang="ru-RU" dirty="0" err="1"/>
              <a:t>рядковий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/>
              <a:t> 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 </a:t>
            </a:r>
            <a:r>
              <a:rPr lang="en" dirty="0"/>
              <a:t>Eval("1 + 1") </a:t>
            </a:r>
            <a:r>
              <a:rPr lang="ru-RU" dirty="0" err="1"/>
              <a:t>повертає</a:t>
            </a:r>
            <a:r>
              <a:rPr lang="ru-RU" dirty="0"/>
              <a:t> 2.</a:t>
            </a:r>
          </a:p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до </a:t>
            </a:r>
            <a:r>
              <a:rPr lang="ru-RU" dirty="0" err="1"/>
              <a:t>функції</a:t>
            </a:r>
            <a:r>
              <a:rPr lang="ru-RU" dirty="0"/>
              <a:t> </a:t>
            </a:r>
            <a:r>
              <a:rPr lang="en" b="1" dirty="0"/>
              <a:t>Eval</a:t>
            </a:r>
            <a:r>
              <a:rPr lang="en" dirty="0"/>
              <a:t> </a:t>
            </a:r>
            <a:r>
              <a:rPr lang="ru-RU" dirty="0"/>
              <a:t>рядок,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ім’я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то </a:t>
            </a:r>
            <a:r>
              <a:rPr lang="ru-RU" dirty="0" err="1"/>
              <a:t>функція</a:t>
            </a:r>
            <a:r>
              <a:rPr lang="ru-RU" dirty="0"/>
              <a:t> </a:t>
            </a:r>
            <a:r>
              <a:rPr lang="en" b="1" dirty="0"/>
              <a:t>Eval</a:t>
            </a:r>
            <a:r>
              <a:rPr lang="en" dirty="0"/>
              <a:t> </a:t>
            </a:r>
            <a:r>
              <a:rPr lang="ru-RU" dirty="0" err="1"/>
              <a:t>поверне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 </a:t>
            </a:r>
            <a:r>
              <a:rPr lang="en" dirty="0"/>
              <a:t>Eval("</a:t>
            </a:r>
            <a:r>
              <a:rPr lang="en" dirty="0" err="1"/>
              <a:t>Chr</a:t>
            </a:r>
            <a:r>
              <a:rPr lang="en" dirty="0"/>
              <a:t>$(65)") </a:t>
            </a:r>
            <a:r>
              <a:rPr lang="ru-RU" dirty="0" err="1"/>
              <a:t>поверне</a:t>
            </a:r>
            <a:r>
              <a:rPr lang="ru-RU" dirty="0"/>
              <a:t> "</a:t>
            </a:r>
            <a:r>
              <a:rPr lang="en" dirty="0"/>
              <a:t>A".</a:t>
            </a:r>
          </a:p>
          <a:p>
            <a:pPr marL="0" indent="0">
              <a:buNone/>
            </a:pPr>
            <a:r>
              <a:rPr lang="en" dirty="0"/>
              <a:t>eval() </a:t>
            </a:r>
            <a:r>
              <a:rPr lang="uk-UA" dirty="0"/>
              <a:t>є небезпечною функцією, яка виконує переданий код з привілеями </a:t>
            </a:r>
            <a:r>
              <a:rPr lang="uk-UA" dirty="0" err="1"/>
              <a:t>юзера</a:t>
            </a:r>
            <a:r>
              <a:rPr lang="uk-UA" dirty="0"/>
              <a:t>. Якщо ви запустите </a:t>
            </a:r>
            <a:r>
              <a:rPr lang="en" dirty="0"/>
              <a:t>eval() </a:t>
            </a:r>
            <a:r>
              <a:rPr lang="uk-UA" dirty="0"/>
              <a:t>з рядком, на який може вплинути зловмисник, ви можете запустити шкідливий код на комп’ютері користувача з дозволами вашої веб-сторінки/розширення.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8420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F3559-593E-1442-9FA9-452CC678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EA82E-5BFF-0F4A-A021-C2EE4871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Рефлексія - це техніка програмування, яка надає коду інтроспективні здібності. Ефективне використання відображення дозволяє нам писати більш динамічні системи</a:t>
            </a:r>
            <a:r>
              <a:rPr lang="ru-UA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652508-157D-064C-BC64-4D0D09C0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87" y="4029250"/>
            <a:ext cx="3340100" cy="749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AB647-190E-7B4D-8E6C-BC3747C7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99" y="3813350"/>
            <a:ext cx="2730500" cy="1181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DE37D2-73BE-3141-AF20-A7CA7B896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23" y="4029250"/>
            <a:ext cx="33401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EDEA7-05C0-8946-BCE4-DEF3A67EA66F}"/>
              </a:ext>
            </a:extLst>
          </p:cNvPr>
          <p:cNvSpPr txBox="1"/>
          <p:nvPr/>
        </p:nvSpPr>
        <p:spPr>
          <a:xfrm>
            <a:off x="2381003" y="4934197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36F96-D6AB-1D4A-8C28-9D93E28112E4}"/>
              </a:ext>
            </a:extLst>
          </p:cNvPr>
          <p:cNvSpPr txBox="1"/>
          <p:nvPr/>
        </p:nvSpPr>
        <p:spPr>
          <a:xfrm>
            <a:off x="5807033" y="5165766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D1DC4-D9EE-A646-8735-05DDF71867FC}"/>
              </a:ext>
            </a:extLst>
          </p:cNvPr>
          <p:cNvSpPr txBox="1"/>
          <p:nvPr/>
        </p:nvSpPr>
        <p:spPr>
          <a:xfrm>
            <a:off x="9167751" y="4994450"/>
            <a:ext cx="10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QT/C++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66461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{3D52D484-CE09-3D45-A2D5-BD520539001D}tf10001122</Template>
  <TotalTime>187</TotalTime>
  <Words>435</Words>
  <Application>Microsoft Macintosh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Доповідь на тему «Рефлексії у програмуванні»</vt:lpstr>
      <vt:lpstr>Що таке рефлексія? Історія виникнення</vt:lpstr>
      <vt:lpstr>Рефлексивне програмування</vt:lpstr>
      <vt:lpstr>Приклад на мові програмування C#</vt:lpstr>
      <vt:lpstr>Основні способи використання рефлексії</vt:lpstr>
      <vt:lpstr>Корисний приклад використання рефлексії</vt:lpstr>
      <vt:lpstr>Використання Reflection з непередбачуваними значеннями</vt:lpstr>
      <vt:lpstr>Оператор Eval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Доповідь на тему «Рефлексії у програмуванні»</dc:title>
  <dc:creator>Microsoft Office User</dc:creator>
  <cp:lastModifiedBy>Microsoft Office User</cp:lastModifiedBy>
  <cp:revision>2</cp:revision>
  <dcterms:created xsi:type="dcterms:W3CDTF">2021-11-22T21:06:08Z</dcterms:created>
  <dcterms:modified xsi:type="dcterms:W3CDTF">2021-11-23T09:44:17Z</dcterms:modified>
</cp:coreProperties>
</file>