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\Desktop\&#916;&#953;&#960;&#955;&#969;&#956;&#945;&#964;&#953;&#954;&#942;\&#931;&#965;&#957;&#949;&#961;&#947;&#945;&#963;&#943;&#945;%20&#917;&#923;.&#924;&#917;.&#928;&#913;\BJT%20Tester\1&#951;%20&#917;&#946;&#948;&#959;&#956;&#940;&#948;&#945;\Burndown_Chart_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Burndown</a:t>
            </a:r>
            <a:r>
              <a:rPr lang="en-US" baseline="0"/>
              <a:t> Chart</a:t>
            </a:r>
            <a:r>
              <a:rPr lang="el-GR" baseline="0"/>
              <a:t> - 1ο </a:t>
            </a:r>
            <a:r>
              <a:rPr lang="en-US" baseline="0"/>
              <a:t>Sprint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Sheet1!$B$3:$B$9</c:f>
              <c:strCache>
                <c:ptCount val="7"/>
                <c:pt idx="0">
                  <c:v>9-Νοε</c:v>
                </c:pt>
                <c:pt idx="1">
                  <c:v>10-Νοε</c:v>
                </c:pt>
                <c:pt idx="2">
                  <c:v>11-Νοε</c:v>
                </c:pt>
                <c:pt idx="3">
                  <c:v>12-Νοε</c:v>
                </c:pt>
                <c:pt idx="4">
                  <c:v>13-Νοε</c:v>
                </c:pt>
                <c:pt idx="5">
                  <c:v>14-Νοε</c:v>
                </c:pt>
                <c:pt idx="6">
                  <c:v>15-Νοε</c:v>
                </c:pt>
              </c:strCache>
            </c:strRef>
          </c:cat>
          <c:val>
            <c:numRef>
              <c:f>Sheet1!$C$3:$C$9</c:f>
              <c:numCache>
                <c:formatCode>General</c:formatCode>
                <c:ptCount val="7"/>
                <c:pt idx="0">
                  <c:v>360</c:v>
                </c:pt>
                <c:pt idx="1">
                  <c:v>300</c:v>
                </c:pt>
                <c:pt idx="2">
                  <c:v>240</c:v>
                </c:pt>
                <c:pt idx="3">
                  <c:v>180</c:v>
                </c:pt>
                <c:pt idx="4">
                  <c:v>120</c:v>
                </c:pt>
                <c:pt idx="5">
                  <c:v>60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Actual Burndown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Sheet1!$B$3:$B$9</c:f>
              <c:strCache>
                <c:ptCount val="7"/>
                <c:pt idx="0">
                  <c:v>9-Νοε</c:v>
                </c:pt>
                <c:pt idx="1">
                  <c:v>10-Νοε</c:v>
                </c:pt>
                <c:pt idx="2">
                  <c:v>11-Νοε</c:v>
                </c:pt>
                <c:pt idx="3">
                  <c:v>12-Νοε</c:v>
                </c:pt>
                <c:pt idx="4">
                  <c:v>13-Νοε</c:v>
                </c:pt>
                <c:pt idx="5">
                  <c:v>14-Νοε</c:v>
                </c:pt>
                <c:pt idx="6">
                  <c:v>15-Νοε</c:v>
                </c:pt>
              </c:strCache>
            </c:strRef>
          </c:cat>
          <c:val>
            <c:numRef>
              <c:f>Sheet1!$D$3:$D$9</c:f>
              <c:numCache>
                <c:formatCode>General</c:formatCode>
                <c:ptCount val="7"/>
                <c:pt idx="0">
                  <c:v>340</c:v>
                </c:pt>
                <c:pt idx="1">
                  <c:v>330</c:v>
                </c:pt>
                <c:pt idx="2">
                  <c:v>300</c:v>
                </c:pt>
                <c:pt idx="3">
                  <c:v>240</c:v>
                </c:pt>
                <c:pt idx="4">
                  <c:v>240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7870432"/>
        <c:axId val="1157875872"/>
      </c:lineChart>
      <c:catAx>
        <c:axId val="1157870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Ημέρες</a:t>
                </a:r>
                <a:r>
                  <a:rPr lang="el-GR" baseline="0"/>
                  <a:t> </a:t>
                </a:r>
                <a:r>
                  <a:rPr lang="en-US" baseline="0"/>
                  <a:t>Sprint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157875872"/>
        <c:crosses val="autoZero"/>
        <c:auto val="1"/>
        <c:lblAlgn val="ctr"/>
        <c:lblOffset val="100"/>
        <c:noMultiLvlLbl val="0"/>
      </c:catAx>
      <c:valAx>
        <c:axId val="11578758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Συνολικός</a:t>
                </a:r>
                <a:r>
                  <a:rPr lang="el-GR" baseline="0"/>
                  <a:t> Χρόνος Εργασίας (Λεπτά)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15787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baseline="0">
                <a:effectLst/>
              </a:rPr>
              <a:t>Burndown Chart</a:t>
            </a:r>
            <a:r>
              <a:rPr lang="el-GR" sz="1400" b="0" i="0" baseline="0">
                <a:effectLst/>
              </a:rPr>
              <a:t> - </a:t>
            </a:r>
            <a:r>
              <a:rPr lang="en-US" sz="1400" b="0" i="0" baseline="0">
                <a:effectLst/>
              </a:rPr>
              <a:t>3</a:t>
            </a:r>
            <a:r>
              <a:rPr lang="el-GR" sz="1400" b="0" i="0" baseline="0">
                <a:effectLst/>
              </a:rPr>
              <a:t>ο </a:t>
            </a:r>
            <a:r>
              <a:rPr lang="en-US" sz="1400" b="0" i="0" baseline="0">
                <a:effectLst/>
              </a:rPr>
              <a:t>Sprint</a:t>
            </a:r>
            <a:endParaRPr lang="en-US" sz="110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[Burndown_Chart_3.xlsx]Sheet1!$C$2</c:f>
              <c:strCache>
                <c:ptCount val="1"/>
                <c:pt idx="0">
                  <c:v>Ideal Burndown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[Burndown_Chart_3.xlsx]Sheet1!$B$3:$B$9</c:f>
              <c:strCache>
                <c:ptCount val="7"/>
                <c:pt idx="0">
                  <c:v>23-Νοε</c:v>
                </c:pt>
                <c:pt idx="1">
                  <c:v>24-Νοε</c:v>
                </c:pt>
                <c:pt idx="2">
                  <c:v>25-Νοε</c:v>
                </c:pt>
                <c:pt idx="3">
                  <c:v>26-Νοε</c:v>
                </c:pt>
                <c:pt idx="4">
                  <c:v>27-Νοε</c:v>
                </c:pt>
                <c:pt idx="5">
                  <c:v>28-Νοε</c:v>
                </c:pt>
                <c:pt idx="6">
                  <c:v>29-Νοε</c:v>
                </c:pt>
              </c:strCache>
            </c:strRef>
          </c:cat>
          <c:val>
            <c:numRef>
              <c:f>[Burndown_Chart_3.xlsx]Sheet1!$C$3:$C$9</c:f>
              <c:numCache>
                <c:formatCode>General</c:formatCode>
                <c:ptCount val="7"/>
                <c:pt idx="0">
                  <c:v>150</c:v>
                </c:pt>
                <c:pt idx="1">
                  <c:v>125</c:v>
                </c:pt>
                <c:pt idx="2">
                  <c:v>100</c:v>
                </c:pt>
                <c:pt idx="3">
                  <c:v>75</c:v>
                </c:pt>
                <c:pt idx="4">
                  <c:v>50</c:v>
                </c:pt>
                <c:pt idx="5">
                  <c:v>25</c:v>
                </c:pt>
                <c:pt idx="6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[Burndown_Chart_3.xlsx]Sheet1!$D$2</c:f>
              <c:strCache>
                <c:ptCount val="1"/>
                <c:pt idx="0">
                  <c:v>Actual Burndown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[Burndown_Chart_3.xlsx]Sheet1!$B$3:$B$9</c:f>
              <c:strCache>
                <c:ptCount val="7"/>
                <c:pt idx="0">
                  <c:v>23-Νοε</c:v>
                </c:pt>
                <c:pt idx="1">
                  <c:v>24-Νοε</c:v>
                </c:pt>
                <c:pt idx="2">
                  <c:v>25-Νοε</c:v>
                </c:pt>
                <c:pt idx="3">
                  <c:v>26-Νοε</c:v>
                </c:pt>
                <c:pt idx="4">
                  <c:v>27-Νοε</c:v>
                </c:pt>
                <c:pt idx="5">
                  <c:v>28-Νοε</c:v>
                </c:pt>
                <c:pt idx="6">
                  <c:v>29-Νοε</c:v>
                </c:pt>
              </c:strCache>
            </c:strRef>
          </c:cat>
          <c:val>
            <c:numRef>
              <c:f>[Burndown_Chart_3.xlsx]Sheet1!$D$3:$D$9</c:f>
              <c:numCache>
                <c:formatCode>General</c:formatCode>
                <c:ptCount val="7"/>
                <c:pt idx="0">
                  <c:v>130</c:v>
                </c:pt>
                <c:pt idx="1">
                  <c:v>130</c:v>
                </c:pt>
                <c:pt idx="2">
                  <c:v>130</c:v>
                </c:pt>
                <c:pt idx="3">
                  <c:v>130</c:v>
                </c:pt>
                <c:pt idx="4">
                  <c:v>130</c:v>
                </c:pt>
                <c:pt idx="5">
                  <c:v>40</c:v>
                </c:pt>
                <c:pt idx="6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57876960"/>
        <c:axId val="1157878592"/>
      </c:lineChart>
      <c:catAx>
        <c:axId val="11578769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Ημέρες </a:t>
                </a:r>
                <a:r>
                  <a:rPr lang="en-US"/>
                  <a:t>Sprint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157878592"/>
        <c:crosses val="autoZero"/>
        <c:auto val="1"/>
        <c:lblAlgn val="ctr"/>
        <c:lblOffset val="100"/>
        <c:noMultiLvlLbl val="0"/>
      </c:catAx>
      <c:valAx>
        <c:axId val="115787859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000" b="0" i="0" baseline="0">
                    <a:effectLst/>
                  </a:rPr>
                  <a:t>Συνολικός Χρόνος Εργασίας (Λεπτά)</a:t>
                </a:r>
                <a:endParaRPr lang="en-US" sz="40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157876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42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18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2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0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32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2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07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8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1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0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l-GR" smtClean="0"/>
              <a:t>Στυλ κύριου τίτλου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l-GR" smtClean="0"/>
              <a:t>Στυλ υποδείγματος κειμένου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4F1D3A-14AE-4502-810D-1C5937960FAD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49C4C6-5A19-40F1-8668-2A35ACFD01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ctrTitle"/>
          </p:nvPr>
        </p:nvSpPr>
        <p:spPr>
          <a:xfrm>
            <a:off x="747626" y="495299"/>
            <a:ext cx="10058400" cy="772287"/>
          </a:xfrm>
        </p:spPr>
        <p:txBody>
          <a:bodyPr>
            <a:normAutofit/>
          </a:bodyPr>
          <a:lstStyle/>
          <a:p>
            <a:pPr algn="ctr"/>
            <a:r>
              <a:rPr lang="el-GR" sz="4000" b="1" dirty="0" smtClean="0"/>
              <a:t>Πλαίσιο </a:t>
            </a:r>
            <a:r>
              <a:rPr lang="en-US" sz="4000" b="1" dirty="0" smtClean="0"/>
              <a:t>Scrum</a:t>
            </a:r>
            <a:endParaRPr lang="el-GR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190626" y="4391025"/>
            <a:ext cx="146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Scrum team:</a:t>
            </a:r>
            <a:endParaRPr lang="el-G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90625" y="2694778"/>
            <a:ext cx="6219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Εργασία</a:t>
            </a:r>
            <a:r>
              <a:rPr lang="el-GR" dirty="0" smtClean="0"/>
              <a:t>: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Δημιουργία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BJT tester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για έλεγχο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transistor NPN,PNP</a:t>
            </a:r>
            <a:r>
              <a:rPr lang="en-US" dirty="0" smtClean="0"/>
              <a:t>.</a:t>
            </a:r>
            <a:endParaRPr lang="el-GR" dirty="0"/>
          </a:p>
        </p:txBody>
      </p:sp>
      <p:sp>
        <p:nvSpPr>
          <p:cNvPr id="7" name="TextBox 6"/>
          <p:cNvSpPr txBox="1"/>
          <p:nvPr/>
        </p:nvSpPr>
        <p:spPr>
          <a:xfrm>
            <a:off x="1190625" y="1905975"/>
            <a:ext cx="613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Μάθημα</a:t>
            </a:r>
            <a:r>
              <a:rPr lang="el-GR" dirty="0" smtClean="0"/>
              <a:t>: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Ηλεκτρονική ΙΙ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3675" y="4391025"/>
            <a:ext cx="4314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Δασκαλάκης Αντώνιος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Καραθανάσης Σωτήριος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Μενούνος Νικήτας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Μιχαηλάκης Παναγιώτης</a:t>
            </a: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Μπουρμπάκη Μαρία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0625" y="3417556"/>
            <a:ext cx="166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 smtClean="0"/>
              <a:t>Ομάδα</a:t>
            </a:r>
            <a:r>
              <a:rPr lang="el-GR" dirty="0" smtClean="0"/>
              <a:t>: 1</a:t>
            </a:r>
            <a:r>
              <a:rPr lang="el-GR" baseline="30000" dirty="0" smtClean="0"/>
              <a:t>η</a:t>
            </a:r>
            <a:r>
              <a:rPr lang="el-GR" dirty="0" smtClean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5121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8" y="90615"/>
            <a:ext cx="10058400" cy="6260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Product </a:t>
            </a:r>
            <a:r>
              <a:rPr lang="en-US" sz="4000" b="1" dirty="0" smtClean="0"/>
              <a:t>Backlog</a:t>
            </a:r>
            <a:endParaRPr lang="en-US" sz="4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44386"/>
              </p:ext>
            </p:extLst>
          </p:nvPr>
        </p:nvGraphicFramePr>
        <p:xfrm>
          <a:off x="158165" y="716692"/>
          <a:ext cx="11936628" cy="46388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9438"/>
                <a:gridCol w="1989438"/>
                <a:gridCol w="1989438"/>
                <a:gridCol w="1987791"/>
                <a:gridCol w="1991085"/>
                <a:gridCol w="1989438"/>
              </a:tblGrid>
              <a:tr h="854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Έρευνα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για Αρχή Λειτουργίας 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BJT 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 2 σετ των 3τμχ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female pins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διακόπτη 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ON/OFF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Πρώτη δοκιμή σε </a:t>
                      </a: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Transistor NPN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που λειτουργεί ορθά σε </a:t>
                      </a: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Breadboard</a:t>
                      </a:r>
                    </a:p>
                    <a:p>
                      <a:endParaRPr lang="en-US" sz="10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29.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Τελική δοκιμή σε 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Transistor NPN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που λειτουργεί ορθά</a:t>
                      </a:r>
                      <a:endParaRPr kumimoji="0" lang="en-US" sz="1000" b="0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36. Μορφοποίηση κουτιού.*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  <a:tr h="604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Μελέτη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Ορθής και Ανάστροφης Πόλωσης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 2 κόκκινων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και 2 πράσινων 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led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16.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Δανεισμός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Breadboard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23.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Πρώτη δοκιμή σε 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Transistor PNP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που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δεν λειτουργεί ορθά σε 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30.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Τελική δοκιμή σε 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Transistor PNP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που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δεν λειτουργεί ορθά</a:t>
                      </a:r>
                      <a:endParaRPr kumimoji="0" lang="en-US" sz="1000" b="0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8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37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l-G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Τοποθέτηση του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BJT Tester</a:t>
                      </a:r>
                      <a:r>
                        <a:rPr kumimoji="0" lang="el-G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στο κουτί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04557">
                <a:tc>
                  <a:txBody>
                    <a:bodyPr/>
                    <a:lstStyle/>
                    <a:p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Επιλογή κυκλώματος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l-GR" sz="11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4 αντιστάσεων 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 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κΩ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17.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Αγορά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Οθόνης</a:t>
                      </a:r>
                      <a:endParaRPr lang="en-US" sz="11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Πρώτη δοκιμή σε 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Transistor NPN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που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δεν λειτουργεί ορθά σε 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Τελική δοκιμή σε </a:t>
                      </a:r>
                      <a:r>
                        <a:rPr kumimoji="0" lang="en-US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Transistor NPN </a:t>
                      </a:r>
                      <a:r>
                        <a:rPr kumimoji="0" lang="el-GR" sz="1100" b="0" i="0" u="none" strike="sng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που δεν λειτουργεί ορθά</a:t>
                      </a:r>
                      <a:endParaRPr kumimoji="0" lang="en-US" sz="1000" b="0" i="0" u="none" strike="sng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l-G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Δημιουργία παρουσίασης του πρωτοτύπου σε 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PowerPoint</a:t>
                      </a:r>
                      <a:r>
                        <a:rPr kumimoji="0" lang="el-G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604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Θεωρητικός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σχεδιασμός κυκλώματος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σταθεροποιητή τάσης 5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*</a:t>
                      </a: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Προκαταρκτικός</a:t>
                      </a:r>
                      <a:r>
                        <a:rPr lang="el-GR" sz="1100" strike="sng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προ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γραμματισμός σε </a:t>
                      </a: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  <a:endParaRPr lang="en-US" sz="10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Συναρμολόγηση</a:t>
                      </a:r>
                      <a:endParaRPr lang="en-US" sz="10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el-GR" sz="11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Υπολογισμός διαστάσεων κουτιού στο οποίο θα τοποθετηθεί ο </a:t>
                      </a:r>
                      <a:r>
                        <a:rPr lang="en-US" sz="11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BJT Tester</a:t>
                      </a:r>
                      <a:endParaRPr 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Transistor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2 πυκνωτών 100 μ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</a:t>
                      </a:r>
                      <a:r>
                        <a:rPr lang="en-US" sz="1100" strike="sng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Υλοποίηση σε </a:t>
                      </a: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Breadboard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για δοκιμή</a:t>
                      </a:r>
                      <a:endParaRPr lang="en-US" sz="10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Κόλληση εξαρτημάτων στη διάτρητη πλακέτα</a:t>
                      </a:r>
                      <a:endParaRPr lang="en-US" sz="10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l-GR" sz="110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110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l-GR" sz="110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Σχεδιασμός κουτιού</a:t>
                      </a:r>
                      <a:r>
                        <a:rPr lang="en-US" sz="110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1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4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6. A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γορά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Arduino Nano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13.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μπαταρίας 9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1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20.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Τελικός </a:t>
                      </a:r>
                      <a:r>
                        <a:rPr lang="el-GR" sz="1100" strike="sngStrike" kern="12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προ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γραμματισμός σε </a:t>
                      </a: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Arduino IDE</a:t>
                      </a:r>
                      <a:endParaRPr lang="en-US" sz="10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Δοκιμή κυκλώματος στη διάτρητη πλακέτα</a:t>
                      </a:r>
                      <a:endParaRPr lang="en-US" sz="10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10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r>
                        <a:rPr lang="en-US" sz="110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l-GR" sz="1100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Εκτύπωση κουτιού σε 3D Printer.</a:t>
                      </a:r>
                      <a:r>
                        <a:rPr lang="en-US" sz="1100" kern="1200" dirty="0" smtClean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000" dirty="0" smtClean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4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 διάτρητης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πλακέτας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4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14. </a:t>
                      </a:r>
                      <a:r>
                        <a:rPr lang="el-GR" sz="1100" strike="sng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Αγορά</a:t>
                      </a:r>
                      <a:r>
                        <a:rPr lang="el-GR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θήκης μπαταρίας 9</a:t>
                      </a:r>
                      <a:r>
                        <a:rPr lang="en-US" sz="1100" strike="sngStrike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lang="el-GR" sz="11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100" strike="sng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Πρώτη δοκιμή σε </a:t>
                      </a: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Transistor PNP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που λειτουργεί ορθά σε </a:t>
                      </a: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Breadboard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Τελική δοκιμή σε </a:t>
                      </a:r>
                      <a:r>
                        <a:rPr lang="en-US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Transistor PNP </a:t>
                      </a:r>
                      <a:r>
                        <a:rPr lang="el-GR" sz="1100" strike="sngStrike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που λειτουργεί ορθά</a:t>
                      </a:r>
                      <a:endParaRPr lang="en-US" sz="1000" strike="sng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</a:t>
                      </a: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el-G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Αγορά έτοιμου κουτιού.*</a:t>
                      </a: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58165" y="5355517"/>
            <a:ext cx="119366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solidFill>
                  <a:srgbClr val="C00000"/>
                </a:solidFill>
              </a:rPr>
              <a:t>* </a:t>
            </a:r>
            <a:r>
              <a:rPr lang="en-US" sz="1600" dirty="0" smtClean="0">
                <a:solidFill>
                  <a:srgbClr val="C00000"/>
                </a:solidFill>
              </a:rPr>
              <a:t>M</a:t>
            </a:r>
            <a:r>
              <a:rPr lang="el-GR" sz="1600" dirty="0" smtClean="0">
                <a:solidFill>
                  <a:srgbClr val="C00000"/>
                </a:solidFill>
              </a:rPr>
              <a:t>ετά από συζήτηση του </a:t>
            </a:r>
            <a:r>
              <a:rPr lang="en-US" sz="1600" dirty="0" smtClean="0">
                <a:solidFill>
                  <a:srgbClr val="C00000"/>
                </a:solidFill>
              </a:rPr>
              <a:t>Product Owner </a:t>
            </a:r>
            <a:r>
              <a:rPr lang="el-GR" sz="1600" dirty="0" smtClean="0">
                <a:solidFill>
                  <a:srgbClr val="C00000"/>
                </a:solidFill>
              </a:rPr>
              <a:t>με την ομάδα αποφασίστηκε να μην γίνει σχεδιασμός κουτιού σε 3</a:t>
            </a:r>
            <a:r>
              <a:rPr lang="en-US" sz="1600" dirty="0" smtClean="0">
                <a:solidFill>
                  <a:srgbClr val="C00000"/>
                </a:solidFill>
              </a:rPr>
              <a:t>D Printer </a:t>
            </a:r>
            <a:r>
              <a:rPr lang="el-GR" sz="1600" dirty="0" smtClean="0">
                <a:solidFill>
                  <a:srgbClr val="C00000"/>
                </a:solidFill>
              </a:rPr>
              <a:t>και να αγοραστεί έτοιμο, ώστε να γίνουν τροποποιήσεις επάνω του. Επομένως οι εργασίες με μπλε χρώμα δεν θα πραγματοποιηθούν και δεν θα υπάρχουν καν στο </a:t>
            </a:r>
            <a:r>
              <a:rPr lang="en-US" sz="1600" dirty="0" smtClean="0">
                <a:solidFill>
                  <a:srgbClr val="C00000"/>
                </a:solidFill>
              </a:rPr>
              <a:t>Sprint Backlog.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16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043" y="614383"/>
            <a:ext cx="10058400" cy="62607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3</a:t>
            </a:r>
            <a:r>
              <a:rPr lang="el-GR" sz="4000" b="1" baseline="30000" dirty="0" smtClean="0"/>
              <a:t>ο</a:t>
            </a:r>
            <a:r>
              <a:rPr lang="el-GR" sz="4000" b="1" dirty="0" smtClean="0"/>
              <a:t> </a:t>
            </a:r>
            <a:r>
              <a:rPr lang="en-US" sz="4000" b="1" dirty="0" smtClean="0"/>
              <a:t>Sprint Backlog</a:t>
            </a:r>
            <a:endParaRPr lang="en-US" sz="4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41258" y="4456671"/>
            <a:ext cx="1005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Kaizen </a:t>
            </a:r>
            <a:r>
              <a:rPr lang="el-GR" u="sng" dirty="0" smtClean="0"/>
              <a:t>από το </a:t>
            </a:r>
            <a:r>
              <a:rPr lang="en-US" u="sng" dirty="0" smtClean="0"/>
              <a:t>2</a:t>
            </a:r>
            <a:r>
              <a:rPr lang="el-GR" u="sng" baseline="30000" dirty="0" smtClean="0"/>
              <a:t>ο</a:t>
            </a:r>
            <a:r>
              <a:rPr lang="el-GR" u="sng" dirty="0" smtClean="0"/>
              <a:t> </a:t>
            </a:r>
            <a:r>
              <a:rPr lang="en-US" u="sng" dirty="0" smtClean="0"/>
              <a:t>Sprint Retrospect: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dirty="0" smtClean="0"/>
              <a:t>Εφαρμογή μεθόδου </a:t>
            </a:r>
            <a:r>
              <a:rPr lang="en-US" dirty="0" smtClean="0"/>
              <a:t>Swarming</a:t>
            </a:r>
            <a:r>
              <a:rPr lang="el-GR" dirty="0" smtClean="0"/>
              <a:t>, δηλαδή η εστίαση όλων των μελών της ομάδας γύρω από τις εργασίες του 3</a:t>
            </a:r>
            <a:r>
              <a:rPr lang="el-GR" baseline="30000" dirty="0" smtClean="0"/>
              <a:t>ου</a:t>
            </a:r>
            <a:r>
              <a:rPr lang="el-GR" dirty="0" smtClean="0"/>
              <a:t> </a:t>
            </a:r>
            <a:r>
              <a:rPr lang="en-US" dirty="0" smtClean="0"/>
              <a:t>Sprint Backlog </a:t>
            </a:r>
            <a:r>
              <a:rPr lang="el-GR" dirty="0" smtClean="0"/>
              <a:t>και όχι ανάθεση ατομικών εργασιών.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50452"/>
              </p:ext>
            </p:extLst>
          </p:nvPr>
        </p:nvGraphicFramePr>
        <p:xfrm>
          <a:off x="1089040" y="2085918"/>
          <a:ext cx="10058402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9201"/>
                <a:gridCol w="5029201"/>
              </a:tblGrid>
              <a:tr h="53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 </a:t>
                      </a:r>
                      <a:r>
                        <a:rPr lang="el-GR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Υπολογισμός διαστάσεων κουτιού στο οποίο θα τοποθετηθεί ο </a:t>
                      </a:r>
                      <a:r>
                        <a:rPr lang="en-US" sz="1600" kern="1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BJT Tester.</a:t>
                      </a:r>
                      <a:endParaRPr 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4. </a:t>
                      </a:r>
                      <a:r>
                        <a:rPr kumimoji="0" lang="el-G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Τοποθέτηση του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BJT Tester</a:t>
                      </a:r>
                      <a:r>
                        <a:rPr kumimoji="0" lang="el-G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στο κουτί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706709">
                <a:tc>
                  <a:txBody>
                    <a:bodyPr/>
                    <a:lstStyle/>
                    <a:p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kumimoji="0" lang="el-G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Αγορά έτοιμου κουτιού</a:t>
                      </a:r>
                      <a:r>
                        <a:rPr kumimoji="0" lang="en-US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kumimoji="0" lang="el-G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Δημιουργία παρουσίασης του πρωτοτύπου σε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PowerPoint</a:t>
                      </a:r>
                      <a:r>
                        <a:rPr kumimoji="0" lang="el-G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535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l-GR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3. Μορφοποίηση κουτιού.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00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8984"/>
            <a:ext cx="10058400" cy="71586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Sprint Planning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Sprint Goal:</a:t>
            </a:r>
          </a:p>
          <a:p>
            <a:r>
              <a:rPr lang="el-GR" sz="1800" dirty="0" smtClean="0"/>
              <a:t>Να ολοκληρωθούν όλες οι εργασίες του </a:t>
            </a:r>
            <a:r>
              <a:rPr lang="en-US" sz="1800" dirty="0" smtClean="0"/>
              <a:t>Sprint Backlog </a:t>
            </a:r>
            <a:r>
              <a:rPr lang="el-GR" sz="1800" dirty="0" smtClean="0"/>
              <a:t>ώστε να τοποθετηθεί το </a:t>
            </a:r>
            <a:r>
              <a:rPr lang="en-US" sz="1800" dirty="0" smtClean="0"/>
              <a:t>BJT Tester</a:t>
            </a:r>
            <a:r>
              <a:rPr lang="el-GR" sz="1800" dirty="0" smtClean="0"/>
              <a:t> στο κουτί</a:t>
            </a:r>
            <a:r>
              <a:rPr lang="en-US" sz="1800" dirty="0" smtClean="0"/>
              <a:t> </a:t>
            </a:r>
            <a:r>
              <a:rPr lang="el-GR" sz="1800" dirty="0" smtClean="0"/>
              <a:t>και να παρουσιαστεί.</a:t>
            </a:r>
          </a:p>
          <a:p>
            <a:endParaRPr lang="el-GR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447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659027"/>
            <a:ext cx="10058400" cy="773533"/>
          </a:xfrm>
        </p:spPr>
        <p:txBody>
          <a:bodyPr/>
          <a:lstStyle/>
          <a:p>
            <a:pPr algn="ctr"/>
            <a:r>
              <a:rPr lang="en-US" b="1" dirty="0"/>
              <a:t>Sprint Retrospect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603304" cy="1152839"/>
          </a:xfrm>
        </p:spPr>
        <p:txBody>
          <a:bodyPr/>
          <a:lstStyle/>
          <a:p>
            <a:r>
              <a:rPr lang="en-US" dirty="0" smtClean="0"/>
              <a:t>Velocity </a:t>
            </a:r>
            <a:r>
              <a:rPr lang="el-GR" dirty="0" smtClean="0"/>
              <a:t>1</a:t>
            </a:r>
            <a:r>
              <a:rPr lang="el-GR" baseline="30000" dirty="0" smtClean="0"/>
              <a:t>ης</a:t>
            </a:r>
            <a:r>
              <a:rPr lang="el-GR" dirty="0" smtClean="0"/>
              <a:t>  Εβδομάδας (ώρες): 6 ώρες</a:t>
            </a:r>
          </a:p>
          <a:p>
            <a:r>
              <a:rPr lang="en-US" dirty="0" smtClean="0"/>
              <a:t>Velocity 2</a:t>
            </a:r>
            <a:r>
              <a:rPr lang="el-GR" baseline="30000" dirty="0" smtClean="0"/>
              <a:t>ης</a:t>
            </a:r>
            <a:r>
              <a:rPr lang="el-GR" dirty="0" smtClean="0"/>
              <a:t>  Εβδομάδας (ώρες): 6 ½ ώρες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58249" y="1845734"/>
            <a:ext cx="5125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Συνολικό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 ½ ώρες</a:t>
            </a:r>
          </a:p>
          <a:p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Συνολικό </a:t>
            </a:r>
            <a:r>
              <a:rPr lang="el-G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έσο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Velocity: 6 ¼ </a:t>
            </a:r>
            <a:r>
              <a:rPr lang="el-G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ώρες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2907957"/>
            <a:ext cx="101638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Όπως αναφέραμε χρήζει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ν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α χρησιμοποιηθεί κλίμακα πόντων έτσι ώστε να ταιριάξει με την έννοια του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που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μετράει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βασικά την 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ποσότητα εργασίας που μπορεί να παραδώσει μια ομάδα κατά τη διάρκεια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ενός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Sprint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γιατί διαφορετικά με μέτρηση χρόνου μπαίνουν περισσότεροι παράμετροι που περιπλέκουν τη διαδικασία καταγραφής και βελτίωσης του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Velocity.</a:t>
            </a:r>
            <a:endParaRPr lang="el-G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l-G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Στο επόμενο πρωτότυπο θα το αναφέρουμε και θα το φτιάξουμε.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6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95325" y="546786"/>
            <a:ext cx="10058400" cy="6134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Burndown Chart-</a:t>
            </a:r>
            <a:r>
              <a:rPr lang="el-GR" sz="4000" b="1" dirty="0" smtClean="0"/>
              <a:t>1</a:t>
            </a:r>
            <a:r>
              <a:rPr lang="el-GR" sz="4000" b="1" baseline="30000" dirty="0" smtClean="0"/>
              <a:t>ου</a:t>
            </a:r>
            <a:r>
              <a:rPr lang="el-GR" sz="4000" b="1" dirty="0" smtClean="0"/>
              <a:t> </a:t>
            </a:r>
            <a:r>
              <a:rPr lang="en-US" sz="4000" b="1" dirty="0" smtClean="0"/>
              <a:t>Sprint</a:t>
            </a:r>
            <a:endParaRPr lang="el-GR" sz="4000" b="1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4621387"/>
              </p:ext>
            </p:extLst>
          </p:nvPr>
        </p:nvGraphicFramePr>
        <p:xfrm>
          <a:off x="2763023" y="1911178"/>
          <a:ext cx="5923004" cy="36225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509811" y="4210328"/>
            <a:ext cx="2487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Το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Burndown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Chart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του 1</a:t>
            </a:r>
            <a:r>
              <a:rPr lang="el-GR" sz="16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ου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Sprint </a:t>
            </a:r>
            <a:r>
              <a:rPr lang="el-G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προστέθηκε εδώ γιατί δεν σας το είχαμε δείξει την προηγούμενη φορά και μας το ζητήσατε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20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/>
          <p:cNvSpPr>
            <a:spLocks noGrp="1"/>
          </p:cNvSpPr>
          <p:nvPr>
            <p:ph type="title"/>
          </p:nvPr>
        </p:nvSpPr>
        <p:spPr>
          <a:xfrm>
            <a:off x="695325" y="546786"/>
            <a:ext cx="10058400" cy="61341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Burndown Chart-</a:t>
            </a:r>
            <a:r>
              <a:rPr lang="en-US" sz="4000" b="1" dirty="0"/>
              <a:t>3</a:t>
            </a:r>
            <a:r>
              <a:rPr lang="el-GR" sz="4000" b="1" baseline="30000" dirty="0" smtClean="0"/>
              <a:t>ου</a:t>
            </a:r>
            <a:r>
              <a:rPr lang="el-GR" sz="4000" b="1" dirty="0" smtClean="0"/>
              <a:t> </a:t>
            </a:r>
            <a:r>
              <a:rPr lang="en-US" sz="4000" b="1" dirty="0" smtClean="0"/>
              <a:t>Sprint</a:t>
            </a:r>
            <a:endParaRPr lang="el-GR" sz="4000" b="1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903459"/>
              </p:ext>
            </p:extLst>
          </p:nvPr>
        </p:nvGraphicFramePr>
        <p:xfrm>
          <a:off x="1214052" y="1884984"/>
          <a:ext cx="5779873" cy="2917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430532" y="2804583"/>
            <a:ext cx="433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l-GR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ης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Εβδομάδας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(ώρες):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2/3</a:t>
            </a:r>
            <a:r>
              <a:rPr lang="el-GR" dirty="0" smtClean="0"/>
              <a:t>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ώρες</a:t>
            </a:r>
            <a:endParaRPr lang="el-G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33666" y="4893672"/>
            <a:ext cx="4090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l-GR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ης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Εβδομάδας (ώρες): 6 ώρες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 2</a:t>
            </a:r>
            <a:r>
              <a:rPr lang="el-GR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ης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Εβδομάδας (ώρες): 6 ½ ώρες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30532" y="4881117"/>
            <a:ext cx="3929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Συνολικό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Velocity: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 1/6  </a:t>
            </a:r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ώρες</a:t>
            </a:r>
          </a:p>
          <a:p>
            <a:r>
              <a:rPr lang="el-G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Συνολικό Μέσο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Velocity: </a:t>
            </a:r>
            <a:r>
              <a:rPr lang="el-G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 1/20 ώρες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7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Προσαρμοσμένο 1">
      <a:dk1>
        <a:sysClr val="windowText" lastClr="000000"/>
      </a:dk1>
      <a:lt1>
        <a:sysClr val="window" lastClr="FFFFFF"/>
      </a:lt1>
      <a:dk2>
        <a:srgbClr val="514949"/>
      </a:dk2>
      <a:lt2>
        <a:srgbClr val="FFFFFF"/>
      </a:lt2>
      <a:accent1>
        <a:srgbClr val="9DBFBE"/>
      </a:accent1>
      <a:accent2>
        <a:srgbClr val="DB8631"/>
      </a:accent2>
      <a:accent3>
        <a:srgbClr val="E3CC5A"/>
      </a:accent3>
      <a:accent4>
        <a:srgbClr val="689C9B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Ανασκόπηση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Ανασκόπηση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8F2E0C9-5424-4271-957D-6C6A136FD0E2}" vid="{51153042-4F75-45F9-B4C0-301E5B01DC74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96</TotalTime>
  <Words>676</Words>
  <Application>Microsoft Office PowerPoint</Application>
  <PresentationFormat>Ευρεία οθόνη</PresentationFormat>
  <Paragraphs>83</Paragraphs>
  <Slides>7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Theme1</vt:lpstr>
      <vt:lpstr>Πλαίσιο Scrum</vt:lpstr>
      <vt:lpstr>Product Backlog</vt:lpstr>
      <vt:lpstr>3ο Sprint Backlog</vt:lpstr>
      <vt:lpstr>Sprint Planning</vt:lpstr>
      <vt:lpstr>Sprint Retrospect</vt:lpstr>
      <vt:lpstr>Burndown Chart-1ου Sprint</vt:lpstr>
      <vt:lpstr>Burndown Chart-3ου Sprint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Πλαίσιο Scrum</dc:title>
  <dc:creator>Microsoft account</dc:creator>
  <cp:lastModifiedBy>Windows User</cp:lastModifiedBy>
  <cp:revision>10</cp:revision>
  <dcterms:created xsi:type="dcterms:W3CDTF">2022-11-24T08:36:59Z</dcterms:created>
  <dcterms:modified xsi:type="dcterms:W3CDTF">2022-11-29T20:02:18Z</dcterms:modified>
</cp:coreProperties>
</file>