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59" r:id="rId4"/>
    <p:sldId id="261" r:id="rId5"/>
    <p:sldId id="262" r:id="rId6"/>
    <p:sldId id="263" r:id="rId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116" d="100"/>
          <a:sy n="116" d="100"/>
        </p:scale>
        <p:origin x="1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ex\Desktop\&#916;&#953;&#960;&#955;&#969;&#956;&#945;&#964;&#953;&#954;&#942;\&#931;&#965;&#957;&#949;&#961;&#947;&#945;&#963;&#943;&#945;%20&#917;&#923;.&#924;&#917;.&#928;&#913;\OP_AMP_741_Tester\Burndown_Chart_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Burndown Chart</a:t>
            </a:r>
            <a:r>
              <a:rPr lang="el-GR" sz="1800" b="0" i="0" baseline="0">
                <a:effectLst/>
              </a:rPr>
              <a:t> - 1ο </a:t>
            </a:r>
            <a:r>
              <a:rPr lang="en-US" sz="1800" b="0" i="0" baseline="0">
                <a:effectLst/>
              </a:rPr>
              <a:t>Sprint</a:t>
            </a:r>
            <a:endParaRPr lang="en-US">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[Burndown_Chart_1.xlsx]Sheet1!$C$2</c:f>
              <c:strCache>
                <c:ptCount val="1"/>
                <c:pt idx="0">
                  <c:v>Ideal Burndown</c:v>
                </c:pt>
              </c:strCache>
            </c:strRef>
          </c:tx>
          <c:spPr>
            <a:ln w="28575" cap="rnd">
              <a:solidFill>
                <a:schemeClr val="accent1"/>
              </a:solidFill>
              <a:round/>
            </a:ln>
            <a:effectLst/>
          </c:spPr>
          <c:marker>
            <c:symbol val="none"/>
          </c:marker>
          <c:cat>
            <c:strRef>
              <c:f>[Burndown_Chart_1.xlsx]Sheet1!$B$3:$B$9</c:f>
              <c:strCache>
                <c:ptCount val="7"/>
                <c:pt idx="0">
                  <c:v>30-Νοε</c:v>
                </c:pt>
                <c:pt idx="1">
                  <c:v>1-Δεκ</c:v>
                </c:pt>
                <c:pt idx="2">
                  <c:v>2-Δεκ</c:v>
                </c:pt>
                <c:pt idx="3">
                  <c:v>3-Δεκ</c:v>
                </c:pt>
                <c:pt idx="4">
                  <c:v>4-Δεκ</c:v>
                </c:pt>
                <c:pt idx="5">
                  <c:v>5-Δεκ</c:v>
                </c:pt>
                <c:pt idx="6">
                  <c:v>6-Δεκ</c:v>
                </c:pt>
              </c:strCache>
            </c:strRef>
          </c:cat>
          <c:val>
            <c:numRef>
              <c:f>[Burndown_Chart_1.xlsx]Sheet1!$C$3:$C$9</c:f>
              <c:numCache>
                <c:formatCode>General</c:formatCode>
                <c:ptCount val="7"/>
                <c:pt idx="0">
                  <c:v>28</c:v>
                </c:pt>
                <c:pt idx="1">
                  <c:v>23.333333333333332</c:v>
                </c:pt>
                <c:pt idx="2">
                  <c:v>18.666666666666664</c:v>
                </c:pt>
                <c:pt idx="3">
                  <c:v>13.999999999999996</c:v>
                </c:pt>
                <c:pt idx="4">
                  <c:v>9.3333333333333286</c:v>
                </c:pt>
                <c:pt idx="5">
                  <c:v>4.6666666666666616</c:v>
                </c:pt>
                <c:pt idx="6">
                  <c:v>0</c:v>
                </c:pt>
              </c:numCache>
            </c:numRef>
          </c:val>
          <c:smooth val="0"/>
        </c:ser>
        <c:ser>
          <c:idx val="1"/>
          <c:order val="1"/>
          <c:tx>
            <c:strRef>
              <c:f>[Burndown_Chart_1.xlsx]Sheet1!$D$2</c:f>
              <c:strCache>
                <c:ptCount val="1"/>
                <c:pt idx="0">
                  <c:v>Actual Burndown</c:v>
                </c:pt>
              </c:strCache>
            </c:strRef>
          </c:tx>
          <c:spPr>
            <a:ln w="28575" cap="rnd">
              <a:solidFill>
                <a:schemeClr val="accent2"/>
              </a:solidFill>
              <a:round/>
            </a:ln>
            <a:effectLst/>
          </c:spPr>
          <c:marker>
            <c:symbol val="none"/>
          </c:marker>
          <c:cat>
            <c:strRef>
              <c:f>[Burndown_Chart_1.xlsx]Sheet1!$B$3:$B$9</c:f>
              <c:strCache>
                <c:ptCount val="7"/>
                <c:pt idx="0">
                  <c:v>30-Νοε</c:v>
                </c:pt>
                <c:pt idx="1">
                  <c:v>1-Δεκ</c:v>
                </c:pt>
                <c:pt idx="2">
                  <c:v>2-Δεκ</c:v>
                </c:pt>
                <c:pt idx="3">
                  <c:v>3-Δεκ</c:v>
                </c:pt>
                <c:pt idx="4">
                  <c:v>4-Δεκ</c:v>
                </c:pt>
                <c:pt idx="5">
                  <c:v>5-Δεκ</c:v>
                </c:pt>
                <c:pt idx="6">
                  <c:v>6-Δεκ</c:v>
                </c:pt>
              </c:strCache>
            </c:strRef>
          </c:cat>
          <c:val>
            <c:numRef>
              <c:f>[Burndown_Chart_1.xlsx]Sheet1!$D$3:$D$9</c:f>
              <c:numCache>
                <c:formatCode>General</c:formatCode>
                <c:ptCount val="7"/>
                <c:pt idx="0">
                  <c:v>28</c:v>
                </c:pt>
                <c:pt idx="1">
                  <c:v>23</c:v>
                </c:pt>
                <c:pt idx="2">
                  <c:v>23</c:v>
                </c:pt>
                <c:pt idx="3">
                  <c:v>23</c:v>
                </c:pt>
                <c:pt idx="4">
                  <c:v>23</c:v>
                </c:pt>
                <c:pt idx="5">
                  <c:v>15</c:v>
                </c:pt>
                <c:pt idx="6">
                  <c:v>0</c:v>
                </c:pt>
              </c:numCache>
            </c:numRef>
          </c:val>
          <c:smooth val="0"/>
        </c:ser>
        <c:dLbls>
          <c:showLegendKey val="0"/>
          <c:showVal val="0"/>
          <c:showCatName val="0"/>
          <c:showSerName val="0"/>
          <c:showPercent val="0"/>
          <c:showBubbleSize val="0"/>
        </c:dLbls>
        <c:smooth val="0"/>
        <c:axId val="-543118720"/>
        <c:axId val="-543127424"/>
      </c:lineChart>
      <c:catAx>
        <c:axId val="-543118720"/>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l-GR" sz="1200" b="0" i="0" baseline="0">
                    <a:effectLst/>
                  </a:rPr>
                  <a:t>Ημέρες </a:t>
                </a:r>
                <a:r>
                  <a:rPr lang="en-US" sz="1200" b="0" i="0" baseline="0">
                    <a:effectLst/>
                  </a:rPr>
                  <a:t>Sprint</a:t>
                </a:r>
                <a:endParaRPr lang="en-US" sz="1200">
                  <a:effectLst/>
                </a:endParaRPr>
              </a:p>
            </c:rich>
          </c:tx>
          <c:layout>
            <c:manualLayout>
              <c:xMode val="edge"/>
              <c:yMode val="edge"/>
              <c:x val="0.42915364272647738"/>
              <c:y val="0.8429042502283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127424"/>
        <c:crosses val="autoZero"/>
        <c:auto val="1"/>
        <c:lblAlgn val="ctr"/>
        <c:lblOffset val="100"/>
        <c:noMultiLvlLbl val="0"/>
      </c:catAx>
      <c:valAx>
        <c:axId val="-54312742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l-GR" sz="1200" b="0" i="0" baseline="0">
                    <a:effectLst/>
                  </a:rPr>
                  <a:t>Συνολικός Χρόνος Εργασίας (Πόντοι)</a:t>
                </a:r>
                <a:endParaRPr lang="en-US" sz="1200">
                  <a:effectLst/>
                </a:endParaRPr>
              </a:p>
            </c:rich>
          </c:tx>
          <c:layout>
            <c:manualLayout>
              <c:xMode val="edge"/>
              <c:yMode val="edge"/>
              <c:x val="1.5142467986956176E-2"/>
              <c:y val="0.1088145473528516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118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l-GR" smtClean="0"/>
              <a:t>Στυλ κύριου τίτλου</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C972B168-F534-44BD-830C-FE7A13AE3C99}" type="datetimeFigureOut">
              <a:rPr lang="el-GR" smtClean="0"/>
              <a:pPr/>
              <a:t>6/12/2022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317F4DA-971F-48A3-8B4B-F5988E4F0E23}" type="slidenum">
              <a:rPr lang="el-GR" smtClean="0"/>
              <a:pPr/>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60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972B168-F534-44BD-830C-FE7A13AE3C99}" type="datetimeFigureOut">
              <a:rPr lang="el-GR" smtClean="0"/>
              <a:pPr/>
              <a:t>6/12/2022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360481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972B168-F534-44BD-830C-FE7A13AE3C99}" type="datetimeFigureOut">
              <a:rPr lang="el-GR" smtClean="0"/>
              <a:pPr/>
              <a:t>6/12/2022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385316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972B168-F534-44BD-830C-FE7A13AE3C99}" type="datetimeFigureOut">
              <a:rPr lang="el-GR" smtClean="0"/>
              <a:pPr/>
              <a:t>6/12/2022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31099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C972B168-F534-44BD-830C-FE7A13AE3C99}" type="datetimeFigureOut">
              <a:rPr lang="el-GR" smtClean="0"/>
              <a:pPr/>
              <a:t>6/12/2022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F317F4DA-971F-48A3-8B4B-F5988E4F0E23}" type="slidenum">
              <a:rPr lang="el-GR" smtClean="0"/>
              <a:pPr/>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00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C972B168-F534-44BD-830C-FE7A13AE3C99}" type="datetimeFigureOut">
              <a:rPr lang="el-GR" smtClean="0"/>
              <a:pPr/>
              <a:t>6/12/2022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50816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l-GR" smtClean="0"/>
              <a:t>Στυλ κύριου τίτλου</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1097280" y="2582334"/>
            <a:ext cx="4937760" cy="33782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217920" y="2582334"/>
            <a:ext cx="4937760" cy="33782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C972B168-F534-44BD-830C-FE7A13AE3C99}" type="datetimeFigureOut">
              <a:rPr lang="el-GR" smtClean="0"/>
              <a:pPr/>
              <a:t>6/12/2022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104561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C972B168-F534-44BD-830C-FE7A13AE3C99}" type="datetimeFigureOut">
              <a:rPr lang="el-GR" smtClean="0"/>
              <a:pPr/>
              <a:t>6/12/2022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1332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72B168-F534-44BD-830C-FE7A13AE3C99}" type="datetimeFigureOut">
              <a:rPr lang="el-GR" smtClean="0"/>
              <a:pPr/>
              <a:t>6/12/2022</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371095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l-GR" smtClean="0"/>
              <a:t>Στυλ κύριου τίτλου</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72B168-F534-44BD-830C-FE7A13AE3C99}" type="datetimeFigureOut">
              <a:rPr lang="el-GR" smtClean="0"/>
              <a:pPr/>
              <a:t>6/12/2022</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17F4DA-971F-48A3-8B4B-F5988E4F0E23}" type="slidenum">
              <a:rPr lang="el-GR" smtClean="0"/>
              <a:pPr/>
              <a:t>‹#›</a:t>
            </a:fld>
            <a:endParaRPr lang="el-GR"/>
          </a:p>
        </p:txBody>
      </p:sp>
    </p:spTree>
    <p:extLst>
      <p:ext uri="{BB962C8B-B14F-4D97-AF65-F5344CB8AC3E}">
        <p14:creationId xmlns:p14="http://schemas.microsoft.com/office/powerpoint/2010/main" val="295138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C972B168-F534-44BD-830C-FE7A13AE3C99}" type="datetimeFigureOut">
              <a:rPr lang="el-GR" smtClean="0"/>
              <a:pPr/>
              <a:t>6/12/2022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F317F4DA-971F-48A3-8B4B-F5988E4F0E23}" type="slidenum">
              <a:rPr lang="el-GR" smtClean="0"/>
              <a:pPr/>
              <a:t>‹#›</a:t>
            </a:fld>
            <a:endParaRPr lang="el-GR"/>
          </a:p>
        </p:txBody>
      </p:sp>
    </p:spTree>
    <p:extLst>
      <p:ext uri="{BB962C8B-B14F-4D97-AF65-F5344CB8AC3E}">
        <p14:creationId xmlns:p14="http://schemas.microsoft.com/office/powerpoint/2010/main" val="52487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l-GR" smtClean="0"/>
              <a:t>Στυλ κύριου τίτλου</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72B168-F534-44BD-830C-FE7A13AE3C99}" type="datetimeFigureOut">
              <a:rPr lang="el-GR" smtClean="0"/>
              <a:pPr/>
              <a:t>6/12/2022</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17F4DA-971F-48A3-8B4B-F5988E4F0E23}" type="slidenum">
              <a:rPr lang="el-GR" smtClean="0"/>
              <a:pPr/>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78133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747626" y="495299"/>
            <a:ext cx="10058400" cy="772287"/>
          </a:xfrm>
        </p:spPr>
        <p:txBody>
          <a:bodyPr>
            <a:normAutofit/>
          </a:bodyPr>
          <a:lstStyle/>
          <a:p>
            <a:pPr algn="ctr"/>
            <a:r>
              <a:rPr lang="el-GR" sz="4000" b="1" dirty="0" smtClean="0"/>
              <a:t>Πλαίσιο </a:t>
            </a:r>
            <a:r>
              <a:rPr lang="en-US" sz="4000" b="1" dirty="0" smtClean="0"/>
              <a:t>Scrum</a:t>
            </a:r>
            <a:endParaRPr lang="el-GR" sz="4000" b="1" dirty="0"/>
          </a:p>
        </p:txBody>
      </p:sp>
      <p:sp>
        <p:nvSpPr>
          <p:cNvPr id="5" name="TextBox 4"/>
          <p:cNvSpPr txBox="1"/>
          <p:nvPr/>
        </p:nvSpPr>
        <p:spPr>
          <a:xfrm>
            <a:off x="1190626" y="4391025"/>
            <a:ext cx="1466850" cy="369332"/>
          </a:xfrm>
          <a:prstGeom prst="rect">
            <a:avLst/>
          </a:prstGeom>
          <a:noFill/>
        </p:spPr>
        <p:txBody>
          <a:bodyPr wrap="square" rtlCol="0">
            <a:spAutoFit/>
          </a:bodyPr>
          <a:lstStyle/>
          <a:p>
            <a:r>
              <a:rPr lang="en-US" b="1" dirty="0" smtClean="0">
                <a:solidFill>
                  <a:schemeClr val="tx1">
                    <a:lumMod val="95000"/>
                    <a:lumOff val="5000"/>
                  </a:schemeClr>
                </a:solidFill>
              </a:rPr>
              <a:t>Scrum team:</a:t>
            </a:r>
            <a:endParaRPr lang="el-GR" b="1" dirty="0">
              <a:solidFill>
                <a:schemeClr val="tx1">
                  <a:lumMod val="95000"/>
                  <a:lumOff val="5000"/>
                </a:schemeClr>
              </a:solidFill>
            </a:endParaRPr>
          </a:p>
        </p:txBody>
      </p:sp>
      <p:sp>
        <p:nvSpPr>
          <p:cNvPr id="6" name="TextBox 5"/>
          <p:cNvSpPr txBox="1"/>
          <p:nvPr/>
        </p:nvSpPr>
        <p:spPr>
          <a:xfrm>
            <a:off x="1190625" y="2694778"/>
            <a:ext cx="6219826" cy="646331"/>
          </a:xfrm>
          <a:prstGeom prst="rect">
            <a:avLst/>
          </a:prstGeom>
          <a:noFill/>
        </p:spPr>
        <p:txBody>
          <a:bodyPr wrap="square" rtlCol="0">
            <a:spAutoFit/>
          </a:bodyPr>
          <a:lstStyle/>
          <a:p>
            <a:r>
              <a:rPr lang="el-GR" b="1" dirty="0" smtClean="0"/>
              <a:t>Εργασία</a:t>
            </a:r>
            <a:r>
              <a:rPr lang="el-GR" dirty="0" smtClean="0"/>
              <a:t>: </a:t>
            </a:r>
            <a:r>
              <a:rPr lang="el-GR" dirty="0" smtClean="0">
                <a:solidFill>
                  <a:schemeClr val="tx1">
                    <a:lumMod val="75000"/>
                    <a:lumOff val="25000"/>
                  </a:schemeClr>
                </a:solidFill>
              </a:rPr>
              <a:t>Δημιουργία κυκλώματος ελέγχου ορθής λειτουργίας τελεστικού ενισχυτή 741</a:t>
            </a:r>
            <a:r>
              <a:rPr lang="en-US" dirty="0" smtClean="0">
                <a:solidFill>
                  <a:schemeClr val="tx1">
                    <a:lumMod val="75000"/>
                    <a:lumOff val="25000"/>
                  </a:schemeClr>
                </a:solidFill>
              </a:rPr>
              <a:t>.</a:t>
            </a:r>
            <a:r>
              <a:rPr lang="el-GR" dirty="0" smtClean="0">
                <a:solidFill>
                  <a:schemeClr val="tx1">
                    <a:lumMod val="75000"/>
                    <a:lumOff val="25000"/>
                  </a:schemeClr>
                </a:solidFill>
              </a:rPr>
              <a:t> </a:t>
            </a:r>
            <a:endParaRPr lang="el-GR" dirty="0">
              <a:solidFill>
                <a:schemeClr val="tx1">
                  <a:lumMod val="75000"/>
                  <a:lumOff val="25000"/>
                </a:schemeClr>
              </a:solidFill>
            </a:endParaRPr>
          </a:p>
        </p:txBody>
      </p:sp>
      <p:sp>
        <p:nvSpPr>
          <p:cNvPr id="7" name="TextBox 6"/>
          <p:cNvSpPr txBox="1"/>
          <p:nvPr/>
        </p:nvSpPr>
        <p:spPr>
          <a:xfrm>
            <a:off x="1190625" y="1905975"/>
            <a:ext cx="6134100" cy="369332"/>
          </a:xfrm>
          <a:prstGeom prst="rect">
            <a:avLst/>
          </a:prstGeom>
          <a:noFill/>
        </p:spPr>
        <p:txBody>
          <a:bodyPr wrap="square" rtlCol="0">
            <a:spAutoFit/>
          </a:bodyPr>
          <a:lstStyle/>
          <a:p>
            <a:r>
              <a:rPr lang="el-GR" b="1" dirty="0" smtClean="0"/>
              <a:t>Μάθημα</a:t>
            </a:r>
            <a:r>
              <a:rPr lang="el-GR" dirty="0" smtClean="0"/>
              <a:t>: </a:t>
            </a:r>
            <a:r>
              <a:rPr lang="el-GR" dirty="0" smtClean="0">
                <a:solidFill>
                  <a:schemeClr val="tx1">
                    <a:lumMod val="75000"/>
                    <a:lumOff val="25000"/>
                  </a:schemeClr>
                </a:solidFill>
              </a:rPr>
              <a:t>Ηλεκτρονική ΙΙ</a:t>
            </a:r>
            <a:endParaRPr lang="el-GR" dirty="0">
              <a:solidFill>
                <a:schemeClr val="tx1">
                  <a:lumMod val="75000"/>
                  <a:lumOff val="25000"/>
                </a:schemeClr>
              </a:solidFill>
            </a:endParaRPr>
          </a:p>
        </p:txBody>
      </p:sp>
      <p:sp>
        <p:nvSpPr>
          <p:cNvPr id="8" name="TextBox 7"/>
          <p:cNvSpPr txBox="1"/>
          <p:nvPr/>
        </p:nvSpPr>
        <p:spPr>
          <a:xfrm>
            <a:off x="2964302" y="4391025"/>
            <a:ext cx="2662141" cy="1477328"/>
          </a:xfrm>
          <a:prstGeom prst="rect">
            <a:avLst/>
          </a:prstGeom>
          <a:noFill/>
        </p:spPr>
        <p:txBody>
          <a:bodyPr wrap="square" rtlCol="0">
            <a:spAutoFit/>
          </a:bodyPr>
          <a:lstStyle/>
          <a:p>
            <a:r>
              <a:rPr lang="el-GR" dirty="0" smtClean="0">
                <a:solidFill>
                  <a:schemeClr val="tx1">
                    <a:lumMod val="75000"/>
                    <a:lumOff val="25000"/>
                  </a:schemeClr>
                </a:solidFill>
              </a:rPr>
              <a:t>Δασκαλάκης Αντώνιος</a:t>
            </a:r>
          </a:p>
          <a:p>
            <a:r>
              <a:rPr lang="el-GR" dirty="0" smtClean="0">
                <a:solidFill>
                  <a:schemeClr val="tx1">
                    <a:lumMod val="75000"/>
                    <a:lumOff val="25000"/>
                  </a:schemeClr>
                </a:solidFill>
              </a:rPr>
              <a:t>Καραθανάσης Σωτήριος</a:t>
            </a:r>
          </a:p>
          <a:p>
            <a:r>
              <a:rPr lang="el-GR" dirty="0" smtClean="0">
                <a:solidFill>
                  <a:schemeClr val="tx1">
                    <a:lumMod val="75000"/>
                    <a:lumOff val="25000"/>
                  </a:schemeClr>
                </a:solidFill>
              </a:rPr>
              <a:t>Μαυράκη Αντιγόνη</a:t>
            </a:r>
          </a:p>
          <a:p>
            <a:r>
              <a:rPr lang="el-GR" dirty="0" smtClean="0">
                <a:solidFill>
                  <a:schemeClr val="tx1">
                    <a:lumMod val="75000"/>
                    <a:lumOff val="25000"/>
                  </a:schemeClr>
                </a:solidFill>
              </a:rPr>
              <a:t>Μενούνος Νικήτας</a:t>
            </a:r>
          </a:p>
          <a:p>
            <a:r>
              <a:rPr lang="el-GR" dirty="0" smtClean="0">
                <a:solidFill>
                  <a:schemeClr val="tx1">
                    <a:lumMod val="75000"/>
                    <a:lumOff val="25000"/>
                  </a:schemeClr>
                </a:solidFill>
              </a:rPr>
              <a:t>Μιχαηλάκης Παναγιώτης</a:t>
            </a:r>
          </a:p>
        </p:txBody>
      </p:sp>
      <p:sp>
        <p:nvSpPr>
          <p:cNvPr id="9" name="TextBox 8"/>
          <p:cNvSpPr txBox="1"/>
          <p:nvPr/>
        </p:nvSpPr>
        <p:spPr>
          <a:xfrm>
            <a:off x="1190625" y="3417556"/>
            <a:ext cx="1666875" cy="369332"/>
          </a:xfrm>
          <a:prstGeom prst="rect">
            <a:avLst/>
          </a:prstGeom>
          <a:noFill/>
        </p:spPr>
        <p:txBody>
          <a:bodyPr wrap="square" rtlCol="0">
            <a:spAutoFit/>
          </a:bodyPr>
          <a:lstStyle/>
          <a:p>
            <a:r>
              <a:rPr lang="el-GR" b="1" dirty="0" smtClean="0"/>
              <a:t>Ομάδα</a:t>
            </a:r>
            <a:r>
              <a:rPr lang="el-GR" dirty="0" smtClean="0"/>
              <a:t>: 1</a:t>
            </a:r>
            <a:r>
              <a:rPr lang="el-GR" baseline="30000" dirty="0" smtClean="0"/>
              <a:t>η</a:t>
            </a:r>
            <a:r>
              <a:rPr lang="el-GR" dirty="0" smtClean="0"/>
              <a:t> </a:t>
            </a:r>
            <a:endParaRPr lang="el-GR" dirty="0"/>
          </a:p>
        </p:txBody>
      </p:sp>
      <p:sp>
        <p:nvSpPr>
          <p:cNvPr id="3" name="TextBox 2"/>
          <p:cNvSpPr txBox="1"/>
          <p:nvPr/>
        </p:nvSpPr>
        <p:spPr>
          <a:xfrm>
            <a:off x="5754137" y="4391024"/>
            <a:ext cx="2804977" cy="646331"/>
          </a:xfrm>
          <a:prstGeom prst="rect">
            <a:avLst/>
          </a:prstGeom>
          <a:noFill/>
        </p:spPr>
        <p:txBody>
          <a:bodyPr wrap="square" rtlCol="0">
            <a:spAutoFit/>
          </a:bodyPr>
          <a:lstStyle/>
          <a:p>
            <a:r>
              <a:rPr lang="el-GR">
                <a:solidFill>
                  <a:schemeClr val="tx1">
                    <a:lumMod val="75000"/>
                    <a:lumOff val="25000"/>
                  </a:schemeClr>
                </a:solidFill>
              </a:rPr>
              <a:t>Μπουρμπάκη Μαρία</a:t>
            </a:r>
          </a:p>
          <a:p>
            <a:r>
              <a:rPr lang="el-GR">
                <a:solidFill>
                  <a:schemeClr val="tx1">
                    <a:lumMod val="75000"/>
                    <a:lumOff val="25000"/>
                  </a:schemeClr>
                </a:solidFill>
              </a:rPr>
              <a:t>Σκορδιλάκης Βασίλειος</a:t>
            </a:r>
            <a:endParaRPr lang="el-GR" dirty="0">
              <a:solidFill>
                <a:schemeClr val="tx1">
                  <a:lumMod val="75000"/>
                  <a:lumOff val="25000"/>
                </a:schemeClr>
              </a:solidFill>
            </a:endParaRPr>
          </a:p>
        </p:txBody>
      </p:sp>
    </p:spTree>
    <p:extLst>
      <p:ext uri="{BB962C8B-B14F-4D97-AF65-F5344CB8AC3E}">
        <p14:creationId xmlns:p14="http://schemas.microsoft.com/office/powerpoint/2010/main" val="2491605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792859" y="57665"/>
            <a:ext cx="10058400" cy="890584"/>
          </a:xfrm>
        </p:spPr>
        <p:txBody>
          <a:bodyPr>
            <a:normAutofit/>
          </a:bodyPr>
          <a:lstStyle/>
          <a:p>
            <a:pPr algn="ctr"/>
            <a:r>
              <a:rPr lang="en-US" sz="4400" b="1" dirty="0" smtClean="0"/>
              <a:t>Product Backlog</a:t>
            </a:r>
            <a:endParaRPr lang="el-GR" sz="4400" b="1" dirty="0"/>
          </a:p>
        </p:txBody>
      </p:sp>
      <p:graphicFrame>
        <p:nvGraphicFramePr>
          <p:cNvPr id="5" name="Θέση περιεχομένου 4"/>
          <p:cNvGraphicFramePr>
            <a:graphicFrameLocks noGrp="1"/>
          </p:cNvGraphicFramePr>
          <p:nvPr>
            <p:ph idx="1"/>
            <p:extLst>
              <p:ext uri="{D42A27DB-BD31-4B8C-83A1-F6EECF244321}">
                <p14:modId xmlns:p14="http://schemas.microsoft.com/office/powerpoint/2010/main" val="1726716460"/>
              </p:ext>
            </p:extLst>
          </p:nvPr>
        </p:nvGraphicFramePr>
        <p:xfrm>
          <a:off x="239151" y="1019907"/>
          <a:ext cx="11802794" cy="5141742"/>
        </p:xfrm>
        <a:graphic>
          <a:graphicData uri="http://schemas.openxmlformats.org/drawingml/2006/table">
            <a:tbl>
              <a:tblPr bandRow="1">
                <a:tableStyleId>{5C22544A-7EE6-4342-B048-85BDC9FD1C3A}</a:tableStyleId>
              </a:tblPr>
              <a:tblGrid>
                <a:gridCol w="3275214"/>
                <a:gridCol w="2773416"/>
                <a:gridCol w="2554511"/>
                <a:gridCol w="3199653"/>
              </a:tblGrid>
              <a:tr h="959005">
                <a:tc>
                  <a:txBody>
                    <a:bodyPr/>
                    <a:lstStyle/>
                    <a:p>
                      <a:r>
                        <a:rPr lang="en-US" dirty="0" smtClean="0">
                          <a:solidFill>
                            <a:schemeClr val="tx1">
                              <a:lumMod val="75000"/>
                              <a:lumOff val="25000"/>
                            </a:schemeClr>
                          </a:solidFill>
                        </a:rPr>
                        <a:t>1. </a:t>
                      </a:r>
                      <a:r>
                        <a:rPr lang="el-GR" dirty="0" smtClean="0">
                          <a:solidFill>
                            <a:schemeClr val="tx1">
                              <a:lumMod val="75000"/>
                              <a:lumOff val="25000"/>
                            </a:schemeClr>
                          </a:solidFill>
                        </a:rPr>
                        <a:t>Έρευνα</a:t>
                      </a:r>
                      <a:r>
                        <a:rPr lang="el-GR" baseline="0" dirty="0" smtClean="0">
                          <a:solidFill>
                            <a:schemeClr val="tx1">
                              <a:lumMod val="75000"/>
                              <a:lumOff val="25000"/>
                            </a:schemeClr>
                          </a:solidFill>
                        </a:rPr>
                        <a:t> για αρχή λειτουργίας Ο</a:t>
                      </a:r>
                      <a:r>
                        <a:rPr lang="en-US" baseline="0" dirty="0" smtClean="0">
                          <a:solidFill>
                            <a:schemeClr val="tx1">
                              <a:lumMod val="75000"/>
                              <a:lumOff val="25000"/>
                            </a:schemeClr>
                          </a:solidFill>
                        </a:rPr>
                        <a:t>P-AMP (5)</a:t>
                      </a:r>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8.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1 </a:t>
                      </a:r>
                      <a:r>
                        <a:rPr lang="en-US" baseline="0" dirty="0" smtClean="0">
                          <a:solidFill>
                            <a:schemeClr val="tx1">
                              <a:lumMod val="75000"/>
                              <a:lumOff val="25000"/>
                            </a:schemeClr>
                          </a:solidFill>
                        </a:rPr>
                        <a:t>nF </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capacitor</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15. </a:t>
                      </a:r>
                      <a:r>
                        <a:rPr lang="el-GR" dirty="0" smtClean="0">
                          <a:solidFill>
                            <a:schemeClr val="tx1">
                              <a:lumMod val="75000"/>
                              <a:lumOff val="25000"/>
                            </a:schemeClr>
                          </a:solidFill>
                        </a:rPr>
                        <a:t>Αγορά</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2 τμχ </a:t>
                      </a:r>
                      <a:r>
                        <a:rPr lang="en-US" baseline="0" dirty="0" smtClean="0">
                          <a:solidFill>
                            <a:schemeClr val="tx1">
                              <a:lumMod val="75000"/>
                              <a:lumOff val="25000"/>
                            </a:schemeClr>
                          </a:solidFill>
                        </a:rPr>
                        <a:t>Normally Open button</a:t>
                      </a:r>
                      <a:r>
                        <a:rPr lang="el-GR" baseline="0" dirty="0" smtClean="0">
                          <a:solidFill>
                            <a:schemeClr val="tx1">
                              <a:lumMod val="75000"/>
                              <a:lumOff val="25000"/>
                            </a:schemeClr>
                          </a:solidFill>
                        </a:rPr>
                        <a:t>(1)</a:t>
                      </a:r>
                      <a:endParaRPr lang="el-GR" dirty="0" smtClean="0">
                        <a:solidFill>
                          <a:schemeClr val="tx1">
                            <a:lumMod val="75000"/>
                            <a:lumOff val="25000"/>
                          </a:schemeClr>
                        </a:solidFill>
                      </a:endParaRPr>
                    </a:p>
                    <a:p>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22.</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Υλοποίηση σε διάτρητη πλακέτα</a:t>
                      </a:r>
                      <a:endParaRPr lang="el-GR" dirty="0">
                        <a:solidFill>
                          <a:schemeClr val="tx1">
                            <a:lumMod val="75000"/>
                            <a:lumOff val="25000"/>
                          </a:schemeClr>
                        </a:solidFill>
                      </a:endParaRPr>
                    </a:p>
                  </a:txBody>
                  <a:tcPr/>
                </a:tc>
              </a:tr>
              <a:tr h="671303">
                <a:tc>
                  <a:txBody>
                    <a:bodyPr/>
                    <a:lstStyle/>
                    <a:p>
                      <a:r>
                        <a:rPr lang="en-US" dirty="0" smtClean="0">
                          <a:solidFill>
                            <a:schemeClr val="tx1">
                              <a:lumMod val="75000"/>
                              <a:lumOff val="25000"/>
                            </a:schemeClr>
                          </a:solidFill>
                        </a:rPr>
                        <a:t>2</a:t>
                      </a:r>
                      <a:r>
                        <a:rPr lang="el-GR" dirty="0" smtClean="0">
                          <a:solidFill>
                            <a:schemeClr val="tx1">
                              <a:lumMod val="75000"/>
                              <a:lumOff val="25000"/>
                            </a:schemeClr>
                          </a:solidFill>
                        </a:rPr>
                        <a:t>.</a:t>
                      </a:r>
                      <a:r>
                        <a:rPr lang="el-GR" baseline="0" dirty="0" smtClean="0">
                          <a:solidFill>
                            <a:schemeClr val="tx1">
                              <a:lumMod val="75000"/>
                              <a:lumOff val="25000"/>
                            </a:schemeClr>
                          </a:solidFill>
                        </a:rPr>
                        <a:t> Έρευνα για ορθή λειτουργία </a:t>
                      </a:r>
                      <a:r>
                        <a:rPr lang="en-US" baseline="0" dirty="0" smtClean="0">
                          <a:solidFill>
                            <a:schemeClr val="tx1">
                              <a:lumMod val="75000"/>
                              <a:lumOff val="25000"/>
                            </a:schemeClr>
                          </a:solidFill>
                        </a:rPr>
                        <a:t>OP-AMP (3)</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9. Αγορά</a:t>
                      </a:r>
                      <a:r>
                        <a:rPr lang="el-GR" baseline="0" dirty="0" smtClean="0">
                          <a:solidFill>
                            <a:schemeClr val="tx1">
                              <a:lumMod val="75000"/>
                              <a:lumOff val="25000"/>
                            </a:schemeClr>
                          </a:solidFill>
                        </a:rPr>
                        <a:t> 4 τμχ 390</a:t>
                      </a:r>
                      <a:r>
                        <a:rPr lang="en-US" baseline="0" dirty="0" smtClean="0">
                          <a:solidFill>
                            <a:schemeClr val="tx1">
                              <a:lumMod val="75000"/>
                              <a:lumOff val="25000"/>
                            </a:schemeClr>
                          </a:solidFill>
                        </a:rPr>
                        <a:t> Ohm </a:t>
                      </a:r>
                      <a:r>
                        <a:rPr lang="el-GR" baseline="0" dirty="0" smtClean="0">
                          <a:solidFill>
                            <a:schemeClr val="tx1">
                              <a:lumMod val="75000"/>
                              <a:lumOff val="25000"/>
                            </a:schemeClr>
                          </a:solidFill>
                        </a:rPr>
                        <a:t>αντιστάσεις (1)</a:t>
                      </a:r>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16.</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Αγορά διάτρητης πλακέτας (1)</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23.</a:t>
                      </a:r>
                      <a:r>
                        <a:rPr lang="el-GR" baseline="0" dirty="0" smtClean="0">
                          <a:solidFill>
                            <a:schemeClr val="tx1">
                              <a:lumMod val="75000"/>
                              <a:lumOff val="25000"/>
                            </a:schemeClr>
                          </a:solidFill>
                        </a:rPr>
                        <a:t> Τελική δοκιμή σε </a:t>
                      </a:r>
                      <a:r>
                        <a:rPr lang="en-US" baseline="0" dirty="0" smtClean="0">
                          <a:solidFill>
                            <a:schemeClr val="tx1">
                              <a:lumMod val="75000"/>
                              <a:lumOff val="25000"/>
                            </a:schemeClr>
                          </a:solidFill>
                        </a:rPr>
                        <a:t>OP-AMP </a:t>
                      </a:r>
                      <a:r>
                        <a:rPr lang="el-GR" baseline="0" dirty="0" smtClean="0">
                          <a:solidFill>
                            <a:schemeClr val="tx1">
                              <a:lumMod val="75000"/>
                              <a:lumOff val="25000"/>
                            </a:schemeClr>
                          </a:solidFill>
                        </a:rPr>
                        <a:t>που λειτουργεί ορθά</a:t>
                      </a:r>
                      <a:endParaRPr lang="el-GR" dirty="0">
                        <a:solidFill>
                          <a:schemeClr val="tx1">
                            <a:lumMod val="75000"/>
                            <a:lumOff val="25000"/>
                          </a:schemeClr>
                        </a:solidFill>
                      </a:endParaRPr>
                    </a:p>
                  </a:txBody>
                  <a:tcPr/>
                </a:tc>
              </a:tr>
              <a:tr h="826222">
                <a:tc>
                  <a:txBody>
                    <a:bodyPr/>
                    <a:lstStyle/>
                    <a:p>
                      <a:r>
                        <a:rPr lang="en-US" dirty="0" smtClean="0">
                          <a:solidFill>
                            <a:schemeClr val="tx1">
                              <a:lumMod val="75000"/>
                              <a:lumOff val="25000"/>
                            </a:schemeClr>
                          </a:solidFill>
                        </a:rPr>
                        <a:t>3. </a:t>
                      </a:r>
                      <a:r>
                        <a:rPr lang="el-GR" dirty="0" smtClean="0">
                          <a:solidFill>
                            <a:schemeClr val="tx1">
                              <a:lumMod val="75000"/>
                              <a:lumOff val="25000"/>
                            </a:schemeClr>
                          </a:solidFill>
                        </a:rPr>
                        <a:t>Επιλογή</a:t>
                      </a:r>
                      <a:r>
                        <a:rPr lang="el-GR" baseline="0" dirty="0" smtClean="0">
                          <a:solidFill>
                            <a:schemeClr val="tx1">
                              <a:lumMod val="75000"/>
                              <a:lumOff val="25000"/>
                            </a:schemeClr>
                          </a:solidFill>
                        </a:rPr>
                        <a:t> κυκλώματος</a:t>
                      </a:r>
                      <a:r>
                        <a:rPr lang="en-US" baseline="0" dirty="0" smtClean="0">
                          <a:solidFill>
                            <a:schemeClr val="tx1">
                              <a:lumMod val="75000"/>
                              <a:lumOff val="25000"/>
                            </a:schemeClr>
                          </a:solidFill>
                        </a:rPr>
                        <a:t> (3)</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10. Αγορά</a:t>
                      </a:r>
                      <a:r>
                        <a:rPr lang="el-GR" baseline="0" dirty="0" smtClean="0">
                          <a:solidFill>
                            <a:schemeClr val="tx1">
                              <a:lumMod val="75000"/>
                              <a:lumOff val="25000"/>
                            </a:schemeClr>
                          </a:solidFill>
                        </a:rPr>
                        <a:t> 2 τμχ 620κΩ (1)</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17. Αγορά</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Breadboard (1)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24. Τελική</a:t>
                      </a:r>
                      <a:r>
                        <a:rPr lang="el-GR" baseline="0" dirty="0" smtClean="0">
                          <a:solidFill>
                            <a:schemeClr val="tx1">
                              <a:lumMod val="75000"/>
                              <a:lumOff val="25000"/>
                            </a:schemeClr>
                          </a:solidFill>
                        </a:rPr>
                        <a:t> δοκιμή σε </a:t>
                      </a:r>
                      <a:r>
                        <a:rPr lang="en-US" baseline="0" dirty="0" smtClean="0">
                          <a:solidFill>
                            <a:schemeClr val="tx1">
                              <a:lumMod val="75000"/>
                              <a:lumOff val="25000"/>
                            </a:schemeClr>
                          </a:solidFill>
                        </a:rPr>
                        <a:t>OP-AMP </a:t>
                      </a:r>
                      <a:r>
                        <a:rPr lang="el-GR" baseline="0" dirty="0" smtClean="0">
                          <a:solidFill>
                            <a:schemeClr val="tx1">
                              <a:lumMod val="75000"/>
                              <a:lumOff val="25000"/>
                            </a:schemeClr>
                          </a:solidFill>
                        </a:rPr>
                        <a:t>που δεν λειτουργεί ορθά</a:t>
                      </a:r>
                      <a:endParaRPr lang="el-GR" dirty="0" smtClean="0">
                        <a:solidFill>
                          <a:schemeClr val="tx1">
                            <a:lumMod val="75000"/>
                            <a:lumOff val="25000"/>
                          </a:schemeClr>
                        </a:solidFill>
                      </a:endParaRPr>
                    </a:p>
                  </a:txBody>
                  <a:tcPr/>
                </a:tc>
              </a:tr>
              <a:tr h="671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4. Θεωρητικός</a:t>
                      </a:r>
                      <a:r>
                        <a:rPr lang="el-GR" baseline="0" dirty="0" smtClean="0">
                          <a:solidFill>
                            <a:schemeClr val="tx1">
                              <a:lumMod val="75000"/>
                              <a:lumOff val="25000"/>
                            </a:schemeClr>
                          </a:solidFill>
                        </a:rPr>
                        <a:t> σχεδιασμός κυκλώματος</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(2)</a:t>
                      </a:r>
                      <a:endParaRPr lang="el-GR" dirty="0" smtClean="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11.</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 2 τμχ </a:t>
                      </a:r>
                      <a:r>
                        <a:rPr lang="el-GR" baseline="0" dirty="0" smtClean="0">
                          <a:solidFill>
                            <a:schemeClr val="tx1">
                              <a:lumMod val="75000"/>
                              <a:lumOff val="25000"/>
                            </a:schemeClr>
                          </a:solidFill>
                        </a:rPr>
                        <a:t> 100κΩ (1)</a:t>
                      </a:r>
                      <a:endParaRPr lang="el-GR" dirty="0" smtClean="0">
                        <a:solidFill>
                          <a:schemeClr val="tx1">
                            <a:lumMod val="75000"/>
                            <a:lumOff val="25000"/>
                          </a:schemeClr>
                        </a:solidFill>
                      </a:endParaRPr>
                    </a:p>
                    <a:p>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18. Αγορά</a:t>
                      </a:r>
                      <a:r>
                        <a:rPr lang="el-GR" baseline="0" dirty="0" smtClean="0">
                          <a:solidFill>
                            <a:schemeClr val="tx1">
                              <a:lumMod val="75000"/>
                              <a:lumOff val="25000"/>
                            </a:schemeClr>
                          </a:solidFill>
                        </a:rPr>
                        <a:t> 2 μπαταριών 9</a:t>
                      </a:r>
                      <a:r>
                        <a:rPr lang="en-US" baseline="0" dirty="0" smtClean="0">
                          <a:solidFill>
                            <a:schemeClr val="tx1">
                              <a:lumMod val="75000"/>
                              <a:lumOff val="25000"/>
                            </a:schemeClr>
                          </a:solidFill>
                        </a:rPr>
                        <a:t>V</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25. Υπολογισμός</a:t>
                      </a:r>
                      <a:r>
                        <a:rPr lang="el-GR" baseline="0" dirty="0" smtClean="0">
                          <a:solidFill>
                            <a:schemeClr val="tx1">
                              <a:lumMod val="75000"/>
                              <a:lumOff val="25000"/>
                            </a:schemeClr>
                          </a:solidFill>
                        </a:rPr>
                        <a:t> διαστάσεων ελεγκτή</a:t>
                      </a:r>
                      <a:endParaRPr lang="el-GR" dirty="0">
                        <a:solidFill>
                          <a:schemeClr val="tx1">
                            <a:lumMod val="75000"/>
                            <a:lumOff val="25000"/>
                          </a:schemeClr>
                        </a:solidFill>
                      </a:endParaRPr>
                    </a:p>
                  </a:txBody>
                  <a:tcPr/>
                </a:tc>
              </a:tr>
              <a:tr h="671303">
                <a:tc>
                  <a:txBody>
                    <a:bodyPr/>
                    <a:lstStyle/>
                    <a:p>
                      <a:r>
                        <a:rPr lang="el-GR" dirty="0" smtClean="0">
                          <a:solidFill>
                            <a:schemeClr val="tx1">
                              <a:lumMod val="75000"/>
                              <a:lumOff val="25000"/>
                            </a:schemeClr>
                          </a:solidFill>
                        </a:rPr>
                        <a:t>5.</a:t>
                      </a:r>
                      <a:r>
                        <a:rPr lang="el-GR" baseline="0" dirty="0" smtClean="0">
                          <a:solidFill>
                            <a:schemeClr val="tx1">
                              <a:lumMod val="75000"/>
                              <a:lumOff val="25000"/>
                            </a:schemeClr>
                          </a:solidFill>
                        </a:rPr>
                        <a:t> Αγορά</a:t>
                      </a:r>
                      <a:r>
                        <a:rPr lang="en-US" baseline="0" dirty="0" smtClean="0">
                          <a:solidFill>
                            <a:schemeClr val="tx1">
                              <a:lumMod val="75000"/>
                              <a:lumOff val="25000"/>
                            </a:schemeClr>
                          </a:solidFill>
                        </a:rPr>
                        <a:t> 3</a:t>
                      </a:r>
                      <a:r>
                        <a:rPr lang="el-GR" baseline="30000" dirty="0" smtClean="0">
                          <a:solidFill>
                            <a:schemeClr val="tx1">
                              <a:lumMod val="75000"/>
                              <a:lumOff val="25000"/>
                            </a:schemeClr>
                          </a:solidFill>
                        </a:rPr>
                        <a:t> </a:t>
                      </a:r>
                      <a:r>
                        <a:rPr lang="el-GR" baseline="0" dirty="0" smtClean="0">
                          <a:solidFill>
                            <a:schemeClr val="tx1">
                              <a:lumMod val="75000"/>
                              <a:lumOff val="25000"/>
                            </a:schemeClr>
                          </a:solidFill>
                        </a:rPr>
                        <a:t> τμχ 741 </a:t>
                      </a:r>
                      <a:r>
                        <a:rPr lang="en-US" baseline="0" dirty="0" smtClean="0">
                          <a:solidFill>
                            <a:schemeClr val="tx1">
                              <a:lumMod val="75000"/>
                              <a:lumOff val="25000"/>
                            </a:schemeClr>
                          </a:solidFill>
                        </a:rPr>
                        <a:t>op-amp</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12.</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 2 τμχ</a:t>
                      </a:r>
                      <a:r>
                        <a:rPr lang="el-GR" baseline="0" dirty="0" smtClean="0">
                          <a:solidFill>
                            <a:schemeClr val="tx1">
                              <a:lumMod val="75000"/>
                              <a:lumOff val="25000"/>
                            </a:schemeClr>
                          </a:solidFill>
                        </a:rPr>
                        <a:t> 120κΩ (1)</a:t>
                      </a:r>
                      <a:endParaRPr lang="el-GR" dirty="0" smtClean="0">
                        <a:solidFill>
                          <a:schemeClr val="tx1">
                            <a:lumMod val="75000"/>
                            <a:lumOff val="25000"/>
                          </a:schemeClr>
                        </a:solidFill>
                      </a:endParaRPr>
                    </a:p>
                    <a:p>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19.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θηκών μπαταρίας 9</a:t>
                      </a:r>
                      <a:r>
                        <a:rPr lang="en-US" baseline="0" dirty="0" smtClean="0">
                          <a:solidFill>
                            <a:schemeClr val="tx1">
                              <a:lumMod val="75000"/>
                              <a:lumOff val="25000"/>
                            </a:schemeClr>
                          </a:solidFill>
                        </a:rPr>
                        <a:t>V</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26. Σχεδιασμός</a:t>
                      </a:r>
                      <a:r>
                        <a:rPr lang="el-GR" baseline="0" dirty="0" smtClean="0">
                          <a:solidFill>
                            <a:schemeClr val="tx1">
                              <a:lumMod val="75000"/>
                              <a:lumOff val="25000"/>
                            </a:schemeClr>
                          </a:solidFill>
                        </a:rPr>
                        <a:t> κουτιού </a:t>
                      </a:r>
                      <a:endParaRPr lang="el-GR" dirty="0">
                        <a:solidFill>
                          <a:schemeClr val="tx1">
                            <a:lumMod val="75000"/>
                            <a:lumOff val="25000"/>
                          </a:schemeClr>
                        </a:solidFill>
                      </a:endParaRPr>
                    </a:p>
                  </a:txBody>
                  <a:tcPr/>
                </a:tc>
              </a:tr>
              <a:tr h="671303">
                <a:tc>
                  <a:txBody>
                    <a:bodyPr/>
                    <a:lstStyle/>
                    <a:p>
                      <a:r>
                        <a:rPr lang="en-US" dirty="0" smtClean="0">
                          <a:solidFill>
                            <a:schemeClr val="tx1">
                              <a:lumMod val="75000"/>
                              <a:lumOff val="25000"/>
                            </a:schemeClr>
                          </a:solidFill>
                        </a:rPr>
                        <a:t>6. </a:t>
                      </a:r>
                      <a:r>
                        <a:rPr lang="el-GR" dirty="0" smtClean="0">
                          <a:solidFill>
                            <a:schemeClr val="tx1">
                              <a:lumMod val="75000"/>
                              <a:lumOff val="25000"/>
                            </a:schemeClr>
                          </a:solidFill>
                        </a:rPr>
                        <a:t>Αγορά 2 τμχ</a:t>
                      </a:r>
                      <a:r>
                        <a:rPr lang="el-GR" baseline="0" dirty="0" smtClean="0">
                          <a:solidFill>
                            <a:schemeClr val="tx1">
                              <a:lumMod val="75000"/>
                              <a:lumOff val="25000"/>
                            </a:schemeClr>
                          </a:solidFill>
                        </a:rPr>
                        <a:t> 2Ν2222 ΝΡΝ </a:t>
                      </a:r>
                      <a:r>
                        <a:rPr lang="en-US" baseline="0" dirty="0" smtClean="0">
                          <a:solidFill>
                            <a:schemeClr val="tx1">
                              <a:lumMod val="75000"/>
                              <a:lumOff val="25000"/>
                            </a:schemeClr>
                          </a:solidFill>
                        </a:rPr>
                        <a:t>Transistor(1)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13.</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1κΩ (1)</a:t>
                      </a:r>
                      <a:endParaRPr lang="el-GR" dirty="0" smtClean="0">
                        <a:solidFill>
                          <a:schemeClr val="tx1">
                            <a:lumMod val="75000"/>
                            <a:lumOff val="25000"/>
                          </a:schemeClr>
                        </a:solidFill>
                      </a:endParaRPr>
                    </a:p>
                    <a:p>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20. Υλοποίησ</a:t>
                      </a:r>
                      <a:r>
                        <a:rPr lang="el-GR" baseline="0" dirty="0" smtClean="0">
                          <a:solidFill>
                            <a:schemeClr val="tx1">
                              <a:lumMod val="75000"/>
                              <a:lumOff val="25000"/>
                            </a:schemeClr>
                          </a:solidFill>
                        </a:rPr>
                        <a:t>η σε </a:t>
                      </a:r>
                      <a:r>
                        <a:rPr lang="en-US" baseline="0" dirty="0" smtClean="0">
                          <a:solidFill>
                            <a:schemeClr val="tx1">
                              <a:lumMod val="75000"/>
                              <a:lumOff val="25000"/>
                            </a:schemeClr>
                          </a:solidFill>
                        </a:rPr>
                        <a:t>Breadboard </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27. Συναρμολόγηση κουτιού</a:t>
                      </a:r>
                      <a:endParaRPr lang="el-GR" dirty="0">
                        <a:solidFill>
                          <a:schemeClr val="tx1">
                            <a:lumMod val="75000"/>
                            <a:lumOff val="25000"/>
                          </a:schemeClr>
                        </a:solidFill>
                      </a:endParaRPr>
                    </a:p>
                  </a:txBody>
                  <a:tcPr/>
                </a:tc>
              </a:tr>
              <a:tr h="671303">
                <a:tc>
                  <a:txBody>
                    <a:bodyPr/>
                    <a:lstStyle/>
                    <a:p>
                      <a:r>
                        <a:rPr lang="en-US" dirty="0" smtClean="0">
                          <a:solidFill>
                            <a:schemeClr val="tx1">
                              <a:lumMod val="75000"/>
                              <a:lumOff val="25000"/>
                            </a:schemeClr>
                          </a:solidFill>
                        </a:rPr>
                        <a:t>7.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2Ν2905 </a:t>
                      </a:r>
                      <a:r>
                        <a:rPr lang="en-US" baseline="0" dirty="0" smtClean="0">
                          <a:solidFill>
                            <a:schemeClr val="tx1">
                              <a:lumMod val="75000"/>
                              <a:lumOff val="25000"/>
                            </a:schemeClr>
                          </a:solidFill>
                        </a:rPr>
                        <a:t>PNP Transistor (1)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14. Αγορά</a:t>
                      </a:r>
                      <a:r>
                        <a:rPr lang="el-GR" baseline="0" dirty="0" smtClean="0">
                          <a:solidFill>
                            <a:schemeClr val="tx1">
                              <a:lumMod val="75000"/>
                              <a:lumOff val="25000"/>
                            </a:schemeClr>
                          </a:solidFill>
                        </a:rPr>
                        <a:t> 4 τμχ </a:t>
                      </a:r>
                      <a:r>
                        <a:rPr lang="en-US" baseline="0" dirty="0" smtClean="0">
                          <a:solidFill>
                            <a:schemeClr val="tx1">
                              <a:lumMod val="75000"/>
                              <a:lumOff val="25000"/>
                            </a:schemeClr>
                          </a:solidFill>
                        </a:rPr>
                        <a:t>red LED</a:t>
                      </a:r>
                      <a:r>
                        <a:rPr lang="el-GR" baseline="0" dirty="0" smtClean="0">
                          <a:solidFill>
                            <a:schemeClr val="tx1">
                              <a:lumMod val="75000"/>
                              <a:lumOff val="25000"/>
                            </a:schemeClr>
                          </a:solidFill>
                        </a:rPr>
                        <a:t> (1)</a:t>
                      </a:r>
                      <a:endParaRPr lang="el-GR" dirty="0" smtClean="0">
                        <a:solidFill>
                          <a:schemeClr val="tx1">
                            <a:lumMod val="75000"/>
                            <a:lumOff val="25000"/>
                          </a:schemeClr>
                        </a:solidFill>
                      </a:endParaRPr>
                    </a:p>
                    <a:p>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21.</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Δομική σε </a:t>
                      </a:r>
                      <a:r>
                        <a:rPr lang="en-US" baseline="0" dirty="0" smtClean="0">
                          <a:solidFill>
                            <a:schemeClr val="tx1">
                              <a:lumMod val="75000"/>
                              <a:lumOff val="25000"/>
                            </a:schemeClr>
                          </a:solidFill>
                        </a:rPr>
                        <a:t>Breadboard </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28. Τοποθέτηση τελικής</a:t>
                      </a:r>
                      <a:r>
                        <a:rPr lang="el-GR" baseline="0" dirty="0" smtClean="0">
                          <a:solidFill>
                            <a:schemeClr val="tx1">
                              <a:lumMod val="75000"/>
                              <a:lumOff val="25000"/>
                            </a:schemeClr>
                          </a:solidFill>
                        </a:rPr>
                        <a:t> συσκευής</a:t>
                      </a:r>
                      <a:endParaRPr lang="el-GR"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174413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1076177" y="156519"/>
            <a:ext cx="10058400" cy="822960"/>
          </a:xfrm>
        </p:spPr>
        <p:txBody>
          <a:bodyPr>
            <a:normAutofit/>
          </a:bodyPr>
          <a:lstStyle/>
          <a:p>
            <a:pPr algn="ctr"/>
            <a:r>
              <a:rPr lang="el-GR" sz="4400" b="1" dirty="0" smtClean="0"/>
              <a:t>1</a:t>
            </a:r>
            <a:r>
              <a:rPr lang="el-GR" sz="4400" b="1" baseline="30000" dirty="0" smtClean="0"/>
              <a:t>ο</a:t>
            </a:r>
            <a:r>
              <a:rPr lang="el-GR" sz="4400" b="1" dirty="0" smtClean="0"/>
              <a:t> </a:t>
            </a:r>
            <a:r>
              <a:rPr lang="en-US" sz="4400" b="1" dirty="0" smtClean="0"/>
              <a:t>Sprint Backlog </a:t>
            </a:r>
            <a:endParaRPr lang="el-GR" sz="4400" b="1" dirty="0"/>
          </a:p>
        </p:txBody>
      </p:sp>
      <p:graphicFrame>
        <p:nvGraphicFramePr>
          <p:cNvPr id="6" name="Θέση περιεχομένου 5"/>
          <p:cNvGraphicFramePr>
            <a:graphicFrameLocks noGrp="1"/>
          </p:cNvGraphicFramePr>
          <p:nvPr>
            <p:ph idx="1"/>
            <p:extLst>
              <p:ext uri="{D42A27DB-BD31-4B8C-83A1-F6EECF244321}">
                <p14:modId xmlns:p14="http://schemas.microsoft.com/office/powerpoint/2010/main" val="3797351849"/>
              </p:ext>
            </p:extLst>
          </p:nvPr>
        </p:nvGraphicFramePr>
        <p:xfrm>
          <a:off x="928466" y="1109294"/>
          <a:ext cx="10353822" cy="4206240"/>
        </p:xfrm>
        <a:graphic>
          <a:graphicData uri="http://schemas.openxmlformats.org/drawingml/2006/table">
            <a:tbl>
              <a:tblPr bandRow="1">
                <a:tableStyleId>{5C22544A-7EE6-4342-B048-85BDC9FD1C3A}</a:tableStyleId>
              </a:tblPr>
              <a:tblGrid>
                <a:gridCol w="3451274"/>
                <a:gridCol w="3451274"/>
                <a:gridCol w="3451274"/>
              </a:tblGrid>
              <a:tr h="611734">
                <a:tc>
                  <a:txBody>
                    <a:bodyPr/>
                    <a:lstStyle/>
                    <a:p>
                      <a:r>
                        <a:rPr lang="en-US" dirty="0" smtClean="0">
                          <a:solidFill>
                            <a:schemeClr val="tx1">
                              <a:lumMod val="75000"/>
                              <a:lumOff val="25000"/>
                            </a:schemeClr>
                          </a:solidFill>
                        </a:rPr>
                        <a:t>1. </a:t>
                      </a:r>
                      <a:r>
                        <a:rPr lang="el-GR" dirty="0" smtClean="0">
                          <a:solidFill>
                            <a:schemeClr val="tx1">
                              <a:lumMod val="75000"/>
                              <a:lumOff val="25000"/>
                            </a:schemeClr>
                          </a:solidFill>
                        </a:rPr>
                        <a:t>Έρευνα</a:t>
                      </a:r>
                      <a:r>
                        <a:rPr lang="el-GR" baseline="0" dirty="0" smtClean="0">
                          <a:solidFill>
                            <a:schemeClr val="tx1">
                              <a:lumMod val="75000"/>
                              <a:lumOff val="25000"/>
                            </a:schemeClr>
                          </a:solidFill>
                        </a:rPr>
                        <a:t> για αρχή λειτουργίας Ο</a:t>
                      </a:r>
                      <a:r>
                        <a:rPr lang="en-US" baseline="0" dirty="0" smtClean="0">
                          <a:solidFill>
                            <a:schemeClr val="tx1">
                              <a:lumMod val="75000"/>
                              <a:lumOff val="25000"/>
                            </a:schemeClr>
                          </a:solidFill>
                        </a:rPr>
                        <a:t>P-AMP (5)</a:t>
                      </a:r>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8.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1 </a:t>
                      </a:r>
                      <a:r>
                        <a:rPr lang="en-US" baseline="0" dirty="0" smtClean="0">
                          <a:solidFill>
                            <a:schemeClr val="tx1">
                              <a:lumMod val="75000"/>
                              <a:lumOff val="25000"/>
                            </a:schemeClr>
                          </a:solidFill>
                        </a:rPr>
                        <a:t>nF </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capacitor</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15. </a:t>
                      </a:r>
                      <a:r>
                        <a:rPr lang="el-GR" dirty="0" smtClean="0">
                          <a:solidFill>
                            <a:schemeClr val="tx1">
                              <a:lumMod val="75000"/>
                              <a:lumOff val="25000"/>
                            </a:schemeClr>
                          </a:solidFill>
                        </a:rPr>
                        <a:t>Αγορά</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2 τμχ </a:t>
                      </a:r>
                      <a:r>
                        <a:rPr lang="en-US" baseline="0" dirty="0" smtClean="0">
                          <a:solidFill>
                            <a:schemeClr val="tx1">
                              <a:lumMod val="75000"/>
                              <a:lumOff val="25000"/>
                            </a:schemeClr>
                          </a:solidFill>
                        </a:rPr>
                        <a:t>Normally Open button</a:t>
                      </a:r>
                      <a:r>
                        <a:rPr lang="el-GR" baseline="0" dirty="0" smtClean="0">
                          <a:solidFill>
                            <a:schemeClr val="tx1">
                              <a:lumMod val="75000"/>
                              <a:lumOff val="25000"/>
                            </a:schemeClr>
                          </a:solidFill>
                        </a:rPr>
                        <a:t> (1)</a:t>
                      </a:r>
                      <a:endParaRPr lang="el-GR" dirty="0" smtClean="0">
                        <a:solidFill>
                          <a:schemeClr val="tx1">
                            <a:lumMod val="75000"/>
                            <a:lumOff val="25000"/>
                          </a:schemeClr>
                        </a:solidFill>
                      </a:endParaRPr>
                    </a:p>
                  </a:txBody>
                  <a:tcPr/>
                </a:tc>
              </a:tr>
              <a:tr h="611734">
                <a:tc>
                  <a:txBody>
                    <a:bodyPr/>
                    <a:lstStyle/>
                    <a:p>
                      <a:r>
                        <a:rPr lang="en-US" dirty="0" smtClean="0">
                          <a:solidFill>
                            <a:schemeClr val="tx1">
                              <a:lumMod val="75000"/>
                              <a:lumOff val="25000"/>
                            </a:schemeClr>
                          </a:solidFill>
                        </a:rPr>
                        <a:t>2</a:t>
                      </a:r>
                      <a:r>
                        <a:rPr lang="el-GR" dirty="0" smtClean="0">
                          <a:solidFill>
                            <a:schemeClr val="tx1">
                              <a:lumMod val="75000"/>
                              <a:lumOff val="25000"/>
                            </a:schemeClr>
                          </a:solidFill>
                        </a:rPr>
                        <a:t>.</a:t>
                      </a:r>
                      <a:r>
                        <a:rPr lang="el-GR" baseline="0" dirty="0" smtClean="0">
                          <a:solidFill>
                            <a:schemeClr val="tx1">
                              <a:lumMod val="75000"/>
                              <a:lumOff val="25000"/>
                            </a:schemeClr>
                          </a:solidFill>
                        </a:rPr>
                        <a:t> Έρευνα για ορθή λειτουργία </a:t>
                      </a:r>
                      <a:r>
                        <a:rPr lang="en-US" baseline="0" dirty="0" smtClean="0">
                          <a:solidFill>
                            <a:schemeClr val="tx1">
                              <a:lumMod val="75000"/>
                              <a:lumOff val="25000"/>
                            </a:schemeClr>
                          </a:solidFill>
                        </a:rPr>
                        <a:t>OP-AMP (3)</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9. Αγορά</a:t>
                      </a:r>
                      <a:r>
                        <a:rPr lang="el-GR" baseline="0" dirty="0" smtClean="0">
                          <a:solidFill>
                            <a:schemeClr val="tx1">
                              <a:lumMod val="75000"/>
                              <a:lumOff val="25000"/>
                            </a:schemeClr>
                          </a:solidFill>
                        </a:rPr>
                        <a:t> 4 τμχ 390</a:t>
                      </a:r>
                      <a:r>
                        <a:rPr lang="en-US" baseline="0" dirty="0" smtClean="0">
                          <a:solidFill>
                            <a:schemeClr val="tx1">
                              <a:lumMod val="75000"/>
                              <a:lumOff val="25000"/>
                            </a:schemeClr>
                          </a:solidFill>
                        </a:rPr>
                        <a:t> Ohm </a:t>
                      </a:r>
                      <a:r>
                        <a:rPr lang="el-GR" baseline="0" dirty="0" smtClean="0">
                          <a:solidFill>
                            <a:schemeClr val="tx1">
                              <a:lumMod val="75000"/>
                              <a:lumOff val="25000"/>
                            </a:schemeClr>
                          </a:solidFill>
                        </a:rPr>
                        <a:t>αντιστάσεις (1)</a:t>
                      </a:r>
                      <a:endParaRPr lang="el-GR"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16.</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Αγορά διάτρητης πλακέτας (1)</a:t>
                      </a:r>
                      <a:endParaRPr lang="el-GR" dirty="0">
                        <a:solidFill>
                          <a:schemeClr val="tx1">
                            <a:lumMod val="75000"/>
                            <a:lumOff val="25000"/>
                          </a:schemeClr>
                        </a:solidFill>
                      </a:endParaRPr>
                    </a:p>
                  </a:txBody>
                  <a:tcPr/>
                </a:tc>
              </a:tr>
              <a:tr h="349562">
                <a:tc>
                  <a:txBody>
                    <a:bodyPr/>
                    <a:lstStyle/>
                    <a:p>
                      <a:r>
                        <a:rPr lang="en-US" dirty="0" smtClean="0">
                          <a:solidFill>
                            <a:schemeClr val="tx1">
                              <a:lumMod val="75000"/>
                              <a:lumOff val="25000"/>
                            </a:schemeClr>
                          </a:solidFill>
                        </a:rPr>
                        <a:t>3. </a:t>
                      </a:r>
                      <a:r>
                        <a:rPr lang="el-GR" dirty="0" smtClean="0">
                          <a:solidFill>
                            <a:schemeClr val="tx1">
                              <a:lumMod val="75000"/>
                              <a:lumOff val="25000"/>
                            </a:schemeClr>
                          </a:solidFill>
                        </a:rPr>
                        <a:t>Επιλογή</a:t>
                      </a:r>
                      <a:r>
                        <a:rPr lang="el-GR" baseline="0" dirty="0" smtClean="0">
                          <a:solidFill>
                            <a:schemeClr val="tx1">
                              <a:lumMod val="75000"/>
                              <a:lumOff val="25000"/>
                            </a:schemeClr>
                          </a:solidFill>
                        </a:rPr>
                        <a:t> κυκλώματος</a:t>
                      </a:r>
                      <a:r>
                        <a:rPr lang="en-US" baseline="0" dirty="0" smtClean="0">
                          <a:solidFill>
                            <a:schemeClr val="tx1">
                              <a:lumMod val="75000"/>
                              <a:lumOff val="25000"/>
                            </a:schemeClr>
                          </a:solidFill>
                        </a:rPr>
                        <a:t> (3)</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10. Αγορά</a:t>
                      </a:r>
                      <a:r>
                        <a:rPr lang="el-GR" baseline="0" dirty="0" smtClean="0">
                          <a:solidFill>
                            <a:schemeClr val="tx1">
                              <a:lumMod val="75000"/>
                              <a:lumOff val="25000"/>
                            </a:schemeClr>
                          </a:solidFill>
                        </a:rPr>
                        <a:t> 2 τμχ 620κΩ (1)</a:t>
                      </a:r>
                      <a:endParaRPr lang="el-GR" dirty="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17. Αγορά</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Breadboard (1)</a:t>
                      </a:r>
                      <a:endParaRPr lang="el-GR" dirty="0">
                        <a:solidFill>
                          <a:schemeClr val="tx1">
                            <a:lumMod val="75000"/>
                            <a:lumOff val="25000"/>
                          </a:schemeClr>
                        </a:solidFill>
                      </a:endParaRPr>
                    </a:p>
                  </a:txBody>
                  <a:tcPr/>
                </a:tc>
              </a:tr>
              <a:tr h="61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4. Θεωρητικός</a:t>
                      </a:r>
                      <a:r>
                        <a:rPr lang="el-GR" baseline="0" dirty="0" smtClean="0">
                          <a:solidFill>
                            <a:schemeClr val="tx1">
                              <a:lumMod val="75000"/>
                              <a:lumOff val="25000"/>
                            </a:schemeClr>
                          </a:solidFill>
                        </a:rPr>
                        <a:t> σχεδιασμός κυκλώματος</a:t>
                      </a:r>
                      <a:r>
                        <a:rPr lang="en-US" baseline="0" dirty="0" smtClean="0">
                          <a:solidFill>
                            <a:schemeClr val="tx1">
                              <a:lumMod val="75000"/>
                              <a:lumOff val="25000"/>
                            </a:schemeClr>
                          </a:solidFill>
                        </a:rPr>
                        <a:t> </a:t>
                      </a:r>
                      <a:r>
                        <a:rPr lang="el-GR" baseline="0" dirty="0" smtClean="0">
                          <a:solidFill>
                            <a:schemeClr val="tx1">
                              <a:lumMod val="75000"/>
                              <a:lumOff val="25000"/>
                            </a:schemeClr>
                          </a:solidFill>
                        </a:rPr>
                        <a:t>(2)</a:t>
                      </a:r>
                      <a:endParaRPr lang="el-GR" dirty="0" smtClean="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11.</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 2 τμχ </a:t>
                      </a:r>
                      <a:r>
                        <a:rPr lang="el-GR" baseline="0" dirty="0" smtClean="0">
                          <a:solidFill>
                            <a:schemeClr val="tx1">
                              <a:lumMod val="75000"/>
                              <a:lumOff val="25000"/>
                            </a:schemeClr>
                          </a:solidFill>
                        </a:rPr>
                        <a:t> 100κΩ (1)</a:t>
                      </a:r>
                      <a:endParaRPr lang="el-GR" dirty="0" smtClean="0">
                        <a:solidFill>
                          <a:schemeClr val="tx1">
                            <a:lumMod val="75000"/>
                            <a:lumOff val="25000"/>
                          </a:schemeClr>
                        </a:solidFill>
                      </a:endParaRPr>
                    </a:p>
                  </a:txBody>
                  <a:tcPr/>
                </a:tc>
                <a:tc>
                  <a:txBody>
                    <a:bodyPr/>
                    <a:lstStyle/>
                    <a:p>
                      <a:r>
                        <a:rPr lang="el-GR" dirty="0" smtClean="0">
                          <a:solidFill>
                            <a:schemeClr val="tx1">
                              <a:lumMod val="75000"/>
                              <a:lumOff val="25000"/>
                            </a:schemeClr>
                          </a:solidFill>
                        </a:rPr>
                        <a:t>18. Αγορά</a:t>
                      </a:r>
                      <a:r>
                        <a:rPr lang="el-GR" baseline="0" dirty="0" smtClean="0">
                          <a:solidFill>
                            <a:schemeClr val="tx1">
                              <a:lumMod val="75000"/>
                              <a:lumOff val="25000"/>
                            </a:schemeClr>
                          </a:solidFill>
                        </a:rPr>
                        <a:t> 2 μπαταριών 9</a:t>
                      </a:r>
                      <a:r>
                        <a:rPr lang="en-US" baseline="0" dirty="0" smtClean="0">
                          <a:solidFill>
                            <a:schemeClr val="tx1">
                              <a:lumMod val="75000"/>
                              <a:lumOff val="25000"/>
                            </a:schemeClr>
                          </a:solidFill>
                        </a:rPr>
                        <a:t>V</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r>
              <a:tr h="611734">
                <a:tc>
                  <a:txBody>
                    <a:bodyPr/>
                    <a:lstStyle/>
                    <a:p>
                      <a:r>
                        <a:rPr lang="el-GR" dirty="0" smtClean="0">
                          <a:solidFill>
                            <a:schemeClr val="tx1">
                              <a:lumMod val="75000"/>
                              <a:lumOff val="25000"/>
                            </a:schemeClr>
                          </a:solidFill>
                        </a:rPr>
                        <a:t>5.</a:t>
                      </a:r>
                      <a:r>
                        <a:rPr lang="el-GR" baseline="0" dirty="0" smtClean="0">
                          <a:solidFill>
                            <a:schemeClr val="tx1">
                              <a:lumMod val="75000"/>
                              <a:lumOff val="25000"/>
                            </a:schemeClr>
                          </a:solidFill>
                        </a:rPr>
                        <a:t> Αγορά</a:t>
                      </a:r>
                      <a:r>
                        <a:rPr lang="en-US" baseline="0" dirty="0" smtClean="0">
                          <a:solidFill>
                            <a:schemeClr val="tx1">
                              <a:lumMod val="75000"/>
                              <a:lumOff val="25000"/>
                            </a:schemeClr>
                          </a:solidFill>
                        </a:rPr>
                        <a:t> 3</a:t>
                      </a:r>
                      <a:r>
                        <a:rPr lang="el-GR" baseline="30000" dirty="0" smtClean="0">
                          <a:solidFill>
                            <a:schemeClr val="tx1">
                              <a:lumMod val="75000"/>
                              <a:lumOff val="25000"/>
                            </a:schemeClr>
                          </a:solidFill>
                        </a:rPr>
                        <a:t> </a:t>
                      </a:r>
                      <a:r>
                        <a:rPr lang="el-GR" baseline="0" dirty="0" smtClean="0">
                          <a:solidFill>
                            <a:schemeClr val="tx1">
                              <a:lumMod val="75000"/>
                              <a:lumOff val="25000"/>
                            </a:schemeClr>
                          </a:solidFill>
                        </a:rPr>
                        <a:t> τμχ 741 </a:t>
                      </a:r>
                      <a:r>
                        <a:rPr lang="en-US" baseline="0" dirty="0" smtClean="0">
                          <a:solidFill>
                            <a:schemeClr val="tx1">
                              <a:lumMod val="75000"/>
                              <a:lumOff val="25000"/>
                            </a:schemeClr>
                          </a:solidFill>
                        </a:rPr>
                        <a:t>op-amp</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12.</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 2 τμχ</a:t>
                      </a:r>
                      <a:r>
                        <a:rPr lang="el-GR" baseline="0" dirty="0" smtClean="0">
                          <a:solidFill>
                            <a:schemeClr val="tx1">
                              <a:lumMod val="75000"/>
                              <a:lumOff val="25000"/>
                            </a:schemeClr>
                          </a:solidFill>
                        </a:rPr>
                        <a:t> 120κΩ (1)</a:t>
                      </a:r>
                      <a:endParaRPr lang="el-GR" dirty="0" smtClean="0">
                        <a:solidFill>
                          <a:schemeClr val="tx1">
                            <a:lumMod val="75000"/>
                            <a:lumOff val="25000"/>
                          </a:schemeClr>
                        </a:solidFill>
                      </a:endParaRPr>
                    </a:p>
                  </a:txBody>
                  <a:tcPr/>
                </a:tc>
                <a:tc>
                  <a:txBody>
                    <a:bodyPr/>
                    <a:lstStyle/>
                    <a:p>
                      <a:r>
                        <a:rPr lang="en-US" dirty="0" smtClean="0">
                          <a:solidFill>
                            <a:schemeClr val="tx1">
                              <a:lumMod val="75000"/>
                              <a:lumOff val="25000"/>
                            </a:schemeClr>
                          </a:solidFill>
                        </a:rPr>
                        <a:t>19.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θηκών μπαταρίας 9</a:t>
                      </a:r>
                      <a:r>
                        <a:rPr lang="en-US" baseline="0" dirty="0" smtClean="0">
                          <a:solidFill>
                            <a:schemeClr val="tx1">
                              <a:lumMod val="75000"/>
                              <a:lumOff val="25000"/>
                            </a:schemeClr>
                          </a:solidFill>
                        </a:rPr>
                        <a:t>V</a:t>
                      </a:r>
                      <a:r>
                        <a:rPr lang="el-GR" baseline="0" dirty="0" smtClean="0">
                          <a:solidFill>
                            <a:schemeClr val="tx1">
                              <a:lumMod val="75000"/>
                              <a:lumOff val="25000"/>
                            </a:schemeClr>
                          </a:solidFill>
                        </a:rPr>
                        <a:t> (1)</a:t>
                      </a:r>
                      <a:endParaRPr lang="el-GR" dirty="0">
                        <a:solidFill>
                          <a:schemeClr val="tx1">
                            <a:lumMod val="75000"/>
                            <a:lumOff val="25000"/>
                          </a:schemeClr>
                        </a:solidFill>
                      </a:endParaRPr>
                    </a:p>
                  </a:txBody>
                  <a:tcPr/>
                </a:tc>
              </a:tr>
              <a:tr h="611734">
                <a:tc>
                  <a:txBody>
                    <a:bodyPr/>
                    <a:lstStyle/>
                    <a:p>
                      <a:r>
                        <a:rPr lang="en-US" dirty="0" smtClean="0">
                          <a:solidFill>
                            <a:schemeClr val="tx1">
                              <a:lumMod val="75000"/>
                              <a:lumOff val="25000"/>
                            </a:schemeClr>
                          </a:solidFill>
                        </a:rPr>
                        <a:t>6. </a:t>
                      </a:r>
                      <a:r>
                        <a:rPr lang="el-GR" dirty="0" smtClean="0">
                          <a:solidFill>
                            <a:schemeClr val="tx1">
                              <a:lumMod val="75000"/>
                              <a:lumOff val="25000"/>
                            </a:schemeClr>
                          </a:solidFill>
                        </a:rPr>
                        <a:t>Αγορά 2 τμχ</a:t>
                      </a:r>
                      <a:r>
                        <a:rPr lang="el-GR" baseline="0" dirty="0" smtClean="0">
                          <a:solidFill>
                            <a:schemeClr val="tx1">
                              <a:lumMod val="75000"/>
                              <a:lumOff val="25000"/>
                            </a:schemeClr>
                          </a:solidFill>
                        </a:rPr>
                        <a:t> 2Ν2222 ΝΡΝ </a:t>
                      </a:r>
                      <a:r>
                        <a:rPr lang="en-US" baseline="0" dirty="0" smtClean="0">
                          <a:solidFill>
                            <a:schemeClr val="tx1">
                              <a:lumMod val="75000"/>
                              <a:lumOff val="25000"/>
                            </a:schemeClr>
                          </a:solidFill>
                        </a:rPr>
                        <a:t>Transistor</a:t>
                      </a:r>
                      <a:r>
                        <a:rPr lang="el-GR" baseline="0" dirty="0" smtClean="0">
                          <a:solidFill>
                            <a:schemeClr val="tx1">
                              <a:lumMod val="75000"/>
                              <a:lumOff val="25000"/>
                            </a:schemeClr>
                          </a:solidFill>
                        </a:rPr>
                        <a:t> </a:t>
                      </a:r>
                      <a:r>
                        <a:rPr lang="en-US" baseline="0" dirty="0" smtClean="0">
                          <a:solidFill>
                            <a:schemeClr val="tx1">
                              <a:lumMod val="75000"/>
                              <a:lumOff val="25000"/>
                            </a:schemeClr>
                          </a:solidFill>
                        </a:rPr>
                        <a:t>(1)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13.</a:t>
                      </a:r>
                      <a:r>
                        <a:rPr lang="el-GR" baseline="0" dirty="0" smtClean="0">
                          <a:solidFill>
                            <a:schemeClr val="tx1">
                              <a:lumMod val="75000"/>
                              <a:lumOff val="25000"/>
                            </a:schemeClr>
                          </a:solidFill>
                        </a:rPr>
                        <a:t>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1κΩ (1)</a:t>
                      </a:r>
                      <a:endParaRPr lang="el-GR" dirty="0" smtClean="0">
                        <a:solidFill>
                          <a:schemeClr val="tx1">
                            <a:lumMod val="75000"/>
                            <a:lumOff val="25000"/>
                          </a:schemeClr>
                        </a:solidFill>
                      </a:endParaRPr>
                    </a:p>
                  </a:txBody>
                  <a:tcPr/>
                </a:tc>
                <a:tc>
                  <a:txBody>
                    <a:bodyPr/>
                    <a:lstStyle/>
                    <a:p>
                      <a:endParaRPr lang="el-GR" dirty="0"/>
                    </a:p>
                  </a:txBody>
                  <a:tcPr/>
                </a:tc>
              </a:tr>
              <a:tr h="611734">
                <a:tc>
                  <a:txBody>
                    <a:bodyPr/>
                    <a:lstStyle/>
                    <a:p>
                      <a:r>
                        <a:rPr lang="en-US" dirty="0" smtClean="0">
                          <a:solidFill>
                            <a:schemeClr val="tx1">
                              <a:lumMod val="75000"/>
                              <a:lumOff val="25000"/>
                            </a:schemeClr>
                          </a:solidFill>
                        </a:rPr>
                        <a:t>7. </a:t>
                      </a:r>
                      <a:r>
                        <a:rPr lang="el-GR" dirty="0" smtClean="0">
                          <a:solidFill>
                            <a:schemeClr val="tx1">
                              <a:lumMod val="75000"/>
                              <a:lumOff val="25000"/>
                            </a:schemeClr>
                          </a:solidFill>
                        </a:rPr>
                        <a:t>Αγορά</a:t>
                      </a:r>
                      <a:r>
                        <a:rPr lang="el-GR" baseline="0" dirty="0" smtClean="0">
                          <a:solidFill>
                            <a:schemeClr val="tx1">
                              <a:lumMod val="75000"/>
                              <a:lumOff val="25000"/>
                            </a:schemeClr>
                          </a:solidFill>
                        </a:rPr>
                        <a:t> 2 τμχ 2Ν2905 </a:t>
                      </a:r>
                      <a:r>
                        <a:rPr lang="en-US" baseline="0" dirty="0" smtClean="0">
                          <a:solidFill>
                            <a:schemeClr val="tx1">
                              <a:lumMod val="75000"/>
                              <a:lumOff val="25000"/>
                            </a:schemeClr>
                          </a:solidFill>
                        </a:rPr>
                        <a:t>PNP Transistor (1)</a:t>
                      </a:r>
                      <a:endParaRPr lang="el-GR"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solidFill>
                            <a:schemeClr val="tx1">
                              <a:lumMod val="75000"/>
                              <a:lumOff val="25000"/>
                            </a:schemeClr>
                          </a:solidFill>
                        </a:rPr>
                        <a:t>14. Αγορά</a:t>
                      </a:r>
                      <a:r>
                        <a:rPr lang="el-GR" baseline="0" dirty="0" smtClean="0">
                          <a:solidFill>
                            <a:schemeClr val="tx1">
                              <a:lumMod val="75000"/>
                              <a:lumOff val="25000"/>
                            </a:schemeClr>
                          </a:solidFill>
                        </a:rPr>
                        <a:t> 4 τμχ </a:t>
                      </a:r>
                      <a:r>
                        <a:rPr lang="en-US" baseline="0" dirty="0" smtClean="0">
                          <a:solidFill>
                            <a:schemeClr val="tx1">
                              <a:lumMod val="75000"/>
                              <a:lumOff val="25000"/>
                            </a:schemeClr>
                          </a:solidFill>
                        </a:rPr>
                        <a:t>red LED</a:t>
                      </a:r>
                      <a:r>
                        <a:rPr lang="el-GR" baseline="0" dirty="0" smtClean="0">
                          <a:solidFill>
                            <a:schemeClr val="tx1">
                              <a:lumMod val="75000"/>
                              <a:lumOff val="25000"/>
                            </a:schemeClr>
                          </a:solidFill>
                        </a:rPr>
                        <a:t> (1)</a:t>
                      </a:r>
                      <a:endParaRPr lang="el-GR" dirty="0" smtClean="0">
                        <a:solidFill>
                          <a:schemeClr val="tx1">
                            <a:lumMod val="75000"/>
                            <a:lumOff val="25000"/>
                          </a:schemeClr>
                        </a:solidFill>
                      </a:endParaRPr>
                    </a:p>
                  </a:txBody>
                  <a:tcPr/>
                </a:tc>
                <a:tc>
                  <a:txBody>
                    <a:bodyPr/>
                    <a:lstStyle/>
                    <a:p>
                      <a:endParaRPr lang="el-GR" dirty="0"/>
                    </a:p>
                  </a:txBody>
                  <a:tcPr/>
                </a:tc>
              </a:tr>
            </a:tbl>
          </a:graphicData>
        </a:graphic>
      </p:graphicFrame>
      <p:sp>
        <p:nvSpPr>
          <p:cNvPr id="3" name="TextBox 2"/>
          <p:cNvSpPr txBox="1"/>
          <p:nvPr/>
        </p:nvSpPr>
        <p:spPr>
          <a:xfrm>
            <a:off x="928466" y="5478162"/>
            <a:ext cx="10353822" cy="307777"/>
          </a:xfrm>
          <a:prstGeom prst="rect">
            <a:avLst/>
          </a:prstGeom>
          <a:noFill/>
        </p:spPr>
        <p:txBody>
          <a:bodyPr wrap="square" rtlCol="0">
            <a:spAutoFit/>
          </a:bodyPr>
          <a:lstStyle/>
          <a:p>
            <a:r>
              <a:rPr lang="el-GR" sz="1400" dirty="0" smtClean="0">
                <a:solidFill>
                  <a:schemeClr val="tx1">
                    <a:lumMod val="75000"/>
                    <a:lumOff val="25000"/>
                  </a:schemeClr>
                </a:solidFill>
              </a:rPr>
              <a:t>Τα </a:t>
            </a:r>
            <a:r>
              <a:rPr lang="en-US" sz="1400" dirty="0" smtClean="0">
                <a:solidFill>
                  <a:schemeClr val="tx1">
                    <a:lumMod val="75000"/>
                    <a:lumOff val="25000"/>
                  </a:schemeClr>
                </a:solidFill>
              </a:rPr>
              <a:t>Points </a:t>
            </a:r>
            <a:r>
              <a:rPr lang="el-GR" sz="1400" dirty="0" smtClean="0">
                <a:solidFill>
                  <a:schemeClr val="tx1">
                    <a:lumMod val="75000"/>
                    <a:lumOff val="25000"/>
                  </a:schemeClr>
                </a:solidFill>
              </a:rPr>
              <a:t>για κάθε αντικείμενο του </a:t>
            </a:r>
            <a:r>
              <a:rPr lang="en-US" sz="1400" dirty="0" smtClean="0">
                <a:solidFill>
                  <a:schemeClr val="tx1">
                    <a:lumMod val="75000"/>
                    <a:lumOff val="25000"/>
                  </a:schemeClr>
                </a:solidFill>
              </a:rPr>
              <a:t>Sprint Backlog </a:t>
            </a:r>
            <a:r>
              <a:rPr lang="el-GR" sz="1400" dirty="0" smtClean="0">
                <a:solidFill>
                  <a:schemeClr val="tx1">
                    <a:lumMod val="75000"/>
                    <a:lumOff val="25000"/>
                  </a:schemeClr>
                </a:solidFill>
              </a:rPr>
              <a:t>ακολουθούν την κλίμακα της σειράς </a:t>
            </a:r>
            <a:r>
              <a:rPr lang="en-US" sz="1400" dirty="0" smtClean="0">
                <a:solidFill>
                  <a:schemeClr val="tx1">
                    <a:lumMod val="75000"/>
                    <a:lumOff val="25000"/>
                  </a:schemeClr>
                </a:solidFill>
              </a:rPr>
              <a:t>Fibonacci</a:t>
            </a:r>
            <a:r>
              <a:rPr lang="el-GR" sz="1400" dirty="0" smtClean="0">
                <a:solidFill>
                  <a:schemeClr val="tx1">
                    <a:lumMod val="75000"/>
                    <a:lumOff val="25000"/>
                  </a:schemeClr>
                </a:solidFill>
              </a:rPr>
              <a: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291431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097280" y="642552"/>
            <a:ext cx="10058400" cy="855911"/>
          </a:xfrm>
        </p:spPr>
        <p:txBody>
          <a:bodyPr>
            <a:normAutofit/>
          </a:bodyPr>
          <a:lstStyle/>
          <a:p>
            <a:pPr algn="ctr"/>
            <a:r>
              <a:rPr lang="el-GR" sz="4000" b="1" dirty="0" smtClean="0"/>
              <a:t>Έρευνα για αρχή λειτουργίας </a:t>
            </a:r>
            <a:r>
              <a:rPr lang="en-US" sz="4000" b="1" dirty="0" smtClean="0"/>
              <a:t>OP-AMP</a:t>
            </a:r>
            <a:endParaRPr lang="el-GR" sz="4000" b="1" dirty="0"/>
          </a:p>
        </p:txBody>
      </p:sp>
      <p:sp>
        <p:nvSpPr>
          <p:cNvPr id="3" name="2 - Θέση περιεχομένου"/>
          <p:cNvSpPr>
            <a:spLocks noGrp="1"/>
          </p:cNvSpPr>
          <p:nvPr>
            <p:ph idx="1"/>
          </p:nvPr>
        </p:nvSpPr>
        <p:spPr>
          <a:xfrm>
            <a:off x="1097280" y="1981920"/>
            <a:ext cx="10058400" cy="4023360"/>
          </a:xfrm>
        </p:spPr>
        <p:txBody>
          <a:bodyPr/>
          <a:lstStyle/>
          <a:p>
            <a:pPr algn="just"/>
            <a:r>
              <a:rPr lang="el-GR" dirty="0" smtClean="0"/>
              <a:t>Ένας τελεστικός ενισχυτής έχει δύο εισόδους σήματος και μία έξοδο. Η μια είσοδος του είναι μη αναστρέφουσα και η άλλη είσοδος του είναι κανονική. Όταν ένας τελεστικός ενισχυτής λέμε ότι λειτουργεί σωστά, πρέπει όταν δώσουμε στην αναστρέφουσα είσοδο σήμα ,στην έξοδο θα πάρουμε το σήμα αναστραμμένο κατά 180</a:t>
            </a:r>
            <a:r>
              <a:rPr lang="el-GR" baseline="30000" dirty="0" smtClean="0"/>
              <a:t>ο</a:t>
            </a:r>
            <a:r>
              <a:rPr lang="el-GR" dirty="0" smtClean="0"/>
              <a:t> και ενισχυμένο. Ενώ όταν δώσουμε στην μη αναστρέφουσα είσοδο σήμα πρέπει στην έξοδο να πάρουμε το σήμα ενισχυμένο με μηδενική διαφορά φάσης σε σχέση με το σήμα εισόδου. Στην περίπτωση που δώσουμε ένα συγκεκριμένο σήμα και στις δύο εισόδους, πρέπει στην έξοδο του ενισχυτή να πάρουμε μηδενικό σήμα.</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097280" y="494270"/>
            <a:ext cx="10058400" cy="872387"/>
          </a:xfrm>
        </p:spPr>
        <p:txBody>
          <a:bodyPr>
            <a:normAutofit/>
          </a:bodyPr>
          <a:lstStyle/>
          <a:p>
            <a:pPr algn="ctr"/>
            <a:r>
              <a:rPr lang="el-GR" sz="4000" b="1" dirty="0" smtClean="0"/>
              <a:t>Επιλογή και θεωρητικός σχεδιασμός κυκλώματος</a:t>
            </a:r>
            <a:endParaRPr lang="el-GR" sz="4000" b="1" dirty="0"/>
          </a:p>
        </p:txBody>
      </p:sp>
      <p:pic>
        <p:nvPicPr>
          <p:cNvPr id="4" name="3 - Θέση περιεχομένου" descr="op-amp-tester (1).png"/>
          <p:cNvPicPr>
            <a:picLocks noGrp="1" noChangeAspect="1"/>
          </p:cNvPicPr>
          <p:nvPr>
            <p:ph idx="1"/>
          </p:nvPr>
        </p:nvPicPr>
        <p:blipFill>
          <a:blip r:embed="rId2"/>
          <a:stretch>
            <a:fillRect/>
          </a:stretch>
        </p:blipFill>
        <p:spPr>
          <a:xfrm>
            <a:off x="1797269" y="2081412"/>
            <a:ext cx="4927967" cy="3659278"/>
          </a:xfrm>
        </p:spPr>
      </p:pic>
      <p:sp>
        <p:nvSpPr>
          <p:cNvPr id="5" name="4 - TextBox"/>
          <p:cNvSpPr txBox="1"/>
          <p:nvPr/>
        </p:nvSpPr>
        <p:spPr>
          <a:xfrm>
            <a:off x="7052442" y="5407572"/>
            <a:ext cx="4761185" cy="738664"/>
          </a:xfrm>
          <a:prstGeom prst="rect">
            <a:avLst/>
          </a:prstGeom>
          <a:noFill/>
        </p:spPr>
        <p:txBody>
          <a:bodyPr wrap="square" rtlCol="0">
            <a:spAutoFit/>
          </a:bodyPr>
          <a:lstStyle/>
          <a:p>
            <a:r>
              <a:rPr lang="el-GR" sz="1400" dirty="0" smtClean="0"/>
              <a:t>Πηγή: </a:t>
            </a:r>
            <a:r>
              <a:rPr lang="en-US" sz="1400" dirty="0" smtClean="0"/>
              <a:t>https://electronicsarea.com/op-amp-tester-circuit/?fbclid=IwAR1WNF3wC1ixEGw_lh479d44IahzzJAykROOLie4iDZV-h2DtdgiJ9PAIX0</a:t>
            </a:r>
            <a:endParaRPr lang="el-G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060" y="683740"/>
            <a:ext cx="10058400" cy="592301"/>
          </a:xfrm>
        </p:spPr>
        <p:txBody>
          <a:bodyPr>
            <a:normAutofit fontScale="90000"/>
          </a:bodyPr>
          <a:lstStyle/>
          <a:p>
            <a:pPr algn="ctr"/>
            <a:r>
              <a:rPr lang="en-US" sz="4000" b="1" dirty="0" smtClean="0"/>
              <a:t>Burndown Chart </a:t>
            </a:r>
            <a:endParaRPr lang="en-US" sz="40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1070723"/>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8182241"/>
      </p:ext>
    </p:extLst>
  </p:cSld>
  <p:clrMapOvr>
    <a:masterClrMapping/>
  </p:clrMapOvr>
</p:sld>
</file>

<file path=ppt/theme/theme1.xml><?xml version="1.0" encoding="utf-8"?>
<a:theme xmlns:a="http://schemas.openxmlformats.org/drawingml/2006/main" name="Ανασκόπηση">
  <a:themeElements>
    <a:clrScheme name="Προσαρμοσμένο 1">
      <a:dk1>
        <a:sysClr val="windowText" lastClr="000000"/>
      </a:dk1>
      <a:lt1>
        <a:sysClr val="window" lastClr="FFFFFF"/>
      </a:lt1>
      <a:dk2>
        <a:srgbClr val="514949"/>
      </a:dk2>
      <a:lt2>
        <a:srgbClr val="FFFFFF"/>
      </a:lt2>
      <a:accent1>
        <a:srgbClr val="9DBFBE"/>
      </a:accent1>
      <a:accent2>
        <a:srgbClr val="DB8631"/>
      </a:accent2>
      <a:accent3>
        <a:srgbClr val="E3CC5A"/>
      </a:accent3>
      <a:accent4>
        <a:srgbClr val="689C9B"/>
      </a:accent4>
      <a:accent5>
        <a:srgbClr val="927C61"/>
      </a:accent5>
      <a:accent6>
        <a:srgbClr val="B3B435"/>
      </a:accent6>
      <a:hlink>
        <a:srgbClr val="0000FF"/>
      </a:hlink>
      <a:folHlink>
        <a:srgbClr val="800080"/>
      </a:folHlink>
    </a:clrScheme>
    <a:fontScheme name="Ανασκόπηση">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Ανασκόπηση">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189</TotalTime>
  <Words>609</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Ανασκόπηση</vt:lpstr>
      <vt:lpstr>Πλαίσιο Scrum</vt:lpstr>
      <vt:lpstr>Product Backlog</vt:lpstr>
      <vt:lpstr>1ο Sprint Backlog </vt:lpstr>
      <vt:lpstr>Έρευνα για αρχή λειτουργίας OP-AMP</vt:lpstr>
      <vt:lpstr>Επιλογή και θεωρητικός σχεδιασμός κυκλώματος</vt:lpstr>
      <vt:lpstr>Burndown Chart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Πλαίσιο Scrum</dc:title>
  <dc:creator>Windows User</dc:creator>
  <cp:lastModifiedBy>Microsoft account</cp:lastModifiedBy>
  <cp:revision>23</cp:revision>
  <dcterms:created xsi:type="dcterms:W3CDTF">2022-11-15T18:18:21Z</dcterms:created>
  <dcterms:modified xsi:type="dcterms:W3CDTF">2022-12-06T06:04:26Z</dcterms:modified>
</cp:coreProperties>
</file>