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Burndown Chart</a:t>
            </a:r>
            <a:r>
              <a:rPr lang="el-GR" sz="1800" b="0" i="0" baseline="0">
                <a:effectLst/>
              </a:rPr>
              <a:t> - 2ο </a:t>
            </a:r>
            <a:r>
              <a:rPr lang="en-US" sz="1800" b="0" i="0" baseline="0">
                <a:effectLst/>
              </a:rPr>
              <a:t>Sprint</a:t>
            </a:r>
            <a:endParaRPr lang="en-US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Sheet1!$B$3:$B$9</c:f>
              <c:strCache>
                <c:ptCount val="7"/>
                <c:pt idx="0">
                  <c:v>7-Δεκ</c:v>
                </c:pt>
                <c:pt idx="1">
                  <c:v>8-Δεκ</c:v>
                </c:pt>
                <c:pt idx="2">
                  <c:v>9-Δεκ</c:v>
                </c:pt>
                <c:pt idx="3">
                  <c:v>10-Δεκ</c:v>
                </c:pt>
                <c:pt idx="4">
                  <c:v>11-Δεκ</c:v>
                </c:pt>
                <c:pt idx="5">
                  <c:v>12-Δεκ</c:v>
                </c:pt>
                <c:pt idx="6">
                  <c:v>13-Δεκ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36</c:v>
                </c:pt>
                <c:pt idx="1">
                  <c:v>30</c:v>
                </c:pt>
                <c:pt idx="2">
                  <c:v>24</c:v>
                </c:pt>
                <c:pt idx="3">
                  <c:v>18</c:v>
                </c:pt>
                <c:pt idx="4">
                  <c:v>12</c:v>
                </c:pt>
                <c:pt idx="5">
                  <c:v>6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Actual Burndown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Sheet1!$B$3:$B$9</c:f>
              <c:strCache>
                <c:ptCount val="7"/>
                <c:pt idx="0">
                  <c:v>7-Δεκ</c:v>
                </c:pt>
                <c:pt idx="1">
                  <c:v>8-Δεκ</c:v>
                </c:pt>
                <c:pt idx="2">
                  <c:v>9-Δεκ</c:v>
                </c:pt>
                <c:pt idx="3">
                  <c:v>10-Δεκ</c:v>
                </c:pt>
                <c:pt idx="4">
                  <c:v>11-Δεκ</c:v>
                </c:pt>
                <c:pt idx="5">
                  <c:v>12-Δεκ</c:v>
                </c:pt>
                <c:pt idx="6">
                  <c:v>13-Δεκ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28</c:v>
                </c:pt>
                <c:pt idx="1">
                  <c:v>28</c:v>
                </c:pt>
                <c:pt idx="2">
                  <c:v>28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4936704"/>
        <c:axId val="234924192"/>
      </c:lineChart>
      <c:catAx>
        <c:axId val="234936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400" b="0" i="0" baseline="0">
                    <a:effectLst/>
                  </a:rPr>
                  <a:t>Ημέρες </a:t>
                </a:r>
                <a:r>
                  <a:rPr lang="en-US" sz="1400" b="0" i="0" baseline="0">
                    <a:effectLst/>
                  </a:rPr>
                  <a:t>Sprint</a:t>
                </a:r>
                <a:endParaRPr lang="en-US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0.40945425511131495"/>
              <c:y val="0.80473948151005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24192"/>
        <c:crosses val="autoZero"/>
        <c:auto val="1"/>
        <c:lblAlgn val="ctr"/>
        <c:lblOffset val="100"/>
        <c:noMultiLvlLbl val="0"/>
      </c:catAx>
      <c:valAx>
        <c:axId val="2349241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400" b="0" i="0" baseline="0">
                    <a:effectLst/>
                  </a:rPr>
                  <a:t>Συνολικός Χρόνος Εργασίας (Πόντοι)</a:t>
                </a:r>
                <a:endParaRPr lang="en-US" sz="800">
                  <a:effectLst/>
                </a:endParaRPr>
              </a:p>
            </c:rich>
          </c:tx>
          <c:layout>
            <c:manualLayout>
              <c:xMode val="edge"/>
              <c:yMode val="edge"/>
              <c:x val="2.3732470334412083E-2"/>
              <c:y val="0.104839596554036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93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5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9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0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9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84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1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54A74A-0F13-4D84-B135-4ED3E8D756F5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B3F813-2C9A-49D4-AE89-B7B9E5BF0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2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47626" y="495299"/>
            <a:ext cx="10058400" cy="772287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/>
              <a:t>Πλαίσιο </a:t>
            </a:r>
            <a:r>
              <a:rPr lang="en-US" sz="4000" b="1" dirty="0" smtClean="0"/>
              <a:t>Scrum</a:t>
            </a:r>
            <a:endParaRPr lang="el-GR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626" y="4391025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Scrum team:</a:t>
            </a:r>
            <a:endParaRPr lang="el-G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0625" y="2694778"/>
            <a:ext cx="6219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Εργασία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Δημιουργία κυκλώματος ελέγχου ορθής λειτουργίας τελεστικού ενισχυτή 741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0625" y="1905975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Μάθημα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Ηλεκτρονική ΙΙ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64302" y="4391025"/>
            <a:ext cx="26621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Δασκαλάκης Αντώνιος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Καραθανάσης Σωτήριος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Μαυράκη Αντιγόνη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Μενούνος Νικήτας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Μιχαηλάκης Παναγιώτης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90625" y="341755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Ομάδα</a:t>
            </a:r>
            <a:r>
              <a:rPr lang="el-GR" dirty="0" smtClean="0"/>
              <a:t>: 1</a:t>
            </a:r>
            <a:r>
              <a:rPr lang="el-GR" baseline="30000" dirty="0" smtClean="0"/>
              <a:t>η</a:t>
            </a:r>
            <a:r>
              <a:rPr lang="el-GR" dirty="0" smtClean="0"/>
              <a:t> </a:t>
            </a:r>
            <a:endParaRPr lang="el-GR" dirty="0"/>
          </a:p>
        </p:txBody>
      </p:sp>
      <p:sp>
        <p:nvSpPr>
          <p:cNvPr id="3" name="TextBox 2"/>
          <p:cNvSpPr txBox="1"/>
          <p:nvPr/>
        </p:nvSpPr>
        <p:spPr>
          <a:xfrm>
            <a:off x="5754137" y="4391024"/>
            <a:ext cx="2804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>
                <a:solidFill>
                  <a:schemeClr val="tx1">
                    <a:lumMod val="75000"/>
                    <a:lumOff val="25000"/>
                  </a:schemeClr>
                </a:solidFill>
              </a:rPr>
              <a:t>Μπουρμπάκη Μαρία</a:t>
            </a:r>
          </a:p>
          <a:p>
            <a:r>
              <a:rPr lang="el-GR">
                <a:solidFill>
                  <a:schemeClr val="tx1">
                    <a:lumMod val="75000"/>
                    <a:lumOff val="25000"/>
                  </a:schemeClr>
                </a:solidFill>
              </a:rPr>
              <a:t>Σκορδιλάκης Βασίλειος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6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792859" y="57665"/>
            <a:ext cx="10058400" cy="89058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Product Backlog</a:t>
            </a:r>
            <a:endParaRPr lang="el-GR" sz="4400" b="1" dirty="0"/>
          </a:p>
        </p:txBody>
      </p:sp>
      <p:graphicFrame>
        <p:nvGraphicFramePr>
          <p:cNvPr id="5" name="Θέση περιεχομένου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885801"/>
              </p:ext>
            </p:extLst>
          </p:nvPr>
        </p:nvGraphicFramePr>
        <p:xfrm>
          <a:off x="792858" y="948250"/>
          <a:ext cx="10649500" cy="45472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24913"/>
                <a:gridCol w="1968712"/>
                <a:gridCol w="1813321"/>
                <a:gridCol w="2271277"/>
                <a:gridCol w="2271277"/>
              </a:tblGrid>
              <a:tr h="74541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Έρευνα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για αρχή λειτουργίας Ο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P-AMP (5)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τμχ 1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nF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capacitor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 τμχ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Normally Open button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l-G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l-G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Δομική σε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 </a:t>
                      </a:r>
                      <a:r>
                        <a:rPr kumimoji="0" lang="el-G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με 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OP-AMP </a:t>
                      </a:r>
                      <a:r>
                        <a:rPr kumimoji="0" lang="el-G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 δεν λειτουργεί ορθά</a:t>
                      </a: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29.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Κουτιού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33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Έρευνα για ορθή λειτουργία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 (3)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4 τμχ 390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Ohm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αντιστάσεις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διάτρητης πλακέτας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Υλοποίηση σε διάτρητη πλακέτα (13)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30. Συναρμολόγηση κουτιού (8)</a:t>
                      </a: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64220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Επιλογή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κυκλώματος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(3)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τμχ 620κΩ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Breadboard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Τελική δοκιμή σε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που λειτουργεί ορθά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31. Τοποθέτηση τελικής συσκευής (1)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33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Θεωρητικός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σχεδιασμός κυκλώματος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(2)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2 τμχ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100κΩ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μπαταριών 9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25. Τελική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δοκιμή σε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που δεν λειτουργεί ορθά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3342"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Αγορά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3</a:t>
                      </a:r>
                      <a:r>
                        <a:rPr lang="el-GR" sz="1200" baseline="30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τμχ 741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2 τμχ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120κΩ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19.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θηκών μπαταρίας 9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26. Υπολογισμός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διαστάσεων ελεγκτή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el-GR" sz="1200" dirty="0" smtClean="0"/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217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2 τμχ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2Ν2222 ΝΡΝ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Transistor(1)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τμχ 1κΩ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 Υλοποίησ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η σε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Breadboard 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(8)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rgbClr val="002060"/>
                          </a:solidFill>
                        </a:rPr>
                        <a:t>27. Σχεδιασμός</a:t>
                      </a:r>
                      <a:r>
                        <a:rPr lang="el-GR" sz="1200" baseline="0" dirty="0" smtClean="0">
                          <a:solidFill>
                            <a:srgbClr val="002060"/>
                          </a:solidFill>
                        </a:rPr>
                        <a:t> κουτιού </a:t>
                      </a:r>
                      <a:endParaRPr lang="el-GR" sz="1200" dirty="0" smtClean="0">
                        <a:solidFill>
                          <a:srgbClr val="002060"/>
                        </a:solidFill>
                      </a:endParaRP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93342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 </a:t>
                      </a: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τμχ 2Ν2905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PNP Transistor (1)</a:t>
                      </a:r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 Αγορά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4 τμχ </a:t>
                      </a:r>
                      <a:r>
                        <a:rPr 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red LED</a:t>
                      </a:r>
                      <a:r>
                        <a:rPr lang="el-G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(1)</a:t>
                      </a:r>
                      <a:endParaRPr lang="el-G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C00000"/>
                          </a:solidFill>
                        </a:rPr>
                        <a:t>21.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rgbClr val="C00000"/>
                          </a:solidFill>
                        </a:rPr>
                        <a:t>Δομική σε 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Breadboard </a:t>
                      </a:r>
                      <a:r>
                        <a:rPr lang="el-GR" sz="1200" baseline="0" dirty="0" smtClean="0">
                          <a:solidFill>
                            <a:srgbClr val="C00000"/>
                          </a:solidFill>
                        </a:rPr>
                        <a:t>με 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OP-AMP </a:t>
                      </a:r>
                      <a:r>
                        <a:rPr lang="el-GR" sz="1200" baseline="0" dirty="0" smtClean="0">
                          <a:solidFill>
                            <a:srgbClr val="C00000"/>
                          </a:solidFill>
                        </a:rPr>
                        <a:t>που λειτουργεί ορθά</a:t>
                      </a:r>
                      <a:r>
                        <a:rPr lang="en-US" sz="120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l-GR" sz="1200" baseline="0" dirty="0" smtClean="0">
                          <a:solidFill>
                            <a:srgbClr val="C00000"/>
                          </a:solidFill>
                        </a:rPr>
                        <a:t>(1)</a:t>
                      </a:r>
                      <a:endParaRPr lang="el-GR" sz="1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200" dirty="0" smtClean="0">
                          <a:solidFill>
                            <a:srgbClr val="002060"/>
                          </a:solidFill>
                        </a:rPr>
                        <a:t>28. Εκτύπωση</a:t>
                      </a:r>
                      <a:r>
                        <a:rPr lang="el-GR" sz="1200" baseline="0" dirty="0" smtClean="0">
                          <a:solidFill>
                            <a:srgbClr val="002060"/>
                          </a:solidFill>
                        </a:rPr>
                        <a:t> κουτιού σε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3D </a:t>
                      </a:r>
                      <a:r>
                        <a:rPr lang="el-GR" sz="1200" baseline="0" dirty="0" smtClean="0">
                          <a:solidFill>
                            <a:srgbClr val="002060"/>
                          </a:solidFill>
                        </a:rPr>
                        <a:t>Εκτυπωτή</a:t>
                      </a:r>
                      <a:endParaRPr lang="el-GR" sz="1200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l-G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2858" y="5684108"/>
            <a:ext cx="106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</a:t>
            </a:r>
            <a:r>
              <a:rPr lang="el-GR" dirty="0" smtClean="0"/>
              <a:t>Οι εργασίες με κόκκινο χρώμα είναι καινούριες εργασίες, ενώ οι μπλε αφαιρέθηκαν από τον </a:t>
            </a:r>
            <a:r>
              <a:rPr lang="en-US" dirty="0" smtClean="0"/>
              <a:t>Product Owner.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6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67265"/>
            <a:ext cx="10058400" cy="69939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/>
              <a:t>2o Sprint Backlog</a:t>
            </a:r>
            <a:endParaRPr lang="en-US" sz="4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60287"/>
              </p:ext>
            </p:extLst>
          </p:nvPr>
        </p:nvGraphicFramePr>
        <p:xfrm>
          <a:off x="2062480" y="2004769"/>
          <a:ext cx="8128000" cy="3205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97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Υλοποίηση σε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 </a:t>
                      </a:r>
                      <a:r>
                        <a:rPr lang="el-G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Τελική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δοκιμή σε 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 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που δεν λειτουργεί ορθά (1)</a:t>
                      </a:r>
                      <a:endParaRPr lang="el-G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97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Δομική σε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με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OP-AMP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 λειτουργεί ορθά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</a:t>
                      </a:r>
                      <a:r>
                        <a:rPr lang="el-G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Υπολογισμός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διαστάσεων ελεγκτή (1)</a:t>
                      </a:r>
                      <a:endParaRPr lang="el-G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Δομική σε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με 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OP-AMP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δεν λειτουργεί ορθά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</a:t>
                      </a:r>
                      <a:r>
                        <a:rPr lang="el-G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Αγορά κουτιού (1)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Υλοποίηση σε διάτρητη πλακέτα (13)</a:t>
                      </a:r>
                      <a:endParaRPr lang="el-G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</a:t>
                      </a:r>
                      <a:r>
                        <a:rPr lang="el-GR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Συναρμολόγηση κουτιού (8)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</a:t>
                      </a:r>
                      <a:r>
                        <a:rPr lang="el-G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Τελική δοκιμή σε 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OP-AMP 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που λειτουργεί ορθά (1)</a:t>
                      </a:r>
                      <a:endParaRPr lang="el-GR" sz="1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</a:t>
                      </a:r>
                      <a:r>
                        <a:rPr lang="el-G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Τοποθέτηση τελικής συσκευής στο κουτί (1)</a:t>
                      </a:r>
                      <a:endParaRPr 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69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97924"/>
            <a:ext cx="10058400" cy="839436"/>
          </a:xfrm>
        </p:spPr>
        <p:txBody>
          <a:bodyPr>
            <a:normAutofit/>
          </a:bodyPr>
          <a:lstStyle/>
          <a:p>
            <a:pPr algn="ctr"/>
            <a:r>
              <a:rPr lang="el-GR" sz="4400" b="1" dirty="0" smtClean="0"/>
              <a:t>Υλοποίηση σε </a:t>
            </a:r>
            <a:r>
              <a:rPr lang="en-US" sz="4400" b="1" dirty="0" smtClean="0"/>
              <a:t>Breadboard</a:t>
            </a:r>
            <a:r>
              <a:rPr lang="el-GR" sz="4400" b="1" dirty="0" smtClean="0"/>
              <a:t> και δοκιμή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86249" y="1737360"/>
            <a:ext cx="99694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Μετά τη συγκέντρωση των απαραίτητων υλικών, ακολούθησε η δημιουργία του ελεγκτή στο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Breadboard.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Μόλις ολοκληρώθηκε 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OP-AMP 741 Tester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τον δοκιμάσαμε με ένα λειτουργικό τελεστικό ενισχυτή και οι ενδείξεις που είχαμε ήταν να αναβοσβήνουν δύο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(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πράσινο -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κόκκινο) συνεχόμενα, όπου το καθένα αντιπροσωπεύει την αναστρέφουσα (πράσινο) και μη αναστρέφουσα είσοδο (κόκκινο)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όπου ήταν και το αναμενόμενο αποτέλεσμα.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Δεν υπάρχει διαθέσιμη περιγραφή.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6" t="13248" b="18548"/>
          <a:stretch/>
        </p:blipFill>
        <p:spPr bwMode="auto">
          <a:xfrm>
            <a:off x="6091918" y="2901974"/>
            <a:ext cx="3044667" cy="31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368305" y="3558002"/>
            <a:ext cx="1326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Στο βίντεο φαίνεται η σωστή λειτουργία του ελεγκτή: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2280" y="2901974"/>
            <a:ext cx="249606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Στη φωτογραφία παρατηρούμε τη λειτουργία του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Tester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όταν δεν είναι συνδεδεμένο το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της αναστρέφουσας εισόδου με αποτέλεσμα να ανάβει μόνο το</a:t>
            </a:r>
            <a:r>
              <a:rPr lang="el-G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κόκκινο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led.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Αντίστοιχα το πράσινο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θα ανάβει εάν δεν συνδεθεί το πόδι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pin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της μη αναστρέφουσας εισόδου και κανένα αν δεν δουλεύει η έξοδος.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P_AMP_BREADBOARD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 rot="5400000">
            <a:off x="2266229" y="3642555"/>
            <a:ext cx="3392341" cy="19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996778"/>
            <a:ext cx="10058400" cy="740582"/>
          </a:xfrm>
        </p:spPr>
        <p:txBody>
          <a:bodyPr>
            <a:normAutofit/>
          </a:bodyPr>
          <a:lstStyle/>
          <a:p>
            <a:pPr algn="ctr"/>
            <a:r>
              <a:rPr lang="el-GR" sz="4400" b="1" dirty="0" smtClean="0"/>
              <a:t>Υλοποίηση σε διάτρητη πλακέτα και δοκιμή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8011" y="1853970"/>
            <a:ext cx="9977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Μετά την επιβεβαίωση των αποτελεσμάτων από το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Breadboard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το κύκλωμα μεταφέρθηκε σε διάτρητη πλακέτα με τις ίδιες δοκιμές να γίνονται ξανά για λόγους ασφαλείας. Το τελικό αποτέλεσμα παρουσιάζεται στο επόμενο βίντεο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και είναι ξανά το επιθυμητό, ενώ και τα σφάλματα είναι τα αναμενόμενα: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OP_AMP_Diatrit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5400000">
            <a:off x="3975169" y="3554927"/>
            <a:ext cx="3450829" cy="194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5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400" b="1" dirty="0" smtClean="0"/>
              <a:t>Τελική κατασκευή στη φορητή βάση</a:t>
            </a:r>
            <a:endParaRPr lang="en-US" sz="4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8011" y="1820561"/>
            <a:ext cx="9977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Αφού ολοκληρώθηκαν όλες οι διαδικασίες που σχετίζονταν με τη λειτουργικότητα του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OP-AMP 741 Tester,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σειρά είχε η πρακτικότητα του και για αυτόν τον λόγο αποφασίσαμε να τον τοποθετήσουμε σε ένα φορητό κουτί όπου θα έχει 2 εξόδους για να φαίνονται τα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led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και επομένως για να επαληθεύεται η σωστή λειτουργία του και άλλη μία όπου θα είναι η υποδοχή του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OP-AMP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ώστε να τοποθετείται και να ελέγχεται. Παρακάτω φαίνονται τα συγκεκριμένα χαρακτηριστικά: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t="18739" r="5635" b="7988"/>
          <a:stretch/>
        </p:blipFill>
        <p:spPr>
          <a:xfrm>
            <a:off x="3989504" y="3227201"/>
            <a:ext cx="2674908" cy="293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Burndown Chart</a:t>
            </a:r>
            <a:endParaRPr lang="en-US" sz="4400" b="1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422196"/>
              </p:ext>
            </p:extLst>
          </p:nvPr>
        </p:nvGraphicFramePr>
        <p:xfrm>
          <a:off x="3062159" y="2003533"/>
          <a:ext cx="5886450" cy="350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41399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Προσαρμοσμένο 1">
      <a:dk1>
        <a:sysClr val="windowText" lastClr="000000"/>
      </a:dk1>
      <a:lt1>
        <a:sysClr val="window" lastClr="FFFFFF"/>
      </a:lt1>
      <a:dk2>
        <a:srgbClr val="514949"/>
      </a:dk2>
      <a:lt2>
        <a:srgbClr val="FFFFFF"/>
      </a:lt2>
      <a:accent1>
        <a:srgbClr val="9DBFBE"/>
      </a:accent1>
      <a:accent2>
        <a:srgbClr val="DB8631"/>
      </a:accent2>
      <a:accent3>
        <a:srgbClr val="E3CC5A"/>
      </a:accent3>
      <a:accent4>
        <a:srgbClr val="689C9B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8F2E0C9-5424-4271-957D-6C6A136FD0E2}" vid="{51153042-4F75-45F9-B4C0-301E5B01DC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735</Words>
  <Application>Microsoft Office PowerPoint</Application>
  <PresentationFormat>Widescreen</PresentationFormat>
  <Paragraphs>69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Theme1</vt:lpstr>
      <vt:lpstr>Πλαίσιο Scrum</vt:lpstr>
      <vt:lpstr>Product Backlog</vt:lpstr>
      <vt:lpstr>2o Sprint Backlog</vt:lpstr>
      <vt:lpstr>Υλοποίηση σε Breadboard και δοκιμή</vt:lpstr>
      <vt:lpstr>Υλοποίηση σε διάτρητη πλακέτα και δοκιμή</vt:lpstr>
      <vt:lpstr>Τελική κατασκευή στη φορητή βάση</vt:lpstr>
      <vt:lpstr>Burndown Chart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Πλαίσιο Scrum</dc:title>
  <dc:creator>Microsoft account</dc:creator>
  <cp:lastModifiedBy>Microsoft account</cp:lastModifiedBy>
  <cp:revision>11</cp:revision>
  <dcterms:created xsi:type="dcterms:W3CDTF">2022-12-18T14:08:46Z</dcterms:created>
  <dcterms:modified xsi:type="dcterms:W3CDTF">2022-12-20T19:29:36Z</dcterms:modified>
</cp:coreProperties>
</file>