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095F3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7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11900" y="0"/>
            <a:ext cx="58801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273" y="243332"/>
            <a:ext cx="7689850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256" y="1483105"/>
            <a:ext cx="10636885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095F3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9.png"/><Relationship Id="rId4" Type="http://schemas.openxmlformats.org/officeDocument/2006/relationships/image" Target="../media/image24.jpg"/><Relationship Id="rId5" Type="http://schemas.openxmlformats.org/officeDocument/2006/relationships/image" Target="../media/image2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9.png"/><Relationship Id="rId4" Type="http://schemas.openxmlformats.org/officeDocument/2006/relationships/image" Target="../media/image2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9.png"/><Relationship Id="rId4" Type="http://schemas.openxmlformats.org/officeDocument/2006/relationships/image" Target="../media/image20.jpg"/><Relationship Id="rId5" Type="http://schemas.openxmlformats.org/officeDocument/2006/relationships/image" Target="../media/image2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680" y="5495602"/>
            <a:ext cx="5007618" cy="7133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31200" y="5767573"/>
            <a:ext cx="226250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45"/>
              </a:lnSpc>
            </a:pPr>
            <a:r>
              <a:rPr dirty="0" sz="1800" spc="-80">
                <a:latin typeface="Verdana"/>
                <a:cs typeface="Verdana"/>
              </a:rPr>
              <a:t>Констант</a:t>
            </a:r>
            <a:r>
              <a:rPr dirty="0" sz="1800" spc="-80">
                <a:latin typeface="Verdana"/>
                <a:cs typeface="Verdana"/>
              </a:rPr>
              <a:t>и</a:t>
            </a:r>
            <a:r>
              <a:rPr dirty="0" sz="1800" spc="-150">
                <a:latin typeface="Verdana"/>
                <a:cs typeface="Verdana"/>
              </a:rPr>
              <a:t>н</a:t>
            </a:r>
            <a:r>
              <a:rPr dirty="0" sz="1800" spc="-135">
                <a:latin typeface="Verdana"/>
                <a:cs typeface="Verdana"/>
              </a:rPr>
              <a:t> </a:t>
            </a:r>
            <a:r>
              <a:rPr dirty="0" sz="1800" spc="-70">
                <a:latin typeface="Verdana"/>
                <a:cs typeface="Verdana"/>
              </a:rPr>
              <a:t>Ермаков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7900" y="1292352"/>
            <a:ext cx="10202545" cy="6692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200" spc="-15">
                <a:solidFill>
                  <a:srgbClr val="0077FF"/>
                </a:solidFill>
                <a:latin typeface="Verdana"/>
                <a:cs typeface="Verdana"/>
              </a:rPr>
              <a:t>А</a:t>
            </a:r>
            <a:r>
              <a:rPr dirty="0" sz="4200" spc="-185">
                <a:solidFill>
                  <a:srgbClr val="0077FF"/>
                </a:solidFill>
                <a:latin typeface="Verdana"/>
                <a:cs typeface="Verdana"/>
              </a:rPr>
              <a:t>в</a:t>
            </a:r>
            <a:r>
              <a:rPr dirty="0" sz="4200" spc="-90">
                <a:solidFill>
                  <a:srgbClr val="0077FF"/>
                </a:solidFill>
                <a:latin typeface="Verdana"/>
                <a:cs typeface="Verdana"/>
              </a:rPr>
              <a:t>то</a:t>
            </a:r>
            <a:r>
              <a:rPr dirty="0" sz="4200" spc="-160">
                <a:solidFill>
                  <a:srgbClr val="0077FF"/>
                </a:solidFill>
                <a:latin typeface="Verdana"/>
                <a:cs typeface="Verdana"/>
              </a:rPr>
              <a:t>м</a:t>
            </a:r>
            <a:r>
              <a:rPr dirty="0" sz="4200" spc="-135">
                <a:solidFill>
                  <a:srgbClr val="0077FF"/>
                </a:solidFill>
                <a:latin typeface="Verdana"/>
                <a:cs typeface="Verdana"/>
              </a:rPr>
              <a:t>а</a:t>
            </a:r>
            <a:r>
              <a:rPr dirty="0" sz="4200" spc="-100">
                <a:solidFill>
                  <a:srgbClr val="0077FF"/>
                </a:solidFill>
                <a:latin typeface="Verdana"/>
                <a:cs typeface="Verdana"/>
              </a:rPr>
              <a:t>ти</a:t>
            </a:r>
            <a:r>
              <a:rPr dirty="0" sz="4200" spc="-135">
                <a:solidFill>
                  <a:srgbClr val="0077FF"/>
                </a:solidFill>
                <a:latin typeface="Verdana"/>
                <a:cs typeface="Verdana"/>
              </a:rPr>
              <a:t>за</a:t>
            </a:r>
            <a:r>
              <a:rPr dirty="0" sz="4200" spc="-300">
                <a:solidFill>
                  <a:srgbClr val="0077FF"/>
                </a:solidFill>
                <a:latin typeface="Verdana"/>
                <a:cs typeface="Verdana"/>
              </a:rPr>
              <a:t>ц</a:t>
            </a:r>
            <a:r>
              <a:rPr dirty="0" sz="4200" spc="-225">
                <a:solidFill>
                  <a:srgbClr val="0077FF"/>
                </a:solidFill>
                <a:latin typeface="Verdana"/>
                <a:cs typeface="Verdana"/>
              </a:rPr>
              <a:t>и</a:t>
            </a:r>
            <a:r>
              <a:rPr dirty="0" sz="4200" spc="-165">
                <a:solidFill>
                  <a:srgbClr val="0077FF"/>
                </a:solidFill>
                <a:latin typeface="Verdana"/>
                <a:cs typeface="Verdana"/>
              </a:rPr>
              <a:t>я</a:t>
            </a:r>
            <a:r>
              <a:rPr dirty="0" sz="4200" spc="-305">
                <a:solidFill>
                  <a:srgbClr val="0077FF"/>
                </a:solidFill>
                <a:latin typeface="Verdana"/>
                <a:cs typeface="Verdana"/>
              </a:rPr>
              <a:t> </a:t>
            </a:r>
            <a:r>
              <a:rPr dirty="0" sz="4200" spc="-65">
                <a:solidFill>
                  <a:srgbClr val="0077FF"/>
                </a:solidFill>
                <a:latin typeface="Verdana"/>
                <a:cs typeface="Verdana"/>
              </a:rPr>
              <a:t>те</a:t>
            </a:r>
            <a:r>
              <a:rPr dirty="0" sz="4200" spc="-110">
                <a:solidFill>
                  <a:srgbClr val="0077FF"/>
                </a:solidFill>
                <a:latin typeface="Verdana"/>
                <a:cs typeface="Verdana"/>
              </a:rPr>
              <a:t>сти</a:t>
            </a:r>
            <a:r>
              <a:rPr dirty="0" sz="4200" spc="-270">
                <a:solidFill>
                  <a:srgbClr val="0077FF"/>
                </a:solidFill>
                <a:latin typeface="Verdana"/>
                <a:cs typeface="Verdana"/>
              </a:rPr>
              <a:t>р</a:t>
            </a:r>
            <a:r>
              <a:rPr dirty="0" sz="4200" spc="-200">
                <a:solidFill>
                  <a:srgbClr val="0077FF"/>
                </a:solidFill>
                <a:latin typeface="Verdana"/>
                <a:cs typeface="Verdana"/>
              </a:rPr>
              <a:t>о</a:t>
            </a:r>
            <a:r>
              <a:rPr dirty="0" sz="4200" spc="-185">
                <a:solidFill>
                  <a:srgbClr val="0077FF"/>
                </a:solidFill>
                <a:latin typeface="Verdana"/>
                <a:cs typeface="Verdana"/>
              </a:rPr>
              <a:t>в</a:t>
            </a:r>
            <a:r>
              <a:rPr dirty="0" sz="4200" spc="-175">
                <a:solidFill>
                  <a:srgbClr val="0077FF"/>
                </a:solidFill>
                <a:latin typeface="Verdana"/>
                <a:cs typeface="Verdana"/>
              </a:rPr>
              <a:t>а</a:t>
            </a:r>
            <a:r>
              <a:rPr dirty="0" sz="4200" spc="-330">
                <a:solidFill>
                  <a:srgbClr val="0077FF"/>
                </a:solidFill>
                <a:latin typeface="Verdana"/>
                <a:cs typeface="Verdana"/>
              </a:rPr>
              <a:t>н</a:t>
            </a:r>
            <a:r>
              <a:rPr dirty="0" sz="4200" spc="-225">
                <a:solidFill>
                  <a:srgbClr val="0077FF"/>
                </a:solidFill>
                <a:latin typeface="Verdana"/>
                <a:cs typeface="Verdana"/>
              </a:rPr>
              <a:t>и</a:t>
            </a:r>
            <a:r>
              <a:rPr dirty="0" sz="4200" spc="-165">
                <a:solidFill>
                  <a:srgbClr val="0077FF"/>
                </a:solidFill>
                <a:latin typeface="Verdana"/>
                <a:cs typeface="Verdana"/>
              </a:rPr>
              <a:t>я</a:t>
            </a:r>
            <a:r>
              <a:rPr dirty="0" sz="4200" spc="-305">
                <a:solidFill>
                  <a:srgbClr val="0077FF"/>
                </a:solidFill>
                <a:latin typeface="Verdana"/>
                <a:cs typeface="Verdana"/>
              </a:rPr>
              <a:t> </a:t>
            </a:r>
            <a:r>
              <a:rPr dirty="0" sz="4200" spc="-330">
                <a:solidFill>
                  <a:srgbClr val="0077FF"/>
                </a:solidFill>
                <a:latin typeface="Verdana"/>
                <a:cs typeface="Verdana"/>
              </a:rPr>
              <a:t>н</a:t>
            </a:r>
            <a:r>
              <a:rPr dirty="0" sz="4200" spc="-175">
                <a:solidFill>
                  <a:srgbClr val="0077FF"/>
                </a:solidFill>
                <a:latin typeface="Verdana"/>
                <a:cs typeface="Verdana"/>
              </a:rPr>
              <a:t>а</a:t>
            </a:r>
            <a:r>
              <a:rPr dirty="0" sz="4200" spc="-305">
                <a:solidFill>
                  <a:srgbClr val="0077FF"/>
                </a:solidFill>
                <a:latin typeface="Verdana"/>
                <a:cs typeface="Verdana"/>
              </a:rPr>
              <a:t> </a:t>
            </a:r>
            <a:r>
              <a:rPr dirty="0" sz="4200" spc="10">
                <a:solidFill>
                  <a:srgbClr val="0077FF"/>
                </a:solidFill>
              </a:rPr>
              <a:t>Py</a:t>
            </a:r>
            <a:r>
              <a:rPr dirty="0" sz="4200">
                <a:solidFill>
                  <a:srgbClr val="0077FF"/>
                </a:solidFill>
              </a:rPr>
              <a:t>t</a:t>
            </a:r>
            <a:r>
              <a:rPr dirty="0" sz="4200" spc="10">
                <a:solidFill>
                  <a:srgbClr val="0077FF"/>
                </a:solidFill>
              </a:rPr>
              <a:t>hon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43875" y="5611228"/>
            <a:ext cx="2743200" cy="482600"/>
          </a:xfrm>
          <a:custGeom>
            <a:avLst/>
            <a:gdLst/>
            <a:ahLst/>
            <a:cxnLst/>
            <a:rect l="l" t="t" r="r" b="b"/>
            <a:pathLst>
              <a:path w="2743200" h="482600">
                <a:moveTo>
                  <a:pt x="2743200" y="482600"/>
                </a:moveTo>
                <a:lnTo>
                  <a:pt x="0" y="4826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482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40148" y="2263775"/>
            <a:ext cx="357568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80">
                <a:solidFill>
                  <a:srgbClr val="2095F3"/>
                </a:solidFill>
                <a:latin typeface="Lucida Sans Unicode"/>
                <a:cs typeface="Lucida Sans Unicode"/>
              </a:rPr>
              <a:t>Финальный</a:t>
            </a:r>
            <a:r>
              <a:rPr dirty="0" sz="3200" spc="-125">
                <a:solidFill>
                  <a:srgbClr val="2095F3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90">
                <a:solidFill>
                  <a:srgbClr val="2095F3"/>
                </a:solidFill>
                <a:latin typeface="Lucida Sans Unicode"/>
                <a:cs typeface="Lucida Sans Unicode"/>
              </a:rPr>
              <a:t>проект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61170" y="5920308"/>
            <a:ext cx="24758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5">
                <a:latin typeface="Lucida Sans Unicode"/>
                <a:cs typeface="Lucida Sans Unicode"/>
              </a:rPr>
              <a:t>Степано</a:t>
            </a:r>
            <a:r>
              <a:rPr dirty="0" sz="2400" spc="-60">
                <a:latin typeface="Lucida Sans Unicode"/>
                <a:cs typeface="Lucida Sans Unicode"/>
              </a:rPr>
              <a:t>в</a:t>
            </a:r>
            <a:r>
              <a:rPr dirty="0" sz="2400" spc="-95">
                <a:latin typeface="Lucida Sans Unicode"/>
                <a:cs typeface="Lucida Sans Unicode"/>
              </a:rPr>
              <a:t> </a:t>
            </a:r>
            <a:r>
              <a:rPr dirty="0" sz="2400" spc="-120">
                <a:latin typeface="Lucida Sans Unicode"/>
                <a:cs typeface="Lucida Sans Unicode"/>
              </a:rPr>
              <a:t>Никита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700" y="3073896"/>
            <a:ext cx="4403090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655"/>
              </a:lnSpc>
            </a:pPr>
            <a:r>
              <a:rPr dirty="0" sz="4800" spc="-10">
                <a:solidFill>
                  <a:srgbClr val="FFFFFF"/>
                </a:solidFill>
                <a:latin typeface="Microsoft Sans Serif"/>
                <a:cs typeface="Microsoft Sans Serif"/>
              </a:rPr>
              <a:t>Jenkins</a:t>
            </a:r>
            <a:r>
              <a:rPr dirty="0" sz="48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800" spc="-20">
                <a:solidFill>
                  <a:srgbClr val="FFFFFF"/>
                </a:solidFill>
                <a:latin typeface="Microsoft Sans Serif"/>
                <a:cs typeface="Microsoft Sans Serif"/>
              </a:rPr>
              <a:t>Pipeline</a:t>
            </a:r>
            <a:endParaRPr sz="48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11352" y="2055456"/>
            <a:ext cx="9753600" cy="4331335"/>
            <a:chOff x="611352" y="2055456"/>
            <a:chExt cx="9753600" cy="4331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586" y="2055456"/>
              <a:ext cx="5105400" cy="3924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352" y="3910710"/>
              <a:ext cx="9753600" cy="247561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52417" y="350901"/>
            <a:ext cx="48025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r>
              <a:rPr dirty="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FFFFFF"/>
                </a:solidFill>
                <a:latin typeface="Arial"/>
                <a:cs typeface="Arial"/>
              </a:rPr>
              <a:t>Jenkins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3491" y="1158747"/>
            <a:ext cx="4753610" cy="2613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255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Весь</a:t>
            </a:r>
            <a:r>
              <a:rPr dirty="0" sz="1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флоу</a:t>
            </a:r>
            <a:r>
              <a:rPr dirty="0" sz="1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деплоя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системы,</a:t>
            </a:r>
            <a:r>
              <a:rPr dirty="0" sz="1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прогон</a:t>
            </a:r>
            <a:r>
              <a:rPr dirty="0" sz="1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тестов, </a:t>
            </a:r>
            <a:r>
              <a:rPr dirty="0" sz="1800" spc="-45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Microsoft Sans Serif"/>
                <a:cs typeface="Microsoft Sans Serif"/>
              </a:rPr>
              <a:t>отключения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системы,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генерация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отчета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организован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с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помощью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Pipeline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Jenkins.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20">
                <a:solidFill>
                  <a:srgbClr val="FFFFFF"/>
                </a:solidFill>
                <a:latin typeface="Microsoft Sans Serif"/>
                <a:cs typeface="Microsoft Sans Serif"/>
              </a:rPr>
              <a:t>Конфигурация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прогона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задается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с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помощью </a:t>
            </a:r>
            <a:r>
              <a:rPr dirty="0" sz="1800" spc="-4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Jenkinsfile,</a:t>
            </a:r>
            <a:r>
              <a:rPr dirty="0" sz="1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написанного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на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Microsoft Sans Serif"/>
                <a:cs typeface="Microsoft Sans Serif"/>
              </a:rPr>
              <a:t>языке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Groovy.</a:t>
            </a:r>
            <a:endParaRPr sz="1800">
              <a:latin typeface="Microsoft Sans Serif"/>
              <a:cs typeface="Microsoft Sans Serif"/>
            </a:endParaRPr>
          </a:p>
          <a:p>
            <a:pPr marL="12700" marR="1757045">
              <a:lnSpc>
                <a:spcPct val="100000"/>
              </a:lnSpc>
            </a:pPr>
            <a:r>
              <a:rPr dirty="0" sz="1800" spc="-20">
                <a:solidFill>
                  <a:srgbClr val="FFFFFF"/>
                </a:solidFill>
                <a:latin typeface="Microsoft Sans Serif"/>
                <a:cs typeface="Microsoft Sans Serif"/>
              </a:rPr>
              <a:t>Конфигурация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 .groovy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была </a:t>
            </a:r>
            <a:r>
              <a:rPr dirty="0" sz="1800" spc="-4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продемонстрирована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ранее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Microsoft Sans Serif"/>
              <a:cs typeface="Microsoft Sans Serif"/>
            </a:endParaRPr>
          </a:p>
          <a:p>
            <a:pPr marL="36385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Pipeline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Jenkins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766564"/>
            <a:ext cx="2935605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05"/>
              </a:lnSpc>
            </a:pPr>
            <a:r>
              <a:rPr dirty="0" sz="3200" spc="-10">
                <a:solidFill>
                  <a:srgbClr val="0077FF"/>
                </a:solidFill>
                <a:latin typeface="Microsoft Sans Serif"/>
                <a:cs typeface="Microsoft Sans Serif"/>
              </a:rPr>
              <a:t>Jenkins</a:t>
            </a:r>
            <a:r>
              <a:rPr dirty="0" sz="3200" spc="15">
                <a:solidFill>
                  <a:srgbClr val="0077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5">
                <a:solidFill>
                  <a:srgbClr val="0077FF"/>
                </a:solidFill>
                <a:latin typeface="Microsoft Sans Serif"/>
                <a:cs typeface="Microsoft Sans Serif"/>
              </a:rPr>
              <a:t>Pipeline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9163" y="325742"/>
            <a:ext cx="11435715" cy="6206490"/>
            <a:chOff x="369163" y="325742"/>
            <a:chExt cx="11435715" cy="62064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3107" y="1550386"/>
              <a:ext cx="9411344" cy="4734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163" y="372630"/>
              <a:ext cx="8331200" cy="61589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3450" y="325742"/>
              <a:ext cx="8331200" cy="615899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0854" y="189229"/>
            <a:ext cx="73691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Генерация</a:t>
            </a:r>
            <a:r>
              <a:rPr dirty="0" spc="30"/>
              <a:t> </a:t>
            </a:r>
            <a:r>
              <a:rPr dirty="0" spc="-5"/>
              <a:t>отчета</a:t>
            </a:r>
            <a:r>
              <a:rPr dirty="0" spc="30"/>
              <a:t> </a:t>
            </a:r>
            <a:r>
              <a:rPr dirty="0"/>
              <a:t>в</a:t>
            </a:r>
            <a:r>
              <a:rPr dirty="0" spc="35"/>
              <a:t> </a:t>
            </a:r>
            <a:r>
              <a:rPr dirty="0" spc="-10"/>
              <a:t>Allure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4441" y="1133983"/>
            <a:ext cx="116662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Генерация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отчета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в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Allure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0">
                <a:solidFill>
                  <a:srgbClr val="2095F3"/>
                </a:solidFill>
                <a:latin typeface="Microsoft Sans Serif"/>
                <a:cs typeface="Microsoft Sans Serif"/>
              </a:rPr>
              <a:t>так</a:t>
            </a:r>
            <a:r>
              <a:rPr dirty="0" sz="1800" spc="3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0">
                <a:solidFill>
                  <a:srgbClr val="2095F3"/>
                </a:solidFill>
                <a:latin typeface="Microsoft Sans Serif"/>
                <a:cs typeface="Microsoft Sans Serif"/>
              </a:rPr>
              <a:t>же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предствалена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в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виде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отдельного,</a:t>
            </a:r>
            <a:r>
              <a:rPr dirty="0" sz="1800" spc="3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завершающего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шага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в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Pipeline</a:t>
            </a:r>
            <a:r>
              <a:rPr dirty="0" sz="1800" spc="3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Jenkins.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Соответствующий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отчет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включает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в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себя: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все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тестовые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2095F3"/>
                </a:solidFill>
                <a:latin typeface="Microsoft Sans Serif"/>
                <a:cs typeface="Microsoft Sans Serif"/>
              </a:rPr>
              <a:t>кейсы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с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5">
                <a:solidFill>
                  <a:srgbClr val="2095F3"/>
                </a:solidFill>
                <a:latin typeface="Microsoft Sans Serif"/>
                <a:cs typeface="Microsoft Sans Serif"/>
              </a:rPr>
              <a:t>маркировкой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их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статуса,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название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2095F3"/>
                </a:solidFill>
                <a:latin typeface="Microsoft Sans Serif"/>
                <a:cs typeface="Microsoft Sans Serif"/>
              </a:rPr>
              <a:t>кейса, 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setup</a:t>
            </a:r>
            <a:r>
              <a:rPr dirty="0" sz="1800" spc="1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теста,</a:t>
            </a:r>
            <a:r>
              <a:rPr dirty="0" sz="1800" spc="1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test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body,</a:t>
            </a:r>
            <a:r>
              <a:rPr dirty="0" sz="1800" spc="1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teardown</a:t>
            </a:r>
            <a:r>
              <a:rPr dirty="0" sz="1800" spc="1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теста.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5">
                <a:solidFill>
                  <a:srgbClr val="2095F3"/>
                </a:solidFill>
                <a:latin typeface="Microsoft Sans Serif"/>
                <a:cs typeface="Microsoft Sans Serif"/>
              </a:rPr>
              <a:t>Кроме</a:t>
            </a:r>
            <a:r>
              <a:rPr dirty="0" sz="1800" spc="1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того,</a:t>
            </a:r>
            <a:r>
              <a:rPr dirty="0" sz="1800" spc="1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в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0">
                <a:solidFill>
                  <a:srgbClr val="2095F3"/>
                </a:solidFill>
                <a:latin typeface="Microsoft Sans Serif"/>
                <a:cs typeface="Microsoft Sans Serif"/>
              </a:rPr>
              <a:t>каждом</a:t>
            </a:r>
            <a:r>
              <a:rPr dirty="0" sz="1800" spc="1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тесте</a:t>
            </a:r>
            <a:r>
              <a:rPr dirty="0" sz="1800" spc="1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есть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логи</a:t>
            </a:r>
            <a:r>
              <a:rPr dirty="0" sz="1800" spc="1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и</a:t>
            </a:r>
            <a:r>
              <a:rPr dirty="0" sz="1800" spc="1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для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UI</a:t>
            </a:r>
            <a:r>
              <a:rPr dirty="0" sz="1800" spc="1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тестов</a:t>
            </a:r>
            <a:r>
              <a:rPr dirty="0" sz="1800" spc="1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в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случае</a:t>
            </a:r>
            <a:r>
              <a:rPr dirty="0" sz="1800" spc="1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статуса </a:t>
            </a:r>
            <a:r>
              <a:rPr dirty="0" sz="1800" spc="-46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FAILED</a:t>
            </a:r>
            <a:r>
              <a:rPr dirty="0" sz="1800" spc="1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-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скриншоты.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909" y="2295080"/>
            <a:ext cx="11964670" cy="4307205"/>
            <a:chOff x="80909" y="2295080"/>
            <a:chExt cx="11964670" cy="43072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09" y="2295080"/>
              <a:ext cx="5257800" cy="34444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5914" y="2949346"/>
              <a:ext cx="6629400" cy="3652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3073896"/>
            <a:ext cx="5283200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655"/>
              </a:lnSpc>
            </a:pPr>
            <a:r>
              <a:rPr dirty="0" sz="4800" spc="-10">
                <a:solidFill>
                  <a:srgbClr val="FFFFFF"/>
                </a:solidFill>
                <a:latin typeface="Microsoft Sans Serif"/>
                <a:cs typeface="Microsoft Sans Serif"/>
              </a:rPr>
              <a:t>Jenkins</a:t>
            </a:r>
            <a:r>
              <a:rPr dirty="0" sz="4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800" spc="-5">
                <a:solidFill>
                  <a:srgbClr val="FFFFFF"/>
                </a:solidFill>
                <a:latin typeface="Microsoft Sans Serif"/>
                <a:cs typeface="Microsoft Sans Serif"/>
              </a:rPr>
              <a:t>Job</a:t>
            </a:r>
            <a:r>
              <a:rPr dirty="0" sz="4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800" spc="-15">
                <a:solidFill>
                  <a:srgbClr val="FFFFFF"/>
                </a:solidFill>
                <a:latin typeface="Microsoft Sans Serif"/>
                <a:cs typeface="Microsoft Sans Serif"/>
              </a:rPr>
              <a:t>Builder</a:t>
            </a:r>
            <a:endParaRPr sz="4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798" y="1912023"/>
            <a:ext cx="5295900" cy="407073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92935" y="106298"/>
            <a:ext cx="8303259" cy="2219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FFFFFF"/>
                </a:solidFill>
                <a:latin typeface="Arial"/>
                <a:cs typeface="Arial"/>
              </a:rPr>
              <a:t>Выводы </a:t>
            </a:r>
            <a:r>
              <a:rPr dirty="0" b="1">
                <a:solidFill>
                  <a:srgbClr val="FFFFFF"/>
                </a:solidFill>
                <a:latin typeface="Arial"/>
                <a:cs typeface="Arial"/>
              </a:rPr>
              <a:t>о </a:t>
            </a:r>
            <a:r>
              <a:rPr dirty="0" spc="-5" b="1">
                <a:solidFill>
                  <a:srgbClr val="FFFFFF"/>
                </a:solidFill>
                <a:latin typeface="Arial"/>
                <a:cs typeface="Arial"/>
              </a:rPr>
              <a:t>багах/недочетах </a:t>
            </a:r>
            <a:r>
              <a:rPr dirty="0" spc="-13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FFFFFF"/>
                </a:solidFill>
                <a:latin typeface="Arial"/>
                <a:cs typeface="Arial"/>
              </a:rPr>
              <a:t>приложения</a:t>
            </a:r>
          </a:p>
          <a:p>
            <a:pPr algn="ctr" marL="172085">
              <a:lnSpc>
                <a:spcPct val="100000"/>
              </a:lnSpc>
            </a:pPr>
            <a:r>
              <a:rPr dirty="0" spc="-5" b="1">
                <a:solidFill>
                  <a:srgbClr val="FFFFFF"/>
                </a:solidFill>
                <a:latin typeface="Arial"/>
                <a:cs typeface="Arial"/>
              </a:rPr>
              <a:t>API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401" y="2399284"/>
            <a:ext cx="11892280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В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результате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тестирования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API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были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найдены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следующие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баги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и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недочеты:</a:t>
            </a:r>
            <a:endParaRPr sz="1800">
              <a:latin typeface="Microsoft Sans Serif"/>
              <a:cs typeface="Microsoft Sans Serif"/>
            </a:endParaRPr>
          </a:p>
          <a:p>
            <a:pPr marL="266700" indent="-254635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267335" algn="l"/>
              </a:tabLst>
            </a:pPr>
            <a:r>
              <a:rPr dirty="0" sz="1800" spc="-50">
                <a:solidFill>
                  <a:srgbClr val="FFFFFF"/>
                </a:solidFill>
                <a:latin typeface="Microsoft Sans Serif"/>
                <a:cs typeface="Microsoft Sans Serif"/>
              </a:rPr>
              <a:t>Код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ответа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210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при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успешной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Microsoft Sans Serif"/>
                <a:cs typeface="Microsoft Sans Serif"/>
              </a:rPr>
              <a:t>отработки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Microsoft Sans Serif"/>
                <a:cs typeface="Microsoft Sans Serif"/>
              </a:rPr>
              <a:t>ручки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POST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http://{APP_HOST}:{APP_PORT}/api/user</a:t>
            </a:r>
            <a:endParaRPr sz="1800">
              <a:latin typeface="Microsoft Sans Serif"/>
              <a:cs typeface="Microsoft Sans Serif"/>
            </a:endParaRPr>
          </a:p>
          <a:p>
            <a:pPr marL="266700" indent="-254635">
              <a:lnSpc>
                <a:spcPts val="2160"/>
              </a:lnSpc>
              <a:buAutoNum type="arabicPeriod"/>
              <a:tabLst>
                <a:tab pos="267335" algn="l"/>
              </a:tabLst>
            </a:pP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Сервис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возвращает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500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при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превышении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предельной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длины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Microsoft Sans Serif"/>
                <a:cs typeface="Microsoft Sans Serif"/>
              </a:rPr>
              <a:t>какого-либо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параметра</a:t>
            </a:r>
            <a:endParaRPr sz="1800">
              <a:latin typeface="Microsoft Sans Serif"/>
              <a:cs typeface="Microsoft Sans Serif"/>
            </a:endParaRPr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Сервис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возвращает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210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при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длине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username,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меньше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допустимой</a:t>
            </a:r>
            <a:endParaRPr sz="1800">
              <a:latin typeface="Microsoft Sans Serif"/>
              <a:cs typeface="Microsoft Sans Serif"/>
            </a:endParaRPr>
          </a:p>
          <a:p>
            <a:pPr marL="12700" marR="882650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dirty="0" sz="1800" spc="-25">
                <a:solidFill>
                  <a:srgbClr val="FFFFFF"/>
                </a:solidFill>
                <a:latin typeface="Microsoft Sans Serif"/>
                <a:cs typeface="Microsoft Sans Serif"/>
              </a:rPr>
              <a:t>Ручка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POST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http://{APP_HOST}:{APP_PORT}/api/user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возвращает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500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при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добавлении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Microsoft Sans Serif"/>
                <a:cs typeface="Microsoft Sans Serif"/>
              </a:rPr>
              <a:t>юзера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с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email, </a:t>
            </a:r>
            <a:r>
              <a:rPr dirty="0" sz="1800" spc="-4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Microsoft Sans Serif"/>
                <a:cs typeface="Microsoft Sans Serif"/>
              </a:rPr>
              <a:t>занесенным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ранее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в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Microsoft Sans Serif"/>
                <a:cs typeface="Microsoft Sans Serif"/>
              </a:rPr>
              <a:t>БД</a:t>
            </a:r>
            <a:endParaRPr sz="1800">
              <a:latin typeface="Microsoft Sans Serif"/>
              <a:cs typeface="Microsoft Sans Serif"/>
            </a:endParaRPr>
          </a:p>
          <a:p>
            <a:pPr marL="12700" marR="374650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При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Microsoft Sans Serif"/>
                <a:cs typeface="Microsoft Sans Serif"/>
              </a:rPr>
              <a:t>попытке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Microsoft Sans Serif"/>
                <a:cs typeface="Microsoft Sans Serif"/>
              </a:rPr>
              <a:t>разблокировке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ранее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заблокированного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пользователя,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Microsoft Sans Serif"/>
                <a:cs typeface="Microsoft Sans Serif"/>
              </a:rPr>
              <a:t>ручка </a:t>
            </a:r>
            <a:r>
              <a:rPr dirty="0" sz="18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http://{APP_HOST}:{APP_PORT}/api/user/{username}/accept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возвращает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200,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Microsoft Sans Serif"/>
                <a:cs typeface="Microsoft Sans Serif"/>
              </a:rPr>
              <a:t>однако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в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response.body["status"] </a:t>
            </a:r>
            <a:r>
              <a:rPr dirty="0" sz="1800" spc="-45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находится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значение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failed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Иногда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(видимо,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Microsoft Sans Serif"/>
                <a:cs typeface="Microsoft Sans Serif"/>
              </a:rPr>
              <a:t>когда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что-то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Microsoft Sans Serif"/>
                <a:cs typeface="Microsoft Sans Serif"/>
              </a:rPr>
              <a:t>из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username/password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является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верным)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при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Microsoft Sans Serif"/>
                <a:cs typeface="Microsoft Sans Serif"/>
              </a:rPr>
              <a:t>попытке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логина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с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помощью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Microsoft Sans Serif"/>
                <a:cs typeface="Microsoft Sans Serif"/>
              </a:rPr>
              <a:t>ручки </a:t>
            </a:r>
            <a:r>
              <a:rPr dirty="0" sz="1800" spc="-4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POST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http://{APP_HOST}:{APP_PORT}/login-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сервис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возвращает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200,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что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является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ненормальным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поведением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системы.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Более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того,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при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Microsoft Sans Serif"/>
                <a:cs typeface="Microsoft Sans Serif"/>
              </a:rPr>
              <a:t>таком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возврате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сессия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остается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пустом,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то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есть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Microsoft Sans Serif"/>
                <a:cs typeface="Microsoft Sans Serif"/>
              </a:rPr>
              <a:t>фактически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Microsoft Sans Serif"/>
                <a:cs typeface="Microsoft Sans Serif"/>
              </a:rPr>
              <a:t>ручка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уведомляет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о </a:t>
            </a:r>
            <a:r>
              <a:rPr dirty="0" sz="18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успешной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авторизации,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а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сессия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остается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пустой,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что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Microsoft Sans Serif"/>
                <a:cs typeface="Microsoft Sans Serif"/>
              </a:rPr>
              <a:t>так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Microsoft Sans Serif"/>
                <a:cs typeface="Microsoft Sans Serif"/>
              </a:rPr>
              <a:t>же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противоречит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здравой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Microsoft Sans Serif"/>
                <a:cs typeface="Microsoft Sans Serif"/>
              </a:rPr>
              <a:t>логике.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766564"/>
            <a:ext cx="3522345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05"/>
              </a:lnSpc>
            </a:pPr>
            <a:r>
              <a:rPr dirty="0" sz="3200" spc="-10">
                <a:solidFill>
                  <a:srgbClr val="0077FF"/>
                </a:solidFill>
                <a:latin typeface="Microsoft Sans Serif"/>
                <a:cs typeface="Microsoft Sans Serif"/>
              </a:rPr>
              <a:t>Jenkins</a:t>
            </a:r>
            <a:r>
              <a:rPr dirty="0" sz="3200" spc="25">
                <a:solidFill>
                  <a:srgbClr val="0077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">
                <a:solidFill>
                  <a:srgbClr val="0077FF"/>
                </a:solidFill>
                <a:latin typeface="Microsoft Sans Serif"/>
                <a:cs typeface="Microsoft Sans Serif"/>
              </a:rPr>
              <a:t>Job</a:t>
            </a:r>
            <a:r>
              <a:rPr dirty="0" sz="3200" spc="30">
                <a:solidFill>
                  <a:srgbClr val="0077FF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5">
                <a:solidFill>
                  <a:srgbClr val="0077FF"/>
                </a:solidFill>
                <a:latin typeface="Microsoft Sans Serif"/>
                <a:cs typeface="Microsoft Sans Serif"/>
              </a:rPr>
              <a:t>Builder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2793" y="0"/>
            <a:ext cx="11094085" cy="6708140"/>
            <a:chOff x="502793" y="0"/>
            <a:chExt cx="11094085" cy="6708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4222" y="1437552"/>
              <a:ext cx="8469577" cy="51103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793" y="144589"/>
              <a:ext cx="8686800" cy="642188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4450" y="0"/>
              <a:ext cx="8686800" cy="60048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9569" y="286143"/>
              <a:ext cx="8686800" cy="642188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052311" y="1706245"/>
            <a:ext cx="635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latin typeface="Microsoft Sans Serif"/>
                <a:cs typeface="Microsoft Sans Serif"/>
              </a:rPr>
              <a:t>UI</a:t>
            </a:r>
            <a:endParaRPr sz="4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05355" marR="5080" indent="-2193290">
              <a:lnSpc>
                <a:spcPct val="100000"/>
              </a:lnSpc>
              <a:spcBef>
                <a:spcPts val="100"/>
              </a:spcBef>
            </a:pPr>
            <a:r>
              <a:rPr dirty="0"/>
              <a:t>Выводы</a:t>
            </a:r>
            <a:r>
              <a:rPr dirty="0" spc="30"/>
              <a:t> </a:t>
            </a:r>
            <a:r>
              <a:rPr dirty="0"/>
              <a:t>о</a:t>
            </a:r>
            <a:r>
              <a:rPr dirty="0" spc="35"/>
              <a:t> </a:t>
            </a:r>
            <a:r>
              <a:rPr dirty="0" spc="-10"/>
              <a:t>багах/недочетах </a:t>
            </a:r>
            <a:r>
              <a:rPr dirty="0" spc="-1260"/>
              <a:t> </a:t>
            </a:r>
            <a:r>
              <a:rPr dirty="0" spc="-30"/>
              <a:t>приложения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9666" y="2388489"/>
            <a:ext cx="11798300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Sans Serif"/>
                <a:cs typeface="Microsoft Sans Serif"/>
              </a:rPr>
              <a:t>В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результате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тестирования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UI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были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найдены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следующие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баги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и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недочеты:</a:t>
            </a:r>
            <a:endParaRPr sz="1800">
              <a:latin typeface="Microsoft Sans Serif"/>
              <a:cs typeface="Microsoft Sans Serif"/>
            </a:endParaRPr>
          </a:p>
          <a:p>
            <a:pPr marL="266700" indent="-254635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267335" algn="l"/>
              </a:tabLst>
            </a:pPr>
            <a:r>
              <a:rPr dirty="0" sz="1800" spc="-10">
                <a:latin typeface="Microsoft Sans Serif"/>
                <a:cs typeface="Microsoft Sans Serif"/>
              </a:rPr>
              <a:t>Нестабильность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валидационных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сообщений: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могут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быть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pop-up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как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с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текстом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на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русском,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так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и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английском.</a:t>
            </a:r>
            <a:endParaRPr sz="1800">
              <a:latin typeface="Microsoft Sans Serif"/>
              <a:cs typeface="Microsoft Sans Serif"/>
            </a:endParaRPr>
          </a:p>
          <a:p>
            <a:pPr marL="12700" marR="92075">
              <a:lnSpc>
                <a:spcPct val="100000"/>
              </a:lnSpc>
              <a:spcBef>
                <a:spcPts val="2155"/>
              </a:spcBef>
              <a:buAutoNum type="arabicPeriod"/>
              <a:tabLst>
                <a:tab pos="267335" algn="l"/>
              </a:tabLst>
            </a:pPr>
            <a:r>
              <a:rPr dirty="0" sz="1800" spc="-5">
                <a:latin typeface="Microsoft Sans Serif"/>
                <a:cs typeface="Microsoft Sans Serif"/>
              </a:rPr>
              <a:t>Нет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общей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локализации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-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часть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полей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и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кнопок,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а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так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40">
                <a:latin typeface="Microsoft Sans Serif"/>
                <a:cs typeface="Microsoft Sans Serif"/>
              </a:rPr>
              <a:t>же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валидационных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сообщей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отображается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с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русским </a:t>
            </a:r>
            <a:r>
              <a:rPr dirty="0" sz="1800" spc="-459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языком,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а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часть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-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с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английским.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icrosoft Sans Serif"/>
              <a:buAutoNum type="arabicPeriod"/>
            </a:pPr>
            <a:endParaRPr sz="1900">
              <a:latin typeface="Microsoft Sans Serif"/>
              <a:cs typeface="Microsoft Sans Serif"/>
            </a:endParaRPr>
          </a:p>
          <a:p>
            <a:pPr marL="12700" marR="38417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dirty="0" sz="1800" spc="-5">
                <a:latin typeface="Microsoft Sans Serif"/>
                <a:cs typeface="Microsoft Sans Serif"/>
              </a:rPr>
              <a:t>При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попытке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через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UI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форму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регистрации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зарегистрироваться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юзеру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с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email,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который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уже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используется </a:t>
            </a:r>
            <a:r>
              <a:rPr dirty="0" sz="1800" spc="-459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(внесен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ранее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в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БД)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-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пользователю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отображается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pop-up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с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сообщением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"Internal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Server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Error"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icrosoft Sans Serif"/>
              <a:buAutoNum type="arabicPeriod"/>
            </a:pPr>
            <a:endParaRPr sz="1900">
              <a:latin typeface="Microsoft Sans Serif"/>
              <a:cs typeface="Microsoft Sans Serif"/>
            </a:endParaRPr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dirty="0" sz="1800">
                <a:latin typeface="Microsoft Sans Serif"/>
                <a:cs typeface="Microsoft Sans Serif"/>
              </a:rPr>
              <a:t>В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placeholder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midlename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отображается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не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Midlename,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а</a:t>
            </a:r>
            <a:r>
              <a:rPr dirty="0" sz="1800" spc="6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Midddleename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icrosoft Sans Serif"/>
              <a:buAutoNum type="arabicPeriod"/>
            </a:pPr>
            <a:endParaRPr sz="1900">
              <a:latin typeface="Microsoft Sans Serif"/>
              <a:cs typeface="Microsoft Sans Serif"/>
            </a:endParaRPr>
          </a:p>
          <a:p>
            <a:pPr marL="12700" marR="19050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dirty="0" sz="1800" spc="-5">
                <a:latin typeface="Microsoft Sans Serif"/>
                <a:cs typeface="Microsoft Sans Serif"/>
              </a:rPr>
              <a:t>При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нажатии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на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кнопку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с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Linux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-&gt;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нажатие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на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кнопку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Download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Centos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7,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в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новом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окне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открывается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сайт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для </a:t>
            </a:r>
            <a:r>
              <a:rPr dirty="0" sz="1800" spc="-459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скачивания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Fedora,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а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не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Centos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7.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000" y="3073896"/>
            <a:ext cx="3552825" cy="1943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25"/>
              </a:lnSpc>
            </a:pPr>
            <a:r>
              <a:rPr dirty="0" sz="4800" spc="-19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4800" spc="-150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dirty="0" sz="480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800" spc="-254">
                <a:solidFill>
                  <a:srgbClr val="FFFFFF"/>
                </a:solidFill>
                <a:latin typeface="Verdana"/>
                <a:cs typeface="Verdana"/>
              </a:rPr>
              <a:t>забуд</a:t>
            </a:r>
            <a:r>
              <a:rPr dirty="0" sz="4800" spc="-250">
                <a:solidFill>
                  <a:srgbClr val="FFFFFF"/>
                </a:solidFill>
                <a:latin typeface="Verdana"/>
                <a:cs typeface="Verdana"/>
              </a:rPr>
              <a:t>ь</a:t>
            </a:r>
            <a:r>
              <a:rPr dirty="0" sz="4800" spc="-95">
                <a:solidFill>
                  <a:srgbClr val="FFFFFF"/>
                </a:solidFill>
                <a:latin typeface="Verdana"/>
                <a:cs typeface="Verdana"/>
              </a:rPr>
              <a:t>те</a:t>
            </a:r>
            <a:endParaRPr sz="4800">
              <a:latin typeface="Verdana"/>
              <a:cs typeface="Verdana"/>
            </a:endParaRPr>
          </a:p>
          <a:p>
            <a:pPr marR="243840">
              <a:lnSpc>
                <a:spcPts val="5200"/>
              </a:lnSpc>
              <a:spcBef>
                <a:spcPts val="409"/>
              </a:spcBef>
            </a:pPr>
            <a:r>
              <a:rPr dirty="0" sz="4800" spc="-150">
                <a:solidFill>
                  <a:srgbClr val="FFFFFF"/>
                </a:solidFill>
                <a:latin typeface="Verdana"/>
                <a:cs typeface="Verdana"/>
              </a:rPr>
              <a:t>отметит</a:t>
            </a:r>
            <a:r>
              <a:rPr dirty="0" sz="4800" spc="-155">
                <a:solidFill>
                  <a:srgbClr val="FFFFFF"/>
                </a:solidFill>
                <a:latin typeface="Verdana"/>
                <a:cs typeface="Verdana"/>
              </a:rPr>
              <a:t>ь</a:t>
            </a:r>
            <a:r>
              <a:rPr dirty="0" sz="4800" spc="-155">
                <a:solidFill>
                  <a:srgbClr val="FFFFFF"/>
                </a:solidFill>
                <a:latin typeface="Verdana"/>
                <a:cs typeface="Verdana"/>
              </a:rPr>
              <a:t>ся  </a:t>
            </a:r>
            <a:r>
              <a:rPr dirty="0" sz="4800" spc="-32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4800" spc="-295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z="48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800" spc="-229">
                <a:solidFill>
                  <a:srgbClr val="FFFFFF"/>
                </a:solidFill>
                <a:latin typeface="Verdana"/>
                <a:cs typeface="Verdana"/>
              </a:rPr>
              <a:t>портале</a:t>
            </a:r>
            <a:endParaRPr sz="48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69974" y="1590675"/>
            <a:ext cx="4940300" cy="3797935"/>
            <a:chOff x="1169974" y="1590675"/>
            <a:chExt cx="4940300" cy="37979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316" y="1958466"/>
              <a:ext cx="4203700" cy="32312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974" y="1590675"/>
              <a:ext cx="4940300" cy="379742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87550" y="437134"/>
            <a:ext cx="94418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9">
                <a:solidFill>
                  <a:srgbClr val="FFFFFF"/>
                </a:solidFill>
                <a:latin typeface="Verdana"/>
                <a:cs typeface="Verdana"/>
              </a:rPr>
              <a:t>Общие</a:t>
            </a:r>
            <a:r>
              <a:rPr dirty="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pc="-300">
                <a:solidFill>
                  <a:srgbClr val="FFFFFF"/>
                </a:solidFill>
                <a:latin typeface="Verdana"/>
                <a:cs typeface="Verdana"/>
              </a:rPr>
              <a:t>выводы</a:t>
            </a:r>
            <a:r>
              <a:rPr dirty="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pc="-355">
                <a:solidFill>
                  <a:srgbClr val="FFFFFF"/>
                </a:solidFill>
                <a:latin typeface="Verdana"/>
                <a:cs typeface="Verdana"/>
              </a:rPr>
              <a:t>по</a:t>
            </a:r>
            <a:r>
              <a:rPr dirty="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pc="-290">
                <a:solidFill>
                  <a:srgbClr val="FFFFFF"/>
                </a:solidFill>
                <a:latin typeface="Verdana"/>
                <a:cs typeface="Verdana"/>
              </a:rPr>
              <a:t>тестированию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1767" y="1865884"/>
            <a:ext cx="11878945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В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результате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тестирования было 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обнаружено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по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меньшей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мере </a:t>
            </a:r>
            <a:r>
              <a:rPr dirty="0" sz="1800" spc="-165">
                <a:solidFill>
                  <a:srgbClr val="FFFFFF"/>
                </a:solidFill>
                <a:latin typeface="Verdana"/>
                <a:cs typeface="Verdana"/>
              </a:rPr>
              <a:t>11-12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достаточно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критичных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багов, 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некоторые </a:t>
            </a:r>
            <a:r>
              <a:rPr dirty="0" sz="1800" spc="-6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из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них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просто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"режут"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глаз,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однако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большая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часть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достаточно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критичные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либо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блокируют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работу,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когда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пользователь этого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не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ожидает,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либо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наоборот </a:t>
            </a:r>
            <a:r>
              <a:rPr dirty="0" sz="1800" spc="-22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иногда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система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абсолютно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спокойно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реагирует на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"подлог" 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некорректных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данных.</a:t>
            </a:r>
            <a:endParaRPr sz="1800">
              <a:latin typeface="Verdana"/>
              <a:cs typeface="Verdana"/>
            </a:endParaRPr>
          </a:p>
          <a:p>
            <a:pPr marL="12700" marR="575945">
              <a:lnSpc>
                <a:spcPct val="100000"/>
              </a:lnSpc>
            </a:pP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Из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того,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что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особенно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хотелось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бы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отметить </a:t>
            </a:r>
            <a:r>
              <a:rPr dirty="0" sz="1800" spc="-22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отсутствие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единой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стабильной 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локализации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приложения 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и, </a:t>
            </a:r>
            <a:r>
              <a:rPr dirty="0" sz="1800" spc="-6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соответсвенно,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стабильных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валидационных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сообщений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(в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Verdana"/>
                <a:cs typeface="Verdana"/>
              </a:rPr>
              <a:t>UI).</a:t>
            </a:r>
            <a:endParaRPr sz="1800">
              <a:latin typeface="Verdana"/>
              <a:cs typeface="Verdana"/>
            </a:endParaRPr>
          </a:p>
          <a:p>
            <a:pPr marL="12700" marR="588645">
              <a:lnSpc>
                <a:spcPts val="2160"/>
              </a:lnSpc>
              <a:spcBef>
                <a:spcPts val="70"/>
              </a:spcBef>
            </a:pP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Вероятно,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это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можно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было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бы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решить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предоставив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пользователю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возможность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выбирать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локализацию: </a:t>
            </a:r>
            <a:r>
              <a:rPr dirty="0" sz="1800" spc="-6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русский/английский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сделав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стабильное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UI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отображение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на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выбранном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языке.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Так </a:t>
            </a:r>
            <a:r>
              <a:rPr dirty="0" sz="1800" spc="-155">
                <a:solidFill>
                  <a:srgbClr val="FFFFFF"/>
                </a:solidFill>
                <a:latin typeface="Verdana"/>
                <a:cs typeface="Verdana"/>
              </a:rPr>
              <a:t>же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наблюдалось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странное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поведение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некоторых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Verdana"/>
                <a:cs typeface="Verdana"/>
              </a:rPr>
              <a:t>ручек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API.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197" y="3930846"/>
            <a:ext cx="2491740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30"/>
              </a:lnSpc>
            </a:pPr>
            <a:r>
              <a:rPr dirty="0" sz="2900">
                <a:solidFill>
                  <a:srgbClr val="FFFFFF"/>
                </a:solidFill>
                <a:latin typeface="Microsoft Sans Serif"/>
                <a:cs typeface="Microsoft Sans Serif"/>
              </a:rPr>
              <a:t>enkins</a:t>
            </a:r>
            <a:r>
              <a:rPr dirty="0" sz="29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Microsoft Sans Serif"/>
                <a:cs typeface="Microsoft Sans Serif"/>
              </a:rPr>
              <a:t>Pipeline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2603" y="4426146"/>
            <a:ext cx="2347595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30"/>
              </a:lnSpc>
            </a:pPr>
            <a:r>
              <a:rPr dirty="0" sz="2900" spc="5">
                <a:solidFill>
                  <a:srgbClr val="FFFFFF"/>
                </a:solidFill>
                <a:latin typeface="Microsoft Sans Serif"/>
                <a:cs typeface="Microsoft Sans Serif"/>
              </a:rPr>
              <a:t>ns</a:t>
            </a:r>
            <a:r>
              <a:rPr dirty="0" sz="29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900" spc="5">
                <a:solidFill>
                  <a:srgbClr val="FFFFFF"/>
                </a:solidFill>
                <a:latin typeface="Microsoft Sans Serif"/>
                <a:cs typeface="Microsoft Sans Serif"/>
              </a:rPr>
              <a:t>Job</a:t>
            </a:r>
            <a:r>
              <a:rPr dirty="0" sz="29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Microsoft Sans Serif"/>
                <a:cs typeface="Microsoft Sans Serif"/>
              </a:rPr>
              <a:t>Builder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3930846"/>
            <a:ext cx="4017645" cy="136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30"/>
              </a:lnSpc>
            </a:pPr>
            <a:r>
              <a:rPr dirty="0" sz="2900" spc="-10">
                <a:solidFill>
                  <a:srgbClr val="FFFFFF"/>
                </a:solidFill>
                <a:latin typeface="Microsoft Sans Serif"/>
                <a:cs typeface="Microsoft Sans Serif"/>
              </a:rPr>
              <a:t>•J</a:t>
            </a: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dirty="0" sz="2900" spc="-5">
                <a:solidFill>
                  <a:srgbClr val="FFFFFF"/>
                </a:solidFill>
                <a:latin typeface="Microsoft Sans Serif"/>
                <a:cs typeface="Microsoft Sans Serif"/>
              </a:rPr>
              <a:t>•Jenki</a:t>
            </a: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dirty="0" sz="2900" spc="-20">
                <a:solidFill>
                  <a:srgbClr val="FFFFFF"/>
                </a:solidFill>
                <a:latin typeface="Microsoft Sans Serif"/>
                <a:cs typeface="Microsoft Sans Serif"/>
              </a:rPr>
              <a:t>•</a:t>
            </a:r>
            <a:r>
              <a:rPr dirty="0" sz="2900" spc="-114">
                <a:solidFill>
                  <a:srgbClr val="FFFFFF"/>
                </a:solidFill>
                <a:latin typeface="Verdana"/>
                <a:cs typeface="Verdana"/>
              </a:rPr>
              <a:t>Аль</a:t>
            </a:r>
            <a:r>
              <a:rPr dirty="0" sz="2900" spc="-120">
                <a:solidFill>
                  <a:srgbClr val="FFFFFF"/>
                </a:solidFill>
                <a:latin typeface="Verdana"/>
                <a:cs typeface="Verdana"/>
              </a:rPr>
              <a:t>тернатив</a:t>
            </a:r>
            <a:r>
              <a:rPr dirty="0" sz="2900" spc="-155">
                <a:solidFill>
                  <a:srgbClr val="FFFFFF"/>
                </a:solidFill>
                <a:latin typeface="Verdana"/>
                <a:cs typeface="Verdana"/>
              </a:rPr>
              <a:t>ы</a:t>
            </a:r>
            <a:r>
              <a:rPr dirty="0" sz="29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FFFFFF"/>
                </a:solidFill>
                <a:latin typeface="Microsoft Sans Serif"/>
                <a:cs typeface="Microsoft Sans Serif"/>
              </a:rPr>
              <a:t>Jenkins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020564"/>
            <a:ext cx="3751579" cy="2786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>
              <a:lnSpc>
                <a:spcPts val="3105"/>
              </a:lnSpc>
            </a:pPr>
            <a:r>
              <a:rPr dirty="0" sz="3200" spc="-140">
                <a:solidFill>
                  <a:srgbClr val="FFFFFF"/>
                </a:solidFill>
                <a:latin typeface="Verdana"/>
                <a:cs typeface="Verdana"/>
              </a:rPr>
              <a:t>Практик</a:t>
            </a:r>
            <a:r>
              <a:rPr dirty="0" sz="3200" spc="-145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32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Microsoft Sans Serif"/>
                <a:cs typeface="Microsoft Sans Serif"/>
              </a:rPr>
              <a:t>DevOps:</a:t>
            </a:r>
            <a:endParaRPr sz="3200">
              <a:latin typeface="Microsoft Sans Serif"/>
              <a:cs typeface="Microsoft Sans Serif"/>
            </a:endParaRPr>
          </a:p>
          <a:p>
            <a:pPr marL="190500">
              <a:lnSpc>
                <a:spcPct val="100000"/>
              </a:lnSpc>
              <a:spcBef>
                <a:spcPts val="560"/>
              </a:spcBef>
            </a:pPr>
            <a:r>
              <a:rPr dirty="0" sz="3200" spc="-5">
                <a:solidFill>
                  <a:srgbClr val="FFFFFF"/>
                </a:solidFill>
                <a:latin typeface="Microsoft Sans Serif"/>
                <a:cs typeface="Microsoft Sans Serif"/>
              </a:rPr>
              <a:t>CI/CD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r>
              <a:rPr dirty="0" sz="2900">
                <a:solidFill>
                  <a:srgbClr val="FFFFFF"/>
                </a:solidFill>
                <a:latin typeface="Microsoft Sans Serif"/>
                <a:cs typeface="Microsoft Sans Serif"/>
              </a:rPr>
              <a:t>•CI/CD</a:t>
            </a: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dirty="0" sz="2900" spc="-5">
                <a:solidFill>
                  <a:srgbClr val="FFFFFF"/>
                </a:solidFill>
                <a:latin typeface="Microsoft Sans Serif"/>
                <a:cs typeface="Microsoft Sans Serif"/>
              </a:rPr>
              <a:t>•Jenkins</a:t>
            </a:r>
            <a:endParaRPr sz="29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8696" y="398906"/>
            <a:ext cx="5441950" cy="5213350"/>
            <a:chOff x="338696" y="398906"/>
            <a:chExt cx="5441950" cy="52133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696" y="398906"/>
              <a:ext cx="4318000" cy="33190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0353" y="960501"/>
              <a:ext cx="4318000" cy="33190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2023" y="1522095"/>
              <a:ext cx="4318000" cy="331901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777" y="2292730"/>
              <a:ext cx="4318000" cy="331901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406644" y="572515"/>
            <a:ext cx="17640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FFFFFF"/>
                </a:solidFill>
                <a:latin typeface="Arial"/>
                <a:cs typeface="Arial"/>
              </a:rPr>
              <a:t>Итоги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1477" y="1483105"/>
            <a:ext cx="11991340" cy="468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59125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Весь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проект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был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достаточно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объемный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и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сложный, однако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очень 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интересный.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Сложности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возникали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на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всех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этапах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(далее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от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самого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тяжело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8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менее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тяжелому):</a:t>
            </a:r>
            <a:endParaRPr sz="18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267335" algn="l"/>
              </a:tabLst>
            </a:pP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Docke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25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Docker-compose</a:t>
            </a:r>
            <a:endParaRPr sz="18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spcBef>
                <a:spcPts val="2155"/>
              </a:spcBef>
              <a:buAutoNum type="arabicPeriod"/>
              <a:tabLst>
                <a:tab pos="267335" algn="l"/>
              </a:tabLst>
            </a:pP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Pipeline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Jenkins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25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Allure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Verdana"/>
              <a:buAutoNum type="arabicPeriod"/>
            </a:pPr>
            <a:endParaRPr sz="175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Автоматизация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Несмотря,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на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то,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что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автоматизация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является,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на 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первый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взгляд,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самой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объемной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частью </a:t>
            </a:r>
            <a:r>
              <a:rPr dirty="0" sz="1800" spc="-22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она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мне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показалась </a:t>
            </a:r>
            <a:r>
              <a:rPr dirty="0" sz="1800" spc="-6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наименее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сложной.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Это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большой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Verdana"/>
                <a:cs typeface="Verdana"/>
              </a:rPr>
              <a:t>объем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работы,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интересный, но 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он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относительно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прост,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самое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сложное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нем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dirty="0" sz="1800" spc="-6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настроить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общую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архитектуру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(хуки,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глобальные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фикстуры,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базовые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классы)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вспомогательные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вещи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ORM </a:t>
            </a:r>
            <a:r>
              <a:rPr dirty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SQL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Alchemy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selenoid,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однако,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Verdana"/>
                <a:cs typeface="Verdana"/>
              </a:rPr>
              <a:t>это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по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большей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части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было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реализовано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домашках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ранее.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35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итоге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Verdana"/>
                <a:cs typeface="Verdana"/>
              </a:rPr>
              <a:t>я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хотел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сказать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спасибо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всем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причастным: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Verdana"/>
                <a:cs typeface="Verdana"/>
              </a:rPr>
              <a:t>преподавателям,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менторам,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Verdana"/>
                <a:cs typeface="Verdana"/>
              </a:rPr>
              <a:t>студентам.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Это,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вероятно,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лучший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или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Verdana"/>
                <a:cs typeface="Verdana"/>
              </a:rPr>
              <a:t>один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из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Verdana"/>
                <a:cs typeface="Verdana"/>
              </a:rPr>
              <a:t>лучших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семестровых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Verdana"/>
                <a:cs typeface="Verdana"/>
              </a:rPr>
              <a:t>курсов,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который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Verdana"/>
                <a:cs typeface="Verdana"/>
              </a:rPr>
              <a:t>дает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Verdana"/>
                <a:cs typeface="Verdana"/>
              </a:rPr>
              <a:t>очень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Verdana"/>
                <a:cs typeface="Verdana"/>
              </a:rPr>
              <a:t>много</a:t>
            </a:r>
            <a:r>
              <a:rPr dirty="0" sz="18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различных</a:t>
            </a:r>
            <a:r>
              <a:rPr dirty="0" sz="18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Verdana"/>
                <a:cs typeface="Verdana"/>
              </a:rPr>
              <a:t>знаний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2852420"/>
            <a:ext cx="3646170" cy="162560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pc="-215">
                <a:solidFill>
                  <a:srgbClr val="FFFFFF"/>
                </a:solidFill>
                <a:latin typeface="Verdana"/>
                <a:cs typeface="Verdana"/>
              </a:rPr>
              <a:t>Спасибо</a:t>
            </a: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pc="-160">
                <a:solidFill>
                  <a:srgbClr val="FFFFFF"/>
                </a:solidFill>
                <a:latin typeface="Verdana"/>
                <a:cs typeface="Verdana"/>
              </a:rPr>
              <a:t>з</a:t>
            </a:r>
            <a:r>
              <a:rPr dirty="0" spc="-18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pc="-300">
                <a:solidFill>
                  <a:srgbClr val="FFFFFF"/>
                </a:solidFill>
                <a:latin typeface="Verdana"/>
                <a:cs typeface="Verdana"/>
              </a:rPr>
              <a:t>вн</a:t>
            </a:r>
            <a:r>
              <a:rPr dirty="0" spc="-305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pc="-265">
                <a:solidFill>
                  <a:srgbClr val="FFFFFF"/>
                </a:solidFill>
                <a:latin typeface="Verdana"/>
                <a:cs typeface="Verdana"/>
              </a:rPr>
              <a:t>ман</a:t>
            </a:r>
            <a:r>
              <a:rPr dirty="0" spc="-254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pc="-190">
                <a:solidFill>
                  <a:srgbClr val="FFFFFF"/>
                </a:solidFill>
                <a:latin typeface="Verdana"/>
                <a:cs typeface="Verdana"/>
              </a:rPr>
              <a:t>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000" y="3073896"/>
            <a:ext cx="3552825" cy="1943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25"/>
              </a:lnSpc>
            </a:pPr>
            <a:r>
              <a:rPr dirty="0" sz="4800" spc="-19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4800" spc="-150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dirty="0" sz="480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800" spc="-254">
                <a:solidFill>
                  <a:srgbClr val="FFFFFF"/>
                </a:solidFill>
                <a:latin typeface="Verdana"/>
                <a:cs typeface="Verdana"/>
              </a:rPr>
              <a:t>забуд</a:t>
            </a:r>
            <a:r>
              <a:rPr dirty="0" sz="4800" spc="-250">
                <a:solidFill>
                  <a:srgbClr val="FFFFFF"/>
                </a:solidFill>
                <a:latin typeface="Verdana"/>
                <a:cs typeface="Verdana"/>
              </a:rPr>
              <a:t>ь</a:t>
            </a:r>
            <a:r>
              <a:rPr dirty="0" sz="4800" spc="-95">
                <a:solidFill>
                  <a:srgbClr val="FFFFFF"/>
                </a:solidFill>
                <a:latin typeface="Verdana"/>
                <a:cs typeface="Verdana"/>
              </a:rPr>
              <a:t>те</a:t>
            </a:r>
            <a:endParaRPr sz="4800">
              <a:latin typeface="Verdana"/>
              <a:cs typeface="Verdana"/>
            </a:endParaRPr>
          </a:p>
          <a:p>
            <a:pPr marR="243840">
              <a:lnSpc>
                <a:spcPts val="5200"/>
              </a:lnSpc>
              <a:spcBef>
                <a:spcPts val="409"/>
              </a:spcBef>
            </a:pPr>
            <a:r>
              <a:rPr dirty="0" sz="4800" spc="-150">
                <a:solidFill>
                  <a:srgbClr val="FFFFFF"/>
                </a:solidFill>
                <a:latin typeface="Verdana"/>
                <a:cs typeface="Verdana"/>
              </a:rPr>
              <a:t>отметит</a:t>
            </a:r>
            <a:r>
              <a:rPr dirty="0" sz="4800" spc="-155">
                <a:solidFill>
                  <a:srgbClr val="FFFFFF"/>
                </a:solidFill>
                <a:latin typeface="Verdana"/>
                <a:cs typeface="Verdana"/>
              </a:rPr>
              <a:t>ь</a:t>
            </a:r>
            <a:r>
              <a:rPr dirty="0" sz="4800" spc="-155">
                <a:solidFill>
                  <a:srgbClr val="FFFFFF"/>
                </a:solidFill>
                <a:latin typeface="Verdana"/>
                <a:cs typeface="Verdana"/>
              </a:rPr>
              <a:t>ся  </a:t>
            </a:r>
            <a:r>
              <a:rPr dirty="0" sz="4800" spc="-32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4800" spc="-295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z="48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800" spc="-229">
                <a:solidFill>
                  <a:srgbClr val="FFFFFF"/>
                </a:solidFill>
                <a:latin typeface="Verdana"/>
                <a:cs typeface="Verdana"/>
              </a:rPr>
              <a:t>портале</a:t>
            </a:r>
            <a:endParaRPr sz="48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69974" y="1590675"/>
            <a:ext cx="4940300" cy="3797935"/>
            <a:chOff x="1169974" y="1590675"/>
            <a:chExt cx="4940300" cy="37979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316" y="1958466"/>
              <a:ext cx="4203700" cy="32312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974" y="1590675"/>
              <a:ext cx="4940300" cy="379742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1880" y="539750"/>
            <a:ext cx="85388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91555" algn="l"/>
              </a:tabLst>
            </a:pPr>
            <a:r>
              <a:rPr dirty="0" b="1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dirty="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FFFFFF"/>
                </a:solidFill>
                <a:latin typeface="Arial"/>
                <a:cs typeface="Arial"/>
              </a:rPr>
              <a:t>че</a:t>
            </a:r>
            <a:r>
              <a:rPr dirty="0" b="1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FFFFFF"/>
                </a:solidFill>
                <a:latin typeface="Arial"/>
                <a:cs typeface="Arial"/>
              </a:rPr>
              <a:t>заключалас</a:t>
            </a:r>
            <a:r>
              <a:rPr dirty="0" b="1">
                <a:solidFill>
                  <a:srgbClr val="FFFFFF"/>
                </a:solidFill>
                <a:latin typeface="Arial"/>
                <a:cs typeface="Arial"/>
              </a:rPr>
              <a:t>ь	</a:t>
            </a:r>
            <a:r>
              <a:rPr dirty="0" spc="-5" b="1">
                <a:solidFill>
                  <a:srgbClr val="FFFFFF"/>
                </a:solidFill>
                <a:latin typeface="Arial"/>
                <a:cs typeface="Arial"/>
              </a:rPr>
              <a:t>задача?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8498" y="1583435"/>
            <a:ext cx="11704320" cy="441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0700" indent="-5086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  <a:tab pos="521334" algn="l"/>
              </a:tabLst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Написать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mock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для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VK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  <a:p>
            <a:pPr marL="520700" marR="798195" indent="-508634">
              <a:lnSpc>
                <a:spcPct val="100000"/>
              </a:lnSpc>
              <a:buAutoNum type="arabicPeriod"/>
              <a:tabLst>
                <a:tab pos="520700" algn="l"/>
                <a:tab pos="521334" algn="l"/>
              </a:tabLst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Поднять все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необходимые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для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работы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вспомогательные сущности </a:t>
            </a:r>
            <a:r>
              <a:rPr dirty="0" sz="2400" spc="-6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(контейнеры):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 mysql, selenoid, vk_api</a:t>
            </a:r>
            <a:endParaRPr sz="2400">
              <a:latin typeface="Arial"/>
              <a:cs typeface="Arial"/>
            </a:endParaRPr>
          </a:p>
          <a:p>
            <a:pPr marL="520700" indent="-508634">
              <a:lnSpc>
                <a:spcPts val="2880"/>
              </a:lnSpc>
              <a:buAutoNum type="arabicPeriod"/>
              <a:tabLst>
                <a:tab pos="520700" algn="l"/>
                <a:tab pos="521334" algn="l"/>
              </a:tabLst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Выбрать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способ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линковки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поднятия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приложения,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аргументировать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его</a:t>
            </a:r>
            <a:endParaRPr sz="2400">
              <a:latin typeface="Arial"/>
              <a:cs typeface="Arial"/>
            </a:endParaRPr>
          </a:p>
          <a:p>
            <a:pPr marL="520700" indent="-508634">
              <a:lnSpc>
                <a:spcPct val="100000"/>
              </a:lnSpc>
              <a:buAutoNum type="arabicPeriod"/>
              <a:tabLst>
                <a:tab pos="520700" algn="l"/>
                <a:tab pos="521334" algn="l"/>
              </a:tabLst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Реализовать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всю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необходимую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вспомогательную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кодовую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базу</a:t>
            </a:r>
            <a:endParaRPr sz="2400">
              <a:latin typeface="Arial"/>
              <a:cs typeface="Arial"/>
            </a:endParaRPr>
          </a:p>
          <a:p>
            <a:pPr marL="520700" indent="-508634">
              <a:lnSpc>
                <a:spcPct val="100000"/>
              </a:lnSpc>
              <a:buAutoNum type="arabicPeriod"/>
              <a:tabLst>
                <a:tab pos="520700" algn="l"/>
                <a:tab pos="521334" algn="l"/>
              </a:tabLst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Написать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необходимое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достаточное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кол-во авто-тестов</a:t>
            </a:r>
            <a:endParaRPr sz="2400">
              <a:latin typeface="Arial"/>
              <a:cs typeface="Arial"/>
            </a:endParaRPr>
          </a:p>
          <a:p>
            <a:pPr marL="520700" indent="-508634">
              <a:lnSpc>
                <a:spcPct val="100000"/>
              </a:lnSpc>
              <a:buAutoNum type="arabicPeriod"/>
              <a:tabLst>
                <a:tab pos="520700" algn="l"/>
                <a:tab pos="521334" algn="l"/>
              </a:tabLst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Обернуть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тесты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контейнер</a:t>
            </a:r>
            <a:endParaRPr sz="2400">
              <a:latin typeface="Arial"/>
              <a:cs typeface="Arial"/>
            </a:endParaRPr>
          </a:p>
          <a:p>
            <a:pPr marL="520700" indent="-508634">
              <a:lnSpc>
                <a:spcPct val="100000"/>
              </a:lnSpc>
              <a:buAutoNum type="arabicPeriod"/>
              <a:tabLst>
                <a:tab pos="520700" algn="l"/>
                <a:tab pos="521334" algn="l"/>
              </a:tabLst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Организовать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корректное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поднятие/отключение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всей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системы</a:t>
            </a:r>
            <a:endParaRPr sz="2400">
              <a:latin typeface="Arial"/>
              <a:cs typeface="Arial"/>
            </a:endParaRPr>
          </a:p>
          <a:p>
            <a:pPr marL="520700" indent="-508634">
              <a:lnSpc>
                <a:spcPct val="100000"/>
              </a:lnSpc>
              <a:buAutoNum type="arabicPeriod"/>
              <a:tabLst>
                <a:tab pos="520700" algn="l"/>
                <a:tab pos="521334" algn="l"/>
              </a:tabLst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Настроить</a:t>
            </a:r>
            <a:r>
              <a:rPr dirty="0" sz="2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Pipeline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Jenkins</a:t>
            </a:r>
            <a:endParaRPr sz="2400">
              <a:latin typeface="Arial"/>
              <a:cs typeface="Arial"/>
            </a:endParaRPr>
          </a:p>
          <a:p>
            <a:pPr marL="520700" indent="-508634">
              <a:lnSpc>
                <a:spcPct val="100000"/>
              </a:lnSpc>
              <a:buAutoNum type="arabicPeriod"/>
              <a:tabLst>
                <a:tab pos="520700" algn="l"/>
                <a:tab pos="521334" algn="l"/>
              </a:tabLst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Сгенерировать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отчетность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allure</a:t>
            </a:r>
            <a:endParaRPr sz="2400">
              <a:latin typeface="Arial"/>
              <a:cs typeface="Arial"/>
            </a:endParaRPr>
          </a:p>
          <a:p>
            <a:pPr marL="520700" indent="-508634">
              <a:lnSpc>
                <a:spcPct val="100000"/>
              </a:lnSpc>
              <a:buAutoNum type="arabicPeriod"/>
              <a:tabLst>
                <a:tab pos="521334" algn="l"/>
              </a:tabLst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Сделать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выводы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багах/недочетах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приложения</a:t>
            </a:r>
            <a:endParaRPr sz="2400">
              <a:latin typeface="Arial"/>
              <a:cs typeface="Arial"/>
            </a:endParaRPr>
          </a:p>
          <a:p>
            <a:pPr marL="520700" indent="-508634">
              <a:lnSpc>
                <a:spcPct val="100000"/>
              </a:lnSpc>
              <a:buAutoNum type="arabicPeriod"/>
              <a:tabLst>
                <a:tab pos="521334" algn="l"/>
              </a:tabLst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Сделать</a:t>
            </a:r>
            <a:r>
              <a:rPr dirty="0" sz="2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общие</a:t>
            </a: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выводы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197" y="3930846"/>
            <a:ext cx="2491740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30"/>
              </a:lnSpc>
            </a:pPr>
            <a:r>
              <a:rPr dirty="0" sz="2900">
                <a:solidFill>
                  <a:srgbClr val="FFFFFF"/>
                </a:solidFill>
                <a:latin typeface="Microsoft Sans Serif"/>
                <a:cs typeface="Microsoft Sans Serif"/>
              </a:rPr>
              <a:t>enkins</a:t>
            </a:r>
            <a:r>
              <a:rPr dirty="0" sz="29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Microsoft Sans Serif"/>
                <a:cs typeface="Microsoft Sans Serif"/>
              </a:rPr>
              <a:t>Pipeline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2603" y="4426146"/>
            <a:ext cx="2347595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30"/>
              </a:lnSpc>
            </a:pPr>
            <a:r>
              <a:rPr dirty="0" sz="2900" spc="5">
                <a:solidFill>
                  <a:srgbClr val="FFFFFF"/>
                </a:solidFill>
                <a:latin typeface="Microsoft Sans Serif"/>
                <a:cs typeface="Microsoft Sans Serif"/>
              </a:rPr>
              <a:t>ns</a:t>
            </a:r>
            <a:r>
              <a:rPr dirty="0" sz="29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900" spc="5">
                <a:solidFill>
                  <a:srgbClr val="FFFFFF"/>
                </a:solidFill>
                <a:latin typeface="Microsoft Sans Serif"/>
                <a:cs typeface="Microsoft Sans Serif"/>
              </a:rPr>
              <a:t>Job</a:t>
            </a:r>
            <a:r>
              <a:rPr dirty="0" sz="29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Microsoft Sans Serif"/>
                <a:cs typeface="Microsoft Sans Serif"/>
              </a:rPr>
              <a:t>Builder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3930846"/>
            <a:ext cx="4017645" cy="1361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30"/>
              </a:lnSpc>
            </a:pPr>
            <a:r>
              <a:rPr dirty="0" sz="2900" spc="-10">
                <a:solidFill>
                  <a:srgbClr val="FFFFFF"/>
                </a:solidFill>
                <a:latin typeface="Microsoft Sans Serif"/>
                <a:cs typeface="Microsoft Sans Serif"/>
              </a:rPr>
              <a:t>•J</a:t>
            </a: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dirty="0" sz="2900" spc="-5">
                <a:solidFill>
                  <a:srgbClr val="FFFFFF"/>
                </a:solidFill>
                <a:latin typeface="Microsoft Sans Serif"/>
                <a:cs typeface="Microsoft Sans Serif"/>
              </a:rPr>
              <a:t>•Jenki</a:t>
            </a: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dirty="0" sz="2900" spc="-20">
                <a:solidFill>
                  <a:srgbClr val="FFFFFF"/>
                </a:solidFill>
                <a:latin typeface="Microsoft Sans Serif"/>
                <a:cs typeface="Microsoft Sans Serif"/>
              </a:rPr>
              <a:t>•</a:t>
            </a:r>
            <a:r>
              <a:rPr dirty="0" sz="2900" spc="-114">
                <a:solidFill>
                  <a:srgbClr val="FFFFFF"/>
                </a:solidFill>
                <a:latin typeface="Verdana"/>
                <a:cs typeface="Verdana"/>
              </a:rPr>
              <a:t>Аль</a:t>
            </a:r>
            <a:r>
              <a:rPr dirty="0" sz="2900" spc="-120">
                <a:solidFill>
                  <a:srgbClr val="FFFFFF"/>
                </a:solidFill>
                <a:latin typeface="Verdana"/>
                <a:cs typeface="Verdana"/>
              </a:rPr>
              <a:t>тернатив</a:t>
            </a:r>
            <a:r>
              <a:rPr dirty="0" sz="2900" spc="-155">
                <a:solidFill>
                  <a:srgbClr val="FFFFFF"/>
                </a:solidFill>
                <a:latin typeface="Verdana"/>
                <a:cs typeface="Verdana"/>
              </a:rPr>
              <a:t>ы</a:t>
            </a:r>
            <a:r>
              <a:rPr dirty="0" sz="29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FFFFFF"/>
                </a:solidFill>
                <a:latin typeface="Microsoft Sans Serif"/>
                <a:cs typeface="Microsoft Sans Serif"/>
              </a:rPr>
              <a:t>Jenkins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020564"/>
            <a:ext cx="3751579" cy="2786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0">
              <a:lnSpc>
                <a:spcPts val="3105"/>
              </a:lnSpc>
            </a:pPr>
            <a:r>
              <a:rPr dirty="0" sz="3200" spc="-140">
                <a:solidFill>
                  <a:srgbClr val="FFFFFF"/>
                </a:solidFill>
                <a:latin typeface="Verdana"/>
                <a:cs typeface="Verdana"/>
              </a:rPr>
              <a:t>Практик</a:t>
            </a:r>
            <a:r>
              <a:rPr dirty="0" sz="3200" spc="-145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32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Microsoft Sans Serif"/>
                <a:cs typeface="Microsoft Sans Serif"/>
              </a:rPr>
              <a:t>DevOps:</a:t>
            </a:r>
            <a:endParaRPr sz="3200">
              <a:latin typeface="Microsoft Sans Serif"/>
              <a:cs typeface="Microsoft Sans Serif"/>
            </a:endParaRPr>
          </a:p>
          <a:p>
            <a:pPr marL="190500">
              <a:lnSpc>
                <a:spcPct val="100000"/>
              </a:lnSpc>
              <a:spcBef>
                <a:spcPts val="560"/>
              </a:spcBef>
            </a:pPr>
            <a:r>
              <a:rPr dirty="0" sz="3200" spc="-5">
                <a:solidFill>
                  <a:srgbClr val="FFFFFF"/>
                </a:solidFill>
                <a:latin typeface="Microsoft Sans Serif"/>
                <a:cs typeface="Microsoft Sans Serif"/>
              </a:rPr>
              <a:t>CI/CD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r>
              <a:rPr dirty="0" sz="2900">
                <a:solidFill>
                  <a:srgbClr val="FFFFFF"/>
                </a:solidFill>
                <a:latin typeface="Microsoft Sans Serif"/>
                <a:cs typeface="Microsoft Sans Serif"/>
              </a:rPr>
              <a:t>•CI/CD</a:t>
            </a:r>
            <a:endParaRPr sz="2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dirty="0" sz="2900" spc="-5">
                <a:solidFill>
                  <a:srgbClr val="FFFFFF"/>
                </a:solidFill>
                <a:latin typeface="Microsoft Sans Serif"/>
                <a:cs typeface="Microsoft Sans Serif"/>
              </a:rPr>
              <a:t>•Jenkins</a:t>
            </a:r>
            <a:endParaRPr sz="29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8696" y="398906"/>
            <a:ext cx="5441950" cy="5213350"/>
            <a:chOff x="338696" y="398906"/>
            <a:chExt cx="5441950" cy="52133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696" y="398906"/>
              <a:ext cx="4318000" cy="33190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0353" y="960501"/>
              <a:ext cx="4318000" cy="33190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2023" y="1522095"/>
              <a:ext cx="4318000" cy="331901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777" y="2292730"/>
              <a:ext cx="4318000" cy="331901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06520" y="586359"/>
            <a:ext cx="46793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FFFFFF"/>
                </a:solidFill>
                <a:latin typeface="Arial"/>
                <a:cs typeface="Arial"/>
              </a:rPr>
              <a:t>Mock</a:t>
            </a:r>
            <a:r>
              <a:rPr dirty="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FFFFFF"/>
                </a:solidFill>
                <a:latin typeface="Arial"/>
                <a:cs typeface="Arial"/>
              </a:rPr>
              <a:t>для</a:t>
            </a:r>
            <a:r>
              <a:rPr dirty="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FFFFFF"/>
                </a:solidFill>
                <a:latin typeface="Arial"/>
                <a:cs typeface="Arial"/>
              </a:rPr>
              <a:t>VK</a:t>
            </a:r>
            <a:r>
              <a:rPr dirty="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FFFFFF"/>
                </a:solidFill>
                <a:latin typeface="Arial"/>
                <a:cs typeface="Arial"/>
              </a:rPr>
              <a:t>ID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1303" y="1840483"/>
            <a:ext cx="3937000" cy="239712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624826" y="1468628"/>
            <a:ext cx="3178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Кодовая</a:t>
            </a:r>
            <a:r>
              <a:rPr dirty="0" sz="24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реализация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67150" y="4546612"/>
            <a:ext cx="4152900" cy="20447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851909" y="4059301"/>
            <a:ext cx="149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Dockerfile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847" y="1732660"/>
            <a:ext cx="585851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Представляет из себя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простой эндпоинт-заглушку, </a:t>
            </a:r>
            <a:r>
              <a:rPr dirty="0" sz="1800" spc="-4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который при обращении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возвращает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рандомную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комбинацию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 10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цифр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(условный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VK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ID)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000" y="3073896"/>
            <a:ext cx="1658620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655"/>
              </a:lnSpc>
            </a:pPr>
            <a:r>
              <a:rPr dirty="0" sz="4800" spc="-5">
                <a:solidFill>
                  <a:srgbClr val="FFFFFF"/>
                </a:solidFill>
                <a:latin typeface="Microsoft Sans Serif"/>
                <a:cs typeface="Microsoft Sans Serif"/>
              </a:rPr>
              <a:t>CI/CD</a:t>
            </a:r>
            <a:endParaRPr sz="48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9852" y="2019680"/>
            <a:ext cx="7467600" cy="4680585"/>
            <a:chOff x="1609852" y="2019680"/>
            <a:chExt cx="7467600" cy="4680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7284" y="2019680"/>
              <a:ext cx="3403600" cy="2616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9852" y="4648847"/>
              <a:ext cx="7467600" cy="205092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40759" y="286892"/>
            <a:ext cx="50076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solidFill>
                  <a:srgbClr val="FFFFFF"/>
                </a:solidFill>
                <a:latin typeface="Arial"/>
                <a:cs typeface="Arial"/>
              </a:rPr>
              <a:t>Mysql</a:t>
            </a:r>
            <a:r>
              <a:rPr dirty="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FFFFFF"/>
                </a:solidFill>
                <a:latin typeface="Arial"/>
                <a:cs typeface="Arial"/>
              </a:rPr>
              <a:t>Selenoid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82434" y="1915922"/>
            <a:ext cx="4838700" cy="22960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07961" y="1472565"/>
            <a:ext cx="4660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Часть</a:t>
            </a:r>
            <a:r>
              <a:rPr dirty="0" sz="2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docker-compose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mysql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682" y="1221232"/>
            <a:ext cx="5582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Оба</a:t>
            </a:r>
            <a:r>
              <a:rPr dirty="0" sz="1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средства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представлены</a:t>
            </a:r>
            <a:r>
              <a:rPr dirty="0" sz="1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и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слинкованы</a:t>
            </a:r>
            <a:r>
              <a:rPr dirty="0" sz="1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в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общую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682" y="1495552"/>
            <a:ext cx="6360160" cy="3098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2811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систему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в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качестве</a:t>
            </a:r>
            <a:r>
              <a:rPr dirty="0" sz="1800" spc="4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docker</a:t>
            </a:r>
            <a:r>
              <a:rPr dirty="0" sz="1800" spc="4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контейнеров.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Mysql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используется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Microsoft Sans Serif"/>
                <a:cs typeface="Microsoft Sans Serif"/>
              </a:rPr>
              <a:t>как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Microsoft Sans Serif"/>
                <a:cs typeface="Microsoft Sans Serif"/>
              </a:rPr>
              <a:t>СУБД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для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хранения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 тестовых</a:t>
            </a:r>
            <a:r>
              <a:rPr dirty="0" sz="18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данных</a:t>
            </a:r>
            <a:r>
              <a:rPr dirty="0" sz="18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и</a:t>
            </a:r>
            <a:r>
              <a:rPr dirty="0" sz="1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взаимодействия</a:t>
            </a:r>
            <a:r>
              <a:rPr dirty="0" sz="18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с</a:t>
            </a:r>
            <a:r>
              <a:rPr dirty="0" sz="18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Microsoft Sans Serif"/>
                <a:cs typeface="Microsoft Sans Serif"/>
              </a:rPr>
              <a:t>базами.</a:t>
            </a:r>
            <a:endParaRPr sz="1800">
              <a:latin typeface="Microsoft Sans Serif"/>
              <a:cs typeface="Microsoft Sans Serif"/>
            </a:endParaRPr>
          </a:p>
          <a:p>
            <a:pPr marL="12700" marR="683895">
              <a:lnSpc>
                <a:spcPct val="100000"/>
              </a:lnSpc>
              <a:spcBef>
                <a:spcPts val="2155"/>
              </a:spcBef>
            </a:pP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Selenoid</a:t>
            </a:r>
            <a:r>
              <a:rPr dirty="0" sz="18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контейнер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для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прогона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UI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тестов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в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Microsoft Sans Serif"/>
                <a:cs typeface="Microsoft Sans Serif"/>
              </a:rPr>
              <a:t>докере. </a:t>
            </a:r>
            <a:r>
              <a:rPr dirty="0" sz="1800" spc="-45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Необходим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для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ускорения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прохождения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UI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тестов.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 marR="1134745">
              <a:lnSpc>
                <a:spcPct val="100000"/>
              </a:lnSpc>
            </a:pPr>
            <a:r>
              <a:rPr dirty="0" sz="1800" spc="-60">
                <a:solidFill>
                  <a:srgbClr val="FFFFFF"/>
                </a:solidFill>
                <a:latin typeface="Microsoft Sans Serif"/>
                <a:cs typeface="Microsoft Sans Serif"/>
              </a:rPr>
              <a:t>Для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обеих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сущностей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Microsoft Sans Serif"/>
                <a:cs typeface="Microsoft Sans Serif"/>
              </a:rPr>
              <a:t>так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Microsoft Sans Serif"/>
                <a:cs typeface="Microsoft Sans Serif"/>
              </a:rPr>
              <a:t>же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реализована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соотв. </a:t>
            </a:r>
            <a:r>
              <a:rPr dirty="0" sz="1800" spc="-45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Microsoft Sans Serif"/>
                <a:cs typeface="Microsoft Sans Serif"/>
              </a:rPr>
              <a:t>кодовая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Microsoft Sans Serif"/>
                <a:cs typeface="Microsoft Sans Serif"/>
              </a:rPr>
              <a:t>база</a:t>
            </a:r>
            <a:endParaRPr sz="1800">
              <a:latin typeface="Microsoft Sans Serif"/>
              <a:cs typeface="Microsoft Sans Serif"/>
            </a:endParaRPr>
          </a:p>
          <a:p>
            <a:pPr marL="1356995">
              <a:lnSpc>
                <a:spcPct val="100000"/>
              </a:lnSpc>
              <a:spcBef>
                <a:spcPts val="1880"/>
              </a:spcBef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Часть</a:t>
            </a:r>
            <a:r>
              <a:rPr dirty="0" sz="2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docker-compose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selenoid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766564"/>
            <a:ext cx="2654935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05"/>
              </a:lnSpc>
            </a:pPr>
            <a:r>
              <a:rPr dirty="0" sz="3200" spc="-120">
                <a:solidFill>
                  <a:srgbClr val="0077FF"/>
                </a:solidFill>
                <a:latin typeface="Verdana"/>
                <a:cs typeface="Verdana"/>
              </a:rPr>
              <a:t>Чт</a:t>
            </a:r>
            <a:r>
              <a:rPr dirty="0" sz="3200" spc="-114">
                <a:solidFill>
                  <a:srgbClr val="0077FF"/>
                </a:solidFill>
                <a:latin typeface="Verdana"/>
                <a:cs typeface="Verdana"/>
              </a:rPr>
              <a:t>о</a:t>
            </a:r>
            <a:r>
              <a:rPr dirty="0" sz="3200" spc="-240">
                <a:solidFill>
                  <a:srgbClr val="0077FF"/>
                </a:solidFill>
                <a:latin typeface="Verdana"/>
                <a:cs typeface="Verdana"/>
              </a:rPr>
              <a:t> </a:t>
            </a:r>
            <a:r>
              <a:rPr dirty="0" sz="3200" spc="-90">
                <a:solidFill>
                  <a:srgbClr val="0077FF"/>
                </a:solidFill>
                <a:latin typeface="Verdana"/>
                <a:cs typeface="Verdana"/>
              </a:rPr>
              <a:t>та</a:t>
            </a:r>
            <a:r>
              <a:rPr dirty="0" sz="3200" spc="-100">
                <a:solidFill>
                  <a:srgbClr val="0077FF"/>
                </a:solidFill>
                <a:latin typeface="Verdana"/>
                <a:cs typeface="Verdana"/>
              </a:rPr>
              <a:t>к</a:t>
            </a:r>
            <a:r>
              <a:rPr dirty="0" sz="3200" spc="-155">
                <a:solidFill>
                  <a:srgbClr val="0077FF"/>
                </a:solidFill>
                <a:latin typeface="Verdana"/>
                <a:cs typeface="Verdana"/>
              </a:rPr>
              <a:t>о</a:t>
            </a:r>
            <a:r>
              <a:rPr dirty="0" sz="3200" spc="-145">
                <a:solidFill>
                  <a:srgbClr val="0077FF"/>
                </a:solidFill>
                <a:latin typeface="Verdana"/>
                <a:cs typeface="Verdana"/>
              </a:rPr>
              <a:t>е</a:t>
            </a:r>
            <a:r>
              <a:rPr dirty="0" sz="3200" spc="-240">
                <a:solidFill>
                  <a:srgbClr val="0077FF"/>
                </a:solidFill>
                <a:latin typeface="Verdana"/>
                <a:cs typeface="Verdana"/>
              </a:rPr>
              <a:t> </a:t>
            </a:r>
            <a:r>
              <a:rPr dirty="0" sz="3200" spc="-5">
                <a:solidFill>
                  <a:srgbClr val="0077FF"/>
                </a:solidFill>
                <a:latin typeface="Microsoft Sans Serif"/>
                <a:cs typeface="Microsoft Sans Serif"/>
              </a:rPr>
              <a:t>CI</a:t>
            </a:r>
            <a:r>
              <a:rPr dirty="0" sz="3200">
                <a:solidFill>
                  <a:srgbClr val="0077FF"/>
                </a:solidFill>
                <a:latin typeface="Microsoft Sans Serif"/>
                <a:cs typeface="Microsoft Sans Serif"/>
              </a:rPr>
              <a:t>?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9222" y="0"/>
            <a:ext cx="11490325" cy="6574155"/>
            <a:chOff x="279222" y="0"/>
            <a:chExt cx="11490325" cy="6574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385" y="1556799"/>
              <a:ext cx="11059169" cy="35334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222" y="527773"/>
              <a:ext cx="8178800" cy="60463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866" y="0"/>
              <a:ext cx="8178800" cy="60124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0670" y="247548"/>
              <a:ext cx="8178800" cy="60463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72260" y="970474"/>
            <a:ext cx="2444750" cy="154876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30"/>
              </a:spcBef>
            </a:pPr>
            <a:r>
              <a:rPr dirty="0" sz="4800" spc="-35">
                <a:latin typeface="Microsoft Sans Serif"/>
                <a:cs typeface="Microsoft Sans Serif"/>
              </a:rPr>
              <a:t>приложе  </a:t>
            </a:r>
            <a:r>
              <a:rPr dirty="0" sz="4800">
                <a:latin typeface="Microsoft Sans Serif"/>
                <a:cs typeface="Microsoft Sans Serif"/>
              </a:rPr>
              <a:t>тестов)</a:t>
            </a:r>
            <a:endParaRPr sz="4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2260" y="239081"/>
            <a:ext cx="7842884" cy="154876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>
              <a:lnSpc>
                <a:spcPts val="5760"/>
              </a:lnSpc>
              <a:spcBef>
                <a:spcPts val="330"/>
              </a:spcBef>
            </a:pPr>
            <a:r>
              <a:rPr dirty="0" sz="4800" spc="-20">
                <a:latin typeface="Microsoft Sans Serif"/>
                <a:cs typeface="Microsoft Sans Serif"/>
              </a:rPr>
              <a:t>Способ</a:t>
            </a:r>
            <a:r>
              <a:rPr dirty="0" sz="4800" spc="40">
                <a:latin typeface="Microsoft Sans Serif"/>
                <a:cs typeface="Microsoft Sans Serif"/>
              </a:rPr>
              <a:t> </a:t>
            </a:r>
            <a:r>
              <a:rPr dirty="0" sz="4800" spc="-35">
                <a:latin typeface="Microsoft Sans Serif"/>
                <a:cs typeface="Microsoft Sans Serif"/>
              </a:rPr>
              <a:t>организации</a:t>
            </a:r>
            <a:endParaRPr sz="4800">
              <a:latin typeface="Microsoft Sans Serif"/>
              <a:cs typeface="Microsoft Sans Serif"/>
            </a:endParaRPr>
          </a:p>
          <a:p>
            <a:pPr marL="2444115">
              <a:lnSpc>
                <a:spcPct val="100000"/>
              </a:lnSpc>
              <a:tabLst>
                <a:tab pos="6671309" algn="l"/>
              </a:tabLst>
            </a:pPr>
            <a:r>
              <a:rPr dirty="0" sz="4800" spc="-10">
                <a:latin typeface="Microsoft Sans Serif"/>
                <a:cs typeface="Microsoft Sans Serif"/>
              </a:rPr>
              <a:t>ния</a:t>
            </a:r>
            <a:r>
              <a:rPr dirty="0" sz="4800" spc="-10">
                <a:latin typeface="Microsoft Sans Serif"/>
                <a:cs typeface="Microsoft Sans Serif"/>
              </a:rPr>
              <a:t>	</a:t>
            </a:r>
            <a:r>
              <a:rPr dirty="0" sz="4800" spc="-60">
                <a:latin typeface="Microsoft Sans Serif"/>
                <a:cs typeface="Microsoft Sans Serif"/>
              </a:rPr>
              <a:t>(без</a:t>
            </a:r>
            <a:endParaRPr sz="48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3149" y="1028064"/>
            <a:ext cx="11170920" cy="5617210"/>
            <a:chOff x="153149" y="1028064"/>
            <a:chExt cx="11170920" cy="561721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149" y="1028064"/>
              <a:ext cx="4038600" cy="27392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9747" y="3460559"/>
              <a:ext cx="3022600" cy="318465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62601" y="3556927"/>
              <a:ext cx="6261100" cy="288696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7049" y="641984"/>
            <a:ext cx="622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Mysql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0957" y="3121533"/>
            <a:ext cx="826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2095F3"/>
                </a:solidFill>
                <a:latin typeface="Microsoft Sans Serif"/>
                <a:cs typeface="Microsoft Sans Serif"/>
              </a:rPr>
              <a:t>my_app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64203" y="1956689"/>
            <a:ext cx="7510145" cy="1541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638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Все</a:t>
            </a:r>
            <a:r>
              <a:rPr dirty="0" sz="1800" spc="9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части</a:t>
            </a:r>
            <a:r>
              <a:rPr dirty="0" sz="1800" spc="9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приложения</a:t>
            </a:r>
            <a:r>
              <a:rPr dirty="0" sz="1800" spc="9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объединены</a:t>
            </a:r>
            <a:r>
              <a:rPr dirty="0" sz="1800" spc="9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в</a:t>
            </a:r>
            <a:r>
              <a:rPr dirty="0" sz="1800" spc="9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общий</a:t>
            </a:r>
            <a:r>
              <a:rPr dirty="0" sz="1800" spc="9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docker-compose,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0">
                <a:solidFill>
                  <a:srgbClr val="2095F3"/>
                </a:solidFill>
                <a:latin typeface="Microsoft Sans Serif"/>
                <a:cs typeface="Microsoft Sans Serif"/>
              </a:rPr>
              <a:t>так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0">
                <a:solidFill>
                  <a:srgbClr val="2095F3"/>
                </a:solidFill>
                <a:latin typeface="Microsoft Sans Serif"/>
                <a:cs typeface="Microsoft Sans Serif"/>
              </a:rPr>
              <a:t>же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они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добавлены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в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общую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предварительно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сделанную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сеть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-</a:t>
            </a:r>
            <a:r>
              <a:rPr dirty="0" sz="1800" spc="-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my_network.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Поднятие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осуществляется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с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помощью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2095F3"/>
                </a:solidFill>
                <a:latin typeface="Microsoft Sans Serif"/>
                <a:cs typeface="Microsoft Sans Serif"/>
              </a:rPr>
              <a:t>команды: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docker-compose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up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-d</a:t>
            </a:r>
            <a:endParaRPr sz="1800">
              <a:latin typeface="Microsoft Sans Serif"/>
              <a:cs typeface="Microsoft Sans Serif"/>
            </a:endParaRPr>
          </a:p>
          <a:p>
            <a:pPr marL="963294">
              <a:lnSpc>
                <a:spcPct val="100000"/>
              </a:lnSpc>
              <a:spcBef>
                <a:spcPts val="1135"/>
              </a:spcBef>
            </a:pPr>
            <a:r>
              <a:rPr dirty="0" sz="1800" spc="-20">
                <a:solidFill>
                  <a:srgbClr val="2095F3"/>
                </a:solidFill>
                <a:latin typeface="Microsoft Sans Serif"/>
                <a:cs typeface="Microsoft Sans Serif"/>
              </a:rPr>
              <a:t>vk_api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+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selenoid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87932" y="264286"/>
            <a:ext cx="9994900" cy="1524000"/>
          </a:xfrm>
          <a:custGeom>
            <a:avLst/>
            <a:gdLst/>
            <a:ahLst/>
            <a:cxnLst/>
            <a:rect l="l" t="t" r="r" b="b"/>
            <a:pathLst>
              <a:path w="9994900" h="1524000">
                <a:moveTo>
                  <a:pt x="9994900" y="1524000"/>
                </a:moveTo>
                <a:lnTo>
                  <a:pt x="0" y="1524000"/>
                </a:lnTo>
                <a:lnTo>
                  <a:pt x="0" y="0"/>
                </a:lnTo>
                <a:lnTo>
                  <a:pt x="9994900" y="0"/>
                </a:lnTo>
                <a:lnTo>
                  <a:pt x="9994900" y="1524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111626" y="225933"/>
            <a:ext cx="7054850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508634">
              <a:lnSpc>
                <a:spcPct val="100000"/>
              </a:lnSpc>
              <a:spcBef>
                <a:spcPts val="100"/>
              </a:spcBef>
            </a:pPr>
            <a:r>
              <a:rPr dirty="0" spc="-170">
                <a:latin typeface="Lucida Sans Unicode"/>
                <a:cs typeface="Lucida Sans Unicode"/>
              </a:rPr>
              <a:t>Способ </a:t>
            </a:r>
            <a:r>
              <a:rPr dirty="0" spc="-285">
                <a:latin typeface="Lucida Sans Unicode"/>
                <a:cs typeface="Lucida Sans Unicode"/>
              </a:rPr>
              <a:t>организации </a:t>
            </a:r>
            <a:r>
              <a:rPr dirty="0" spc="-280">
                <a:latin typeface="Lucida Sans Unicode"/>
                <a:cs typeface="Lucida Sans Unicode"/>
              </a:rPr>
              <a:t> </a:t>
            </a:r>
            <a:r>
              <a:rPr dirty="0" spc="-229">
                <a:latin typeface="Lucida Sans Unicode"/>
                <a:cs typeface="Lucida Sans Unicode"/>
              </a:rPr>
              <a:t>приложения</a:t>
            </a:r>
            <a:r>
              <a:rPr dirty="0" spc="-185">
                <a:latin typeface="Lucida Sans Unicode"/>
                <a:cs typeface="Lucida Sans Unicode"/>
              </a:rPr>
              <a:t> </a:t>
            </a:r>
            <a:r>
              <a:rPr dirty="0" spc="-55">
                <a:latin typeface="Lucida Sans Unicode"/>
                <a:cs typeface="Lucida Sans Unicode"/>
              </a:rPr>
              <a:t>(бе</a:t>
            </a:r>
            <a:r>
              <a:rPr dirty="0" spc="-50">
                <a:latin typeface="Lucida Sans Unicode"/>
                <a:cs typeface="Lucida Sans Unicode"/>
              </a:rPr>
              <a:t>з</a:t>
            </a:r>
            <a:r>
              <a:rPr dirty="0" spc="-185">
                <a:latin typeface="Lucida Sans Unicode"/>
                <a:cs typeface="Lucida Sans Unicode"/>
              </a:rPr>
              <a:t> </a:t>
            </a:r>
            <a:r>
              <a:rPr dirty="0" spc="-90">
                <a:latin typeface="Lucida Sans Unicode"/>
                <a:cs typeface="Lucida Sans Unicode"/>
              </a:rPr>
              <a:t>тестов)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766564"/>
            <a:ext cx="283591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05"/>
              </a:lnSpc>
            </a:pPr>
            <a:r>
              <a:rPr dirty="0" sz="3200" spc="-120">
                <a:solidFill>
                  <a:srgbClr val="0077FF"/>
                </a:solidFill>
                <a:latin typeface="Verdana"/>
                <a:cs typeface="Verdana"/>
              </a:rPr>
              <a:t>Чт</a:t>
            </a:r>
            <a:r>
              <a:rPr dirty="0" sz="3200" spc="-114">
                <a:solidFill>
                  <a:srgbClr val="0077FF"/>
                </a:solidFill>
                <a:latin typeface="Verdana"/>
                <a:cs typeface="Verdana"/>
              </a:rPr>
              <a:t>о</a:t>
            </a:r>
            <a:r>
              <a:rPr dirty="0" sz="3200" spc="-240">
                <a:solidFill>
                  <a:srgbClr val="0077FF"/>
                </a:solidFill>
                <a:latin typeface="Verdana"/>
                <a:cs typeface="Verdana"/>
              </a:rPr>
              <a:t> </a:t>
            </a:r>
            <a:r>
              <a:rPr dirty="0" sz="3200" spc="-90">
                <a:solidFill>
                  <a:srgbClr val="0077FF"/>
                </a:solidFill>
                <a:latin typeface="Verdana"/>
                <a:cs typeface="Verdana"/>
              </a:rPr>
              <a:t>та</a:t>
            </a:r>
            <a:r>
              <a:rPr dirty="0" sz="3200" spc="-100">
                <a:solidFill>
                  <a:srgbClr val="0077FF"/>
                </a:solidFill>
                <a:latin typeface="Verdana"/>
                <a:cs typeface="Verdana"/>
              </a:rPr>
              <a:t>к</a:t>
            </a:r>
            <a:r>
              <a:rPr dirty="0" sz="3200" spc="-155">
                <a:solidFill>
                  <a:srgbClr val="0077FF"/>
                </a:solidFill>
                <a:latin typeface="Verdana"/>
                <a:cs typeface="Verdana"/>
              </a:rPr>
              <a:t>о</a:t>
            </a:r>
            <a:r>
              <a:rPr dirty="0" sz="3200" spc="-145">
                <a:solidFill>
                  <a:srgbClr val="0077FF"/>
                </a:solidFill>
                <a:latin typeface="Verdana"/>
                <a:cs typeface="Verdana"/>
              </a:rPr>
              <a:t>е</a:t>
            </a:r>
            <a:r>
              <a:rPr dirty="0" sz="3200" spc="-240">
                <a:solidFill>
                  <a:srgbClr val="0077FF"/>
                </a:solidFill>
                <a:latin typeface="Verdana"/>
                <a:cs typeface="Verdana"/>
              </a:rPr>
              <a:t> </a:t>
            </a:r>
            <a:r>
              <a:rPr dirty="0" sz="3200" spc="-5">
                <a:solidFill>
                  <a:srgbClr val="0077FF"/>
                </a:solidFill>
                <a:latin typeface="Microsoft Sans Serif"/>
                <a:cs typeface="Microsoft Sans Serif"/>
              </a:rPr>
              <a:t>CD?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4149" y="181787"/>
            <a:ext cx="11720830" cy="6462395"/>
            <a:chOff x="334149" y="181787"/>
            <a:chExt cx="11720830" cy="6462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954" y="1430944"/>
              <a:ext cx="11155803" cy="40437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149" y="231241"/>
              <a:ext cx="8674100" cy="64124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1370" y="181787"/>
              <a:ext cx="8712200" cy="644067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710559" y="837691"/>
            <a:ext cx="53479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5">
                <a:latin typeface="Microsoft Sans Serif"/>
                <a:cs typeface="Microsoft Sans Serif"/>
              </a:rPr>
              <a:t>(вспомогательная)</a:t>
            </a:r>
            <a:endParaRPr sz="4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58004" y="106298"/>
            <a:ext cx="38830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Кодовая</a:t>
            </a:r>
            <a:r>
              <a:rPr dirty="0" spc="-5"/>
              <a:t> </a:t>
            </a:r>
            <a:r>
              <a:rPr dirty="0" spc="-60"/>
              <a:t>база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47529" y="5323078"/>
            <a:ext cx="2185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2095F3"/>
                </a:solidFill>
                <a:latin typeface="Microsoft Sans Serif"/>
                <a:cs typeface="Microsoft Sans Serif"/>
              </a:rPr>
              <a:t>Суммарно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0">
                <a:solidFill>
                  <a:srgbClr val="2095F3"/>
                </a:solidFill>
                <a:latin typeface="Microsoft Sans Serif"/>
                <a:cs typeface="Microsoft Sans Serif"/>
              </a:rPr>
              <a:t>~1к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2095F3"/>
                </a:solidFill>
                <a:latin typeface="Microsoft Sans Serif"/>
                <a:cs typeface="Microsoft Sans Serif"/>
              </a:rPr>
              <a:t>строк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Для</a:t>
            </a:r>
            <a:r>
              <a:rPr dirty="0" spc="20"/>
              <a:t> </a:t>
            </a:r>
            <a:r>
              <a:rPr dirty="0" spc="-10"/>
              <a:t>поддержания</a:t>
            </a:r>
            <a:r>
              <a:rPr dirty="0" spc="25"/>
              <a:t> </a:t>
            </a:r>
            <a:r>
              <a:rPr dirty="0" spc="-5"/>
              <a:t>общей</a:t>
            </a:r>
            <a:r>
              <a:rPr dirty="0" spc="20"/>
              <a:t> </a:t>
            </a:r>
            <a:r>
              <a:rPr dirty="0" spc="-15"/>
              <a:t>архитектуры</a:t>
            </a:r>
            <a:r>
              <a:rPr dirty="0" spc="25"/>
              <a:t> </a:t>
            </a:r>
            <a:r>
              <a:rPr dirty="0" spc="-15"/>
              <a:t>приложения</a:t>
            </a:r>
            <a:r>
              <a:rPr dirty="0" spc="20"/>
              <a:t> </a:t>
            </a:r>
            <a:r>
              <a:rPr dirty="0" spc="-5"/>
              <a:t>было</a:t>
            </a:r>
            <a:r>
              <a:rPr dirty="0" spc="25"/>
              <a:t> </a:t>
            </a:r>
            <a:r>
              <a:rPr dirty="0" spc="-10"/>
              <a:t>написано</a:t>
            </a:r>
            <a:r>
              <a:rPr dirty="0" spc="20"/>
              <a:t> </a:t>
            </a:r>
            <a:r>
              <a:rPr dirty="0" spc="-20"/>
              <a:t>много</a:t>
            </a:r>
            <a:r>
              <a:rPr dirty="0" spc="25"/>
              <a:t> </a:t>
            </a:r>
            <a:r>
              <a:rPr dirty="0" spc="-15"/>
              <a:t>различного</a:t>
            </a:r>
            <a:r>
              <a:rPr dirty="0" spc="20"/>
              <a:t> </a:t>
            </a:r>
            <a:r>
              <a:rPr dirty="0" spc="-25"/>
              <a:t>кода, </a:t>
            </a:r>
            <a:r>
              <a:rPr dirty="0" spc="-20"/>
              <a:t> </a:t>
            </a:r>
            <a:r>
              <a:rPr dirty="0" spc="-10"/>
              <a:t>основные</a:t>
            </a:r>
            <a:r>
              <a:rPr dirty="0" spc="35"/>
              <a:t> </a:t>
            </a:r>
            <a:r>
              <a:rPr dirty="0" spc="-20"/>
              <a:t>используемые</a:t>
            </a:r>
            <a:r>
              <a:rPr dirty="0" spc="35"/>
              <a:t> </a:t>
            </a:r>
            <a:r>
              <a:rPr dirty="0" spc="-5"/>
              <a:t>сущности,</a:t>
            </a:r>
            <a:r>
              <a:rPr dirty="0" spc="35"/>
              <a:t> </a:t>
            </a:r>
            <a:r>
              <a:rPr dirty="0" spc="-15"/>
              <a:t>принципы</a:t>
            </a:r>
            <a:r>
              <a:rPr dirty="0" spc="35"/>
              <a:t> </a:t>
            </a:r>
            <a:r>
              <a:rPr dirty="0"/>
              <a:t>и</a:t>
            </a:r>
            <a:r>
              <a:rPr dirty="0" spc="40"/>
              <a:t> </a:t>
            </a:r>
            <a:r>
              <a:rPr dirty="0" spc="-20"/>
              <a:t>конвенции</a:t>
            </a:r>
            <a:r>
              <a:rPr dirty="0" spc="35"/>
              <a:t> </a:t>
            </a:r>
            <a:r>
              <a:rPr dirty="0" spc="-10"/>
              <a:t>программирования</a:t>
            </a:r>
            <a:r>
              <a:rPr dirty="0" spc="35"/>
              <a:t> </a:t>
            </a:r>
            <a:r>
              <a:rPr dirty="0" spc="-5"/>
              <a:t>представлены</a:t>
            </a:r>
            <a:r>
              <a:rPr dirty="0" spc="35"/>
              <a:t> </a:t>
            </a:r>
            <a:r>
              <a:rPr dirty="0" spc="-20"/>
              <a:t>ниже:</a:t>
            </a:r>
          </a:p>
          <a:p>
            <a:pPr marL="266700" indent="-254635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267335" algn="l"/>
              </a:tabLst>
            </a:pPr>
            <a:r>
              <a:rPr dirty="0"/>
              <a:t>ООП</a:t>
            </a:r>
            <a:r>
              <a:rPr dirty="0" spc="25"/>
              <a:t> </a:t>
            </a:r>
            <a:r>
              <a:rPr dirty="0" spc="-5"/>
              <a:t>(наследование,</a:t>
            </a:r>
            <a:r>
              <a:rPr dirty="0" spc="30"/>
              <a:t> </a:t>
            </a:r>
            <a:r>
              <a:rPr dirty="0" spc="-20"/>
              <a:t>полиморфизм,</a:t>
            </a:r>
            <a:r>
              <a:rPr dirty="0" spc="30"/>
              <a:t> </a:t>
            </a:r>
            <a:r>
              <a:rPr dirty="0" spc="-15"/>
              <a:t>статические</a:t>
            </a:r>
            <a:r>
              <a:rPr dirty="0" spc="30"/>
              <a:t> </a:t>
            </a:r>
            <a:r>
              <a:rPr dirty="0" spc="-15"/>
              <a:t>методы)</a:t>
            </a:r>
          </a:p>
          <a:p>
            <a:pPr marL="266700" indent="-254635">
              <a:lnSpc>
                <a:spcPct val="100000"/>
              </a:lnSpc>
              <a:spcBef>
                <a:spcPts val="2155"/>
              </a:spcBef>
              <a:buAutoNum type="arabicPeriod"/>
              <a:tabLst>
                <a:tab pos="267335" algn="l"/>
              </a:tabLst>
            </a:pPr>
            <a:r>
              <a:rPr dirty="0" spc="-35"/>
              <a:t>Фикстуры,</a:t>
            </a:r>
            <a:r>
              <a:rPr dirty="0" spc="-5"/>
              <a:t> </a:t>
            </a:r>
            <a:r>
              <a:rPr dirty="0" spc="-30"/>
              <a:t>хуки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095F3"/>
              </a:buClr>
              <a:buFont typeface="Microsoft Sans Serif"/>
              <a:buAutoNum type="arabicPeriod"/>
            </a:pPr>
            <a:endParaRPr sz="1900"/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dirty="0" spc="-10"/>
              <a:t>Dockerfile</a:t>
            </a:r>
            <a:r>
              <a:rPr dirty="0" spc="-5"/>
              <a:t> </a:t>
            </a:r>
            <a:r>
              <a:rPr dirty="0"/>
              <a:t>+ </a:t>
            </a:r>
            <a:r>
              <a:rPr dirty="0" spc="-5"/>
              <a:t>Docker-compose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095F3"/>
              </a:buClr>
              <a:buFont typeface="Microsoft Sans Serif"/>
              <a:buAutoNum type="arabicPeriod"/>
            </a:pPr>
            <a:endParaRPr sz="1900"/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dirty="0" spc="-5"/>
              <a:t>Pipeline</a:t>
            </a:r>
            <a:r>
              <a:rPr dirty="0" spc="-15"/>
              <a:t> </a:t>
            </a:r>
            <a:r>
              <a:rPr dirty="0" spc="-5"/>
              <a:t>Jenkins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095F3"/>
              </a:buClr>
              <a:buFont typeface="Microsoft Sans Serif"/>
              <a:buAutoNum type="arabicPeriod"/>
            </a:pPr>
            <a:endParaRPr sz="1900"/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dirty="0"/>
              <a:t>PEP8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766564"/>
            <a:ext cx="220853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05"/>
              </a:lnSpc>
            </a:pPr>
            <a:r>
              <a:rPr dirty="0" sz="3200" spc="-155">
                <a:solidFill>
                  <a:srgbClr val="0077FF"/>
                </a:solidFill>
                <a:latin typeface="Verdana"/>
                <a:cs typeface="Verdana"/>
              </a:rPr>
              <a:t>Ц</a:t>
            </a:r>
            <a:r>
              <a:rPr dirty="0" sz="3200" spc="-130">
                <a:solidFill>
                  <a:srgbClr val="0077FF"/>
                </a:solidFill>
                <a:latin typeface="Verdana"/>
                <a:cs typeface="Verdana"/>
              </a:rPr>
              <a:t>и</a:t>
            </a:r>
            <a:r>
              <a:rPr dirty="0" sz="3200" spc="-150">
                <a:solidFill>
                  <a:srgbClr val="0077FF"/>
                </a:solidFill>
                <a:latin typeface="Verdana"/>
                <a:cs typeface="Verdana"/>
              </a:rPr>
              <a:t>к</a:t>
            </a:r>
            <a:r>
              <a:rPr dirty="0" sz="3200" spc="-150">
                <a:solidFill>
                  <a:srgbClr val="0077FF"/>
                </a:solidFill>
                <a:latin typeface="Verdana"/>
                <a:cs typeface="Verdana"/>
              </a:rPr>
              <a:t>л</a:t>
            </a:r>
            <a:r>
              <a:rPr dirty="0" sz="3200" spc="-240">
                <a:solidFill>
                  <a:srgbClr val="0077FF"/>
                </a:solidFill>
                <a:latin typeface="Verdana"/>
                <a:cs typeface="Verdana"/>
              </a:rPr>
              <a:t> </a:t>
            </a:r>
            <a:r>
              <a:rPr dirty="0" sz="3200" spc="-5">
                <a:solidFill>
                  <a:srgbClr val="0077FF"/>
                </a:solidFill>
                <a:latin typeface="Microsoft Sans Serif"/>
                <a:cs typeface="Microsoft Sans Serif"/>
              </a:rPr>
              <a:t>CI/CD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0535" y="280238"/>
            <a:ext cx="10989945" cy="6467475"/>
            <a:chOff x="420535" y="280238"/>
            <a:chExt cx="10989945" cy="646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0933" y="2017782"/>
              <a:ext cx="8070281" cy="4011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535" y="280238"/>
              <a:ext cx="7988300" cy="5905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192" y="841893"/>
              <a:ext cx="7988300" cy="5905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3811" y="280238"/>
              <a:ext cx="7988300" cy="5905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1634" y="323113"/>
              <a:ext cx="7988300" cy="59055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94809" y="229742"/>
            <a:ext cx="3883025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03935" marR="5080" indent="-991235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Кодовая</a:t>
            </a:r>
            <a:r>
              <a:rPr dirty="0" spc="-5"/>
              <a:t> </a:t>
            </a:r>
            <a:r>
              <a:rPr dirty="0" spc="-60"/>
              <a:t>база </a:t>
            </a:r>
            <a:r>
              <a:rPr dirty="0" spc="-1260"/>
              <a:t> </a:t>
            </a:r>
            <a:r>
              <a:rPr dirty="0"/>
              <a:t>(тесты)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0967" y="1734820"/>
            <a:ext cx="11717655" cy="4963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dirty="0" sz="1800" spc="-60">
                <a:solidFill>
                  <a:srgbClr val="2095F3"/>
                </a:solidFill>
                <a:latin typeface="Microsoft Sans Serif"/>
                <a:cs typeface="Microsoft Sans Serif"/>
              </a:rPr>
              <a:t>Для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реализации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и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поддержания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API/UI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тестов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аналогично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было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написано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2095F3"/>
                </a:solidFill>
                <a:latin typeface="Microsoft Sans Serif"/>
                <a:cs typeface="Microsoft Sans Serif"/>
              </a:rPr>
              <a:t>много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2095F3"/>
                </a:solidFill>
                <a:latin typeface="Microsoft Sans Serif"/>
                <a:cs typeface="Microsoft Sans Serif"/>
              </a:rPr>
              <a:t>кода,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основные</a:t>
            </a:r>
            <a:r>
              <a:rPr dirty="0" sz="1800" spc="3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2095F3"/>
                </a:solidFill>
                <a:latin typeface="Microsoft Sans Serif"/>
                <a:cs typeface="Microsoft Sans Serif"/>
              </a:rPr>
              <a:t>используемые</a:t>
            </a:r>
            <a:r>
              <a:rPr dirty="0" sz="1800" spc="3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сущности,</a:t>
            </a:r>
            <a:r>
              <a:rPr dirty="0" sz="1800" spc="3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принципы</a:t>
            </a:r>
            <a:r>
              <a:rPr dirty="0" sz="1800" spc="3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и</a:t>
            </a:r>
            <a:r>
              <a:rPr dirty="0" sz="1800" spc="3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2095F3"/>
                </a:solidFill>
                <a:latin typeface="Microsoft Sans Serif"/>
                <a:cs typeface="Microsoft Sans Serif"/>
              </a:rPr>
              <a:t>конвенции</a:t>
            </a:r>
            <a:r>
              <a:rPr dirty="0" sz="1800" spc="3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программирования</a:t>
            </a:r>
            <a:r>
              <a:rPr dirty="0" sz="1800" spc="3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представлены</a:t>
            </a:r>
            <a:r>
              <a:rPr dirty="0" sz="1800" spc="3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2095F3"/>
                </a:solidFill>
                <a:latin typeface="Microsoft Sans Serif"/>
                <a:cs typeface="Microsoft Sans Serif"/>
              </a:rPr>
              <a:t>ниже: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 marL="266700" indent="-254635">
              <a:lnSpc>
                <a:spcPct val="100000"/>
              </a:lnSpc>
              <a:spcBef>
                <a:spcPts val="1600"/>
              </a:spcBef>
              <a:buAutoNum type="arabicPeriod"/>
              <a:tabLst>
                <a:tab pos="267335" algn="l"/>
              </a:tabLst>
            </a:pP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ООП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(наследование,</a:t>
            </a:r>
            <a:r>
              <a:rPr dirty="0" sz="1800" spc="3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2095F3"/>
                </a:solidFill>
                <a:latin typeface="Microsoft Sans Serif"/>
                <a:cs typeface="Microsoft Sans Serif"/>
              </a:rPr>
              <a:t>полиморфизм,</a:t>
            </a:r>
            <a:r>
              <a:rPr dirty="0" sz="1800" spc="3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статические</a:t>
            </a:r>
            <a:r>
              <a:rPr dirty="0" sz="1800" spc="3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методы)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095F3"/>
              </a:buClr>
              <a:buFont typeface="Microsoft Sans Serif"/>
              <a:buAutoNum type="arabicPeriod"/>
            </a:pPr>
            <a:endParaRPr sz="1900">
              <a:latin typeface="Microsoft Sans Serif"/>
              <a:cs typeface="Microsoft Sans Serif"/>
            </a:endParaRPr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dirty="0" sz="1800" spc="-35">
                <a:solidFill>
                  <a:srgbClr val="2095F3"/>
                </a:solidFill>
                <a:latin typeface="Microsoft Sans Serif"/>
                <a:cs typeface="Microsoft Sans Serif"/>
              </a:rPr>
              <a:t>Фикстуры,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0">
                <a:solidFill>
                  <a:srgbClr val="2095F3"/>
                </a:solidFill>
                <a:latin typeface="Microsoft Sans Serif"/>
                <a:cs typeface="Microsoft Sans Serif"/>
              </a:rPr>
              <a:t>хуки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095F3"/>
              </a:buClr>
              <a:buFont typeface="Microsoft Sans Serif"/>
              <a:buAutoNum type="arabicPeriod"/>
            </a:pPr>
            <a:endParaRPr sz="1900">
              <a:latin typeface="Microsoft Sans Serif"/>
              <a:cs typeface="Microsoft Sans Serif"/>
            </a:endParaRPr>
          </a:p>
          <a:p>
            <a:pPr marL="266700" indent="-254635">
              <a:lnSpc>
                <a:spcPct val="100000"/>
              </a:lnSpc>
              <a:buAutoNum type="arabicPeriod"/>
              <a:tabLst>
                <a:tab pos="267335" algn="l"/>
              </a:tabLst>
            </a:pP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PageObject,</a:t>
            </a:r>
            <a:r>
              <a:rPr dirty="0" sz="1800" spc="1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APIObject,</a:t>
            </a:r>
            <a:r>
              <a:rPr dirty="0" sz="1800" spc="1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ORM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095F3"/>
              </a:buClr>
              <a:buFont typeface="Microsoft Sans Serif"/>
              <a:buAutoNum type="arabicPeriod"/>
            </a:pPr>
            <a:endParaRPr sz="1900">
              <a:latin typeface="Microsoft Sans Serif"/>
              <a:cs typeface="Microsoft Sans Serif"/>
            </a:endParaRPr>
          </a:p>
          <a:p>
            <a:pPr marL="266700" indent="-2546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67335" algn="l"/>
              </a:tabLst>
            </a:pP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Dockerfile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+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Docker-compose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6.</a:t>
            </a: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 Docstring</a:t>
            </a:r>
            <a:endParaRPr sz="1800">
              <a:latin typeface="Microsoft Sans Serif"/>
              <a:cs typeface="Microsoft Sans Serif"/>
            </a:endParaRPr>
          </a:p>
          <a:p>
            <a:pPr marL="266700" indent="-254635">
              <a:lnSpc>
                <a:spcPct val="100000"/>
              </a:lnSpc>
              <a:spcBef>
                <a:spcPts val="2155"/>
              </a:spcBef>
              <a:buAutoNum type="arabicPeriod" startAt="5"/>
              <a:tabLst>
                <a:tab pos="267335" algn="l"/>
              </a:tabLst>
            </a:pP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Pipeline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Jenkins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095F3"/>
              </a:buClr>
              <a:buFont typeface="Microsoft Sans Serif"/>
              <a:buAutoNum type="arabicPeriod" startAt="5"/>
            </a:pPr>
            <a:endParaRPr sz="1900">
              <a:latin typeface="Microsoft Sans Serif"/>
              <a:cs typeface="Microsoft Sans Serif"/>
            </a:endParaRPr>
          </a:p>
          <a:p>
            <a:pPr marL="266700" indent="-254635">
              <a:lnSpc>
                <a:spcPct val="100000"/>
              </a:lnSpc>
              <a:buAutoNum type="arabicPeriod" startAt="5"/>
              <a:tabLst>
                <a:tab pos="267335" algn="l"/>
              </a:tabLst>
            </a:pP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PEP8</a:t>
            </a:r>
            <a:endParaRPr sz="1800">
              <a:latin typeface="Microsoft Sans Serif"/>
              <a:cs typeface="Microsoft Sans Serif"/>
            </a:endParaRPr>
          </a:p>
          <a:p>
            <a:pPr algn="r" marR="5080">
              <a:lnSpc>
                <a:spcPct val="100000"/>
              </a:lnSpc>
            </a:pPr>
            <a:r>
              <a:rPr dirty="0" sz="1800" spc="-20">
                <a:solidFill>
                  <a:srgbClr val="2095F3"/>
                </a:solidFill>
                <a:latin typeface="Microsoft Sans Serif"/>
                <a:cs typeface="Microsoft Sans Serif"/>
              </a:rPr>
              <a:t>Суммарно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 &gt; </a:t>
            </a:r>
            <a:r>
              <a:rPr dirty="0" sz="1800" spc="-60">
                <a:solidFill>
                  <a:srgbClr val="2095F3"/>
                </a:solidFill>
                <a:latin typeface="Microsoft Sans Serif"/>
                <a:cs typeface="Microsoft Sans Serif"/>
              </a:rPr>
              <a:t>2к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2095F3"/>
                </a:solidFill>
                <a:latin typeface="Microsoft Sans Serif"/>
                <a:cs typeface="Microsoft Sans Serif"/>
              </a:rPr>
              <a:t>строк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000" y="3073896"/>
            <a:ext cx="2065655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655"/>
              </a:lnSpc>
            </a:pPr>
            <a:r>
              <a:rPr dirty="0" sz="4800" spc="-10">
                <a:solidFill>
                  <a:srgbClr val="FFFFFF"/>
                </a:solidFill>
                <a:latin typeface="Microsoft Sans Serif"/>
                <a:cs typeface="Microsoft Sans Serif"/>
              </a:rPr>
              <a:t>Jenkins</a:t>
            </a:r>
            <a:endParaRPr sz="4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2625" y="241875"/>
            <a:ext cx="2831465" cy="817244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30"/>
              </a:spcBef>
            </a:pPr>
            <a:r>
              <a:rPr dirty="0" sz="4800" b="1">
                <a:solidFill>
                  <a:srgbClr val="FFFFFF"/>
                </a:solidFill>
                <a:latin typeface="Arial"/>
                <a:cs typeface="Arial"/>
              </a:rPr>
              <a:t>Контенер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2173" y="2125852"/>
            <a:ext cx="5321300" cy="2616200"/>
            <a:chOff x="222173" y="2125852"/>
            <a:chExt cx="5321300" cy="2616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8559" y="2125852"/>
              <a:ext cx="3403600" cy="2616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173" y="2721229"/>
              <a:ext cx="5321300" cy="158470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76211" y="2983242"/>
            <a:ext cx="3987800" cy="3657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6626" y="1325245"/>
            <a:ext cx="11383010" cy="1622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58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FFFFFF"/>
                </a:solidFill>
                <a:latin typeface="Microsoft Sans Serif"/>
                <a:cs typeface="Microsoft Sans Serif"/>
              </a:rPr>
              <a:t>Для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удобства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дальнейшего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развертывания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приложения,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ускорения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прогона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тестов,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все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тесты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обернуты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в </a:t>
            </a:r>
            <a:r>
              <a:rPr dirty="0" sz="1800" spc="-45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единый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docker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контейнер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и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объединены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в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общую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систему.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Тесты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умеют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проходить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в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selenoid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и </a:t>
            </a:r>
            <a:r>
              <a:rPr dirty="0" sz="18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многопоточно.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Dockerfile</a:t>
            </a:r>
            <a:endParaRPr sz="1800">
              <a:latin typeface="Microsoft Sans Serif"/>
              <a:cs typeface="Microsoft Sans Serif"/>
            </a:endParaRPr>
          </a:p>
          <a:p>
            <a:pPr marL="6639559">
              <a:lnSpc>
                <a:spcPct val="100000"/>
              </a:lnSpc>
              <a:spcBef>
                <a:spcPts val="165"/>
              </a:spcBef>
            </a:pP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Часть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docker-compose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 с</a:t>
            </a:r>
            <a:r>
              <a:rPr dirty="0" sz="18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тестами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2002" y="307517"/>
            <a:ext cx="3022600" cy="91307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91967" y="271145"/>
            <a:ext cx="67913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7523" sz="7200" b="1">
                <a:solidFill>
                  <a:srgbClr val="FFFFFF"/>
                </a:solidFill>
                <a:latin typeface="Arial"/>
                <a:cs typeface="Arial"/>
              </a:rPr>
              <a:t>Контейнер</a:t>
            </a:r>
            <a:r>
              <a:rPr dirty="0" baseline="-7523" sz="7200" spc="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800" spc="-5" b="1">
                <a:solidFill>
                  <a:srgbClr val="FFFFFF"/>
                </a:solidFill>
                <a:latin typeface="Arial"/>
                <a:cs typeface="Arial"/>
              </a:rPr>
              <a:t>для</a:t>
            </a:r>
            <a:r>
              <a:rPr dirty="0" sz="4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800" spc="-5" b="1">
                <a:solidFill>
                  <a:srgbClr val="FFFFFF"/>
                </a:solidFill>
                <a:latin typeface="Arial"/>
                <a:cs typeface="Arial"/>
              </a:rPr>
              <a:t>тестов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766564"/>
            <a:ext cx="1377315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05"/>
              </a:lnSpc>
            </a:pPr>
            <a:r>
              <a:rPr dirty="0" sz="3200" spc="-10">
                <a:solidFill>
                  <a:srgbClr val="0077FF"/>
                </a:solidFill>
                <a:latin typeface="Microsoft Sans Serif"/>
                <a:cs typeface="Microsoft Sans Serif"/>
              </a:rPr>
              <a:t>Jenkins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2066" y="491337"/>
            <a:ext cx="11632565" cy="5756910"/>
            <a:chOff x="332066" y="491337"/>
            <a:chExt cx="11632565" cy="5756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5427" y="1684581"/>
              <a:ext cx="10119491" cy="42111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066" y="520522"/>
              <a:ext cx="7747000" cy="57271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7035" y="491337"/>
              <a:ext cx="7747000" cy="572719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7690" y="161925"/>
            <a:ext cx="11607800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5760"/>
              </a:lnSpc>
              <a:spcBef>
                <a:spcPts val="100"/>
              </a:spcBef>
            </a:pPr>
            <a:r>
              <a:rPr dirty="0" spc="-20"/>
              <a:t>Развертывание</a:t>
            </a:r>
            <a:r>
              <a:rPr dirty="0" spc="45"/>
              <a:t> </a:t>
            </a:r>
            <a:r>
              <a:rPr dirty="0" spc="-20"/>
              <a:t>системы.</a:t>
            </a:r>
            <a:r>
              <a:rPr dirty="0" spc="45"/>
              <a:t> </a:t>
            </a:r>
            <a:r>
              <a:rPr dirty="0" spc="-10"/>
              <a:t>Прогон</a:t>
            </a:r>
            <a:r>
              <a:rPr dirty="0" spc="45"/>
              <a:t> </a:t>
            </a:r>
            <a:r>
              <a:rPr dirty="0" spc="-5"/>
              <a:t>тестов.</a:t>
            </a:r>
          </a:p>
          <a:p>
            <a:pPr algn="ctr" marL="172085">
              <a:lnSpc>
                <a:spcPct val="100000"/>
              </a:lnSpc>
            </a:pPr>
            <a:r>
              <a:rPr dirty="0" spc="-35"/>
              <a:t>Отключение</a:t>
            </a:r>
            <a:r>
              <a:rPr dirty="0" spc="30"/>
              <a:t> </a:t>
            </a:r>
            <a:r>
              <a:rPr dirty="0" spc="-20"/>
              <a:t>системы.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35140" y="3205327"/>
            <a:ext cx="10193020" cy="3433445"/>
            <a:chOff x="235140" y="3205327"/>
            <a:chExt cx="10193020" cy="343344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140" y="3205327"/>
              <a:ext cx="4762500" cy="32947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4169" y="3478771"/>
              <a:ext cx="5003800" cy="315988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76580" y="1651127"/>
            <a:ext cx="11551920" cy="1581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496435" algn="l"/>
              </a:tabLst>
            </a:pP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Система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деплоится</a:t>
            </a:r>
            <a:r>
              <a:rPr dirty="0" sz="1800" spc="3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"по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0">
                <a:solidFill>
                  <a:srgbClr val="2095F3"/>
                </a:solidFill>
                <a:latin typeface="Microsoft Sans Serif"/>
                <a:cs typeface="Microsoft Sans Serif"/>
              </a:rPr>
              <a:t>кнопке"</a:t>
            </a:r>
            <a:r>
              <a:rPr dirty="0" sz="1800" spc="3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с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помощью</a:t>
            </a:r>
            <a:r>
              <a:rPr dirty="0" sz="1800" spc="3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соответствующей</a:t>
            </a:r>
            <a:r>
              <a:rPr dirty="0" sz="1800" spc="3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конфигурации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Pipeline</a:t>
            </a:r>
            <a:r>
              <a:rPr dirty="0" sz="1800" spc="3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Jenkins.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После</a:t>
            </a:r>
            <a:r>
              <a:rPr dirty="0" sz="1800" spc="3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деплоя, </a:t>
            </a:r>
            <a:r>
              <a:rPr dirty="0" sz="1800" spc="-46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происходит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прогон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тестов.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90">
                <a:solidFill>
                  <a:srgbClr val="2095F3"/>
                </a:solidFill>
                <a:latin typeface="Microsoft Sans Serif"/>
                <a:cs typeface="Microsoft Sans Serif"/>
              </a:rPr>
              <a:t>Как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2095F3"/>
                </a:solidFill>
                <a:latin typeface="Microsoft Sans Serif"/>
                <a:cs typeface="Microsoft Sans Serif"/>
              </a:rPr>
              <a:t>только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они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пройдут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0">
                <a:solidFill>
                  <a:srgbClr val="2095F3"/>
                </a:solidFill>
                <a:latin typeface="Microsoft Sans Serif"/>
                <a:cs typeface="Microsoft Sans Serif"/>
              </a:rPr>
              <a:t>(ждем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5">
                <a:solidFill>
                  <a:srgbClr val="2095F3"/>
                </a:solidFill>
                <a:latin typeface="Microsoft Sans Serif"/>
                <a:cs typeface="Microsoft Sans Serif"/>
              </a:rPr>
              <a:t>пока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контейнер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не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остановится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-</a:t>
            </a:r>
            <a:r>
              <a:rPr dirty="0" sz="1800" spc="2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с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помощью </a:t>
            </a: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docker</a:t>
            </a:r>
            <a:r>
              <a:rPr dirty="0" sz="1800" spc="3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wait</a:t>
            </a:r>
            <a:r>
              <a:rPr dirty="0" sz="1800" spc="3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&lt;имя</a:t>
            </a:r>
            <a:r>
              <a:rPr dirty="0" sz="1800" spc="3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контейнера</a:t>
            </a:r>
            <a:r>
              <a:rPr dirty="0" sz="1800" spc="35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с</a:t>
            </a:r>
            <a:r>
              <a:rPr dirty="0" sz="1800" spc="3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тестами&gt;)	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-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система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останавливается,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контейнеры</a:t>
            </a:r>
            <a:r>
              <a:rPr dirty="0" sz="1800" spc="2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удаляются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60"/>
              </a:lnSpc>
            </a:pP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(docker-compose</a:t>
            </a:r>
            <a:r>
              <a:rPr dirty="0" sz="1800" spc="-3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095F3"/>
                </a:solidFill>
                <a:latin typeface="Microsoft Sans Serif"/>
                <a:cs typeface="Microsoft Sans Serif"/>
              </a:rPr>
              <a:t>down)</a:t>
            </a:r>
            <a:endParaRPr sz="1800">
              <a:latin typeface="Microsoft Sans Serif"/>
              <a:cs typeface="Microsoft Sans Serif"/>
            </a:endParaRPr>
          </a:p>
          <a:p>
            <a:pPr algn="ctr" marR="1484630">
              <a:lnSpc>
                <a:spcPct val="100000"/>
              </a:lnSpc>
              <a:spcBef>
                <a:spcPts val="1455"/>
              </a:spcBef>
            </a:pPr>
            <a:r>
              <a:rPr dirty="0" sz="1800">
                <a:solidFill>
                  <a:srgbClr val="2095F3"/>
                </a:solidFill>
                <a:latin typeface="Microsoft Sans Serif"/>
                <a:cs typeface="Microsoft Sans Serif"/>
              </a:rPr>
              <a:t>Groovy</a:t>
            </a:r>
            <a:r>
              <a:rPr dirty="0" sz="1800" spc="-10">
                <a:solidFill>
                  <a:srgbClr val="2095F3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095F3"/>
                </a:solidFill>
                <a:latin typeface="Microsoft Sans Serif"/>
                <a:cs typeface="Microsoft Sans Serif"/>
              </a:rPr>
              <a:t>конфигурация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2022-05-23T13:14:17Z</dcterms:created>
  <dcterms:modified xsi:type="dcterms:W3CDTF">2022-05-23T13:14:17Z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2022-05-23T00:00:00Z</vt:filetime>
  </property>
</Properties>
</file>