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8f9bae2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8f9bae2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8f9bae2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48f9bae2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8f9bae2a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8f9bae2a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48f9bae2a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48f9bae2a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48f9bae2a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48f9bae2a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8f9bae2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8f9bae2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48f9bae2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48f9bae2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48f9bae2a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48f9bae2a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48f9bae2a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48f9bae2a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8f9bae2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8f9bae2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48f9bae2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48f9bae2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48f9bae2a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48f9bae2a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8f9bae2a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8f9bae2a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48f9bae2a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48f9bae2a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48f9bae2a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48f9bae2a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8f9bae2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8f9bae2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48f9bae2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48f9bae2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48f9bae2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48f9bae2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48f9bae2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48f9bae2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48f9bae2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48f9bae2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8f9bae2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8f9bae2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48f9bae2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48f9bae2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PRÁCTICA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3200"/>
              <a:t>Algoritmos Divide Y Vencerás</a:t>
            </a:r>
            <a:endParaRPr sz="3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904325"/>
            <a:ext cx="76881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Realizado por: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Miguel Ángel Campos Cubillas.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Pablo Lombardero Ros.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Nikita Stetskiy.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 </a:t>
            </a:r>
            <a:r>
              <a:rPr lang="en"/>
              <a:t>Alejandro Pinel Martínez.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Guillermo Palomino Sanchez.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>
            <a:off x="587213" y="1591850"/>
            <a:ext cx="7017900" cy="9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2   3   4   5   6   7   </a:t>
            </a:r>
            <a:r>
              <a:rPr lang="en" sz="6000">
                <a:solidFill>
                  <a:srgbClr val="FF0000"/>
                </a:solidFill>
              </a:rPr>
              <a:t>1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674400" y="3567700"/>
            <a:ext cx="6930900" cy="855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En este ejemplo podemos ver como hay una serie de elementos ordenados y a continuación uno menor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4" name="Google Shape;144;p22"/>
          <p:cNvCxnSpPr/>
          <p:nvPr/>
        </p:nvCxnSpPr>
        <p:spPr>
          <a:xfrm flipH="1" rot="10800000">
            <a:off x="674388" y="2899475"/>
            <a:ext cx="55794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2"/>
          <p:cNvCxnSpPr/>
          <p:nvPr/>
        </p:nvCxnSpPr>
        <p:spPr>
          <a:xfrm flipH="1" rot="10800000">
            <a:off x="6936688" y="2885100"/>
            <a:ext cx="6393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2"/>
          <p:cNvSpPr txBox="1"/>
          <p:nvPr/>
        </p:nvSpPr>
        <p:spPr>
          <a:xfrm>
            <a:off x="2425188" y="2972500"/>
            <a:ext cx="2077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Elementos ordenados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6478988" y="2972500"/>
            <a:ext cx="2077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Elemento menor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/>
          <p:nvPr/>
        </p:nvSpPr>
        <p:spPr>
          <a:xfrm>
            <a:off x="587213" y="1956075"/>
            <a:ext cx="7017900" cy="9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2   3   4   5   6   7   </a:t>
            </a:r>
            <a:r>
              <a:rPr lang="en" sz="6000">
                <a:solidFill>
                  <a:srgbClr val="FF0000"/>
                </a:solidFill>
              </a:rPr>
              <a:t>1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317200" y="3812225"/>
            <a:ext cx="4155600" cy="855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Nº de inversiones = nº de elementos ordenados = nº de pos. que el elemento menor está desplazado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" name="Google Shape;154;p23"/>
          <p:cNvCxnSpPr/>
          <p:nvPr/>
        </p:nvCxnSpPr>
        <p:spPr>
          <a:xfrm flipH="1" rot="10800000">
            <a:off x="674388" y="3263700"/>
            <a:ext cx="55794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3"/>
          <p:cNvCxnSpPr/>
          <p:nvPr/>
        </p:nvCxnSpPr>
        <p:spPr>
          <a:xfrm flipH="1" rot="10800000">
            <a:off x="6936688" y="3249325"/>
            <a:ext cx="6393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3"/>
          <p:cNvSpPr txBox="1"/>
          <p:nvPr/>
        </p:nvSpPr>
        <p:spPr>
          <a:xfrm>
            <a:off x="2425188" y="3336725"/>
            <a:ext cx="2077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Elementos ordenados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6478988" y="3336725"/>
            <a:ext cx="2077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Elemento menor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4431025" y="3812225"/>
            <a:ext cx="4090200" cy="855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Con el algoritmo básico es necesario probar todas las combinaciones para saber el número de inversiones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9" name="Google Shape;159;p23"/>
          <p:cNvCxnSpPr/>
          <p:nvPr/>
        </p:nvCxnSpPr>
        <p:spPr>
          <a:xfrm flipH="1" rot="10800000">
            <a:off x="674388" y="1797275"/>
            <a:ext cx="6538500" cy="2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3"/>
          <p:cNvCxnSpPr/>
          <p:nvPr/>
        </p:nvCxnSpPr>
        <p:spPr>
          <a:xfrm flipH="1" rot="10800000">
            <a:off x="1985688" y="1660613"/>
            <a:ext cx="51726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3"/>
          <p:cNvCxnSpPr/>
          <p:nvPr/>
        </p:nvCxnSpPr>
        <p:spPr>
          <a:xfrm>
            <a:off x="3002688" y="1509238"/>
            <a:ext cx="41556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223388" y="1416550"/>
            <a:ext cx="29349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3"/>
          <p:cNvCxnSpPr/>
          <p:nvPr/>
        </p:nvCxnSpPr>
        <p:spPr>
          <a:xfrm>
            <a:off x="5298588" y="1296738"/>
            <a:ext cx="185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3"/>
          <p:cNvCxnSpPr/>
          <p:nvPr/>
        </p:nvCxnSpPr>
        <p:spPr>
          <a:xfrm>
            <a:off x="6228288" y="1162250"/>
            <a:ext cx="9300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87213" y="1879600"/>
            <a:ext cx="7017900" cy="9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2   3   4   5   6   7   </a:t>
            </a:r>
            <a:r>
              <a:rPr lang="en" sz="6000">
                <a:solidFill>
                  <a:srgbClr val="FF0000"/>
                </a:solidFill>
              </a:rPr>
              <a:t>1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674400" y="3779675"/>
            <a:ext cx="6962700" cy="900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Sabiendo que la parte izquierda está ordenada, simplemente hay que comparar el elemento de la derecha con el primer elemento de la fila ordenada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1" name="Google Shape;171;p24"/>
          <p:cNvCxnSpPr/>
          <p:nvPr/>
        </p:nvCxnSpPr>
        <p:spPr>
          <a:xfrm flipH="1" rot="10800000">
            <a:off x="674388" y="3187225"/>
            <a:ext cx="55794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4"/>
          <p:cNvCxnSpPr/>
          <p:nvPr/>
        </p:nvCxnSpPr>
        <p:spPr>
          <a:xfrm flipH="1" rot="10800000">
            <a:off x="6936688" y="3172850"/>
            <a:ext cx="6393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4"/>
          <p:cNvSpPr txBox="1"/>
          <p:nvPr/>
        </p:nvSpPr>
        <p:spPr>
          <a:xfrm>
            <a:off x="2425188" y="3260250"/>
            <a:ext cx="2077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Elementos ordenados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6478988" y="3260250"/>
            <a:ext cx="2077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Elemento menor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950463" y="1407756"/>
            <a:ext cx="6349450" cy="617125"/>
          </a:xfrm>
          <a:custGeom>
            <a:rect b="b" l="l" r="r" t="t"/>
            <a:pathLst>
              <a:path extrusionOk="0" h="24685" w="253978">
                <a:moveTo>
                  <a:pt x="253978" y="24685"/>
                </a:moveTo>
                <a:cubicBezTo>
                  <a:pt x="249425" y="21295"/>
                  <a:pt x="264149" y="8219"/>
                  <a:pt x="226662" y="4344"/>
                </a:cubicBezTo>
                <a:cubicBezTo>
                  <a:pt x="189176" y="470"/>
                  <a:pt x="66836" y="-1371"/>
                  <a:pt x="29059" y="1438"/>
                </a:cubicBezTo>
                <a:cubicBezTo>
                  <a:pt x="-8718" y="4247"/>
                  <a:pt x="4843" y="17905"/>
                  <a:pt x="0" y="21198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6746400" y="2816825"/>
            <a:ext cx="1889700" cy="17994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Al </a:t>
            </a:r>
            <a:r>
              <a:rPr lang="en">
                <a:solidFill>
                  <a:srgbClr val="000000"/>
                </a:solidFill>
              </a:rPr>
              <a:t>mezclar comprueba si un elemento de la derecha ha pasado por delante de n elementos de la izquierda y aumenta los incrementos.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75" y="1525250"/>
            <a:ext cx="6031550" cy="28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6746400" y="1318650"/>
            <a:ext cx="1946700" cy="1395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El algoritmo DyV lo aprovecha ordenando las dos mitades del vector, como MergeSort.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del Algoritmo DyV (Función Ranking)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508600" y="2072600"/>
            <a:ext cx="3842400" cy="2750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  Función que calcula las inversiones de un vector. El vector es ordenado en el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  proceso. Argumentos: puntero al vector, números de componentes de este y un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  puntero a un vector auxiliar que se utilizará en el proceso. El vector auxiliar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  se proporciona para no incluir en el algoritmo los costes de sobrecarga.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ranking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vector, </a:t>
            </a:r>
            <a:r>
              <a:rPr lang="en" sz="8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n, </a:t>
            </a:r>
            <a:r>
              <a:rPr lang="en" sz="8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temp) {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8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//Caso base, un elemento, 0 inversiones</a:t>
            </a:r>
            <a:endParaRPr i="1" sz="800">
              <a:solidFill>
                <a:srgbClr val="4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inversiones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rgbClr val="4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4765925" y="2072600"/>
            <a:ext cx="3842400" cy="2750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i="1" lang="en" sz="8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/El resto se calcula como la suma de las inversiones de la derecha con las de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8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// la izquierda y con las generadas en la unión.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(n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mitad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/2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inversiones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ranking(vector, mitad, temp);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inversiones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ranking(vector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mitad, n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mitad, temp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mitad);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inversiones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unir(vector, mitad, n, temp);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inversiones;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del Algoritmo DyV (Función Unir)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416000" y="2079725"/>
            <a:ext cx="3842400" cy="25626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  Esta función une las dos partes del vector, ordenadas individualmente y calcula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  el número de inversiones que se producen entre las dos partes.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unir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vector, </a:t>
            </a:r>
            <a:r>
              <a:rPr lang="en" sz="8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mitad, </a:t>
            </a:r>
            <a:r>
              <a:rPr lang="en" sz="8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final, </a:t>
            </a:r>
            <a:r>
              <a:rPr lang="en" sz="8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temp) {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izq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der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mitad, i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inversiones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(izq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mitad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der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final) {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8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//Si se ha llegado al final del vector derecho, o el elemento de la izquierda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8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//es menor, añadimos el elemento de la izquierda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rgbClr val="795E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4694675" y="2079725"/>
            <a:ext cx="4103400" cy="2562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(der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final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(izq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mitad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vector[izq]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vector[der])) {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temp[i]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vector[izq];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i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izq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8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//Si se ha llegado al final del vector izquierdo, o el elemento de la derecha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8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//es menor, añadimos el elemento de la derecha.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temp[i]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vector[der];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i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der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del Algoritmo DyV (Función Unir)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2650650" y="2178600"/>
            <a:ext cx="3842700" cy="22611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//Calculamos el número de inversiones (el elemento recién insertado con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" sz="8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// todos los elementos restantes en la izquierda)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inversiones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mitad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izq;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8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j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final; j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vector[j]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temp[j];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inversiones;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95E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78975" y="1318650"/>
            <a:ext cx="8470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EFICIENCIA TEÓRICA EMPÍRICA E HÍBRIDA (Alg. DyV)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Eficiencia teórica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Es un algoritmo de eficiencia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O(n²)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=&gt; Bucle anidado dentro de otro con subprocesos de tiempo constante.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Eficiencia empírica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Se utiliza un script para ejecutar sucesivas veces el programa y para tamaños de entrada crecientes.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729450" y="2078875"/>
            <a:ext cx="7688700" cy="28026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Eficiencia teórica</a:t>
            </a:r>
            <a:r>
              <a:rPr lang="en" sz="1800">
                <a:solidFill>
                  <a:srgbClr val="000000"/>
                </a:solidFill>
              </a:rPr>
              <a:t>. Es un algoritmo de eficiencia</a:t>
            </a:r>
            <a:r>
              <a:rPr b="1" lang="en" sz="1800">
                <a:solidFill>
                  <a:srgbClr val="000000"/>
                </a:solidFill>
              </a:rPr>
              <a:t> O(nlog(n))</a:t>
            </a: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T(n) = 2*T(n/2) + n</a:t>
            </a:r>
            <a:endParaRPr sz="1800">
              <a:solidFill>
                <a:srgbClr val="000000"/>
              </a:solidFill>
            </a:endParaRPr>
          </a:p>
          <a:p>
            <a:pPr indent="17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Eficiencia empírica</a:t>
            </a:r>
            <a:r>
              <a:rPr lang="en" sz="1800">
                <a:solidFill>
                  <a:srgbClr val="000000"/>
                </a:solidFill>
              </a:rPr>
              <a:t>. Se utiliza un script para ejecutar sucesivas veces el programa y para tamaños de entrada crecientes.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Eficiencia híbrida</a:t>
            </a:r>
            <a:r>
              <a:rPr lang="en" sz="1800">
                <a:solidFill>
                  <a:srgbClr val="000000"/>
                </a:solidFill>
              </a:rPr>
              <a:t>. Función 		f(x) = a*n*log (n)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HÍBRIDO (Alg. DyV)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750" y="1910325"/>
            <a:ext cx="3814100" cy="28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utilizado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b="20854" l="0" r="0" t="0"/>
          <a:stretch/>
        </p:blipFill>
        <p:spPr>
          <a:xfrm>
            <a:off x="1597925" y="1853854"/>
            <a:ext cx="6268099" cy="3024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PROBLEMA: Comparación de Preferencias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467725"/>
            <a:ext cx="7889700" cy="17433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en" sz="1800">
                <a:solidFill>
                  <a:srgbClr val="000000"/>
                </a:solidFill>
              </a:rPr>
              <a:t>C</a:t>
            </a:r>
            <a:r>
              <a:rPr b="1" lang="en" sz="1800">
                <a:solidFill>
                  <a:srgbClr val="000000"/>
                </a:solidFill>
              </a:rPr>
              <a:t>omparación de las preferencias</a:t>
            </a:r>
            <a:r>
              <a:rPr lang="en" sz="1800">
                <a:solidFill>
                  <a:srgbClr val="000000"/>
                </a:solidFill>
              </a:rPr>
              <a:t> de dos usuarios dado n productos, para medir la similitud de las preferencias.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en" sz="1800">
                <a:solidFill>
                  <a:srgbClr val="000000"/>
                </a:solidFill>
              </a:rPr>
              <a:t>I</a:t>
            </a:r>
            <a:r>
              <a:rPr b="1" lang="en" sz="1800">
                <a:solidFill>
                  <a:srgbClr val="000000"/>
                </a:solidFill>
              </a:rPr>
              <a:t>nversiones</a:t>
            </a:r>
            <a:r>
              <a:rPr lang="en" sz="1800">
                <a:solidFill>
                  <a:srgbClr val="000000"/>
                </a:solidFill>
              </a:rPr>
              <a:t> =&gt; </a:t>
            </a:r>
            <a:r>
              <a:rPr b="1" lang="en" sz="1800">
                <a:solidFill>
                  <a:srgbClr val="000000"/>
                </a:solidFill>
              </a:rPr>
              <a:t>A</a:t>
            </a:r>
            <a:r>
              <a:rPr lang="en" sz="1800">
                <a:solidFill>
                  <a:srgbClr val="000000"/>
                </a:solidFill>
              </a:rPr>
              <a:t> := ( </a:t>
            </a:r>
            <a:r>
              <a:rPr b="1" lang="en" sz="1800">
                <a:solidFill>
                  <a:srgbClr val="000000"/>
                </a:solidFill>
              </a:rPr>
              <a:t>i</a:t>
            </a:r>
            <a:r>
              <a:rPr lang="en" sz="1800">
                <a:solidFill>
                  <a:srgbClr val="000000"/>
                </a:solidFill>
              </a:rPr>
              <a:t> &lt;  </a:t>
            </a:r>
            <a:r>
              <a:rPr b="1" lang="en" sz="1800">
                <a:solidFill>
                  <a:srgbClr val="000000"/>
                </a:solidFill>
              </a:rPr>
              <a:t>j ) </a:t>
            </a:r>
            <a:r>
              <a:rPr lang="en" sz="1800">
                <a:solidFill>
                  <a:srgbClr val="000000"/>
                </a:solidFill>
              </a:rPr>
              <a:t>y </a:t>
            </a:r>
            <a:r>
              <a:rPr b="1" lang="en" sz="1800">
                <a:solidFill>
                  <a:srgbClr val="000000"/>
                </a:solidFill>
              </a:rPr>
              <a:t>B </a:t>
            </a:r>
            <a:r>
              <a:rPr lang="en" sz="1800">
                <a:solidFill>
                  <a:srgbClr val="000000"/>
                </a:solidFill>
              </a:rPr>
              <a:t>:= ( </a:t>
            </a:r>
            <a:r>
              <a:rPr b="1" lang="en" sz="1800">
                <a:solidFill>
                  <a:srgbClr val="000000"/>
                </a:solidFill>
              </a:rPr>
              <a:t>j</a:t>
            </a:r>
            <a:r>
              <a:rPr lang="en" sz="1800">
                <a:solidFill>
                  <a:srgbClr val="000000"/>
                </a:solidFill>
              </a:rPr>
              <a:t> &lt; </a:t>
            </a:r>
            <a:r>
              <a:rPr b="1" lang="en" sz="1800">
                <a:solidFill>
                  <a:srgbClr val="000000"/>
                </a:solidFill>
              </a:rPr>
              <a:t>i )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 sz="1800">
                <a:solidFill>
                  <a:srgbClr val="000000"/>
                </a:solidFill>
              </a:rPr>
              <a:t>A menos inversiones, más similitud.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Comparación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729450" y="2078875"/>
            <a:ext cx="7829700" cy="24144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Compararemos el algoritmo DyV con el algoritmo básico	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729450" y="1318650"/>
            <a:ext cx="784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Comparación para tamaños pequeños (n = 1000)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8388" y="1953575"/>
            <a:ext cx="3687225" cy="27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729450" y="1318650"/>
            <a:ext cx="784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Comparación para tamaños grandes (n = 90000)</a:t>
            </a:r>
            <a:endParaRPr/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161" y="1981050"/>
            <a:ext cx="3647675" cy="27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¿Merece la pena el tiempo extra invertido en el estudio del problema para poder hallar un algoritmo más eficiente?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técnica divide y vencerás permite dar un salto inmenso en términos de eficiencia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Imprescindible para el desarrollo de algoritmos eficientes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DEL PROBLEMA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322350"/>
            <a:ext cx="7827900" cy="2261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en" sz="1800">
                <a:solidFill>
                  <a:srgbClr val="000000"/>
                </a:solidFill>
              </a:rPr>
              <a:t>Elementos </a:t>
            </a:r>
            <a:r>
              <a:rPr lang="en" sz="1800">
                <a:solidFill>
                  <a:srgbClr val="000000"/>
                </a:solidFill>
              </a:rPr>
              <a:t>identificados</a:t>
            </a:r>
            <a:r>
              <a:rPr lang="en" sz="1800">
                <a:solidFill>
                  <a:srgbClr val="000000"/>
                </a:solidFill>
              </a:rPr>
              <a:t> mediante enteros desde </a:t>
            </a:r>
            <a:r>
              <a:rPr b="1" lang="en" sz="1800">
                <a:solidFill>
                  <a:srgbClr val="000000"/>
                </a:solidFill>
              </a:rPr>
              <a:t>1 </a:t>
            </a:r>
            <a:r>
              <a:rPr lang="en" sz="1800">
                <a:solidFill>
                  <a:srgbClr val="000000"/>
                </a:solidFill>
              </a:rPr>
              <a:t>a</a:t>
            </a:r>
            <a:r>
              <a:rPr b="1" lang="en" sz="1800">
                <a:solidFill>
                  <a:srgbClr val="000000"/>
                </a:solidFill>
              </a:rPr>
              <a:t> n</a:t>
            </a:r>
            <a:r>
              <a:rPr lang="en" sz="1800">
                <a:solidFill>
                  <a:srgbClr val="000000"/>
                </a:solidFill>
              </a:rPr>
              <a:t>; con </a:t>
            </a:r>
            <a:r>
              <a:rPr b="1" lang="en" sz="1800">
                <a:solidFill>
                  <a:srgbClr val="000000"/>
                </a:solidFill>
              </a:rPr>
              <a:t>n</a:t>
            </a:r>
            <a:r>
              <a:rPr lang="en" sz="1800">
                <a:solidFill>
                  <a:srgbClr val="000000"/>
                </a:solidFill>
              </a:rPr>
              <a:t> natural.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 sz="1800">
                <a:solidFill>
                  <a:srgbClr val="000000"/>
                </a:solidFill>
              </a:rPr>
              <a:t>El orden de preferencia es </a:t>
            </a:r>
            <a:r>
              <a:rPr lang="en" sz="1800">
                <a:solidFill>
                  <a:srgbClr val="000000"/>
                </a:solidFill>
              </a:rPr>
              <a:t>un vector de enteros </a:t>
            </a:r>
            <a:r>
              <a:rPr b="1" lang="en" sz="1800">
                <a:solidFill>
                  <a:srgbClr val="000000"/>
                </a:solidFill>
              </a:rPr>
              <a:t>v</a:t>
            </a:r>
            <a:r>
              <a:rPr lang="en" sz="1800">
                <a:solidFill>
                  <a:srgbClr val="000000"/>
                </a:solidFill>
              </a:rPr>
              <a:t> de tamaño </a:t>
            </a:r>
            <a:r>
              <a:rPr b="1" lang="en" sz="1800">
                <a:solidFill>
                  <a:srgbClr val="000000"/>
                </a:solidFill>
              </a:rPr>
              <a:t>n</a:t>
            </a:r>
            <a:r>
              <a:rPr lang="en" sz="1800">
                <a:solidFill>
                  <a:srgbClr val="000000"/>
                </a:solidFill>
              </a:rPr>
              <a:t>, de forma que :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-v[i] = ai, con i = 1, . . . , n.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BÁSICO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4138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ranking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v[], </a:t>
            </a:r>
            <a:r>
              <a:rPr lang="en" sz="8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tam){   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cont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8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tam; i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   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8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+1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j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tam; j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  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(v[i]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v[j])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cont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cont;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EFICIENCIA EMPÍRICA (Alg. Básico)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Eficiencia teórica</a:t>
            </a:r>
            <a:r>
              <a:rPr lang="en" sz="1800">
                <a:solidFill>
                  <a:srgbClr val="000000"/>
                </a:solidFill>
              </a:rPr>
              <a:t>. Es un algoritmo de eficiencia</a:t>
            </a:r>
            <a:r>
              <a:rPr b="1" lang="en" sz="1800">
                <a:solidFill>
                  <a:srgbClr val="000000"/>
                </a:solidFill>
              </a:rPr>
              <a:t> O(n²)</a:t>
            </a:r>
            <a:r>
              <a:rPr lang="en" sz="1800">
                <a:solidFill>
                  <a:srgbClr val="000000"/>
                </a:solidFill>
              </a:rPr>
              <a:t> =&gt; Bucle anidado dentro de otro con subprocesos de tiempo constante.</a:t>
            </a:r>
            <a:endParaRPr sz="1800">
              <a:solidFill>
                <a:srgbClr val="000000"/>
              </a:solidFill>
            </a:endParaRPr>
          </a:p>
          <a:p>
            <a:pPr indent="17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Eficiencia empírica</a:t>
            </a:r>
            <a:r>
              <a:rPr lang="en" sz="1800">
                <a:solidFill>
                  <a:srgbClr val="000000"/>
                </a:solidFill>
              </a:rPr>
              <a:t>. Se utiliza un script para ejecutar sucesivas veces el programa y para tamaños de entrada crecientes.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EMPÍRICO (Alg. Básico)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989" y="2018700"/>
            <a:ext cx="3730025" cy="27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EFICIENCIA HÍBRIDA (Alg. Básico)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Función: </a:t>
            </a:r>
            <a:endParaRPr b="1" sz="1400">
              <a:solidFill>
                <a:srgbClr val="000000"/>
              </a:solidFill>
            </a:endParaRPr>
          </a:p>
          <a:p>
            <a:pPr indent="179999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f(x) = a0*x*x + a1*x+ a2 </a:t>
            </a:r>
            <a:endParaRPr sz="1400">
              <a:solidFill>
                <a:srgbClr val="000000"/>
              </a:solidFill>
            </a:endParaRPr>
          </a:p>
          <a:p>
            <a:pPr indent="17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Constantes ocultas ajustadas: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set of parameters        		Asymptotic Standard Error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        	==========================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a0          	= 9.25653e-09  		+/- 1.106e-11	(0.1195%)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          	= -2.12961e-06 		+/- 1.05e-06 	(49.29%)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          	= 0.0325934    		+/- 0.02094  	(64.23%)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HÍBRIDO (Alg. Básico)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572000" y="2571750"/>
            <a:ext cx="4108200" cy="834300"/>
          </a:xfrm>
          <a:prstGeom prst="rect">
            <a:avLst/>
          </a:prstGeom>
          <a:solidFill>
            <a:srgbClr val="CC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La coincidencia precisa entre ambas funciones nos permite, además, cerciorarnos de la corrección del análisis teórico.</a:t>
            </a:r>
            <a:endParaRPr sz="1400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00" y="1853850"/>
            <a:ext cx="3400200" cy="25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Divide Y Vencerás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4144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Consiste en un algoritmo </a:t>
            </a:r>
            <a:r>
              <a:rPr b="1" i="1" lang="en" sz="1600">
                <a:solidFill>
                  <a:srgbClr val="000000"/>
                </a:solidFill>
              </a:rPr>
              <a:t>MergeSort</a:t>
            </a:r>
            <a:r>
              <a:rPr lang="en" sz="1600">
                <a:solidFill>
                  <a:srgbClr val="000000"/>
                </a:solidFill>
              </a:rPr>
              <a:t> modificado.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Compuesto por dos funciones: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en" sz="1600">
                <a:solidFill>
                  <a:srgbClr val="000000"/>
                </a:solidFill>
              </a:rPr>
              <a:t>Divide el vector y llama recursivamente por cada mitad. Calcula las inversiones de cada mitad y de la unión.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en" sz="1600">
                <a:solidFill>
                  <a:srgbClr val="000000"/>
                </a:solidFill>
              </a:rPr>
              <a:t>Ordena un segmento del vector y calcula las inversiones del mismo.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