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aleway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italic.fntdata"/><Relationship Id="rId10" Type="http://schemas.openxmlformats.org/officeDocument/2006/relationships/slide" Target="slides/slide5.xml"/><Relationship Id="rId32" Type="http://schemas.openxmlformats.org/officeDocument/2006/relationships/font" Target="fonts/Raleway-bold.fntdata"/><Relationship Id="rId13" Type="http://schemas.openxmlformats.org/officeDocument/2006/relationships/slide" Target="slides/slide8.xml"/><Relationship Id="rId35" Type="http://schemas.openxmlformats.org/officeDocument/2006/relationships/font" Target="fonts/Lato-regular.fntdata"/><Relationship Id="rId12" Type="http://schemas.openxmlformats.org/officeDocument/2006/relationships/slide" Target="slides/slide7.xml"/><Relationship Id="rId34" Type="http://schemas.openxmlformats.org/officeDocument/2006/relationships/font" Target="fonts/Raleway-boldItalic.fntdata"/><Relationship Id="rId15" Type="http://schemas.openxmlformats.org/officeDocument/2006/relationships/slide" Target="slides/slide10.xml"/><Relationship Id="rId37" Type="http://schemas.openxmlformats.org/officeDocument/2006/relationships/font" Target="fonts/Lato-italic.fntdata"/><Relationship Id="rId14" Type="http://schemas.openxmlformats.org/officeDocument/2006/relationships/slide" Target="slides/slide9.xml"/><Relationship Id="rId36" Type="http://schemas.openxmlformats.org/officeDocument/2006/relationships/font" Target="fonts/La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La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2dc5d5658_3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2dc5d5658_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2dc5d5658_3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2dc5d5658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2dc5d5658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2dc5d5658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2dc5d565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2dc5d565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2dc5d5658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2dc5d5658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2dc5d5658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2dc5d5658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2dc5d5658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2dc5d5658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2dc5d5658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2dc5d5658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2dc5d5658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2dc5d5658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2dc5d5658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2dc5d5658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1710d9c7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1710d9c7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2dc5d5658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2dc5d5658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2dc5d565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62dc5d565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2dc5d565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2dc5d565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2dc5d565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2dc5d565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2f8a324c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62f8a324c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2fe3f3f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62fe3f3f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1710d9c7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1710d9c7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1710d9c77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1710d9c77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1710d9c77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1710d9c77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1883456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1883456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2dc5d565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2dc5d565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2dc5d5658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2dc5d5658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2dc5d5658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2dc5d5658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fundamentos-de-desarrollo-en-odoo.readthedocs.io/es/latest/capitulos/comenzando-con-odoo.html#desarrollar-desde-la-estacion-de-trabajo" TargetMode="External"/><Relationship Id="rId4" Type="http://schemas.openxmlformats.org/officeDocument/2006/relationships/hyperlink" Target="https://fundamentos-de-desarrollo-en-odoo.readthedocs.io/es/latest/capitulos/comenzando-con-odoo.html#desarrollar-desde-la-estacion-de-trabajo" TargetMode="External"/><Relationship Id="rId10" Type="http://schemas.openxmlformats.org/officeDocument/2006/relationships/hyperlink" Target="https://github.com/odoo" TargetMode="External"/><Relationship Id="rId9" Type="http://schemas.openxmlformats.org/officeDocument/2006/relationships/hyperlink" Target="https://www.odoo.com/es_ES/page/docs" TargetMode="External"/><Relationship Id="rId5" Type="http://schemas.openxmlformats.org/officeDocument/2006/relationships/hyperlink" Target="https://www.odoo.com/es_ES/blog/customer-reviews-6" TargetMode="External"/><Relationship Id="rId6" Type="http://schemas.openxmlformats.org/officeDocument/2006/relationships/hyperlink" Target="https://www.odoo.com/documentation/user/9.0/es/" TargetMode="External"/><Relationship Id="rId7" Type="http://schemas.openxmlformats.org/officeDocument/2006/relationships/hyperlink" Target="https://www.odoo.com/documentation/user/9.0/es/" TargetMode="External"/><Relationship Id="rId8" Type="http://schemas.openxmlformats.org/officeDocument/2006/relationships/hyperlink" Target="https://www.odoo.com/documentation/user/12.0/es/crm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6.png"/><Relationship Id="rId5" Type="http://schemas.openxmlformats.org/officeDocument/2006/relationships/image" Target="../media/image11.png"/><Relationship Id="rId6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12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625550" y="1114650"/>
            <a:ext cx="7029000" cy="13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ERP de software libre y </a:t>
            </a:r>
            <a:r>
              <a:rPr lang="es" sz="3600"/>
              <a:t>código</a:t>
            </a:r>
            <a:r>
              <a:rPr lang="es" sz="3600"/>
              <a:t> abierto</a:t>
            </a:r>
            <a:endParaRPr sz="36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625550" y="3255825"/>
            <a:ext cx="6847200" cy="2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Trabajo realizado por: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José</a:t>
            </a:r>
            <a:r>
              <a:rPr lang="es" sz="1400"/>
              <a:t> Manuel López Molina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Nikita Stetskiy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Juan Sánchez Rodríguez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Manuel Hidalgo Carmona</a:t>
            </a:r>
            <a:endParaRPr sz="1400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8550" y="1967900"/>
            <a:ext cx="4798425" cy="250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Instalación ubuntu</a:t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950" y="1913875"/>
            <a:ext cx="42291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950" y="2192975"/>
            <a:ext cx="3842550" cy="2814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0250" y="3505063"/>
            <a:ext cx="3343275" cy="1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400" y="2223050"/>
            <a:ext cx="3485951" cy="234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2300" y="2223050"/>
            <a:ext cx="3753099" cy="234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/>
        </p:nvSpPr>
        <p:spPr>
          <a:xfrm>
            <a:off x="682575" y="1366125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Resultado final</a:t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Funcionalidades</a:t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Odoo posee muchos módulos de los siguientes tipos: Ventas, Operaciones, Fabricación, Web, Marketing y Recursos Humanos.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Entre ellos destacan los módulos de “Ventas”, “Compras”, “Gestión financiera”, “CRM”, “Recursos Humanos”, “Gestión de proyectos” y “TPV”.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A continuación hablaremos sobre el módulo “CRM” y  veremos su uso, que a su vez utiliza otros módulos tales como “</a:t>
            </a:r>
            <a:r>
              <a:rPr lang="es"/>
              <a:t>Ventas”, “Firma electrónica”, “Facturación”, “Mensajes Masivos”...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CRM</a:t>
            </a:r>
            <a:endParaRPr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729450" y="1853850"/>
            <a:ext cx="7688700" cy="28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1800"/>
              </a:spcBef>
              <a:spcAft>
                <a:spcPts val="0"/>
              </a:spcAft>
              <a:buSzPts val="1400"/>
              <a:buChar char="●"/>
            </a:pPr>
            <a:r>
              <a:rPr b="1" lang="es" sz="1400"/>
              <a:t>ORGANIZACIÓN DE FLUJOS DE ACTIVIDADES</a:t>
            </a:r>
            <a:endParaRPr b="1"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" sz="1400"/>
              <a:t>GENERACIÓN DE INICIATIVAS Y OPORTUNIDADES</a:t>
            </a:r>
            <a:endParaRPr b="1"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" sz="1400"/>
              <a:t>ASIGNAR Y RASTREAR INICIATIVAS</a:t>
            </a:r>
            <a:endParaRPr b="1"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" sz="1400"/>
              <a:t>ANALIZAR EL RENDIMIENTO </a:t>
            </a:r>
            <a:r>
              <a:rPr lang="es" sz="1400"/>
              <a:t>(ganancia/pérdida, ingresos esperados )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" sz="1400"/>
              <a:t>OPTIMIZA TU TRABAJO DIARIO</a:t>
            </a:r>
            <a:r>
              <a:rPr lang="es" sz="1400"/>
              <a:t> (integración Google)</a:t>
            </a:r>
            <a:endParaRPr sz="14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800" y="1965275"/>
            <a:ext cx="8476399" cy="304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6"/>
          <p:cNvSpPr txBox="1"/>
          <p:nvPr>
            <p:ph type="title"/>
          </p:nvPr>
        </p:nvSpPr>
        <p:spPr>
          <a:xfrm>
            <a:off x="727650" y="1305050"/>
            <a:ext cx="76887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Gestión de flujos de ventas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08075"/>
            <a:ext cx="8839202" cy="3235433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7"/>
          <p:cNvSpPr txBox="1"/>
          <p:nvPr>
            <p:ph type="title"/>
          </p:nvPr>
        </p:nvSpPr>
        <p:spPr>
          <a:xfrm>
            <a:off x="620175" y="1343450"/>
            <a:ext cx="7688700" cy="4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Gestión de flujo de equipos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800" y="2117700"/>
            <a:ext cx="8476400" cy="262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8"/>
          <p:cNvSpPr txBox="1"/>
          <p:nvPr>
            <p:ph type="title"/>
          </p:nvPr>
        </p:nvSpPr>
        <p:spPr>
          <a:xfrm>
            <a:off x="558775" y="1497000"/>
            <a:ext cx="7688700" cy="4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Gestión de clientes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95601"/>
            <a:ext cx="8839201" cy="25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9"/>
          <p:cNvSpPr txBox="1"/>
          <p:nvPr>
            <p:ph type="title"/>
          </p:nvPr>
        </p:nvSpPr>
        <p:spPr>
          <a:xfrm>
            <a:off x="727650" y="1420225"/>
            <a:ext cx="7688700" cy="4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Gestión de iniciativas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7276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ventas, iniciativas y actividades</a:t>
            </a:r>
            <a:endParaRPr/>
          </a:p>
        </p:txBody>
      </p:sp>
      <p:pic>
        <p:nvPicPr>
          <p:cNvPr id="197" name="Google Shape;1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7550" y="1853850"/>
            <a:ext cx="739060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Ventajas</a:t>
            </a:r>
            <a:endParaRPr/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· </a:t>
            </a:r>
            <a:r>
              <a:rPr lang="es"/>
              <a:t>Código</a:t>
            </a:r>
            <a:r>
              <a:rPr lang="es"/>
              <a:t> abierto : C</a:t>
            </a:r>
            <a:r>
              <a:rPr lang="es"/>
              <a:t>ódigo</a:t>
            </a:r>
            <a:r>
              <a:rPr lang="es"/>
              <a:t> adaptable a las medidas de cada empresa, mejorando o adaptando </a:t>
            </a:r>
            <a:r>
              <a:rPr lang="es"/>
              <a:t>módulos.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· Escalable : Se puede comenzar solamente con módulos que requiera y añadir módulos posteriormente.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· Remoto : Se puede usar el software de forma remota o instalando en los propios servidores de la empresa.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· Flexible: La interfaz del usuario es personalizable y gestionable adaptándose al usuario.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· Múltiples plataformas : Se puede utilizar en cualquier S.O. que tenga navegador, e instalarse en Windows, Linux, Mac, incluso Android e iOS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· Tutoriales intuitivos y compatibilidades con archivos como CSV y Excel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r>
              <a:rPr lang="es"/>
              <a:t> y nota </a:t>
            </a:r>
            <a:r>
              <a:rPr lang="es"/>
              <a:t>histórica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Odoo (conocido anteriormente como OpenERP y anteriormente como TinyERP) es un software de ERP integrado. Tuvo su lanzamiento inicial el 4 de julio de 2004, teniendo su primera versión 1.0 el febrero de 2005.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Siendo programado en JavaScript, Python y Extensible Markup Language, ha sido utilizado en sistemas operativos como Windows, Linux, Unix, Mac OSX, iOS y Android bajo la licencia de GNU LGPL v3 y Odoo Enterprise Edition License v1.0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Inconvenientes</a:t>
            </a:r>
            <a:endParaRPr/>
          </a:p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· </a:t>
            </a:r>
            <a:r>
              <a:rPr lang="es"/>
              <a:t>Traducción</a:t>
            </a:r>
            <a:r>
              <a:rPr lang="es"/>
              <a:t> : La </a:t>
            </a:r>
            <a:r>
              <a:rPr lang="es"/>
              <a:t>página</a:t>
            </a:r>
            <a:r>
              <a:rPr lang="es"/>
              <a:t> de Odoo </a:t>
            </a:r>
            <a:r>
              <a:rPr lang="es"/>
              <a:t>está</a:t>
            </a:r>
            <a:r>
              <a:rPr lang="es"/>
              <a:t> traducida por defecto con un traductor </a:t>
            </a:r>
            <a:r>
              <a:rPr lang="es"/>
              <a:t>automático</a:t>
            </a:r>
            <a:r>
              <a:rPr lang="es"/>
              <a:t> que </a:t>
            </a:r>
            <a:r>
              <a:rPr lang="es"/>
              <a:t>está</a:t>
            </a:r>
            <a:r>
              <a:rPr lang="es"/>
              <a:t> mal implementado.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· Abrumador : La cantidad de </a:t>
            </a:r>
            <a:r>
              <a:rPr lang="es"/>
              <a:t>información</a:t>
            </a:r>
            <a:r>
              <a:rPr lang="es"/>
              <a:t> al principio llega a ser confusa sin tutoriales interactivos.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Empresas que implementan Odoo</a:t>
            </a:r>
            <a:endParaRPr/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729450" y="2034625"/>
            <a:ext cx="3039900" cy="25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Panorama Nacional:</a:t>
            </a:r>
            <a:br>
              <a:rPr lang="es" sz="1400"/>
            </a:br>
            <a:r>
              <a:rPr lang="es" sz="1400"/>
              <a:t>	-Alain Afflelou</a:t>
            </a:r>
            <a:br>
              <a:rPr lang="es" sz="1400"/>
            </a:br>
            <a:r>
              <a:rPr lang="es" sz="1400"/>
              <a:t>	-Calderería Navarra</a:t>
            </a:r>
            <a:br>
              <a:rPr lang="es" sz="1400"/>
            </a:br>
            <a:r>
              <a:rPr lang="es" sz="1400"/>
              <a:t>	-Fundación Santa Lucía Adsis</a:t>
            </a:r>
            <a:br>
              <a:rPr lang="es" sz="1400"/>
            </a:br>
            <a:r>
              <a:rPr lang="es" sz="1400"/>
              <a:t>	-Heineken</a:t>
            </a:r>
            <a:br>
              <a:rPr lang="es" sz="1400"/>
            </a:br>
            <a:r>
              <a:rPr lang="es" sz="1400"/>
              <a:t>	-Ecovidrio</a:t>
            </a:r>
            <a:br>
              <a:rPr lang="es" sz="1400"/>
            </a:br>
            <a:r>
              <a:rPr lang="es" sz="1400"/>
              <a:t>	-Lolitas&amp;L</a:t>
            </a:r>
            <a:br>
              <a:rPr lang="es" sz="1400"/>
            </a:br>
            <a:r>
              <a:rPr lang="es" sz="1400"/>
              <a:t>	-Travel Tax-Free</a:t>
            </a:r>
            <a:br>
              <a:rPr lang="es" sz="1400"/>
            </a:br>
            <a:r>
              <a:rPr lang="es" sz="1400"/>
              <a:t>	-BestTaxFree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	</a:t>
            </a:r>
            <a:endParaRPr/>
          </a:p>
        </p:txBody>
      </p:sp>
      <p:sp>
        <p:nvSpPr>
          <p:cNvPr id="216" name="Google Shape;216;p33"/>
          <p:cNvSpPr txBox="1"/>
          <p:nvPr/>
        </p:nvSpPr>
        <p:spPr>
          <a:xfrm>
            <a:off x="4092325" y="2034625"/>
            <a:ext cx="4210800" cy="24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Panorama Internacional:</a:t>
            </a:r>
            <a:br>
              <a:rPr lang="e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-ABL (Advanced Biological Laboratories)</a:t>
            </a:r>
            <a:br>
              <a:rPr lang="e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-Danone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-Hyundai</a:t>
            </a:r>
            <a:br>
              <a:rPr lang="e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-Toyota</a:t>
            </a:r>
            <a:br>
              <a:rPr lang="e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-WWF (Fondo Mundial para la Naturaleza)</a:t>
            </a:r>
            <a:br>
              <a:rPr lang="e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-Sodexo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idx="1" type="body"/>
          </p:nvPr>
        </p:nvSpPr>
        <p:spPr>
          <a:xfrm>
            <a:off x="581800" y="1516800"/>
            <a:ext cx="3686100" cy="32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Odoo cuenta con más de 3.7 millones de usuarios en todo e</a:t>
            </a:r>
            <a:r>
              <a:rPr lang="es" sz="1800"/>
              <a:t>l</a:t>
            </a:r>
            <a:r>
              <a:rPr lang="es" sz="1800"/>
              <a:t> mundo que van desde empresas nuevas (1 empleado) hasta grandes empresas (más</a:t>
            </a:r>
            <a:r>
              <a:rPr lang="es" sz="1800"/>
              <a:t> </a:t>
            </a:r>
            <a:r>
              <a:rPr lang="es" sz="1800"/>
              <a:t>de 300.000 empleados)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34"/>
          <p:cNvPicPr preferRelativeResize="0"/>
          <p:nvPr/>
        </p:nvPicPr>
        <p:blipFill rotWithShape="1">
          <a:blip r:embed="rId3">
            <a:alphaModFix/>
          </a:blip>
          <a:srcRect b="0" l="0" r="30901" t="0"/>
          <a:stretch/>
        </p:blipFill>
        <p:spPr>
          <a:xfrm>
            <a:off x="4201325" y="1884025"/>
            <a:ext cx="4450849" cy="125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Odoo el perfecto ERP para WWF</a:t>
            </a:r>
            <a:endParaRPr/>
          </a:p>
        </p:txBody>
      </p:sp>
      <p:sp>
        <p:nvSpPr>
          <p:cNvPr id="228" name="Google Shape;228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La funcionalidad estándar de Odoo </a:t>
            </a:r>
            <a:r>
              <a:rPr lang="es" sz="1400"/>
              <a:t>con una personalizada de tema agrícola era perfecta para WWF y las necesidades de sus proyectos. También </a:t>
            </a:r>
            <a:r>
              <a:rPr lang="es" sz="1400"/>
              <a:t>cumplió con todos sus otros requisitos: WWF quería una solución de código abierto, bajo costo de implementación y poder construir e integrar fácilmente módulos futuros.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/>
              <a:t>Odoo fue la mejor solución, y gracias al éxito del proyecto se han eliminado los problemas de geografía y los lentos tiempos de informes que ocurrieron con los registros en papel.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Referencias</a:t>
            </a:r>
            <a:endParaRPr/>
          </a:p>
        </p:txBody>
      </p:sp>
      <p:sp>
        <p:nvSpPr>
          <p:cNvPr id="234" name="Google Shape;234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Documentación</a:t>
            </a:r>
            <a:r>
              <a:rPr lang="es" u="sng">
                <a:solidFill>
                  <a:schemeClr val="hlink"/>
                </a:solidFill>
                <a:hlinkClick r:id="rId4"/>
              </a:rPr>
              <a:t> Odoo</a:t>
            </a:r>
            <a:br>
              <a:rPr lang="es"/>
            </a:br>
            <a:r>
              <a:rPr lang="es" u="sng">
                <a:solidFill>
                  <a:schemeClr val="hlink"/>
                </a:solidFill>
                <a:hlinkClick r:id="rId5"/>
              </a:rPr>
              <a:t>Empresas implantan odoo</a:t>
            </a:r>
            <a:br>
              <a:rPr lang="es"/>
            </a:br>
            <a:r>
              <a:rPr lang="es" u="sng">
                <a:solidFill>
                  <a:schemeClr val="hlink"/>
                </a:solidFill>
                <a:hlinkClick r:id="rId6"/>
              </a:rPr>
              <a:t>Documentación</a:t>
            </a:r>
            <a:r>
              <a:rPr lang="es" u="sng">
                <a:solidFill>
                  <a:schemeClr val="hlink"/>
                </a:solidFill>
                <a:hlinkClick r:id="rId7"/>
              </a:rPr>
              <a:t> Funcionalidades y usuario</a:t>
            </a:r>
            <a:br>
              <a:rPr lang="es"/>
            </a:br>
            <a:r>
              <a:rPr lang="es" u="sng">
                <a:solidFill>
                  <a:schemeClr val="hlink"/>
                </a:solidFill>
                <a:hlinkClick r:id="rId8"/>
              </a:rPr>
              <a:t>Documentación CRM</a:t>
            </a:r>
            <a:br>
              <a:rPr lang="es"/>
            </a:br>
            <a:r>
              <a:rPr lang="es" u="sng">
                <a:solidFill>
                  <a:schemeClr val="hlink"/>
                </a:solidFill>
                <a:hlinkClick r:id="rId9"/>
              </a:rPr>
              <a:t>Documentación variada</a:t>
            </a:r>
            <a:br>
              <a:rPr lang="es"/>
            </a:br>
            <a:r>
              <a:rPr lang="es" u="sng">
                <a:solidFill>
                  <a:schemeClr val="hlink"/>
                </a:solidFill>
                <a:hlinkClick r:id="rId10"/>
              </a:rPr>
              <a:t>github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/>
          <p:nvPr>
            <p:ph type="title"/>
          </p:nvPr>
        </p:nvSpPr>
        <p:spPr>
          <a:xfrm>
            <a:off x="1439850" y="2304150"/>
            <a:ext cx="6264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Preguntas, </a:t>
            </a:r>
            <a:r>
              <a:rPr lang="es"/>
              <a:t>comentarios</a:t>
            </a:r>
            <a:r>
              <a:rPr lang="es"/>
              <a:t>,...sugerencias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550" y="688500"/>
            <a:ext cx="8516901" cy="4261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y nota histórica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Odoo es una poderosa aplicación absolutamente profesional, que integra todos los procesos de la empresa y permite mantener con facilidad el correcto control de todo lo que ocurre en la empresa y su entorno.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Se presenta como una alternativa tan sólida como SAP ERP (que es opensource de pago), Microsoft Dynamics o NetSuite Oracle. Tiene una versión software libre gratis y una versión más completa de pago a precio muy competitivo.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9000" y="750300"/>
            <a:ext cx="5673314" cy="421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/>
          <p:nvPr/>
        </p:nvSpPr>
        <p:spPr>
          <a:xfrm>
            <a:off x="1409300" y="0"/>
            <a:ext cx="63993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Lato"/>
                <a:ea typeface="Lato"/>
                <a:cs typeface="Lato"/>
                <a:sym typeface="Lato"/>
              </a:rPr>
              <a:t>Relación </a:t>
            </a:r>
            <a:r>
              <a:rPr lang="es" sz="3000">
                <a:latin typeface="Lato"/>
                <a:ea typeface="Lato"/>
                <a:cs typeface="Lato"/>
                <a:sym typeface="Lato"/>
              </a:rPr>
              <a:t>potencia</a:t>
            </a:r>
            <a:r>
              <a:rPr lang="es" sz="3000">
                <a:latin typeface="Lato"/>
                <a:ea typeface="Lato"/>
                <a:cs typeface="Lato"/>
                <a:sym typeface="Lato"/>
              </a:rPr>
              <a:t>-</a:t>
            </a:r>
            <a:r>
              <a:rPr lang="es" sz="3000">
                <a:latin typeface="Lato"/>
                <a:ea typeface="Lato"/>
                <a:cs typeface="Lato"/>
                <a:sym typeface="Lato"/>
              </a:rPr>
              <a:t>facilidad de uso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665325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Tecnología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funcionalidad del negocio se organiza en módulos, y se almacena gracias a PostgreSQL. Se da soporte a dos aplicaciones oficialmente: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Una aplicación web implementada como un servidor HTTP que permite a los usuarios conectarse mediante un navegador de internet. Otra aplicación de escritorio escrita en Python utilizando el kit de herramientas GTK+ (obsoleta a partir de la versión 7).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No obstante, la comunidad ha desarrollado otros clientes alternativos.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El código fuente de OpenERP se aloja en GitHub.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Instalación Windows</a:t>
            </a:r>
            <a:endParaRPr/>
          </a:p>
        </p:txBody>
      </p:sp>
      <p:pic>
        <p:nvPicPr>
          <p:cNvPr descr="C:\Users\Barri\Documents\Trabajos universidad\DDSI\Practica 1\1.bmp"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0050" y="1928825"/>
            <a:ext cx="5267499" cy="3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Barri\Documents\Trabajos universidad\DDSI\Practica 1\2.bmp"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100" y="729699"/>
            <a:ext cx="2770950" cy="2009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Barri\Documents\Trabajos universidad\DDSI\Practica 1\3.bmp" id="131" name="Google Shape;1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7400" y="656237"/>
            <a:ext cx="2770760" cy="2156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Barri\Documents\Trabajos universidad\DDSI\Practica 1\4.bmp" id="132" name="Google Shape;13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450" y="2977875"/>
            <a:ext cx="2850250" cy="2009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Barri\Documents\Trabajos universidad\DDSI\Practica 1\5.bmp" id="133" name="Google Shape;13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47400" y="2977875"/>
            <a:ext cx="2770750" cy="200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611700"/>
            <a:ext cx="2856925" cy="222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9285" y="611700"/>
            <a:ext cx="2848865" cy="222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8500" y="3028975"/>
            <a:ext cx="2466975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