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8F43A7-ED63-4E35-BABD-92C76EB7207A}" v="273" dt="2022-04-28T16:00:39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7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8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1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7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4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1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4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2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28-Apr-22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1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28-Apr-22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8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pattern of red transparent stripes">
            <a:extLst>
              <a:ext uri="{FF2B5EF4-FFF2-40B4-BE49-F238E27FC236}">
                <a16:creationId xmlns:a16="http://schemas.microsoft.com/office/drawing/2014/main" id="{5E326730-1F87-BA99-0089-510EB579C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9903" r="-1" b="23838"/>
          <a:stretch/>
        </p:blipFill>
        <p:spPr>
          <a:xfrm>
            <a:off x="20" y="10"/>
            <a:ext cx="12188932" cy="6857326"/>
          </a:xfrm>
          <a:prstGeom prst="rect">
            <a:avLst/>
          </a:prstGeom>
        </p:spPr>
      </p:pic>
      <p:sp>
        <p:nvSpPr>
          <p:cNvPr id="21" name="Frame 20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D1E77-0085-467D-A3C4-EE5CB55ED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075" y="1122362"/>
            <a:ext cx="10382342" cy="4821237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BEYOND GDP: </a:t>
            </a:r>
            <a:br>
              <a:rPr lang="en-US" sz="5000" dirty="0">
                <a:solidFill>
                  <a:srgbClr val="FFFFFF"/>
                </a:solidFill>
              </a:rPr>
            </a:br>
            <a:r>
              <a:rPr lang="en-US" sz="5000" dirty="0">
                <a:solidFill>
                  <a:srgbClr val="FFFFFF"/>
                </a:solidFill>
              </a:rPr>
              <a:t>ECONOMICS AND HAPPINESS</a:t>
            </a:r>
            <a:br>
              <a:rPr lang="en-US" sz="5000" dirty="0">
                <a:solidFill>
                  <a:srgbClr val="FFFFFF"/>
                </a:solidFill>
              </a:rPr>
            </a:br>
            <a:br>
              <a:rPr lang="en-US" sz="5000" dirty="0">
                <a:solidFill>
                  <a:srgbClr val="FFFFFF"/>
                </a:solidFill>
              </a:rPr>
            </a:br>
            <a:br>
              <a:rPr lang="en-US" sz="50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                                          -NIKITA VOHRA</a:t>
            </a:r>
          </a:p>
        </p:txBody>
      </p:sp>
    </p:spTree>
    <p:extLst>
      <p:ext uri="{BB962C8B-B14F-4D97-AF65-F5344CB8AC3E}">
        <p14:creationId xmlns:p14="http://schemas.microsoft.com/office/powerpoint/2010/main" val="167841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F54A-4815-4A06-912C-C9174D07F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523"/>
            <a:ext cx="9144000" cy="949910"/>
          </a:xfrm>
        </p:spPr>
        <p:txBody>
          <a:bodyPr>
            <a:noAutofit/>
          </a:bodyPr>
          <a:lstStyle/>
          <a:p>
            <a:r>
              <a:rPr lang="en-US" sz="3200" b="1" dirty="0"/>
              <a:t>CONCLUSION AND POLICY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AD99A-5939-4832-BDF9-B85A80083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687" y="1988599"/>
            <a:ext cx="10156055" cy="396387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found out through analysis that important variables in determining the happiness of an individual are as follows: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GDP, Healthy lifestyle, Social support, and Freedom to make life choices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concluded results we have some policy recommendations to improve happiness in a country: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Eradicating all kinds of inequalities amongst groups so that people can interact more freely and can seek social support whenever and wherever needed.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would help improve knowledge spillovers as well.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institutions should teach life skills that teach individuals to tackle difficult situations in turn fostering happiness. This would help improve the emotional health of the country.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should be able to do what they want; not what society plans for them to do. The culture of doing everything at a specific time and ‘being better than the rest’ should be put to rest. 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02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48D85-529F-40FC-80C6-A65216BA3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5428375" cy="80962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F4ED3-BA8D-4A47-BC8A-09D67F8E3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6381"/>
            <a:ext cx="5857314" cy="3755769"/>
          </a:xfrm>
        </p:spPr>
        <p:txBody>
          <a:bodyPr>
            <a:normAutofit fontScale="92500"/>
          </a:bodyPr>
          <a:lstStyle/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Everyone wants to achieve happiness as an end goal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what it takes to be happy and include it in our developmental policies we have to make it quantifiable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the years, research studies have found out that even when the GDP of a country increases, it doesn’t necessarily mean the country is happy. 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factors that might influence happiness are- Social support, Healthy life, Freedom to make independent choices, Generosity, and Perception of corruption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4" name="image15.png">
            <a:extLst>
              <a:ext uri="{FF2B5EF4-FFF2-40B4-BE49-F238E27FC236}">
                <a16:creationId xmlns:a16="http://schemas.microsoft.com/office/drawing/2014/main" id="{5BF73B54-C59A-4BB2-8419-2664B09D43DB}"/>
              </a:ext>
            </a:extLst>
          </p:cNvPr>
          <p:cNvPicPr/>
          <p:nvPr/>
        </p:nvPicPr>
        <p:blipFill>
          <a:blip r:embed="rId2">
            <a:alphaModFix amt="80000"/>
          </a:blip>
          <a:srcRect l="12878" t="13424" r="14583" b="8792"/>
          <a:stretch>
            <a:fillRect/>
          </a:stretch>
        </p:blipFill>
        <p:spPr>
          <a:xfrm>
            <a:off x="6810924" y="2016381"/>
            <a:ext cx="4810684" cy="35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2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BEBAD-EE73-4CDC-A663-4B7B0B604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6" y="662302"/>
            <a:ext cx="6238875" cy="795556"/>
          </a:xfrm>
        </p:spPr>
        <p:txBody>
          <a:bodyPr>
            <a:normAutofit fontScale="90000"/>
          </a:bodyPr>
          <a:lstStyle/>
          <a:p>
            <a:pPr algn="l"/>
            <a:r>
              <a:rPr lang="en-US" sz="38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RESEARCH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0DB97-624D-4EC0-97DA-7B9D28421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6" y="1685956"/>
            <a:ext cx="4768520" cy="454616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chemeClr val="tx2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take the following variables from a report of the UN on the World’s happiness index and perform correlation and regression analysis to understand how much each variable impacts a country’s happiness using visualization and statistical techniques.</a:t>
            </a:r>
          </a:p>
          <a:p>
            <a:pPr algn="just">
              <a:lnSpc>
                <a:spcPct val="100000"/>
              </a:lnSpc>
            </a:pPr>
            <a:endParaRPr lang="en-US" sz="2000" dirty="0">
              <a:solidFill>
                <a:schemeClr val="tx2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chemeClr val="tx2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missing values and outliers for any variables.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Asymmetric distribution in data except for Happiness Score which is normally distributed.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B5FBF8-010E-4C81-A8FA-CA2FD3B68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429224"/>
              </p:ext>
            </p:extLst>
          </p:nvPr>
        </p:nvGraphicFramePr>
        <p:xfrm>
          <a:off x="5890801" y="1685956"/>
          <a:ext cx="5747088" cy="288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44">
                  <a:extLst>
                    <a:ext uri="{9D8B030D-6E8A-4147-A177-3AD203B41FA5}">
                      <a16:colId xmlns:a16="http://schemas.microsoft.com/office/drawing/2014/main" val="746653173"/>
                    </a:ext>
                  </a:extLst>
                </a:gridCol>
                <a:gridCol w="635865">
                  <a:extLst>
                    <a:ext uri="{9D8B030D-6E8A-4147-A177-3AD203B41FA5}">
                      <a16:colId xmlns:a16="http://schemas.microsoft.com/office/drawing/2014/main" val="1302520206"/>
                    </a:ext>
                  </a:extLst>
                </a:gridCol>
                <a:gridCol w="527479">
                  <a:extLst>
                    <a:ext uri="{9D8B030D-6E8A-4147-A177-3AD203B41FA5}">
                      <a16:colId xmlns:a16="http://schemas.microsoft.com/office/drawing/2014/main" val="2916243619"/>
                    </a:ext>
                  </a:extLst>
                </a:gridCol>
                <a:gridCol w="694984">
                  <a:extLst>
                    <a:ext uri="{9D8B030D-6E8A-4147-A177-3AD203B41FA5}">
                      <a16:colId xmlns:a16="http://schemas.microsoft.com/office/drawing/2014/main" val="2836058330"/>
                    </a:ext>
                  </a:extLst>
                </a:gridCol>
                <a:gridCol w="681847">
                  <a:extLst>
                    <a:ext uri="{9D8B030D-6E8A-4147-A177-3AD203B41FA5}">
                      <a16:colId xmlns:a16="http://schemas.microsoft.com/office/drawing/2014/main" val="3262566065"/>
                    </a:ext>
                  </a:extLst>
                </a:gridCol>
                <a:gridCol w="762316">
                  <a:extLst>
                    <a:ext uri="{9D8B030D-6E8A-4147-A177-3AD203B41FA5}">
                      <a16:colId xmlns:a16="http://schemas.microsoft.com/office/drawing/2014/main" val="1695085992"/>
                    </a:ext>
                  </a:extLst>
                </a:gridCol>
                <a:gridCol w="870701">
                  <a:extLst>
                    <a:ext uri="{9D8B030D-6E8A-4147-A177-3AD203B41FA5}">
                      <a16:colId xmlns:a16="http://schemas.microsoft.com/office/drawing/2014/main" val="2777012361"/>
                    </a:ext>
                  </a:extLst>
                </a:gridCol>
                <a:gridCol w="849352">
                  <a:extLst>
                    <a:ext uri="{9D8B030D-6E8A-4147-A177-3AD203B41FA5}">
                      <a16:colId xmlns:a16="http://schemas.microsoft.com/office/drawing/2014/main" val="3549502516"/>
                    </a:ext>
                  </a:extLst>
                </a:gridCol>
              </a:tblGrid>
              <a:tr h="516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Rank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GDP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Social Support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Healthy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Freedom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Generosity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Corruption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extLst>
                  <a:ext uri="{0D108BD9-81ED-4DB2-BD59-A6C34878D82A}">
                    <a16:rowId xmlns:a16="http://schemas.microsoft.com/office/drawing/2014/main" val="4038958422"/>
                  </a:ext>
                </a:extLst>
              </a:tr>
              <a:tr h="3350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Min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extLst>
                  <a:ext uri="{0D108BD9-81ED-4DB2-BD59-A6C34878D82A}">
                    <a16:rowId xmlns:a16="http://schemas.microsoft.com/office/drawing/2014/main" val="1827565553"/>
                  </a:ext>
                </a:extLst>
              </a:tr>
              <a:tr h="516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1st Quantile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37.25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1096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732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463.2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440.5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89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68.25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extLst>
                  <a:ext uri="{0D108BD9-81ED-4DB2-BD59-A6C34878D82A}">
                    <a16:rowId xmlns:a16="http://schemas.microsoft.com/office/drawing/2014/main" val="1633582989"/>
                  </a:ext>
                </a:extLst>
              </a:tr>
              <a:tr h="3350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Median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73.5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1446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957.5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621.5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543.5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132.5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119.5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extLst>
                  <a:ext uri="{0D108BD9-81ED-4DB2-BD59-A6C34878D82A}">
                    <a16:rowId xmlns:a16="http://schemas.microsoft.com/office/drawing/2014/main" val="3471157179"/>
                  </a:ext>
                </a:extLst>
              </a:tr>
              <a:tr h="3350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Mean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73.5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1410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905.9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586.2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517.2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147.4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154.78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extLst>
                  <a:ext uri="{0D108BD9-81ED-4DB2-BD59-A6C34878D82A}">
                    <a16:rowId xmlns:a16="http://schemas.microsoft.com/office/drawing/2014/main" val="1082907981"/>
                  </a:ext>
                </a:extLst>
              </a:tr>
              <a:tr h="516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3rd Quantile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109.75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1785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1114.2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719.8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626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197.8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198.5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extLst>
                  <a:ext uri="{0D108BD9-81ED-4DB2-BD59-A6C34878D82A}">
                    <a16:rowId xmlns:a16="http://schemas.microsoft.com/office/drawing/2014/main" val="1724972631"/>
                  </a:ext>
                </a:extLst>
              </a:tr>
              <a:tr h="3350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Max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146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2209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1320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942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740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468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587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5688" marR="65688" marT="65688" marB="65688"/>
                </a:tc>
                <a:extLst>
                  <a:ext uri="{0D108BD9-81ED-4DB2-BD59-A6C34878D82A}">
                    <a16:rowId xmlns:a16="http://schemas.microsoft.com/office/drawing/2014/main" val="3081947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17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3036-3FE2-431D-A106-04A57065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905523"/>
          </a:xfrm>
        </p:spPr>
        <p:txBody>
          <a:bodyPr>
            <a:normAutofit fontScale="90000"/>
          </a:bodyPr>
          <a:lstStyle/>
          <a:p>
            <a:r>
              <a:rPr lang="en-US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ANALYSIS AND RESULTS</a:t>
            </a:r>
            <a:br>
              <a:rPr lang="en-US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r>
              <a:rPr lang="en-US" sz="1600" b="1" u="sng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AND BOTTOM 5 COUNTRIES ACCORDING TO THE HAPPINESS SCORES AND HOW THEIR GDP VARIES</a:t>
            </a:r>
            <a:endParaRPr lang="en-US" sz="1600" u="sng" dirty="0">
              <a:solidFill>
                <a:schemeClr val="tx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FC450-B75F-4EF3-BB73-620B2FB3A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60125"/>
            <a:ext cx="5181600" cy="46430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200" b="1" dirty="0">
              <a:solidFill>
                <a:schemeClr val="tx2">
                  <a:alpha val="60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2C5638-D1AC-464F-89D6-A5E79A03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013381"/>
              </p:ext>
            </p:extLst>
          </p:nvPr>
        </p:nvGraphicFramePr>
        <p:xfrm>
          <a:off x="838200" y="1660126"/>
          <a:ext cx="4632938" cy="4216887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492896">
                  <a:extLst>
                    <a:ext uri="{9D8B030D-6E8A-4147-A177-3AD203B41FA5}">
                      <a16:colId xmlns:a16="http://schemas.microsoft.com/office/drawing/2014/main" val="650003384"/>
                    </a:ext>
                  </a:extLst>
                </a:gridCol>
                <a:gridCol w="492059">
                  <a:extLst>
                    <a:ext uri="{9D8B030D-6E8A-4147-A177-3AD203B41FA5}">
                      <a16:colId xmlns:a16="http://schemas.microsoft.com/office/drawing/2014/main" val="2977491797"/>
                    </a:ext>
                  </a:extLst>
                </a:gridCol>
                <a:gridCol w="1160466">
                  <a:extLst>
                    <a:ext uri="{9D8B030D-6E8A-4147-A177-3AD203B41FA5}">
                      <a16:colId xmlns:a16="http://schemas.microsoft.com/office/drawing/2014/main" val="988154847"/>
                    </a:ext>
                  </a:extLst>
                </a:gridCol>
                <a:gridCol w="187999">
                  <a:extLst>
                    <a:ext uri="{9D8B030D-6E8A-4147-A177-3AD203B41FA5}">
                      <a16:colId xmlns:a16="http://schemas.microsoft.com/office/drawing/2014/main" val="2051764838"/>
                    </a:ext>
                  </a:extLst>
                </a:gridCol>
                <a:gridCol w="618590">
                  <a:extLst>
                    <a:ext uri="{9D8B030D-6E8A-4147-A177-3AD203B41FA5}">
                      <a16:colId xmlns:a16="http://schemas.microsoft.com/office/drawing/2014/main" val="2545745850"/>
                    </a:ext>
                  </a:extLst>
                </a:gridCol>
                <a:gridCol w="556788">
                  <a:extLst>
                    <a:ext uri="{9D8B030D-6E8A-4147-A177-3AD203B41FA5}">
                      <a16:colId xmlns:a16="http://schemas.microsoft.com/office/drawing/2014/main" val="725752697"/>
                    </a:ext>
                  </a:extLst>
                </a:gridCol>
                <a:gridCol w="1124140">
                  <a:extLst>
                    <a:ext uri="{9D8B030D-6E8A-4147-A177-3AD203B41FA5}">
                      <a16:colId xmlns:a16="http://schemas.microsoft.com/office/drawing/2014/main" val="374749589"/>
                    </a:ext>
                  </a:extLst>
                </a:gridCol>
              </a:tblGrid>
              <a:tr h="6202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 b="0" cap="none" spc="0">
                          <a:solidFill>
                            <a:schemeClr val="bg1"/>
                          </a:solidFill>
                          <a:effectLst/>
                        </a:rPr>
                        <a:t>Top 10</a:t>
                      </a:r>
                      <a:endParaRPr lang="en-US" sz="900" b="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 b="0" cap="none" spc="0">
                          <a:solidFill>
                            <a:schemeClr val="bg1"/>
                          </a:solidFill>
                          <a:effectLst/>
                        </a:rPr>
                        <a:t>Country</a:t>
                      </a:r>
                      <a:endParaRPr lang="en-US" sz="900" b="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 b="0" cap="none" spc="0" dirty="0" err="1">
                          <a:solidFill>
                            <a:schemeClr val="bg1"/>
                          </a:solidFill>
                          <a:effectLst/>
                        </a:rPr>
                        <a:t>Happiness_Score</a:t>
                      </a:r>
                      <a:endParaRPr lang="en-US" sz="900" b="0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b="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 b="0" cap="none" spc="0" dirty="0">
                          <a:solidFill>
                            <a:schemeClr val="bg1"/>
                          </a:solidFill>
                          <a:effectLst/>
                        </a:rPr>
                        <a:t>Bottom 5</a:t>
                      </a:r>
                      <a:endParaRPr lang="en-US" sz="900" b="0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 b="0" cap="none" spc="0">
                          <a:solidFill>
                            <a:schemeClr val="bg1"/>
                          </a:solidFill>
                          <a:effectLst/>
                        </a:rPr>
                        <a:t>Country</a:t>
                      </a:r>
                      <a:endParaRPr lang="en-US" sz="900" b="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900" b="0" cap="none" spc="0">
                          <a:solidFill>
                            <a:schemeClr val="bg1"/>
                          </a:solidFill>
                          <a:effectLst/>
                        </a:rPr>
                        <a:t>Happiness_Score</a:t>
                      </a:r>
                      <a:endParaRPr lang="en-US" sz="900" b="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897157"/>
                  </a:ext>
                </a:extLst>
              </a:tr>
              <a:tr h="326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 dirty="0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  <a:r>
                        <a:rPr lang="en-GB" sz="600" cap="none" spc="0" dirty="0" err="1">
                          <a:solidFill>
                            <a:schemeClr val="bg1"/>
                          </a:solidFill>
                          <a:effectLst/>
                        </a:rPr>
                        <a:t>fct</a:t>
                      </a:r>
                      <a:r>
                        <a:rPr lang="en-GB" sz="600" cap="none" spc="0" dirty="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  <a:endParaRPr lang="en-US" sz="600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 dirty="0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  <a:r>
                        <a:rPr lang="en-GB" sz="600" cap="none" spc="0" dirty="0" err="1">
                          <a:solidFill>
                            <a:schemeClr val="bg1"/>
                          </a:solidFill>
                          <a:effectLst/>
                        </a:rPr>
                        <a:t>dbl</a:t>
                      </a:r>
                      <a:r>
                        <a:rPr lang="en-GB" sz="600" cap="none" spc="0" dirty="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  <a:endParaRPr lang="en-US" sz="600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600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&lt;fct&gt;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&lt;dbl&gt;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407742"/>
                  </a:ext>
                </a:extLst>
              </a:tr>
              <a:tr h="326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Denmark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7636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600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Afghanistan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2404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53587"/>
                  </a:ext>
                </a:extLst>
              </a:tr>
              <a:tr h="326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Finland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7821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Botswana*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3471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215523"/>
                  </a:ext>
                </a:extLst>
              </a:tr>
              <a:tr h="326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Iceland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7557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Lebanon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2955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51981"/>
                  </a:ext>
                </a:extLst>
              </a:tr>
              <a:tr h="326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Israel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7364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Rwanda*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3268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45318"/>
                  </a:ext>
                </a:extLst>
              </a:tr>
              <a:tr h="326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Luxembourg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7404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Zimbabwe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2995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154853"/>
                  </a:ext>
                </a:extLst>
              </a:tr>
              <a:tr h="326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Netherlands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7415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3221"/>
                  </a:ext>
                </a:extLst>
              </a:tr>
              <a:tr h="326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New Zealand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7200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858981"/>
                  </a:ext>
                </a:extLst>
              </a:tr>
              <a:tr h="326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Norway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7365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631516"/>
                  </a:ext>
                </a:extLst>
              </a:tr>
              <a:tr h="326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Sweden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7384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976220"/>
                  </a:ext>
                </a:extLst>
              </a:tr>
              <a:tr h="326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 dirty="0">
                          <a:solidFill>
                            <a:schemeClr val="bg1"/>
                          </a:solidFill>
                          <a:effectLst/>
                        </a:rPr>
                        <a:t>Switzerland</a:t>
                      </a:r>
                      <a:endParaRPr lang="en-US" sz="600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 dirty="0">
                          <a:solidFill>
                            <a:schemeClr val="bg1"/>
                          </a:solidFill>
                          <a:effectLst/>
                        </a:rPr>
                        <a:t>7512</a:t>
                      </a:r>
                      <a:endParaRPr lang="en-US" sz="600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6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cap="none" spc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600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178" marR="34178" marT="49216" marB="34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341099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C87A3F-4F79-4DA3-8644-6A510845E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7118" y="1679736"/>
            <a:ext cx="5814873" cy="4623409"/>
          </a:xfrm>
        </p:spPr>
        <p:txBody>
          <a:bodyPr/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GDP of the happy countries mostly ranges from 1800-2100, while the unhappy countries have a shallow GDP range from 700 and to a maximum of 1500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GDP also plays a vital role in an individual’s happiness and hence the country’s happiness index</a:t>
            </a:r>
          </a:p>
          <a:p>
            <a:endParaRPr lang="en-US" dirty="0"/>
          </a:p>
        </p:txBody>
      </p:sp>
      <p:pic>
        <p:nvPicPr>
          <p:cNvPr id="18" name="image10.png">
            <a:extLst>
              <a:ext uri="{FF2B5EF4-FFF2-40B4-BE49-F238E27FC236}">
                <a16:creationId xmlns:a16="http://schemas.microsoft.com/office/drawing/2014/main" id="{A7BBDB45-C1ED-4C56-BCDC-676EE77C118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037554" y="3559064"/>
            <a:ext cx="5334000" cy="261535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3993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25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8511D-3953-44CB-9562-9CD68057F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575" y="492123"/>
            <a:ext cx="11207125" cy="2251077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OTHER FACTORS AND HAPPINESS </a:t>
            </a:r>
            <a:b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br>
              <a:rPr lang="en-US" sz="2000" b="1" dirty="0">
                <a:solidFill>
                  <a:schemeClr val="tx1"/>
                </a:solidFill>
              </a:rPr>
            </a:b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u="sng" dirty="0">
                <a:solidFill>
                  <a:schemeClr val="tx1"/>
                </a:solidFill>
              </a:rPr>
              <a:t>FREEDOM TO MAKE LIFE CHOICES</a:t>
            </a:r>
            <a:br>
              <a:rPr lang="en-US" sz="1600" u="sng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The graph below indicates a strong positive correlation between Freedom to make life choices and the happiness of an individual as the slope of the curve is upward sloping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The correlation coefficient is 0.62 depicting a significant relationship 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CEFCF2-2ACF-4E0E-90A3-82851334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575" y="3162272"/>
            <a:ext cx="11207125" cy="32036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9.png">
            <a:extLst>
              <a:ext uri="{FF2B5EF4-FFF2-40B4-BE49-F238E27FC236}">
                <a16:creationId xmlns:a16="http://schemas.microsoft.com/office/drawing/2014/main" id="{22BBA4F2-DA3C-409D-AAE2-F1F4EF482A54}"/>
              </a:ext>
            </a:extLst>
          </p:cNvPr>
          <p:cNvPicPr/>
          <p:nvPr/>
        </p:nvPicPr>
        <p:blipFill rotWithShape="1">
          <a:blip r:embed="rId2">
            <a:alphaModFix amt="60000"/>
          </a:blip>
          <a:srcRect r="1" b="9701"/>
          <a:stretch/>
        </p:blipFill>
        <p:spPr>
          <a:xfrm>
            <a:off x="489575" y="2849733"/>
            <a:ext cx="11207125" cy="383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3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62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ame 64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25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7EF7F-BE3E-43EA-8D92-184264833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90576"/>
            <a:ext cx="9868270" cy="359993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GENEROSITY</a:t>
            </a:r>
            <a:b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Generosity doesn’t seem very significant when compared to the happiness index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is almost a straight line when plotted on a graph 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correlation coefficient also equals 0.063 which is not significant at all 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Rectangle 66">
            <a:extLst>
              <a:ext uri="{FF2B5EF4-FFF2-40B4-BE49-F238E27FC236}">
                <a16:creationId xmlns:a16="http://schemas.microsoft.com/office/drawing/2014/main" id="{55CEFCF2-2ACF-4E0E-90A3-82851334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575" y="3162272"/>
            <a:ext cx="11207125" cy="32036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image19.png">
            <a:extLst>
              <a:ext uri="{FF2B5EF4-FFF2-40B4-BE49-F238E27FC236}">
                <a16:creationId xmlns:a16="http://schemas.microsoft.com/office/drawing/2014/main" id="{D2EA5532-C232-4E25-B5D4-183E594440F3}"/>
              </a:ext>
            </a:extLst>
          </p:cNvPr>
          <p:cNvPicPr/>
          <p:nvPr/>
        </p:nvPicPr>
        <p:blipFill rotWithShape="1">
          <a:blip r:embed="rId2">
            <a:alphaModFix amt="60000"/>
          </a:blip>
          <a:srcRect r="1" b="6764"/>
          <a:stretch/>
        </p:blipFill>
        <p:spPr>
          <a:xfrm>
            <a:off x="495300" y="3162301"/>
            <a:ext cx="11207125" cy="3213100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F0995B9-9D93-4BC2-84F3-FC43A88BB1E4}"/>
              </a:ext>
            </a:extLst>
          </p:cNvPr>
          <p:cNvCxnSpPr/>
          <p:nvPr/>
        </p:nvCxnSpPr>
        <p:spPr>
          <a:xfrm rot="16200000" flipH="1">
            <a:off x="843379" y="1864310"/>
            <a:ext cx="124287" cy="1242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CB0BED93-7CD6-4B74-9C0D-43FDA0CE2538}"/>
              </a:ext>
            </a:extLst>
          </p:cNvPr>
          <p:cNvCxnSpPr/>
          <p:nvPr/>
        </p:nvCxnSpPr>
        <p:spPr>
          <a:xfrm rot="16200000" flipH="1">
            <a:off x="838200" y="2110371"/>
            <a:ext cx="124287" cy="1242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D3FF9AF0-9EE9-4852-A7B1-E678C2219875}"/>
              </a:ext>
            </a:extLst>
          </p:cNvPr>
          <p:cNvCxnSpPr/>
          <p:nvPr/>
        </p:nvCxnSpPr>
        <p:spPr>
          <a:xfrm rot="16200000" flipH="1">
            <a:off x="847078" y="2324244"/>
            <a:ext cx="124287" cy="1242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17.png">
            <a:extLst>
              <a:ext uri="{FF2B5EF4-FFF2-40B4-BE49-F238E27FC236}">
                <a16:creationId xmlns:a16="http://schemas.microsoft.com/office/drawing/2014/main" id="{9111E3BF-3FF0-4821-A234-2E44CB1C2A05}"/>
              </a:ext>
            </a:extLst>
          </p:cNvPr>
          <p:cNvPicPr/>
          <p:nvPr/>
        </p:nvPicPr>
        <p:blipFill rotWithShape="1">
          <a:blip r:embed="rId2"/>
          <a:srcRect l="11757" r="7354" b="-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8" name="Rectangle 10">
            <a:extLst>
              <a:ext uri="{FF2B5EF4-FFF2-40B4-BE49-F238E27FC236}">
                <a16:creationId xmlns:a16="http://schemas.microsoft.com/office/drawing/2014/main" id="{107303E2-7D44-46E4-A0D5-73DF9974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17207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12">
            <a:extLst>
              <a:ext uri="{FF2B5EF4-FFF2-40B4-BE49-F238E27FC236}">
                <a16:creationId xmlns:a16="http://schemas.microsoft.com/office/drawing/2014/main" id="{D22AF24B-DF9B-4580-9019-8FABD7AC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8875" y="1255390"/>
            <a:ext cx="4008678" cy="4034028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814E6672-D9A3-4574-B870-15130060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29740" y="720056"/>
            <a:ext cx="3094425" cy="3113994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1">
                  <a:lumMod val="20000"/>
                  <a:lumOff val="80000"/>
                  <a:alpha val="69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BBB5F-4324-4BFE-B384-6DD3DC491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410" y="728905"/>
            <a:ext cx="4396540" cy="1242770"/>
          </a:xfrm>
        </p:spPr>
        <p:txBody>
          <a:bodyPr>
            <a:normAutofit/>
          </a:bodyPr>
          <a:lstStyle/>
          <a:p>
            <a:pPr algn="l"/>
            <a:r>
              <a:rPr lang="en-US" sz="4000" b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Healthy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AB354-40EA-4B65-8BC8-69044D25E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852" y="2128830"/>
            <a:ext cx="5634790" cy="14953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Health seems to have a significant impact on happiness of people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Correlation coefficient also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equlas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0.74</a:t>
            </a:r>
          </a:p>
        </p:txBody>
      </p:sp>
    </p:spTree>
    <p:extLst>
      <p:ext uri="{BB962C8B-B14F-4D97-AF65-F5344CB8AC3E}">
        <p14:creationId xmlns:p14="http://schemas.microsoft.com/office/powerpoint/2010/main" val="380025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14.png">
            <a:extLst>
              <a:ext uri="{FF2B5EF4-FFF2-40B4-BE49-F238E27FC236}">
                <a16:creationId xmlns:a16="http://schemas.microsoft.com/office/drawing/2014/main" id="{B1BFC242-8A4B-407A-B43B-14FF40F339CB}"/>
              </a:ext>
            </a:extLst>
          </p:cNvPr>
          <p:cNvPicPr/>
          <p:nvPr/>
        </p:nvPicPr>
        <p:blipFill rotWithShape="1">
          <a:blip r:embed="rId2"/>
          <a:srcRect b="1000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1195305-FB27-4331-8243-C4D3338DC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FDA2E-579B-4126-9732-A5430233C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004" y="478692"/>
            <a:ext cx="4092821" cy="1178658"/>
          </a:xfrm>
        </p:spPr>
        <p:txBody>
          <a:bodyPr>
            <a:normAutofit/>
          </a:bodyPr>
          <a:lstStyle/>
          <a:p>
            <a:pPr algn="l"/>
            <a:r>
              <a:rPr lang="en-US" sz="4400" b="1" u="sng" dirty="0">
                <a:solidFill>
                  <a:srgbClr val="FFFFFF"/>
                </a:solidFill>
              </a:rPr>
              <a:t>Social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60DC1-1ADD-4D04-983C-2126211EA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004" y="1657350"/>
            <a:ext cx="5334004" cy="1495379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The trend of social support with happiness is quite similar to the health trend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They show a positive significant relationship with correlation coefficient = 0.77</a:t>
            </a:r>
          </a:p>
        </p:txBody>
      </p:sp>
    </p:spTree>
    <p:extLst>
      <p:ext uri="{BB962C8B-B14F-4D97-AF65-F5344CB8AC3E}">
        <p14:creationId xmlns:p14="http://schemas.microsoft.com/office/powerpoint/2010/main" val="100860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11884203-7A1F-4059-B697-23D53FA8A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34">
            <a:extLst>
              <a:ext uri="{FF2B5EF4-FFF2-40B4-BE49-F238E27FC236}">
                <a16:creationId xmlns:a16="http://schemas.microsoft.com/office/drawing/2014/main" id="{AE12D6A8-795F-441C-B70F-F3E0D262F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909" y="1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ame 36">
            <a:extLst>
              <a:ext uri="{FF2B5EF4-FFF2-40B4-BE49-F238E27FC236}">
                <a16:creationId xmlns:a16="http://schemas.microsoft.com/office/drawing/2014/main" id="{77E975BE-D56B-41D7-A042-1DB14B6EB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1FAE2-8B25-40EE-B01E-71F7C02EF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5934074" cy="118583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Regression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89A97-FF5A-46BD-9390-478C3C34E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581" y="2574021"/>
            <a:ext cx="6088693" cy="3654552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2286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previous graphs and correlation coefficients, we perform regression of the happiness index with the following variables: </a:t>
            </a:r>
          </a:p>
          <a:p>
            <a:pPr marL="114300" algn="just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GDP, Healthy lifestyle, Social support, and Freedom  to make life choices</a:t>
            </a:r>
          </a:p>
          <a:p>
            <a:pPr marL="342900" indent="-2286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Results and Equation: </a:t>
            </a:r>
          </a:p>
          <a:p>
            <a:pPr marL="114300" algn="just">
              <a:lnSpc>
                <a:spcPct val="100000"/>
              </a:lnSpc>
            </a:pPr>
            <a:r>
              <a:rPr lang="en-US" sz="1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Happiness = 1740.7753 + 0.5295(GDP) + 1.3759(Social support) + 1.3676(Healthy) +  1.9676(Freedom) </a:t>
            </a:r>
            <a:endParaRPr lang="en-US" sz="16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ighest impact on happiness is put in by freedom to make life choices. </a:t>
            </a:r>
          </a:p>
          <a:p>
            <a:pPr marL="4000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healthy lifestyle and social support have somewhat equal implications</a:t>
            </a:r>
            <a:endParaRPr lang="en-US" sz="1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78DD39-BD77-48B1-886A-FE5A89B11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81780"/>
              </p:ext>
            </p:extLst>
          </p:nvPr>
        </p:nvGraphicFramePr>
        <p:xfrm>
          <a:off x="6994216" y="3574547"/>
          <a:ext cx="4341239" cy="826750"/>
        </p:xfrm>
        <a:graphic>
          <a:graphicData uri="http://schemas.openxmlformats.org/drawingml/2006/table">
            <a:tbl>
              <a:tblPr firstRow="1" bandRow="1">
                <a:noFill/>
                <a:tableStyleId>{8799B23B-EC83-4686-B30A-512413B5E67A}</a:tableStyleId>
              </a:tblPr>
              <a:tblGrid>
                <a:gridCol w="1055741">
                  <a:extLst>
                    <a:ext uri="{9D8B030D-6E8A-4147-A177-3AD203B41FA5}">
                      <a16:colId xmlns:a16="http://schemas.microsoft.com/office/drawing/2014/main" val="2324027897"/>
                    </a:ext>
                  </a:extLst>
                </a:gridCol>
                <a:gridCol w="746318">
                  <a:extLst>
                    <a:ext uri="{9D8B030D-6E8A-4147-A177-3AD203B41FA5}">
                      <a16:colId xmlns:a16="http://schemas.microsoft.com/office/drawing/2014/main" val="3261705315"/>
                    </a:ext>
                  </a:extLst>
                </a:gridCol>
                <a:gridCol w="835789">
                  <a:extLst>
                    <a:ext uri="{9D8B030D-6E8A-4147-A177-3AD203B41FA5}">
                      <a16:colId xmlns:a16="http://schemas.microsoft.com/office/drawing/2014/main" val="1409010435"/>
                    </a:ext>
                  </a:extLst>
                </a:gridCol>
                <a:gridCol w="848713">
                  <a:extLst>
                    <a:ext uri="{9D8B030D-6E8A-4147-A177-3AD203B41FA5}">
                      <a16:colId xmlns:a16="http://schemas.microsoft.com/office/drawing/2014/main" val="3824473051"/>
                    </a:ext>
                  </a:extLst>
                </a:gridCol>
                <a:gridCol w="854678">
                  <a:extLst>
                    <a:ext uri="{9D8B030D-6E8A-4147-A177-3AD203B41FA5}">
                      <a16:colId xmlns:a16="http://schemas.microsoft.com/office/drawing/2014/main" val="23773977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cap="all" spc="60">
                          <a:solidFill>
                            <a:schemeClr val="tx1"/>
                          </a:solidFill>
                          <a:effectLst/>
                        </a:rPr>
                        <a:t>Intercept</a:t>
                      </a:r>
                      <a:endParaRPr lang="en-US" sz="1000" b="1" cap="all" spc="6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9643" marR="59643" marT="72801" marB="7280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cap="all" spc="60" dirty="0">
                          <a:solidFill>
                            <a:schemeClr val="tx1"/>
                          </a:solidFill>
                          <a:effectLst/>
                        </a:rPr>
                        <a:t>GDP</a:t>
                      </a:r>
                      <a:endParaRPr lang="en-US" sz="1000" b="1" cap="all" spc="6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9643" marR="59643" marT="72801" marB="7280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cap="all" spc="60" dirty="0">
                          <a:solidFill>
                            <a:schemeClr val="tx1"/>
                          </a:solidFill>
                          <a:effectLst/>
                        </a:rPr>
                        <a:t>Social Support</a:t>
                      </a:r>
                      <a:endParaRPr lang="en-US" sz="1000" b="1" cap="all" spc="6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9643" marR="59643" marT="72801" marB="7280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cap="all" spc="60">
                          <a:solidFill>
                            <a:schemeClr val="tx1"/>
                          </a:solidFill>
                          <a:effectLst/>
                        </a:rPr>
                        <a:t>Freedom</a:t>
                      </a:r>
                      <a:endParaRPr lang="en-US" sz="1000" b="1" cap="all" spc="6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9643" marR="59643" marT="72801" marB="7280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cap="all" spc="60">
                          <a:solidFill>
                            <a:schemeClr val="tx1"/>
                          </a:solidFill>
                          <a:effectLst/>
                        </a:rPr>
                        <a:t>Healthy </a:t>
                      </a:r>
                      <a:endParaRPr lang="en-US" sz="1000" b="1" cap="all" spc="6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9643" marR="59643" marT="72801" marB="7280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907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 1740.7753 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9643" marR="59643" marT="59643" marB="7280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0.5295 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9643" marR="59643" marT="59643" marB="728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cap="none" spc="0" dirty="0">
                          <a:solidFill>
                            <a:schemeClr val="tx1"/>
                          </a:solidFill>
                          <a:effectLst/>
                        </a:rPr>
                        <a:t>1.3759   </a:t>
                      </a:r>
                      <a:endParaRPr lang="en-US" sz="13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9643" marR="59643" marT="59643" marB="728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cap="none" spc="0">
                          <a:solidFill>
                            <a:schemeClr val="tx1"/>
                          </a:solidFill>
                          <a:effectLst/>
                        </a:rPr>
                        <a:t>1.9679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9643" marR="59643" marT="59643" marB="728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cap="none" spc="0" dirty="0">
                          <a:solidFill>
                            <a:schemeClr val="tx1"/>
                          </a:solidFill>
                          <a:effectLst/>
                        </a:rPr>
                        <a:t>1.3676</a:t>
                      </a:r>
                      <a:endParaRPr lang="en-US" sz="13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9643" marR="59643" marT="59643" marB="728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107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96402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RegularSeedLeftStep">
      <a:dk1>
        <a:srgbClr val="000000"/>
      </a:dk1>
      <a:lt1>
        <a:srgbClr val="FFFFFF"/>
      </a:lt1>
      <a:dk2>
        <a:srgbClr val="321C1D"/>
      </a:dk2>
      <a:lt2>
        <a:srgbClr val="F0F2F3"/>
      </a:lt2>
      <a:accent1>
        <a:srgbClr val="DF7431"/>
      </a:accent1>
      <a:accent2>
        <a:srgbClr val="CD1F24"/>
      </a:accent2>
      <a:accent3>
        <a:srgbClr val="DF317E"/>
      </a:accent3>
      <a:accent4>
        <a:srgbClr val="CD1FB5"/>
      </a:accent4>
      <a:accent5>
        <a:srgbClr val="AE31DF"/>
      </a:accent5>
      <a:accent6>
        <a:srgbClr val="5B28CF"/>
      </a:accent6>
      <a:hlink>
        <a:srgbClr val="3F8DBF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</TotalTime>
  <Words>788</Words>
  <Application>Microsoft Office PowerPoint</Application>
  <PresentationFormat>Widescreen</PresentationFormat>
  <Paragraphs>186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Sabon Next LT</vt:lpstr>
      <vt:lpstr>Times New Roman</vt:lpstr>
      <vt:lpstr>Wingdings</vt:lpstr>
      <vt:lpstr>LuminousVTI</vt:lpstr>
      <vt:lpstr>BEYOND GDP:  ECONOMICS AND HAPPINESS                                             -NIKITA VOHRA</vt:lpstr>
      <vt:lpstr>INTRODUCTION</vt:lpstr>
      <vt:lpstr>RESEARCH METHODOLOGY</vt:lpstr>
      <vt:lpstr>ANALYSIS AND RESULTS TOP 10 AND BOTTOM 5 COUNTRIES ACCORDING TO THE HAPPINESS SCORES AND HOW THEIR GDP VARIES</vt:lpstr>
      <vt:lpstr>OTHER FACTORS AND HAPPINESS    FREEDOM TO MAKE LIFE CHOICES The graph below indicates a strong positive correlation between Freedom to make life choices and the happiness of an individual as the slope of the curve is upward sloping The correlation coefficient is 0.62 depicting a significant relationship </vt:lpstr>
      <vt:lpstr>GENEROSITY     Generosity doesn’t seem very significant when compared to the happiness index  It is almost a straight line when plotted on a graph   The correlation coefficient also equals 0.063 which is not significant at all </vt:lpstr>
      <vt:lpstr>Healthy life</vt:lpstr>
      <vt:lpstr>Social Support</vt:lpstr>
      <vt:lpstr>Regression Model</vt:lpstr>
      <vt:lpstr>CONCLUSION AND POLICY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GDP:  ECONOMICS AND HAPPINESS                                             -NIKITA VOHRA</dc:title>
  <dc:creator>Nikita Vohra</dc:creator>
  <cp:lastModifiedBy>Nikita Vohra</cp:lastModifiedBy>
  <cp:revision>2</cp:revision>
  <dcterms:created xsi:type="dcterms:W3CDTF">2022-04-27T03:04:59Z</dcterms:created>
  <dcterms:modified xsi:type="dcterms:W3CDTF">2022-04-28T16:21:29Z</dcterms:modified>
</cp:coreProperties>
</file>