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</a:t>
            </a:r>
            <a:r>
              <a:rPr b="0" lang="en-US" sz="2000" spc="-1" strike="noStrike">
                <a:latin typeface="Arial"/>
              </a:rPr>
              <a:t>to </a:t>
            </a:r>
            <a:r>
              <a:rPr b="0" lang="en-US" sz="2000" spc="-1" strike="noStrike">
                <a:latin typeface="Arial"/>
              </a:rPr>
              <a:t>edit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</a:rPr>
              <a:t>not</a:t>
            </a:r>
            <a:r>
              <a:rPr b="0" lang="en-US" sz="2000" spc="-1" strike="noStrike">
                <a:latin typeface="Arial"/>
              </a:rPr>
              <a:t>es </a:t>
            </a:r>
            <a:r>
              <a:rPr b="0" lang="en-US" sz="2000" spc="-1" strike="noStrike">
                <a:latin typeface="Arial"/>
              </a:rPr>
              <a:t>for</a:t>
            </a:r>
            <a:r>
              <a:rPr b="0" lang="en-US" sz="2000" spc="-1" strike="noStrike">
                <a:latin typeface="Arial"/>
              </a:rPr>
              <a:t>ma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1A925A6-2C59-473B-B606-1FD40E2D50C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16 billion in a fraction of seconds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16 billion in a fraction of seconds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16 billion in a fraction of seconds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664280" y="115236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016800" y="115236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1664280" y="293688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3016800" y="2936880"/>
            <a:ext cx="12877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361240" y="293688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361240" y="1152360"/>
            <a:ext cx="195156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39996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2175D72-F92B-4576-8002-5579E81EF8A4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0"/>
            <a:ext cx="9143640" cy="1002600"/>
          </a:xfrm>
          <a:prstGeom prst="rect">
            <a:avLst/>
          </a:prstGeom>
          <a:solidFill>
            <a:srgbClr val="8799e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TextShape 2"/>
          <p:cNvSpPr txBox="1"/>
          <p:nvPr/>
        </p:nvSpPr>
        <p:spPr>
          <a:xfrm>
            <a:off x="311760" y="4302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220" spc="-1" strike="noStrike">
                <a:solidFill>
                  <a:srgbClr val="ffffff"/>
                </a:solidFill>
                <a:latin typeface="Nunito"/>
                <a:ea typeface="Nunito"/>
              </a:rPr>
              <a:t>QDRANT </a:t>
            </a:r>
            <a:r>
              <a:rPr b="1" lang="en" sz="2220" spc="-1" strike="noStrike">
                <a:solidFill>
                  <a:srgbClr val="ffffff"/>
                </a:solidFill>
                <a:latin typeface="Nunito"/>
                <a:ea typeface="Nunito"/>
              </a:rPr>
              <a:t>VECTOR </a:t>
            </a:r>
            <a:r>
              <a:rPr b="1" lang="en" sz="2220" spc="-1" strike="noStrike">
                <a:solidFill>
                  <a:srgbClr val="ffffff"/>
                </a:solidFill>
                <a:latin typeface="Nunito"/>
                <a:ea typeface="Nunito"/>
              </a:rPr>
              <a:t>DATABASE  </a:t>
            </a:r>
            <a:endParaRPr b="0" lang="en-US" sz="22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188720" y="1188720"/>
            <a:ext cx="6675120" cy="3749040"/>
          </a:xfrm>
          <a:prstGeom prst="rect">
            <a:avLst/>
          </a:prstGeom>
          <a:ln>
            <a:noFill/>
          </a:ln>
        </p:spPr>
      </p:pic>
      <p:sp>
        <p:nvSpPr>
          <p:cNvPr id="49" name="CustomShape 3"/>
          <p:cNvSpPr/>
          <p:nvPr/>
        </p:nvSpPr>
        <p:spPr>
          <a:xfrm>
            <a:off x="388080" y="121320"/>
            <a:ext cx="189792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1d273d"/>
                </a:solidFill>
                <a:latin typeface="Nunito"/>
                <a:ea typeface="Nunito"/>
              </a:rPr>
              <a:t>SEMANTIC </a:t>
            </a:r>
            <a:r>
              <a:rPr b="1" lang="en" sz="1200" spc="-1" strike="noStrike">
                <a:solidFill>
                  <a:srgbClr val="1d273d"/>
                </a:solidFill>
                <a:latin typeface="Nunito"/>
                <a:ea typeface="Nunito"/>
              </a:rPr>
              <a:t>SEARCH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0"/>
            <a:ext cx="9143640" cy="1002600"/>
          </a:xfrm>
          <a:prstGeom prst="rect">
            <a:avLst/>
          </a:prstGeom>
          <a:solidFill>
            <a:srgbClr val="8799e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Google Shape;55;p13" descr=""/>
          <p:cNvPicPr/>
          <p:nvPr/>
        </p:nvPicPr>
        <p:blipFill>
          <a:blip r:embed="rId1"/>
          <a:stretch/>
        </p:blipFill>
        <p:spPr>
          <a:xfrm>
            <a:off x="387720" y="152640"/>
            <a:ext cx="2172600" cy="307080"/>
          </a:xfrm>
          <a:prstGeom prst="rect">
            <a:avLst/>
          </a:prstGeom>
          <a:ln>
            <a:noFill/>
          </a:ln>
        </p:spPr>
      </p:pic>
      <p:sp>
        <p:nvSpPr>
          <p:cNvPr id="52" name="TextShape 2"/>
          <p:cNvSpPr txBox="1"/>
          <p:nvPr/>
        </p:nvSpPr>
        <p:spPr>
          <a:xfrm>
            <a:off x="311760" y="4302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220" spc="-1" strike="noStrike">
                <a:solidFill>
                  <a:srgbClr val="ffffff"/>
                </a:solidFill>
                <a:latin typeface="Nunito"/>
                <a:ea typeface="Nunito"/>
              </a:rPr>
              <a:t>VECTOR </a:t>
            </a:r>
            <a:r>
              <a:rPr b="1" lang="en" sz="2220" spc="-1" strike="noStrike">
                <a:solidFill>
                  <a:srgbClr val="ffffff"/>
                </a:solidFill>
                <a:latin typeface="Nunito"/>
                <a:ea typeface="Nunito"/>
              </a:rPr>
              <a:t>DATABASE: </a:t>
            </a:r>
            <a:r>
              <a:rPr b="1" lang="en" sz="2220" spc="-1" strike="noStrike">
                <a:solidFill>
                  <a:srgbClr val="ffffff"/>
                </a:solidFill>
                <a:latin typeface="Nunito"/>
                <a:ea typeface="Nunito"/>
              </a:rPr>
              <a:t>Open-source </a:t>
            </a:r>
            <a:r>
              <a:rPr b="1" lang="en" sz="2220" spc="-1" strike="noStrike">
                <a:solidFill>
                  <a:srgbClr val="ffffff"/>
                </a:solidFill>
                <a:latin typeface="Nunito"/>
                <a:ea typeface="Nunito"/>
              </a:rPr>
              <a:t>Qdrant  </a:t>
            </a:r>
            <a:endParaRPr b="0" lang="en-US" sz="22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388080" y="121320"/>
            <a:ext cx="189792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1d273d"/>
                </a:solidFill>
                <a:latin typeface="Nunito"/>
                <a:ea typeface="Nunito"/>
              </a:rPr>
              <a:t>SEMANTIC SEARCH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CustomShape 4"/>
          <p:cNvSpPr/>
          <p:nvPr/>
        </p:nvSpPr>
        <p:spPr>
          <a:xfrm>
            <a:off x="2231640" y="4725000"/>
            <a:ext cx="468036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Confidential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1554480" y="1188720"/>
            <a:ext cx="5943600" cy="338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0" y="0"/>
            <a:ext cx="9143640" cy="1002600"/>
          </a:xfrm>
          <a:prstGeom prst="rect">
            <a:avLst/>
          </a:prstGeom>
          <a:solidFill>
            <a:srgbClr val="8799e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" name="Google Shape;55;p13_1" descr=""/>
          <p:cNvPicPr/>
          <p:nvPr/>
        </p:nvPicPr>
        <p:blipFill>
          <a:blip r:embed="rId1"/>
          <a:stretch/>
        </p:blipFill>
        <p:spPr>
          <a:xfrm>
            <a:off x="387720" y="152640"/>
            <a:ext cx="1327320" cy="307080"/>
          </a:xfrm>
          <a:prstGeom prst="rect">
            <a:avLst/>
          </a:prstGeom>
          <a:ln>
            <a:noFill/>
          </a:ln>
        </p:spPr>
      </p:pic>
      <p:sp>
        <p:nvSpPr>
          <p:cNvPr id="58" name="TextShape 2"/>
          <p:cNvSpPr txBox="1"/>
          <p:nvPr/>
        </p:nvSpPr>
        <p:spPr>
          <a:xfrm>
            <a:off x="311760" y="4302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220" spc="-1" strike="noStrike">
                <a:solidFill>
                  <a:srgbClr val="ffffff"/>
                </a:solidFill>
                <a:latin typeface="Nunito"/>
                <a:ea typeface="Nunito"/>
              </a:rPr>
              <a:t>EMBEDDINGS SEMANTIC </a:t>
            </a:r>
            <a:r>
              <a:rPr b="1" lang="en" sz="2220" spc="-1" strike="noStrike">
                <a:solidFill>
                  <a:srgbClr val="ffffff"/>
                </a:solidFill>
                <a:latin typeface="Nunito"/>
                <a:ea typeface="Nunito"/>
              </a:rPr>
              <a:t>SEARCH  </a:t>
            </a:r>
            <a:endParaRPr b="0" lang="en-US" sz="22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388080" y="121320"/>
            <a:ext cx="132732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1005840" y="1229760"/>
            <a:ext cx="6949440" cy="361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963600" y="2591640"/>
            <a:ext cx="1001520" cy="1002600"/>
          </a:xfrm>
          <a:prstGeom prst="ellipse">
            <a:avLst/>
          </a:prstGeom>
          <a:noFill/>
          <a:ln w="28440">
            <a:solidFill>
              <a:srgbClr val="8799e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"/>
          <p:cNvSpPr/>
          <p:nvPr/>
        </p:nvSpPr>
        <p:spPr>
          <a:xfrm>
            <a:off x="2231640" y="4725000"/>
            <a:ext cx="4680360" cy="3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Confidential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661320" y="1977840"/>
            <a:ext cx="2179440" cy="2228760"/>
          </a:xfrm>
          <a:prstGeom prst="ellipse">
            <a:avLst/>
          </a:prstGeom>
          <a:noFill/>
          <a:ln w="28440">
            <a:solidFill>
              <a:srgbClr val="ffa8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4" name="Google Shape;151;p17" descr=""/>
          <p:cNvPicPr/>
          <p:nvPr/>
        </p:nvPicPr>
        <p:blipFill>
          <a:blip r:embed="rId1"/>
          <a:stretch/>
        </p:blipFill>
        <p:spPr>
          <a:xfrm>
            <a:off x="1005480" y="2418120"/>
            <a:ext cx="782640" cy="307080"/>
          </a:xfrm>
          <a:prstGeom prst="rect">
            <a:avLst/>
          </a:prstGeom>
          <a:ln>
            <a:noFill/>
          </a:ln>
        </p:spPr>
      </p:pic>
      <p:pic>
        <p:nvPicPr>
          <p:cNvPr id="65" name="Google Shape;152;p17" descr=""/>
          <p:cNvPicPr/>
          <p:nvPr/>
        </p:nvPicPr>
        <p:blipFill>
          <a:blip r:embed="rId2"/>
          <a:stretch/>
        </p:blipFill>
        <p:spPr>
          <a:xfrm>
            <a:off x="1125000" y="3092400"/>
            <a:ext cx="298440" cy="369000"/>
          </a:xfrm>
          <a:prstGeom prst="rect">
            <a:avLst/>
          </a:prstGeom>
          <a:ln>
            <a:noFill/>
          </a:ln>
        </p:spPr>
      </p:pic>
      <p:pic>
        <p:nvPicPr>
          <p:cNvPr id="66" name="Google Shape;153;p17" descr=""/>
          <p:cNvPicPr/>
          <p:nvPr/>
        </p:nvPicPr>
        <p:blipFill>
          <a:blip r:embed="rId3"/>
          <a:stretch/>
        </p:blipFill>
        <p:spPr>
          <a:xfrm>
            <a:off x="1546560" y="3531240"/>
            <a:ext cx="902160" cy="266400"/>
          </a:xfrm>
          <a:prstGeom prst="rect">
            <a:avLst/>
          </a:prstGeom>
          <a:ln>
            <a:noFill/>
          </a:ln>
        </p:spPr>
      </p:pic>
      <p:pic>
        <p:nvPicPr>
          <p:cNvPr id="67" name="Google Shape;154;p17" descr=""/>
          <p:cNvPicPr/>
          <p:nvPr/>
        </p:nvPicPr>
        <p:blipFill>
          <a:blip r:embed="rId4"/>
          <a:stretch/>
        </p:blipFill>
        <p:spPr>
          <a:xfrm>
            <a:off x="1715760" y="2840760"/>
            <a:ext cx="902160" cy="251640"/>
          </a:xfrm>
          <a:prstGeom prst="rect">
            <a:avLst/>
          </a:prstGeom>
          <a:ln>
            <a:noFill/>
          </a:ln>
        </p:spPr>
      </p:pic>
      <p:sp>
        <p:nvSpPr>
          <p:cNvPr id="68" name="CustomShape 4"/>
          <p:cNvSpPr/>
          <p:nvPr/>
        </p:nvSpPr>
        <p:spPr>
          <a:xfrm>
            <a:off x="6140880" y="2098080"/>
            <a:ext cx="2534040" cy="1988640"/>
          </a:xfrm>
          <a:prstGeom prst="cloud">
            <a:avLst/>
          </a:prstGeom>
          <a:noFill/>
          <a:ln w="38160">
            <a:solidFill>
              <a:srgbClr val="8799e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9" name="Google Shape;156;p17" descr=""/>
          <p:cNvPicPr/>
          <p:nvPr/>
        </p:nvPicPr>
        <p:blipFill>
          <a:blip r:embed="rId5"/>
          <a:stretch/>
        </p:blipFill>
        <p:spPr>
          <a:xfrm>
            <a:off x="6445800" y="2571840"/>
            <a:ext cx="902160" cy="221760"/>
          </a:xfrm>
          <a:prstGeom prst="rect">
            <a:avLst/>
          </a:prstGeom>
          <a:ln>
            <a:noFill/>
          </a:ln>
        </p:spPr>
      </p:pic>
      <p:pic>
        <p:nvPicPr>
          <p:cNvPr id="70" name="Google Shape;157;p17" descr=""/>
          <p:cNvPicPr/>
          <p:nvPr/>
        </p:nvPicPr>
        <p:blipFill>
          <a:blip r:embed="rId6"/>
          <a:stretch/>
        </p:blipFill>
        <p:spPr>
          <a:xfrm>
            <a:off x="6395040" y="3151080"/>
            <a:ext cx="1161000" cy="369000"/>
          </a:xfrm>
          <a:prstGeom prst="rect">
            <a:avLst/>
          </a:prstGeom>
          <a:ln>
            <a:noFill/>
          </a:ln>
        </p:spPr>
      </p:pic>
      <p:pic>
        <p:nvPicPr>
          <p:cNvPr id="71" name="Google Shape;158;p17" descr=""/>
          <p:cNvPicPr/>
          <p:nvPr/>
        </p:nvPicPr>
        <p:blipFill>
          <a:blip r:embed="rId7"/>
          <a:stretch/>
        </p:blipFill>
        <p:spPr>
          <a:xfrm>
            <a:off x="7740360" y="2387160"/>
            <a:ext cx="351000" cy="369000"/>
          </a:xfrm>
          <a:prstGeom prst="rect">
            <a:avLst/>
          </a:prstGeom>
          <a:ln>
            <a:noFill/>
          </a:ln>
        </p:spPr>
      </p:pic>
      <p:pic>
        <p:nvPicPr>
          <p:cNvPr id="72" name="Google Shape;159;p17" descr=""/>
          <p:cNvPicPr/>
          <p:nvPr/>
        </p:nvPicPr>
        <p:blipFill>
          <a:blip r:embed="rId8"/>
          <a:stretch/>
        </p:blipFill>
        <p:spPr>
          <a:xfrm>
            <a:off x="6912360" y="3537360"/>
            <a:ext cx="827640" cy="254520"/>
          </a:xfrm>
          <a:prstGeom prst="rect">
            <a:avLst/>
          </a:prstGeom>
          <a:ln>
            <a:noFill/>
          </a:ln>
        </p:spPr>
      </p:pic>
      <p:pic>
        <p:nvPicPr>
          <p:cNvPr id="73" name="Google Shape;160;p17" descr=""/>
          <p:cNvPicPr/>
          <p:nvPr/>
        </p:nvPicPr>
        <p:blipFill>
          <a:blip r:embed="rId9"/>
          <a:stretch/>
        </p:blipFill>
        <p:spPr>
          <a:xfrm>
            <a:off x="7348320" y="2840760"/>
            <a:ext cx="827640" cy="357840"/>
          </a:xfrm>
          <a:prstGeom prst="rect">
            <a:avLst/>
          </a:prstGeom>
          <a:ln>
            <a:noFill/>
          </a:ln>
        </p:spPr>
      </p:pic>
      <p:sp>
        <p:nvSpPr>
          <p:cNvPr id="74" name="CustomShape 5"/>
          <p:cNvSpPr/>
          <p:nvPr/>
        </p:nvSpPr>
        <p:spPr>
          <a:xfrm>
            <a:off x="817920" y="1472400"/>
            <a:ext cx="2022840" cy="60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Nunito"/>
                <a:ea typeface="Nunito"/>
              </a:rPr>
              <a:t>Traditional local search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" name="CustomShape 6"/>
          <p:cNvSpPr/>
          <p:nvPr/>
        </p:nvSpPr>
        <p:spPr>
          <a:xfrm>
            <a:off x="2841120" y="3092400"/>
            <a:ext cx="106596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a8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7"/>
          <p:cNvSpPr/>
          <p:nvPr/>
        </p:nvSpPr>
        <p:spPr>
          <a:xfrm>
            <a:off x="6508080" y="1472400"/>
            <a:ext cx="180000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Nunito"/>
                <a:ea typeface="Nunito"/>
              </a:rPr>
              <a:t>Generative AI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" name="CustomShape 8"/>
          <p:cNvSpPr/>
          <p:nvPr/>
        </p:nvSpPr>
        <p:spPr>
          <a:xfrm rot="10800000">
            <a:off x="5021640" y="3089160"/>
            <a:ext cx="111924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8799e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9"/>
          <p:cNvSpPr/>
          <p:nvPr/>
        </p:nvSpPr>
        <p:spPr>
          <a:xfrm>
            <a:off x="6091560" y="4128840"/>
            <a:ext cx="24688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Your </a:t>
            </a: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company data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in their </a:t>
            </a: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clouds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9" name="CustomShape 10"/>
          <p:cNvSpPr/>
          <p:nvPr/>
        </p:nvSpPr>
        <p:spPr>
          <a:xfrm>
            <a:off x="3256560" y="3594600"/>
            <a:ext cx="246888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Local process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80" name="CustomShape 11"/>
          <p:cNvSpPr/>
          <p:nvPr/>
        </p:nvSpPr>
        <p:spPr>
          <a:xfrm>
            <a:off x="0" y="0"/>
            <a:ext cx="9143640" cy="1002600"/>
          </a:xfrm>
          <a:prstGeom prst="rect">
            <a:avLst/>
          </a:prstGeom>
          <a:solidFill>
            <a:srgbClr val="8799e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Google Shape;170;p17" descr=""/>
          <p:cNvPicPr/>
          <p:nvPr/>
        </p:nvPicPr>
        <p:blipFill>
          <a:blip r:embed="rId10"/>
          <a:stretch/>
        </p:blipFill>
        <p:spPr>
          <a:xfrm>
            <a:off x="387720" y="152640"/>
            <a:ext cx="1327320" cy="307080"/>
          </a:xfrm>
          <a:prstGeom prst="rect">
            <a:avLst/>
          </a:prstGeom>
          <a:ln>
            <a:noFill/>
          </a:ln>
        </p:spPr>
      </p:pic>
      <p:sp>
        <p:nvSpPr>
          <p:cNvPr id="82" name="TextShape 12"/>
          <p:cNvSpPr txBox="1"/>
          <p:nvPr/>
        </p:nvSpPr>
        <p:spPr>
          <a:xfrm>
            <a:off x="311760" y="4302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220" spc="-1" strike="noStrike">
                <a:solidFill>
                  <a:srgbClr val="ffffff"/>
                </a:solidFill>
                <a:latin typeface="Nunito"/>
                <a:ea typeface="Nunito"/>
              </a:rPr>
              <a:t>Local is the key drive(r): we DON’T share your data</a:t>
            </a:r>
            <a:endParaRPr b="0" lang="en-US" sz="22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13"/>
          <p:cNvSpPr/>
          <p:nvPr/>
        </p:nvSpPr>
        <p:spPr>
          <a:xfrm>
            <a:off x="388080" y="121320"/>
            <a:ext cx="132732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 </a:t>
            </a:r>
            <a:r>
              <a:rPr b="1" lang="en" sz="1200" spc="-1" strike="noStrike">
                <a:solidFill>
                  <a:srgbClr val="000000"/>
                </a:solidFill>
                <a:latin typeface="Nunito"/>
                <a:ea typeface="Nunito"/>
              </a:rPr>
              <a:t>Competition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4" name="CustomShape 14"/>
          <p:cNvSpPr/>
          <p:nvPr/>
        </p:nvSpPr>
        <p:spPr>
          <a:xfrm>
            <a:off x="3472560" y="1161360"/>
            <a:ext cx="2131920" cy="1248840"/>
          </a:xfrm>
          <a:prstGeom prst="rect">
            <a:avLst/>
          </a:prstGeom>
          <a:solidFill>
            <a:srgbClr val="8799e5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We made a step forward removing the need for AI to depend on cloud solutions and created an entirely local process.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TextShape 15"/>
          <p:cNvSpPr txBox="1"/>
          <p:nvPr/>
        </p:nvSpPr>
        <p:spPr>
          <a:xfrm>
            <a:off x="4142160" y="2834640"/>
            <a:ext cx="822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LLM   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KG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2023-09-03T14:46:51Z</dcterms:modified>
  <cp:revision>2</cp:revision>
  <dc:subject/>
  <dc:title/>
</cp:coreProperties>
</file>