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  <p:embeddedFont>
      <p:font typeface="Atkinson Hyperlegible" charset="1" panose="00000000000000000000"/>
      <p:regular r:id="rId12"/>
    </p:embeddedFont>
    <p:embeddedFont>
      <p:font typeface="Atkinson Hyperlegible Bold" charset="1" panose="00000000000000000000"/>
      <p:regular r:id="rId13"/>
    </p:embeddedFont>
    <p:embeddedFont>
      <p:font typeface="Atkinson Hyperlegible Italics" charset="1" panose="00000000000000000000"/>
      <p:regular r:id="rId14"/>
    </p:embeddedFont>
    <p:embeddedFont>
      <p:font typeface="Atkinson Hyperlegible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 l="-21328" t="-13796" r="-669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0294" y="4114844"/>
            <a:ext cx="7351884" cy="2734029"/>
            <a:chOff x="0" y="0"/>
            <a:chExt cx="2722920" cy="1012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22920" cy="1012603"/>
            </a:xfrm>
            <a:custGeom>
              <a:avLst/>
              <a:gdLst/>
              <a:ahLst/>
              <a:cxnLst/>
              <a:rect r="r" b="b" t="t" l="l"/>
              <a:pathLst>
                <a:path h="1012603" w="2722920">
                  <a:moveTo>
                    <a:pt x="37910" y="0"/>
                  </a:moveTo>
                  <a:lnTo>
                    <a:pt x="2685010" y="0"/>
                  </a:lnTo>
                  <a:cubicBezTo>
                    <a:pt x="2695065" y="0"/>
                    <a:pt x="2704707" y="3994"/>
                    <a:pt x="2711816" y="11104"/>
                  </a:cubicBezTo>
                  <a:cubicBezTo>
                    <a:pt x="2718926" y="18213"/>
                    <a:pt x="2722920" y="27856"/>
                    <a:pt x="2722920" y="37910"/>
                  </a:cubicBezTo>
                  <a:lnTo>
                    <a:pt x="2722920" y="974693"/>
                  </a:lnTo>
                  <a:cubicBezTo>
                    <a:pt x="2722920" y="995631"/>
                    <a:pt x="2705947" y="1012603"/>
                    <a:pt x="2685010" y="1012603"/>
                  </a:cubicBezTo>
                  <a:lnTo>
                    <a:pt x="37910" y="1012603"/>
                  </a:lnTo>
                  <a:cubicBezTo>
                    <a:pt x="16973" y="1012603"/>
                    <a:pt x="0" y="995631"/>
                    <a:pt x="0" y="974693"/>
                  </a:cubicBezTo>
                  <a:lnTo>
                    <a:pt x="0" y="37910"/>
                  </a:lnTo>
                  <a:cubicBezTo>
                    <a:pt x="0" y="16973"/>
                    <a:pt x="16973" y="0"/>
                    <a:pt x="37910" y="0"/>
                  </a:cubicBezTo>
                  <a:close/>
                </a:path>
              </a:pathLst>
            </a:custGeom>
            <a:solidFill>
              <a:srgbClr val="E1E9EF"/>
            </a:solidFill>
            <a:ln w="38100" cap="rnd">
              <a:solidFill>
                <a:srgbClr val="00008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22920" cy="106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8543" y="4169897"/>
            <a:ext cx="6415385" cy="24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9"/>
              </a:lnSpc>
            </a:pPr>
            <a:r>
              <a:rPr lang="en-US" sz="6985">
                <a:solidFill>
                  <a:srgbClr val="000084"/>
                </a:solidFill>
                <a:latin typeface="Atkinson Hyperlegible"/>
              </a:rPr>
              <a:t>Sunrise Hospital</a:t>
            </a:r>
          </a:p>
          <a:p>
            <a:pPr algn="ctr">
              <a:lnSpc>
                <a:spcPts val="9779"/>
              </a:lnSpc>
            </a:pPr>
            <a:r>
              <a:rPr lang="en-US" sz="6985">
                <a:solidFill>
                  <a:srgbClr val="000084"/>
                </a:solidFill>
                <a:latin typeface="Atkinson Hyperlegible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875" y="1756194"/>
            <a:ext cx="6663850" cy="2062254"/>
          </a:xfrm>
          <a:custGeom>
            <a:avLst/>
            <a:gdLst/>
            <a:ahLst/>
            <a:cxnLst/>
            <a:rect r="r" b="b" t="t" l="l"/>
            <a:pathLst>
              <a:path h="2062254" w="6663850">
                <a:moveTo>
                  <a:pt x="0" y="0"/>
                </a:moveTo>
                <a:lnTo>
                  <a:pt x="6663850" y="0"/>
                </a:lnTo>
                <a:lnTo>
                  <a:pt x="6663850" y="2062254"/>
                </a:lnTo>
                <a:lnTo>
                  <a:pt x="0" y="206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2735" y="4417488"/>
            <a:ext cx="1791702" cy="2667422"/>
          </a:xfrm>
          <a:custGeom>
            <a:avLst/>
            <a:gdLst/>
            <a:ahLst/>
            <a:cxnLst/>
            <a:rect r="r" b="b" t="t" l="l"/>
            <a:pathLst>
              <a:path h="2667422" w="1791702">
                <a:moveTo>
                  <a:pt x="0" y="0"/>
                </a:moveTo>
                <a:lnTo>
                  <a:pt x="1791703" y="0"/>
                </a:lnTo>
                <a:lnTo>
                  <a:pt x="1791703" y="2667422"/>
                </a:lnTo>
                <a:lnTo>
                  <a:pt x="0" y="2667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87853" y="4400978"/>
            <a:ext cx="2783381" cy="2683932"/>
          </a:xfrm>
          <a:custGeom>
            <a:avLst/>
            <a:gdLst/>
            <a:ahLst/>
            <a:cxnLst/>
            <a:rect r="r" b="b" t="t" l="l"/>
            <a:pathLst>
              <a:path h="2683932" w="2783381">
                <a:moveTo>
                  <a:pt x="0" y="0"/>
                </a:moveTo>
                <a:lnTo>
                  <a:pt x="2783382" y="0"/>
                </a:lnTo>
                <a:lnTo>
                  <a:pt x="2783382" y="2683932"/>
                </a:lnTo>
                <a:lnTo>
                  <a:pt x="0" y="2683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41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84276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5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856193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Mention patient full name with no immunization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699" y="1730652"/>
            <a:ext cx="7004201" cy="2113337"/>
          </a:xfrm>
          <a:custGeom>
            <a:avLst/>
            <a:gdLst/>
            <a:ahLst/>
            <a:cxnLst/>
            <a:rect r="r" b="b" t="t" l="l"/>
            <a:pathLst>
              <a:path h="2113337" w="7004201">
                <a:moveTo>
                  <a:pt x="0" y="0"/>
                </a:moveTo>
                <a:lnTo>
                  <a:pt x="7004202" y="0"/>
                </a:lnTo>
                <a:lnTo>
                  <a:pt x="7004202" y="2113337"/>
                </a:lnTo>
                <a:lnTo>
                  <a:pt x="0" y="2113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0707" y="4400978"/>
            <a:ext cx="2763125" cy="2833077"/>
          </a:xfrm>
          <a:custGeom>
            <a:avLst/>
            <a:gdLst/>
            <a:ahLst/>
            <a:cxnLst/>
            <a:rect r="r" b="b" t="t" l="l"/>
            <a:pathLst>
              <a:path h="2833077" w="2763125">
                <a:moveTo>
                  <a:pt x="0" y="0"/>
                </a:moveTo>
                <a:lnTo>
                  <a:pt x="2763125" y="0"/>
                </a:lnTo>
                <a:lnTo>
                  <a:pt x="2763125" y="2833077"/>
                </a:lnTo>
                <a:lnTo>
                  <a:pt x="0" y="28330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18335" y="4400978"/>
            <a:ext cx="4522417" cy="2799158"/>
          </a:xfrm>
          <a:custGeom>
            <a:avLst/>
            <a:gdLst/>
            <a:ahLst/>
            <a:cxnLst/>
            <a:rect r="r" b="b" t="t" l="l"/>
            <a:pathLst>
              <a:path h="2799158" w="4522417">
                <a:moveTo>
                  <a:pt x="0" y="0"/>
                </a:moveTo>
                <a:lnTo>
                  <a:pt x="4522418" y="0"/>
                </a:lnTo>
                <a:lnTo>
                  <a:pt x="4522418" y="2799157"/>
                </a:lnTo>
                <a:lnTo>
                  <a:pt x="0" y="27991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93379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6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69853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Calculate encounterclass for year 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93213" y="1848735"/>
            <a:ext cx="2881102" cy="1893682"/>
          </a:xfrm>
          <a:custGeom>
            <a:avLst/>
            <a:gdLst/>
            <a:ahLst/>
            <a:cxnLst/>
            <a:rect r="r" b="b" t="t" l="l"/>
            <a:pathLst>
              <a:path h="1893682" w="2881102">
                <a:moveTo>
                  <a:pt x="0" y="0"/>
                </a:moveTo>
                <a:lnTo>
                  <a:pt x="2881102" y="0"/>
                </a:lnTo>
                <a:lnTo>
                  <a:pt x="2881102" y="1893682"/>
                </a:lnTo>
                <a:lnTo>
                  <a:pt x="0" y="1893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8890" y="4598463"/>
            <a:ext cx="4146210" cy="1423326"/>
          </a:xfrm>
          <a:custGeom>
            <a:avLst/>
            <a:gdLst/>
            <a:ahLst/>
            <a:cxnLst/>
            <a:rect r="r" b="b" t="t" l="l"/>
            <a:pathLst>
              <a:path h="1423326" w="4146210">
                <a:moveTo>
                  <a:pt x="0" y="0"/>
                </a:moveTo>
                <a:lnTo>
                  <a:pt x="4146210" y="0"/>
                </a:lnTo>
                <a:lnTo>
                  <a:pt x="4146210" y="1423326"/>
                </a:lnTo>
                <a:lnTo>
                  <a:pt x="0" y="1423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76800" y="4581953"/>
            <a:ext cx="4774328" cy="1907391"/>
          </a:xfrm>
          <a:custGeom>
            <a:avLst/>
            <a:gdLst/>
            <a:ahLst/>
            <a:cxnLst/>
            <a:rect r="r" b="b" t="t" l="l"/>
            <a:pathLst>
              <a:path h="1907391" w="4774328">
                <a:moveTo>
                  <a:pt x="0" y="0"/>
                </a:moveTo>
                <a:lnTo>
                  <a:pt x="4774328" y="0"/>
                </a:lnTo>
                <a:lnTo>
                  <a:pt x="4774328" y="1907390"/>
                </a:lnTo>
                <a:lnTo>
                  <a:pt x="0" y="1907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52879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7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753963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Mention top 5 conditions from 2015-2023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-6232" t="0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626745"/>
            <a:ext cx="2807791" cy="136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4"/>
              </a:lnSpc>
            </a:pPr>
            <a:r>
              <a:rPr lang="en-US" sz="5581">
                <a:solidFill>
                  <a:srgbClr val="000084"/>
                </a:solidFill>
                <a:latin typeface="Atkinson Hyperlegible Bold"/>
              </a:rPr>
              <a:t>Insights</a:t>
            </a:r>
          </a:p>
          <a:p>
            <a:pPr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1688" y="1938975"/>
            <a:ext cx="9078294" cy="491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3425" indent="-301712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000084"/>
                </a:solidFill>
                <a:latin typeface="Atkinson Hyperlegible"/>
              </a:rPr>
              <a:t>From total registered patients in Sunrise Hospital </a:t>
            </a:r>
            <a:r>
              <a:rPr lang="en-US" sz="2794">
                <a:solidFill>
                  <a:srgbClr val="EA4E4E"/>
                </a:solidFill>
                <a:latin typeface="Atkinson Hyperlegible"/>
              </a:rPr>
              <a:t>8</a:t>
            </a:r>
            <a:r>
              <a:rPr lang="en-US" sz="2794">
                <a:solidFill>
                  <a:srgbClr val="000084"/>
                </a:solidFill>
                <a:latin typeface="Atkinson Hyperlegible"/>
              </a:rPr>
              <a:t> patients has not taken any immunization</a:t>
            </a:r>
          </a:p>
          <a:p>
            <a:pPr algn="just" marL="603425" indent="-301712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000084"/>
                </a:solidFill>
                <a:latin typeface="Atkinson Hyperlegible"/>
              </a:rPr>
              <a:t>Most highest encounter class for year 2023 was </a:t>
            </a:r>
            <a:r>
              <a:rPr lang="en-US" sz="2794">
                <a:solidFill>
                  <a:srgbClr val="EA4E4E"/>
                </a:solidFill>
                <a:latin typeface="Atkinson Hyperlegible"/>
              </a:rPr>
              <a:t>Ambulatory</a:t>
            </a:r>
          </a:p>
          <a:p>
            <a:pPr algn="just" marL="603425" indent="-301712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000084"/>
                </a:solidFill>
                <a:latin typeface="Atkinson Hyperlegible"/>
              </a:rPr>
              <a:t>Pre-COVID year (2019) their were around </a:t>
            </a:r>
            <a:r>
              <a:rPr lang="en-US" sz="2794">
                <a:solidFill>
                  <a:srgbClr val="EA4E4E"/>
                </a:solidFill>
                <a:latin typeface="Atkinson Hyperlegible"/>
              </a:rPr>
              <a:t>120 </a:t>
            </a:r>
            <a:r>
              <a:rPr lang="en-US" sz="2794">
                <a:solidFill>
                  <a:srgbClr val="000084"/>
                </a:solidFill>
                <a:latin typeface="Atkinson Hyperlegible"/>
              </a:rPr>
              <a:t>distinct conditions reported in Sunrise hospital</a:t>
            </a:r>
          </a:p>
          <a:p>
            <a:pPr algn="just" marL="603425" indent="-301712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EA4E4E"/>
                </a:solidFill>
                <a:latin typeface="Atkinson Hyperlegible"/>
              </a:rPr>
              <a:t>Other psychological and physical stress</a:t>
            </a:r>
            <a:r>
              <a:rPr lang="en-US" sz="2794">
                <a:solidFill>
                  <a:srgbClr val="000084"/>
                </a:solidFill>
                <a:latin typeface="Atkinson Hyperlegible"/>
              </a:rPr>
              <a:t> is top health condition between 2015-2023</a:t>
            </a:r>
          </a:p>
          <a:p>
            <a:pPr algn="just" marL="603425" indent="-301712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000084"/>
                </a:solidFill>
                <a:latin typeface="Atkinson Hyperlegible"/>
              </a:rPr>
              <a:t>Hospital provided total immunization of </a:t>
            </a:r>
            <a:r>
              <a:rPr lang="en-US" sz="2794">
                <a:solidFill>
                  <a:srgbClr val="EA4E4E"/>
                </a:solidFill>
                <a:latin typeface="Atkinson Hyperlegible"/>
              </a:rPr>
              <a:t>14,074 </a:t>
            </a:r>
            <a:r>
              <a:rPr lang="en-US" sz="2794">
                <a:solidFill>
                  <a:srgbClr val="000084"/>
                </a:solidFill>
                <a:latin typeface="Atkinson Hyperlegible"/>
              </a:rPr>
              <a:t>in year 2022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4000"/>
            </a:blip>
            <a:stretch>
              <a:fillRect l="0" t="-5638" r="0" b="-5638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6232" t="0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9547" y="1503997"/>
            <a:ext cx="4374505" cy="505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84"/>
                </a:solidFill>
                <a:latin typeface="Atkinson Hyperlegible Bold"/>
              </a:rPr>
              <a:t>AGENDA</a:t>
            </a:r>
          </a:p>
          <a:p>
            <a:pPr algn="ctr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Introduction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2. Objective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3. Dataset 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4. Requests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5.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6232" t="0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899892"/>
            <a:ext cx="4167548" cy="135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>
                <a:solidFill>
                  <a:srgbClr val="000084"/>
                </a:solidFill>
                <a:latin typeface="Atkinson Hyperlegible Bold"/>
              </a:rPr>
              <a:t>Introduction</a:t>
            </a:r>
          </a:p>
          <a:p>
            <a:pPr algn="ctr"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3191804"/>
            <a:ext cx="8290560" cy="219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>
                <a:solidFill>
                  <a:srgbClr val="000084"/>
                </a:solidFill>
                <a:latin typeface="Atkinson Hyperlegible"/>
              </a:rPr>
              <a:t>Sunrise Hospital is the leading healthcare Hospital in India with mission is to enhance the health and well-being through </a:t>
            </a:r>
            <a:r>
              <a:rPr lang="en-US" sz="3150">
                <a:solidFill>
                  <a:srgbClr val="EA4E4E"/>
                </a:solidFill>
                <a:latin typeface="Atkinson Hyperlegible"/>
              </a:rPr>
              <a:t>personalized </a:t>
            </a:r>
            <a:r>
              <a:rPr lang="en-US" sz="3150">
                <a:solidFill>
                  <a:srgbClr val="000084"/>
                </a:solidFill>
                <a:latin typeface="Atkinson Hyperlegible"/>
              </a:rPr>
              <a:t>and </a:t>
            </a:r>
            <a:r>
              <a:rPr lang="en-US" sz="3150">
                <a:solidFill>
                  <a:srgbClr val="EA4E4E"/>
                </a:solidFill>
                <a:latin typeface="Atkinson Hyperlegible"/>
              </a:rPr>
              <a:t>comprehensive </a:t>
            </a:r>
            <a:r>
              <a:rPr lang="en-US" sz="3150">
                <a:solidFill>
                  <a:srgbClr val="000084"/>
                </a:solidFill>
                <a:latin typeface="Atkinson Hyperlegible"/>
              </a:rPr>
              <a:t>medical services.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6232" t="0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889099"/>
            <a:ext cx="3183582" cy="136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4"/>
              </a:lnSpc>
            </a:pPr>
            <a:r>
              <a:rPr lang="en-US" sz="5581">
                <a:solidFill>
                  <a:srgbClr val="000084"/>
                </a:solidFill>
                <a:latin typeface="Atkinson Hyperlegible Bold"/>
              </a:rPr>
              <a:t>Objective</a:t>
            </a:r>
          </a:p>
          <a:p>
            <a:pPr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3201329"/>
            <a:ext cx="8290560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0"/>
              </a:lnSpc>
            </a:pPr>
            <a:r>
              <a:rPr lang="en-US" sz="2950">
                <a:solidFill>
                  <a:srgbClr val="000084"/>
                </a:solidFill>
                <a:latin typeface="Atkinson Hyperlegible"/>
              </a:rPr>
              <a:t>Doctors in Sunrise Hospital requests insights from data collected between year </a:t>
            </a:r>
            <a:r>
              <a:rPr lang="en-US" sz="2950">
                <a:solidFill>
                  <a:srgbClr val="EA4E4E"/>
                </a:solidFill>
                <a:latin typeface="Atkinson Hyperlegible Bold"/>
              </a:rPr>
              <a:t>2015</a:t>
            </a:r>
            <a:r>
              <a:rPr lang="en-US" sz="2950">
                <a:solidFill>
                  <a:srgbClr val="000084"/>
                </a:solidFill>
                <a:latin typeface="Atkinson Hyperlegible"/>
              </a:rPr>
              <a:t> and </a:t>
            </a:r>
            <a:r>
              <a:rPr lang="en-US" sz="2950">
                <a:solidFill>
                  <a:srgbClr val="EA4E4E"/>
                </a:solidFill>
                <a:latin typeface="Atkinson Hyperlegible Bold"/>
              </a:rPr>
              <a:t>2023</a:t>
            </a:r>
            <a:r>
              <a:rPr lang="en-US" sz="2950">
                <a:solidFill>
                  <a:srgbClr val="000084"/>
                </a:solidFill>
                <a:latin typeface="Atkinson Hyperlegible"/>
              </a:rPr>
              <a:t>. The objective is to optimize </a:t>
            </a:r>
            <a:r>
              <a:rPr lang="en-US" sz="2950">
                <a:solidFill>
                  <a:srgbClr val="EA4E4E"/>
                </a:solidFill>
                <a:latin typeface="Atkinson Hyperlegible"/>
              </a:rPr>
              <a:t>improve patient outcomes </a:t>
            </a:r>
            <a:r>
              <a:rPr lang="en-US" sz="2950">
                <a:solidFill>
                  <a:srgbClr val="000084"/>
                </a:solidFill>
                <a:latin typeface="Atkinson Hyperlegible"/>
              </a:rPr>
              <a:t>and support </a:t>
            </a:r>
            <a:r>
              <a:rPr lang="en-US" sz="2950">
                <a:solidFill>
                  <a:srgbClr val="EA4E4E"/>
                </a:solidFill>
                <a:latin typeface="Atkinson Hyperlegible"/>
              </a:rPr>
              <a:t>informed decision-making</a:t>
            </a:r>
            <a:r>
              <a:rPr lang="en-US" sz="2950">
                <a:solidFill>
                  <a:srgbClr val="000084"/>
                </a:solidFill>
                <a:latin typeface="Atkinson Hyperlegible"/>
              </a:rPr>
              <a:t> within the healthcare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9740" y="1853885"/>
            <a:ext cx="8394120" cy="4126903"/>
          </a:xfrm>
          <a:custGeom>
            <a:avLst/>
            <a:gdLst/>
            <a:ahLst/>
            <a:cxnLst/>
            <a:rect r="r" b="b" t="t" l="l"/>
            <a:pathLst>
              <a:path h="4126903" w="8394120">
                <a:moveTo>
                  <a:pt x="0" y="0"/>
                </a:moveTo>
                <a:lnTo>
                  <a:pt x="8394120" y="0"/>
                </a:lnTo>
                <a:lnTo>
                  <a:pt x="8394120" y="4126903"/>
                </a:lnTo>
                <a:lnTo>
                  <a:pt x="0" y="4126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2122" y="6024790"/>
            <a:ext cx="1019119" cy="1019119"/>
          </a:xfrm>
          <a:custGeom>
            <a:avLst/>
            <a:gdLst/>
            <a:ahLst/>
            <a:cxnLst/>
            <a:rect r="r" b="b" t="t" l="l"/>
            <a:pathLst>
              <a:path h="1019119" w="1019119">
                <a:moveTo>
                  <a:pt x="0" y="0"/>
                </a:moveTo>
                <a:lnTo>
                  <a:pt x="1019119" y="0"/>
                </a:lnTo>
                <a:lnTo>
                  <a:pt x="1019119" y="1019119"/>
                </a:lnTo>
                <a:lnTo>
                  <a:pt x="0" y="10191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6800" y="6024790"/>
            <a:ext cx="1811767" cy="1019119"/>
          </a:xfrm>
          <a:custGeom>
            <a:avLst/>
            <a:gdLst/>
            <a:ahLst/>
            <a:cxnLst/>
            <a:rect r="r" b="b" t="t" l="l"/>
            <a:pathLst>
              <a:path h="1019119" w="1811767">
                <a:moveTo>
                  <a:pt x="0" y="0"/>
                </a:moveTo>
                <a:lnTo>
                  <a:pt x="1811767" y="0"/>
                </a:lnTo>
                <a:lnTo>
                  <a:pt x="1811767" y="1019119"/>
                </a:lnTo>
                <a:lnTo>
                  <a:pt x="0" y="1019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636270"/>
            <a:ext cx="7069485" cy="121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54"/>
              </a:lnSpc>
            </a:pPr>
            <a:r>
              <a:rPr lang="en-US" sz="5181">
                <a:solidFill>
                  <a:srgbClr val="000084"/>
                </a:solidFill>
                <a:latin typeface="Atkinson Hyperlegible Bold"/>
              </a:rPr>
              <a:t>Dataset and modelling</a:t>
            </a:r>
          </a:p>
          <a:p>
            <a:pPr>
              <a:lnSpc>
                <a:spcPts val="23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9740" y="5885538"/>
            <a:ext cx="8394120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84"/>
                </a:solidFill>
                <a:latin typeface="Atkinson Hyperlegible"/>
              </a:rPr>
              <a:t>Tools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2307709"/>
            <a:ext cx="8290560" cy="975733"/>
          </a:xfrm>
          <a:custGeom>
            <a:avLst/>
            <a:gdLst/>
            <a:ahLst/>
            <a:cxnLst/>
            <a:rect r="r" b="b" t="t" l="l"/>
            <a:pathLst>
              <a:path h="975733" w="8290560">
                <a:moveTo>
                  <a:pt x="0" y="0"/>
                </a:moveTo>
                <a:lnTo>
                  <a:pt x="8290560" y="0"/>
                </a:lnTo>
                <a:lnTo>
                  <a:pt x="8290560" y="975733"/>
                </a:lnTo>
                <a:lnTo>
                  <a:pt x="0" y="975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3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4932361"/>
            <a:ext cx="3902244" cy="1403270"/>
          </a:xfrm>
          <a:custGeom>
            <a:avLst/>
            <a:gdLst/>
            <a:ahLst/>
            <a:cxnLst/>
            <a:rect r="r" b="b" t="t" l="l"/>
            <a:pathLst>
              <a:path h="1403270" w="3902244">
                <a:moveTo>
                  <a:pt x="0" y="0"/>
                </a:moveTo>
                <a:lnTo>
                  <a:pt x="3902244" y="0"/>
                </a:lnTo>
                <a:lnTo>
                  <a:pt x="3902244" y="1403270"/>
                </a:lnTo>
                <a:lnTo>
                  <a:pt x="0" y="14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37008" y="4684312"/>
            <a:ext cx="3885072" cy="1899368"/>
          </a:xfrm>
          <a:custGeom>
            <a:avLst/>
            <a:gdLst/>
            <a:ahLst/>
            <a:cxnLst/>
            <a:rect r="r" b="b" t="t" l="l"/>
            <a:pathLst>
              <a:path h="1899368" w="3885072">
                <a:moveTo>
                  <a:pt x="0" y="0"/>
                </a:moveTo>
                <a:lnTo>
                  <a:pt x="3885072" y="0"/>
                </a:lnTo>
                <a:lnTo>
                  <a:pt x="3885072" y="1899368"/>
                </a:lnTo>
                <a:lnTo>
                  <a:pt x="0" y="189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09697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1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895528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Calculate total patient count from year 2015-2023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890" y="1912234"/>
            <a:ext cx="8463190" cy="1269479"/>
          </a:xfrm>
          <a:custGeom>
            <a:avLst/>
            <a:gdLst/>
            <a:ahLst/>
            <a:cxnLst/>
            <a:rect r="r" b="b" t="t" l="l"/>
            <a:pathLst>
              <a:path h="1269479" w="8463190">
                <a:moveTo>
                  <a:pt x="0" y="0"/>
                </a:moveTo>
                <a:lnTo>
                  <a:pt x="8463190" y="0"/>
                </a:lnTo>
                <a:lnTo>
                  <a:pt x="8463190" y="1269479"/>
                </a:lnTo>
                <a:lnTo>
                  <a:pt x="0" y="1269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3156" y="4939685"/>
            <a:ext cx="4030861" cy="1388622"/>
          </a:xfrm>
          <a:custGeom>
            <a:avLst/>
            <a:gdLst/>
            <a:ahLst/>
            <a:cxnLst/>
            <a:rect r="r" b="b" t="t" l="l"/>
            <a:pathLst>
              <a:path h="1388622" w="4030861">
                <a:moveTo>
                  <a:pt x="0" y="0"/>
                </a:moveTo>
                <a:lnTo>
                  <a:pt x="4030861" y="0"/>
                </a:lnTo>
                <a:lnTo>
                  <a:pt x="4030861" y="1388622"/>
                </a:lnTo>
                <a:lnTo>
                  <a:pt x="0" y="1388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42664" y="4620053"/>
            <a:ext cx="3879416" cy="1951051"/>
          </a:xfrm>
          <a:custGeom>
            <a:avLst/>
            <a:gdLst/>
            <a:ahLst/>
            <a:cxnLst/>
            <a:rect r="r" b="b" t="t" l="l"/>
            <a:pathLst>
              <a:path h="1951051" w="3879416">
                <a:moveTo>
                  <a:pt x="0" y="0"/>
                </a:moveTo>
                <a:lnTo>
                  <a:pt x="3879416" y="0"/>
                </a:lnTo>
                <a:lnTo>
                  <a:pt x="3879416" y="1951051"/>
                </a:lnTo>
                <a:lnTo>
                  <a:pt x="0" y="19510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72459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2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763428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Calculate total immunization for year 2022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890" y="2157658"/>
            <a:ext cx="8290560" cy="1259326"/>
          </a:xfrm>
          <a:custGeom>
            <a:avLst/>
            <a:gdLst/>
            <a:ahLst/>
            <a:cxnLst/>
            <a:rect r="r" b="b" t="t" l="l"/>
            <a:pathLst>
              <a:path h="1259326" w="8290560">
                <a:moveTo>
                  <a:pt x="0" y="0"/>
                </a:moveTo>
                <a:lnTo>
                  <a:pt x="8290560" y="0"/>
                </a:lnTo>
                <a:lnTo>
                  <a:pt x="8290560" y="1259325"/>
                </a:lnTo>
                <a:lnTo>
                  <a:pt x="0" y="1259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4897253"/>
            <a:ext cx="3895653" cy="1473485"/>
          </a:xfrm>
          <a:custGeom>
            <a:avLst/>
            <a:gdLst/>
            <a:ahLst/>
            <a:cxnLst/>
            <a:rect r="r" b="b" t="t" l="l"/>
            <a:pathLst>
              <a:path h="1473485" w="3895653">
                <a:moveTo>
                  <a:pt x="0" y="0"/>
                </a:moveTo>
                <a:lnTo>
                  <a:pt x="3895653" y="0"/>
                </a:lnTo>
                <a:lnTo>
                  <a:pt x="3895653" y="1473486"/>
                </a:lnTo>
                <a:lnTo>
                  <a:pt x="0" y="1473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37008" y="4640654"/>
            <a:ext cx="3885072" cy="1986684"/>
          </a:xfrm>
          <a:custGeom>
            <a:avLst/>
            <a:gdLst/>
            <a:ahLst/>
            <a:cxnLst/>
            <a:rect r="r" b="b" t="t" l="l"/>
            <a:pathLst>
              <a:path h="1986684" w="3885072">
                <a:moveTo>
                  <a:pt x="0" y="0"/>
                </a:moveTo>
                <a:lnTo>
                  <a:pt x="3885072" y="0"/>
                </a:lnTo>
                <a:lnTo>
                  <a:pt x="3885072" y="1986684"/>
                </a:lnTo>
                <a:lnTo>
                  <a:pt x="0" y="1986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81082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3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737264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Calculate distinct condition for year 2019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60946" y="383709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7017" y="3863134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32" t="0" r="-62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8034" y="1659325"/>
            <a:ext cx="5772736" cy="2175234"/>
          </a:xfrm>
          <a:custGeom>
            <a:avLst/>
            <a:gdLst/>
            <a:ahLst/>
            <a:cxnLst/>
            <a:rect r="r" b="b" t="t" l="l"/>
            <a:pathLst>
              <a:path h="2175234" w="5772736">
                <a:moveTo>
                  <a:pt x="0" y="0"/>
                </a:moveTo>
                <a:lnTo>
                  <a:pt x="5772736" y="0"/>
                </a:lnTo>
                <a:lnTo>
                  <a:pt x="5772736" y="2175234"/>
                </a:lnTo>
                <a:lnTo>
                  <a:pt x="0" y="2175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4400978"/>
            <a:ext cx="2348309" cy="2811987"/>
          </a:xfrm>
          <a:custGeom>
            <a:avLst/>
            <a:gdLst/>
            <a:ahLst/>
            <a:cxnLst/>
            <a:rect r="r" b="b" t="t" l="l"/>
            <a:pathLst>
              <a:path h="2811987" w="2348309">
                <a:moveTo>
                  <a:pt x="0" y="0"/>
                </a:moveTo>
                <a:lnTo>
                  <a:pt x="2348309" y="0"/>
                </a:lnTo>
                <a:lnTo>
                  <a:pt x="2348309" y="2811987"/>
                </a:lnTo>
                <a:lnTo>
                  <a:pt x="0" y="2811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77082" y="4572428"/>
            <a:ext cx="5854779" cy="2470687"/>
          </a:xfrm>
          <a:custGeom>
            <a:avLst/>
            <a:gdLst/>
            <a:ahLst/>
            <a:cxnLst/>
            <a:rect r="r" b="b" t="t" l="l"/>
            <a:pathLst>
              <a:path h="2470687" w="5854779">
                <a:moveTo>
                  <a:pt x="0" y="0"/>
                </a:moveTo>
                <a:lnTo>
                  <a:pt x="5854779" y="0"/>
                </a:lnTo>
                <a:lnTo>
                  <a:pt x="5854779" y="2470686"/>
                </a:lnTo>
                <a:lnTo>
                  <a:pt x="0" y="2470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503000"/>
            <a:ext cx="2190632" cy="68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000084"/>
                </a:solidFill>
                <a:latin typeface="Atkinson Hyperlegible Bold"/>
              </a:rPr>
              <a:t>Request 4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133024"/>
            <a:ext cx="8772971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84"/>
                </a:solidFill>
                <a:latin typeface="Atkinson Hyperlegible"/>
              </a:rPr>
              <a:t>Calculate no of encounters of each month for year 2020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8034" y="3853609"/>
            <a:ext cx="81528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84"/>
                </a:solidFill>
                <a:latin typeface="Atkinson Hyperlegible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91945" y="3948859"/>
            <a:ext cx="1625054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84"/>
                </a:solidFill>
                <a:latin typeface="Atkinson Hyperlegible"/>
              </a:rPr>
              <a:t>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DAF6xfmCRXg</dc:identifier>
  <dcterms:modified xsi:type="dcterms:W3CDTF">2011-08-01T06:04:30Z</dcterms:modified>
  <cp:revision>1</cp:revision>
  <dc:title>Sunrise Hospital Insights</dc:title>
</cp:coreProperties>
</file>