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</p:sldIdLst>
  <p:sldSz cx="9753600" cy="73152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bril Fatface" charset="1" panose="02000503000000020003"/>
      <p:regular r:id="rId10"/>
    </p:embeddedFont>
    <p:embeddedFont>
      <p:font typeface="Abril Fatface Italics" charset="1" panose="02000503000000020003"/>
      <p:regular r:id="rId11"/>
    </p:embeddedFont>
    <p:embeddedFont>
      <p:font typeface="Times New Roman" charset="1" panose="02030502070405020303"/>
      <p:regular r:id="rId12"/>
    </p:embeddedFont>
    <p:embeddedFont>
      <p:font typeface="Times New Roman Bold" charset="1" panose="02030802070405020303"/>
      <p:regular r:id="rId13"/>
    </p:embeddedFont>
    <p:embeddedFont>
      <p:font typeface="Times New Roman Italics" charset="1" panose="02030502070405090303"/>
      <p:regular r:id="rId14"/>
    </p:embeddedFont>
    <p:embeddedFont>
      <p:font typeface="Times New Roman Bold Italics" charset="1" panose="02030802070405090303"/>
      <p:regular r:id="rId15"/>
    </p:embeddedFont>
    <p:embeddedFont>
      <p:font typeface="Times New Roman Medium" charset="1" panose="02030502070405020303"/>
      <p:regular r:id="rId16"/>
    </p:embeddedFont>
    <p:embeddedFont>
      <p:font typeface="Times New Roman Medium Italics" charset="1" panose="02030502070405090303"/>
      <p:regular r:id="rId17"/>
    </p:embeddedFont>
    <p:embeddedFont>
      <p:font typeface="Times New Roman Semi-Bold" charset="1" panose="02030702070405020303"/>
      <p:regular r:id="rId18"/>
    </p:embeddedFont>
    <p:embeddedFont>
      <p:font typeface="Times New Roman Semi-Bold Italics" charset="1" panose="02030702070405090303"/>
      <p:regular r:id="rId19"/>
    </p:embeddedFont>
    <p:embeddedFont>
      <p:font typeface="Times New Roman Ultra-Bold" charset="1" panose="020309020704050203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slides/slide1.xml" Type="http://schemas.openxmlformats.org/officeDocument/2006/relationships/slide"/><Relationship Id="rId22" Target="slides/slide2.xml" Type="http://schemas.openxmlformats.org/officeDocument/2006/relationships/slide"/><Relationship Id="rId23" Target="slides/slide3.xml" Type="http://schemas.openxmlformats.org/officeDocument/2006/relationships/slide"/><Relationship Id="rId24" Target="slides/slide4.xml" Type="http://schemas.openxmlformats.org/officeDocument/2006/relationships/slide"/><Relationship Id="rId25" Target="slides/slide5.xml" Type="http://schemas.openxmlformats.org/officeDocument/2006/relationships/slide"/><Relationship Id="rId26" Target="slides/slide6.xml" Type="http://schemas.openxmlformats.org/officeDocument/2006/relationships/slide"/><Relationship Id="rId27" Target="slides/slide7.xml" Type="http://schemas.openxmlformats.org/officeDocument/2006/relationships/slide"/><Relationship Id="rId28" Target="slides/slide8.xml" Type="http://schemas.openxmlformats.org/officeDocument/2006/relationships/slide"/><Relationship Id="rId29" Target="slides/slide9.xml" Type="http://schemas.openxmlformats.org/officeDocument/2006/relationships/slide"/><Relationship Id="rId3" Target="viewProps.xml" Type="http://schemas.openxmlformats.org/officeDocument/2006/relationships/viewProps"/><Relationship Id="rId30" Target="slides/slide10.xml" Type="http://schemas.openxmlformats.org/officeDocument/2006/relationships/slide"/><Relationship Id="rId31" Target="slides/slide11.xml" Type="http://schemas.openxmlformats.org/officeDocument/2006/relationships/slide"/><Relationship Id="rId32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t="0" r="-625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50294" y="4114844"/>
            <a:ext cx="7351884" cy="2734029"/>
            <a:chOff x="0" y="0"/>
            <a:chExt cx="2722920" cy="10126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22920" cy="1012603"/>
            </a:xfrm>
            <a:custGeom>
              <a:avLst/>
              <a:gdLst/>
              <a:ahLst/>
              <a:cxnLst/>
              <a:rect r="r" b="b" t="t" l="l"/>
              <a:pathLst>
                <a:path h="1012603" w="2722920">
                  <a:moveTo>
                    <a:pt x="37910" y="0"/>
                  </a:moveTo>
                  <a:lnTo>
                    <a:pt x="2685010" y="0"/>
                  </a:lnTo>
                  <a:cubicBezTo>
                    <a:pt x="2695065" y="0"/>
                    <a:pt x="2704707" y="3994"/>
                    <a:pt x="2711816" y="11104"/>
                  </a:cubicBezTo>
                  <a:cubicBezTo>
                    <a:pt x="2718926" y="18213"/>
                    <a:pt x="2722920" y="27856"/>
                    <a:pt x="2722920" y="37910"/>
                  </a:cubicBezTo>
                  <a:lnTo>
                    <a:pt x="2722920" y="974693"/>
                  </a:lnTo>
                  <a:cubicBezTo>
                    <a:pt x="2722920" y="995631"/>
                    <a:pt x="2705947" y="1012603"/>
                    <a:pt x="2685010" y="1012603"/>
                  </a:cubicBezTo>
                  <a:lnTo>
                    <a:pt x="37910" y="1012603"/>
                  </a:lnTo>
                  <a:cubicBezTo>
                    <a:pt x="16973" y="1012603"/>
                    <a:pt x="0" y="995631"/>
                    <a:pt x="0" y="974693"/>
                  </a:cubicBezTo>
                  <a:lnTo>
                    <a:pt x="0" y="37910"/>
                  </a:lnTo>
                  <a:cubicBezTo>
                    <a:pt x="0" y="16973"/>
                    <a:pt x="16973" y="0"/>
                    <a:pt x="37910" y="0"/>
                  </a:cubicBezTo>
                  <a:close/>
                </a:path>
              </a:pathLst>
            </a:custGeom>
            <a:solidFill>
              <a:srgbClr val="BFBBC5"/>
            </a:solidFill>
            <a:ln w="38100" cap="rnd">
              <a:solidFill>
                <a:srgbClr val="282539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722920" cy="10602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17923" y="4413604"/>
            <a:ext cx="6816626" cy="2031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39"/>
              </a:lnSpc>
            </a:pPr>
            <a:r>
              <a:rPr lang="en-US" sz="5885">
                <a:solidFill>
                  <a:srgbClr val="3A3F4E"/>
                </a:solidFill>
                <a:latin typeface="Abril Fatface"/>
              </a:rPr>
              <a:t>Safecare Insurance </a:t>
            </a:r>
          </a:p>
          <a:p>
            <a:pPr algn="ctr">
              <a:lnSpc>
                <a:spcPts val="8239"/>
              </a:lnSpc>
            </a:pPr>
            <a:r>
              <a:rPr lang="en-US" sz="5885">
                <a:solidFill>
                  <a:srgbClr val="3A3F4E"/>
                </a:solidFill>
                <a:latin typeface="Abril Fatface"/>
              </a:rPr>
              <a:t>Analysis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-6250" t="0" r="-625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1520" y="1841348"/>
            <a:ext cx="8290560" cy="1523810"/>
          </a:xfrm>
          <a:custGeom>
            <a:avLst/>
            <a:gdLst/>
            <a:ahLst/>
            <a:cxnLst/>
            <a:rect r="r" b="b" t="t" l="l"/>
            <a:pathLst>
              <a:path h="1523810" w="8290560">
                <a:moveTo>
                  <a:pt x="0" y="0"/>
                </a:moveTo>
                <a:lnTo>
                  <a:pt x="8290560" y="0"/>
                </a:lnTo>
                <a:lnTo>
                  <a:pt x="8290560" y="1523810"/>
                </a:lnTo>
                <a:lnTo>
                  <a:pt x="0" y="15238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8690" y="4802755"/>
            <a:ext cx="3890598" cy="1508599"/>
          </a:xfrm>
          <a:custGeom>
            <a:avLst/>
            <a:gdLst/>
            <a:ahLst/>
            <a:cxnLst/>
            <a:rect r="r" b="b" t="t" l="l"/>
            <a:pathLst>
              <a:path h="1508599" w="3890598">
                <a:moveTo>
                  <a:pt x="0" y="0"/>
                </a:moveTo>
                <a:lnTo>
                  <a:pt x="3890598" y="0"/>
                </a:lnTo>
                <a:lnTo>
                  <a:pt x="3890598" y="1508600"/>
                </a:lnTo>
                <a:lnTo>
                  <a:pt x="0" y="1508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876800" y="5282595"/>
            <a:ext cx="4771372" cy="548919"/>
          </a:xfrm>
          <a:custGeom>
            <a:avLst/>
            <a:gdLst/>
            <a:ahLst/>
            <a:cxnLst/>
            <a:rect r="r" b="b" t="t" l="l"/>
            <a:pathLst>
              <a:path h="548919" w="4771372">
                <a:moveTo>
                  <a:pt x="0" y="0"/>
                </a:moveTo>
                <a:lnTo>
                  <a:pt x="4771372" y="0"/>
                </a:lnTo>
                <a:lnTo>
                  <a:pt x="4771372" y="548919"/>
                </a:lnTo>
                <a:lnTo>
                  <a:pt x="0" y="5489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58890" y="426800"/>
            <a:ext cx="2046903" cy="763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14"/>
              </a:lnSpc>
            </a:pPr>
            <a:r>
              <a:rPr lang="en-US" sz="3581">
                <a:solidFill>
                  <a:srgbClr val="3A3F4E"/>
                </a:solidFill>
                <a:latin typeface="Times New Roman Bold"/>
              </a:rPr>
              <a:t>Question 5</a:t>
            </a:r>
          </a:p>
          <a:p>
            <a:pPr>
              <a:lnSpc>
                <a:spcPts val="27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58890" y="1066349"/>
            <a:ext cx="8280797" cy="581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A3F4E"/>
                </a:solidFill>
                <a:latin typeface="Times New Roman"/>
              </a:rPr>
              <a:t>Calculate % claim paid of Principal Medical Clinic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38920" y="3770424"/>
            <a:ext cx="859334" cy="647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3A3F4E"/>
                </a:solidFill>
                <a:latin typeface="Times New Roman"/>
              </a:rPr>
              <a:t>SQL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66868" y="3796459"/>
            <a:ext cx="1625352" cy="604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3A3F4E"/>
                </a:solidFill>
                <a:latin typeface="Times New Roman"/>
              </a:rPr>
              <a:t>Power BI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-6232" t="0" r="-623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1520" y="512445"/>
            <a:ext cx="2310259" cy="1483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14"/>
              </a:lnSpc>
            </a:pPr>
            <a:r>
              <a:rPr lang="en-US" sz="5581">
                <a:solidFill>
                  <a:srgbClr val="3A3F4E"/>
                </a:solidFill>
                <a:latin typeface="Times New Roman Bold"/>
              </a:rPr>
              <a:t>Insights</a:t>
            </a:r>
          </a:p>
          <a:p>
            <a:pPr>
              <a:lnSpc>
                <a:spcPts val="293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31520" y="1868306"/>
            <a:ext cx="8290560" cy="4715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33064" indent="-316532" lvl="1">
              <a:lnSpc>
                <a:spcPts val="4105"/>
              </a:lnSpc>
              <a:buFont typeface="Arial"/>
              <a:buChar char="•"/>
            </a:pPr>
            <a:r>
              <a:rPr lang="en-US" sz="2932">
                <a:solidFill>
                  <a:srgbClr val="282539"/>
                </a:solidFill>
                <a:latin typeface="Times New Roman"/>
              </a:rPr>
              <a:t>Maximum charges is of </a:t>
            </a:r>
            <a:r>
              <a:rPr lang="en-US" sz="2932">
                <a:solidFill>
                  <a:srgbClr val="EA4E4E"/>
                </a:solidFill>
                <a:latin typeface="Times New Roman"/>
              </a:rPr>
              <a:t>Angelstone Community Hospital</a:t>
            </a:r>
            <a:r>
              <a:rPr lang="en-US" sz="2932">
                <a:solidFill>
                  <a:srgbClr val="282539"/>
                </a:solidFill>
                <a:latin typeface="Times New Roman"/>
              </a:rPr>
              <a:t> facility </a:t>
            </a:r>
          </a:p>
          <a:p>
            <a:pPr marL="633064" indent="-316532" lvl="1">
              <a:lnSpc>
                <a:spcPts val="4105"/>
              </a:lnSpc>
              <a:buFont typeface="Arial"/>
              <a:buChar char="•"/>
            </a:pPr>
            <a:r>
              <a:rPr lang="en-US" sz="2932">
                <a:solidFill>
                  <a:srgbClr val="282539"/>
                </a:solidFill>
                <a:latin typeface="Times New Roman"/>
              </a:rPr>
              <a:t>Total Adjustment cost of Pioneer Clinic is </a:t>
            </a:r>
            <a:r>
              <a:rPr lang="en-US" sz="2932">
                <a:solidFill>
                  <a:srgbClr val="EA4E4E"/>
                </a:solidFill>
                <a:latin typeface="Times New Roman"/>
              </a:rPr>
              <a:t>2,291</a:t>
            </a:r>
          </a:p>
          <a:p>
            <a:pPr marL="633064" indent="-316532" lvl="1">
              <a:lnSpc>
                <a:spcPts val="4105"/>
              </a:lnSpc>
              <a:buFont typeface="Arial"/>
              <a:buChar char="•"/>
            </a:pPr>
            <a:r>
              <a:rPr lang="en-US" sz="2932">
                <a:solidFill>
                  <a:srgbClr val="282539"/>
                </a:solidFill>
                <a:latin typeface="Times New Roman"/>
              </a:rPr>
              <a:t>Minimum Payment is of </a:t>
            </a:r>
            <a:r>
              <a:rPr lang="en-US" sz="2932">
                <a:solidFill>
                  <a:srgbClr val="EA4E4E"/>
                </a:solidFill>
                <a:latin typeface="Times New Roman"/>
              </a:rPr>
              <a:t>Genesis Hospital Center  </a:t>
            </a:r>
            <a:r>
              <a:rPr lang="en-US" sz="2932">
                <a:solidFill>
                  <a:srgbClr val="282539"/>
                </a:solidFill>
                <a:latin typeface="Times New Roman"/>
              </a:rPr>
              <a:t>facility </a:t>
            </a:r>
          </a:p>
          <a:p>
            <a:pPr marL="633064" indent="-316532" lvl="1">
              <a:lnSpc>
                <a:spcPts val="4105"/>
              </a:lnSpc>
              <a:buFont typeface="Arial"/>
              <a:buChar char="•"/>
            </a:pPr>
            <a:r>
              <a:rPr lang="en-US" sz="2932">
                <a:solidFill>
                  <a:srgbClr val="282539"/>
                </a:solidFill>
                <a:latin typeface="Times New Roman"/>
              </a:rPr>
              <a:t>Total AR cost of Genesis Hospital Center is </a:t>
            </a:r>
            <a:r>
              <a:rPr lang="en-US" sz="2932">
                <a:solidFill>
                  <a:srgbClr val="EA4E4E"/>
                </a:solidFill>
                <a:latin typeface="Times New Roman"/>
              </a:rPr>
              <a:t>2,836</a:t>
            </a:r>
          </a:p>
          <a:p>
            <a:pPr marL="653858" indent="-326929" lvl="1">
              <a:lnSpc>
                <a:spcPts val="4239"/>
              </a:lnSpc>
              <a:buFont typeface="Arial"/>
              <a:buChar char="•"/>
            </a:pPr>
            <a:r>
              <a:rPr lang="en-US" sz="3028">
                <a:solidFill>
                  <a:srgbClr val="282539"/>
                </a:solidFill>
                <a:latin typeface="Times New Roman"/>
              </a:rPr>
              <a:t>Percent Claim paid for Principal Medical Clinic is </a:t>
            </a:r>
            <a:r>
              <a:rPr lang="en-US" sz="3028">
                <a:solidFill>
                  <a:srgbClr val="EA4E4E"/>
                </a:solidFill>
                <a:latin typeface="Times New Roman"/>
              </a:rPr>
              <a:t>47.05</a:t>
            </a:r>
            <a:r>
              <a:rPr lang="en-US" sz="3028">
                <a:solidFill>
                  <a:srgbClr val="282539"/>
                </a:solidFill>
                <a:latin typeface="Times New Roman"/>
              </a:rPr>
              <a:t>%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000"/>
            </a:blip>
            <a:stretch>
              <a:fillRect l="0" t="-5638" r="0" b="-5638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6250" t="0" r="-625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5352" y="1149802"/>
            <a:ext cx="4362896" cy="5154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3A3F4E"/>
                </a:solidFill>
                <a:latin typeface="Times New Roman Bold"/>
              </a:rPr>
              <a:t>AGENDA</a:t>
            </a:r>
          </a:p>
          <a:p>
            <a:pPr algn="ctr" marL="1036320" indent="-518160" lvl="1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3A3F4E"/>
                </a:solidFill>
                <a:latin typeface="Times New Roman"/>
              </a:rPr>
              <a:t>Introduction</a:t>
            </a:r>
          </a:p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3A3F4E"/>
                </a:solidFill>
                <a:latin typeface="Times New Roman"/>
              </a:rPr>
              <a:t>2. Objective</a:t>
            </a:r>
          </a:p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3A3F4E"/>
                </a:solidFill>
                <a:latin typeface="Times New Roman"/>
              </a:rPr>
              <a:t>3. Dataset </a:t>
            </a:r>
          </a:p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3A3F4E"/>
                </a:solidFill>
                <a:latin typeface="Times New Roman"/>
              </a:rPr>
              <a:t>4. Requests</a:t>
            </a:r>
          </a:p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3A3F4E"/>
                </a:solidFill>
                <a:latin typeface="Times New Roman"/>
              </a:rPr>
              <a:t>5. Insights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6250" t="0" r="-625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1520" y="1742434"/>
            <a:ext cx="3647146" cy="1472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14"/>
              </a:lnSpc>
            </a:pPr>
            <a:r>
              <a:rPr lang="en-US" sz="5581">
                <a:solidFill>
                  <a:srgbClr val="3A3F4E"/>
                </a:solidFill>
                <a:latin typeface="Times New Roman Bold"/>
              </a:rPr>
              <a:t>Introduction</a:t>
            </a:r>
          </a:p>
          <a:p>
            <a:pPr algn="ctr">
              <a:lnSpc>
                <a:spcPts val="293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31520" y="3293428"/>
            <a:ext cx="8290560" cy="1728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82539"/>
                </a:solidFill>
                <a:latin typeface="Times New Roman"/>
              </a:rPr>
              <a:t>Safecare Insurance is leading healthcare insurance in India which covers total of </a:t>
            </a:r>
            <a:r>
              <a:rPr lang="en-US" sz="3200">
                <a:solidFill>
                  <a:srgbClr val="EA4E4E"/>
                </a:solidFill>
                <a:latin typeface="Times New Roman"/>
              </a:rPr>
              <a:t>11</a:t>
            </a:r>
            <a:r>
              <a:rPr lang="en-US" sz="3200">
                <a:solidFill>
                  <a:srgbClr val="282539"/>
                </a:solidFill>
                <a:latin typeface="Times New Roman"/>
              </a:rPr>
              <a:t> hospitals and clinics around Mumbai city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6250" t="0" r="-625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1520" y="1534000"/>
            <a:ext cx="2800052" cy="1483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14"/>
              </a:lnSpc>
            </a:pPr>
            <a:r>
              <a:rPr lang="en-US" sz="5581">
                <a:solidFill>
                  <a:srgbClr val="3A3F4E"/>
                </a:solidFill>
                <a:latin typeface="Times New Roman Bold"/>
              </a:rPr>
              <a:t>Objective</a:t>
            </a:r>
          </a:p>
          <a:p>
            <a:pPr>
              <a:lnSpc>
                <a:spcPts val="293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31520" y="2903380"/>
            <a:ext cx="8290560" cy="2134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30"/>
              </a:lnSpc>
            </a:pPr>
            <a:r>
              <a:rPr lang="en-US" sz="2950">
                <a:solidFill>
                  <a:srgbClr val="282539"/>
                </a:solidFill>
                <a:latin typeface="Times New Roman"/>
              </a:rPr>
              <a:t>Safecare has huge claims data of year 2023 for all 11 facility. Stakeholders wants metrics of </a:t>
            </a:r>
            <a:r>
              <a:rPr lang="en-US" sz="2950">
                <a:solidFill>
                  <a:srgbClr val="EA4E4E"/>
                </a:solidFill>
                <a:latin typeface="Times New Roman"/>
              </a:rPr>
              <a:t>charges, payment, adjustments </a:t>
            </a:r>
            <a:r>
              <a:rPr lang="en-US" sz="2950">
                <a:solidFill>
                  <a:srgbClr val="282539"/>
                </a:solidFill>
                <a:latin typeface="Times New Roman"/>
              </a:rPr>
              <a:t>and</a:t>
            </a:r>
            <a:r>
              <a:rPr lang="en-US" sz="2950">
                <a:solidFill>
                  <a:srgbClr val="EA4E4E"/>
                </a:solidFill>
                <a:latin typeface="Times New Roman"/>
              </a:rPr>
              <a:t> AR</a:t>
            </a:r>
            <a:r>
              <a:rPr lang="en-US" sz="2950">
                <a:solidFill>
                  <a:srgbClr val="000084"/>
                </a:solidFill>
                <a:latin typeface="Times New Roman"/>
              </a:rPr>
              <a:t> </a:t>
            </a:r>
            <a:r>
              <a:rPr lang="en-US" sz="2950">
                <a:solidFill>
                  <a:srgbClr val="282539"/>
                </a:solidFill>
                <a:latin typeface="Times New Roman"/>
              </a:rPr>
              <a:t>of each facility to enhance their operations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94229" y="5980788"/>
            <a:ext cx="1116223" cy="1116223"/>
          </a:xfrm>
          <a:custGeom>
            <a:avLst/>
            <a:gdLst/>
            <a:ahLst/>
            <a:cxnLst/>
            <a:rect r="r" b="b" t="t" l="l"/>
            <a:pathLst>
              <a:path h="1116223" w="1116223">
                <a:moveTo>
                  <a:pt x="0" y="0"/>
                </a:moveTo>
                <a:lnTo>
                  <a:pt x="1116223" y="0"/>
                </a:lnTo>
                <a:lnTo>
                  <a:pt x="1116223" y="1116223"/>
                </a:lnTo>
                <a:lnTo>
                  <a:pt x="0" y="111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83082" y="5840684"/>
            <a:ext cx="1728528" cy="1256327"/>
          </a:xfrm>
          <a:custGeom>
            <a:avLst/>
            <a:gdLst/>
            <a:ahLst/>
            <a:cxnLst/>
            <a:rect r="r" b="b" t="t" l="l"/>
            <a:pathLst>
              <a:path h="1256327" w="1728528">
                <a:moveTo>
                  <a:pt x="0" y="0"/>
                </a:moveTo>
                <a:lnTo>
                  <a:pt x="1728528" y="0"/>
                </a:lnTo>
                <a:lnTo>
                  <a:pt x="1728528" y="1256327"/>
                </a:lnTo>
                <a:lnTo>
                  <a:pt x="0" y="12563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606" t="0" r="-1460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42940" y="1502940"/>
            <a:ext cx="8067720" cy="4309320"/>
          </a:xfrm>
          <a:custGeom>
            <a:avLst/>
            <a:gdLst/>
            <a:ahLst/>
            <a:cxnLst/>
            <a:rect r="r" b="b" t="t" l="l"/>
            <a:pathLst>
              <a:path h="4309320" w="8067720">
                <a:moveTo>
                  <a:pt x="0" y="0"/>
                </a:moveTo>
                <a:lnTo>
                  <a:pt x="8067720" y="0"/>
                </a:lnTo>
                <a:lnTo>
                  <a:pt x="8067720" y="4309320"/>
                </a:lnTo>
                <a:lnTo>
                  <a:pt x="0" y="43093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3480" r="0" b="-1405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31520" y="521970"/>
            <a:ext cx="6107460" cy="1331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54"/>
              </a:lnSpc>
            </a:pPr>
            <a:r>
              <a:rPr lang="en-US" sz="5181">
                <a:solidFill>
                  <a:srgbClr val="3A3F4E"/>
                </a:solidFill>
                <a:latin typeface="Times New Roman Bold"/>
              </a:rPr>
              <a:t>Dataset and modelling</a:t>
            </a:r>
          </a:p>
          <a:p>
            <a:pPr>
              <a:lnSpc>
                <a:spcPts val="237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79740" y="5790288"/>
            <a:ext cx="8394120" cy="916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3A3F4E"/>
                </a:solidFill>
                <a:latin typeface="Times New Roman"/>
              </a:rPr>
              <a:t>Tools used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-6250" t="0" r="-625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8651" y="1957673"/>
            <a:ext cx="7270226" cy="1635801"/>
          </a:xfrm>
          <a:custGeom>
            <a:avLst/>
            <a:gdLst/>
            <a:ahLst/>
            <a:cxnLst/>
            <a:rect r="r" b="b" t="t" l="l"/>
            <a:pathLst>
              <a:path h="1635801" w="7270226">
                <a:moveTo>
                  <a:pt x="0" y="0"/>
                </a:moveTo>
                <a:lnTo>
                  <a:pt x="7270226" y="0"/>
                </a:lnTo>
                <a:lnTo>
                  <a:pt x="7270226" y="1635801"/>
                </a:lnTo>
                <a:lnTo>
                  <a:pt x="0" y="16358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17465" y="4802755"/>
            <a:ext cx="3902244" cy="1508599"/>
          </a:xfrm>
          <a:custGeom>
            <a:avLst/>
            <a:gdLst/>
            <a:ahLst/>
            <a:cxnLst/>
            <a:rect r="r" b="b" t="t" l="l"/>
            <a:pathLst>
              <a:path h="1508599" w="3902244">
                <a:moveTo>
                  <a:pt x="0" y="0"/>
                </a:moveTo>
                <a:lnTo>
                  <a:pt x="3902243" y="0"/>
                </a:lnTo>
                <a:lnTo>
                  <a:pt x="3902243" y="1508600"/>
                </a:lnTo>
                <a:lnTo>
                  <a:pt x="0" y="1508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37008" y="4530430"/>
            <a:ext cx="3885072" cy="2053250"/>
          </a:xfrm>
          <a:custGeom>
            <a:avLst/>
            <a:gdLst/>
            <a:ahLst/>
            <a:cxnLst/>
            <a:rect r="r" b="b" t="t" l="l"/>
            <a:pathLst>
              <a:path h="2053250" w="3885072">
                <a:moveTo>
                  <a:pt x="0" y="0"/>
                </a:moveTo>
                <a:lnTo>
                  <a:pt x="3885072" y="0"/>
                </a:lnTo>
                <a:lnTo>
                  <a:pt x="3885072" y="2053250"/>
                </a:lnTo>
                <a:lnTo>
                  <a:pt x="0" y="20532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58890" y="426800"/>
            <a:ext cx="2046903" cy="763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14"/>
              </a:lnSpc>
            </a:pPr>
            <a:r>
              <a:rPr lang="en-US" sz="3581">
                <a:solidFill>
                  <a:srgbClr val="3A3F4E"/>
                </a:solidFill>
                <a:latin typeface="Times New Roman Bold"/>
              </a:rPr>
              <a:t>Question 1</a:t>
            </a:r>
          </a:p>
          <a:p>
            <a:pPr>
              <a:lnSpc>
                <a:spcPts val="27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58890" y="1066349"/>
            <a:ext cx="7104608" cy="581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A3F4E"/>
                </a:solidFill>
                <a:latin typeface="Times New Roman"/>
              </a:rPr>
              <a:t>Calculate total adjustment of Pioneer Clinic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38920" y="3770424"/>
            <a:ext cx="859334" cy="647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3A3F4E"/>
                </a:solidFill>
                <a:latin typeface="Times New Roman"/>
              </a:rPr>
              <a:t>SQL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66868" y="3796459"/>
            <a:ext cx="1625352" cy="604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3A3F4E"/>
                </a:solidFill>
                <a:latin typeface="Times New Roman"/>
              </a:rPr>
              <a:t>Power BI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-6250" t="0" r="-625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90227" y="1730096"/>
            <a:ext cx="5458962" cy="2040328"/>
          </a:xfrm>
          <a:custGeom>
            <a:avLst/>
            <a:gdLst/>
            <a:ahLst/>
            <a:cxnLst/>
            <a:rect r="r" b="b" t="t" l="l"/>
            <a:pathLst>
              <a:path h="2040328" w="5458962">
                <a:moveTo>
                  <a:pt x="0" y="0"/>
                </a:moveTo>
                <a:lnTo>
                  <a:pt x="5458963" y="0"/>
                </a:lnTo>
                <a:lnTo>
                  <a:pt x="5458963" y="2040328"/>
                </a:lnTo>
                <a:lnTo>
                  <a:pt x="0" y="20403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0715" y="4960413"/>
            <a:ext cx="4410155" cy="984043"/>
          </a:xfrm>
          <a:custGeom>
            <a:avLst/>
            <a:gdLst/>
            <a:ahLst/>
            <a:cxnLst/>
            <a:rect r="r" b="b" t="t" l="l"/>
            <a:pathLst>
              <a:path h="984043" w="4410155">
                <a:moveTo>
                  <a:pt x="0" y="0"/>
                </a:moveTo>
                <a:lnTo>
                  <a:pt x="4410155" y="0"/>
                </a:lnTo>
                <a:lnTo>
                  <a:pt x="4410155" y="984042"/>
                </a:lnTo>
                <a:lnTo>
                  <a:pt x="0" y="9840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846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81723" y="4857981"/>
            <a:ext cx="4334934" cy="1188906"/>
          </a:xfrm>
          <a:custGeom>
            <a:avLst/>
            <a:gdLst/>
            <a:ahLst/>
            <a:cxnLst/>
            <a:rect r="r" b="b" t="t" l="l"/>
            <a:pathLst>
              <a:path h="1188906" w="4334934">
                <a:moveTo>
                  <a:pt x="0" y="0"/>
                </a:moveTo>
                <a:lnTo>
                  <a:pt x="4334933" y="0"/>
                </a:lnTo>
                <a:lnTo>
                  <a:pt x="4334933" y="1188906"/>
                </a:lnTo>
                <a:lnTo>
                  <a:pt x="0" y="11889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58890" y="426800"/>
            <a:ext cx="2046903" cy="763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14"/>
              </a:lnSpc>
            </a:pPr>
            <a:r>
              <a:rPr lang="en-US" sz="3581">
                <a:solidFill>
                  <a:srgbClr val="3A3F4E"/>
                </a:solidFill>
                <a:latin typeface="Times New Roman Bold"/>
              </a:rPr>
              <a:t>Question 2</a:t>
            </a:r>
          </a:p>
          <a:p>
            <a:pPr>
              <a:lnSpc>
                <a:spcPts val="27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58890" y="1066349"/>
            <a:ext cx="7454057" cy="581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A3F4E"/>
                </a:solidFill>
                <a:latin typeface="Times New Roman"/>
              </a:rPr>
              <a:t>Mention  facility which has maximum charges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38920" y="3770424"/>
            <a:ext cx="859334" cy="647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3A3F4E"/>
                </a:solidFill>
                <a:latin typeface="Times New Roman"/>
              </a:rPr>
              <a:t>SQL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66868" y="3796459"/>
            <a:ext cx="1625352" cy="604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3A3F4E"/>
                </a:solidFill>
                <a:latin typeface="Times New Roman"/>
              </a:rPr>
              <a:t>Power BI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-6250" t="0" r="-625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9355" y="1925610"/>
            <a:ext cx="7260706" cy="1699927"/>
          </a:xfrm>
          <a:custGeom>
            <a:avLst/>
            <a:gdLst/>
            <a:ahLst/>
            <a:cxnLst/>
            <a:rect r="r" b="b" t="t" l="l"/>
            <a:pathLst>
              <a:path h="1699927" w="7260706">
                <a:moveTo>
                  <a:pt x="0" y="0"/>
                </a:moveTo>
                <a:lnTo>
                  <a:pt x="7260707" y="0"/>
                </a:lnTo>
                <a:lnTo>
                  <a:pt x="7260707" y="1699927"/>
                </a:lnTo>
                <a:lnTo>
                  <a:pt x="0" y="16999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7579" y="4802755"/>
            <a:ext cx="3882129" cy="1508599"/>
          </a:xfrm>
          <a:custGeom>
            <a:avLst/>
            <a:gdLst/>
            <a:ahLst/>
            <a:cxnLst/>
            <a:rect r="r" b="b" t="t" l="l"/>
            <a:pathLst>
              <a:path h="1508599" w="3882129">
                <a:moveTo>
                  <a:pt x="0" y="0"/>
                </a:moveTo>
                <a:lnTo>
                  <a:pt x="3882129" y="0"/>
                </a:lnTo>
                <a:lnTo>
                  <a:pt x="3882129" y="1508600"/>
                </a:lnTo>
                <a:lnTo>
                  <a:pt x="0" y="1508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37008" y="4565339"/>
            <a:ext cx="3885072" cy="1983431"/>
          </a:xfrm>
          <a:custGeom>
            <a:avLst/>
            <a:gdLst/>
            <a:ahLst/>
            <a:cxnLst/>
            <a:rect r="r" b="b" t="t" l="l"/>
            <a:pathLst>
              <a:path h="1983431" w="3885072">
                <a:moveTo>
                  <a:pt x="0" y="0"/>
                </a:moveTo>
                <a:lnTo>
                  <a:pt x="3885072" y="0"/>
                </a:lnTo>
                <a:lnTo>
                  <a:pt x="3885072" y="1983432"/>
                </a:lnTo>
                <a:lnTo>
                  <a:pt x="0" y="19834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58890" y="426800"/>
            <a:ext cx="2046903" cy="763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14"/>
              </a:lnSpc>
            </a:pPr>
            <a:r>
              <a:rPr lang="en-US" sz="3581">
                <a:solidFill>
                  <a:srgbClr val="3A3F4E"/>
                </a:solidFill>
                <a:latin typeface="Times New Roman Bold"/>
              </a:rPr>
              <a:t>Question 3</a:t>
            </a:r>
          </a:p>
          <a:p>
            <a:pPr>
              <a:lnSpc>
                <a:spcPts val="27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58890" y="1066349"/>
            <a:ext cx="7536954" cy="581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A3F4E"/>
                </a:solidFill>
                <a:latin typeface="Times New Roman"/>
              </a:rPr>
              <a:t>Calculate total AR of Genesis Hospital Center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38920" y="3770424"/>
            <a:ext cx="859334" cy="647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3A3F4E"/>
                </a:solidFill>
                <a:latin typeface="Times New Roman"/>
              </a:rPr>
              <a:t>SQL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66868" y="3796459"/>
            <a:ext cx="1625352" cy="604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3A3F4E"/>
                </a:solidFill>
                <a:latin typeface="Times New Roman"/>
              </a:rPr>
              <a:t>Power BI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-6250" t="0" r="-625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94585" y="1790686"/>
            <a:ext cx="5450246" cy="1998788"/>
          </a:xfrm>
          <a:custGeom>
            <a:avLst/>
            <a:gdLst/>
            <a:ahLst/>
            <a:cxnLst/>
            <a:rect r="r" b="b" t="t" l="l"/>
            <a:pathLst>
              <a:path h="1998788" w="5450246">
                <a:moveTo>
                  <a:pt x="0" y="0"/>
                </a:moveTo>
                <a:lnTo>
                  <a:pt x="5450247" y="0"/>
                </a:lnTo>
                <a:lnTo>
                  <a:pt x="5450247" y="1998788"/>
                </a:lnTo>
                <a:lnTo>
                  <a:pt x="0" y="19987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173658" y="5120882"/>
            <a:ext cx="4342347" cy="872346"/>
          </a:xfrm>
          <a:custGeom>
            <a:avLst/>
            <a:gdLst/>
            <a:ahLst/>
            <a:cxnLst/>
            <a:rect r="r" b="b" t="t" l="l"/>
            <a:pathLst>
              <a:path h="872346" w="4342347">
                <a:moveTo>
                  <a:pt x="0" y="0"/>
                </a:moveTo>
                <a:lnTo>
                  <a:pt x="4342347" y="0"/>
                </a:lnTo>
                <a:lnTo>
                  <a:pt x="4342347" y="872346"/>
                </a:lnTo>
                <a:lnTo>
                  <a:pt x="0" y="8723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8890" y="4991614"/>
            <a:ext cx="4317910" cy="1130881"/>
          </a:xfrm>
          <a:custGeom>
            <a:avLst/>
            <a:gdLst/>
            <a:ahLst/>
            <a:cxnLst/>
            <a:rect r="r" b="b" t="t" l="l"/>
            <a:pathLst>
              <a:path h="1130881" w="4317910">
                <a:moveTo>
                  <a:pt x="0" y="0"/>
                </a:moveTo>
                <a:lnTo>
                  <a:pt x="4317910" y="0"/>
                </a:lnTo>
                <a:lnTo>
                  <a:pt x="4317910" y="1130881"/>
                </a:lnTo>
                <a:lnTo>
                  <a:pt x="0" y="11308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58890" y="426800"/>
            <a:ext cx="2046903" cy="763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14"/>
              </a:lnSpc>
            </a:pPr>
            <a:r>
              <a:rPr lang="en-US" sz="3581">
                <a:solidFill>
                  <a:srgbClr val="3A3F4E"/>
                </a:solidFill>
                <a:latin typeface="Times New Roman Bold"/>
              </a:rPr>
              <a:t>Question 4</a:t>
            </a:r>
          </a:p>
          <a:p>
            <a:pPr>
              <a:lnSpc>
                <a:spcPts val="27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58890" y="1066349"/>
            <a:ext cx="7576989" cy="581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A3F4E"/>
                </a:solidFill>
                <a:latin typeface="Times New Roman"/>
              </a:rPr>
              <a:t>Mention facility which has minimum payment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76126" y="3883366"/>
            <a:ext cx="859334" cy="647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3A3F4E"/>
                </a:solidFill>
                <a:latin typeface="Times New Roman"/>
              </a:rPr>
              <a:t>SQL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66868" y="3796459"/>
            <a:ext cx="1625352" cy="604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3A3F4E"/>
                </a:solidFill>
                <a:latin typeface="Times New Roman"/>
              </a:rPr>
              <a:t>Power BI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DAF6yvm2VRI</dc:identifier>
  <dcterms:modified xsi:type="dcterms:W3CDTF">2011-08-01T06:04:30Z</dcterms:modified>
  <cp:revision>1</cp:revision>
  <dc:title>SafeCare Insurance</dc:title>
</cp:coreProperties>
</file>