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</p:sldMasterIdLst>
  <p:notesMasterIdLst>
    <p:notesMasterId r:id="rId23"/>
  </p:notesMasterIdLst>
  <p:handoutMasterIdLst>
    <p:handoutMasterId r:id="rId24"/>
  </p:handoutMasterIdLst>
  <p:sldIdLst>
    <p:sldId id="280" r:id="rId2"/>
    <p:sldId id="283" r:id="rId3"/>
    <p:sldId id="286" r:id="rId4"/>
    <p:sldId id="284" r:id="rId5"/>
    <p:sldId id="296" r:id="rId6"/>
    <p:sldId id="287" r:id="rId7"/>
    <p:sldId id="305" r:id="rId8"/>
    <p:sldId id="288" r:id="rId9"/>
    <p:sldId id="290" r:id="rId10"/>
    <p:sldId id="294" r:id="rId11"/>
    <p:sldId id="295" r:id="rId12"/>
    <p:sldId id="298" r:id="rId13"/>
    <p:sldId id="299" r:id="rId14"/>
    <p:sldId id="301" r:id="rId15"/>
    <p:sldId id="302" r:id="rId16"/>
    <p:sldId id="303" r:id="rId17"/>
    <p:sldId id="300" r:id="rId18"/>
    <p:sldId id="281" r:id="rId19"/>
    <p:sldId id="304" r:id="rId20"/>
    <p:sldId id="307" r:id="rId21"/>
    <p:sldId id="275" r:id="rId22"/>
  </p:sldIdLst>
  <p:sldSz cx="9144000" cy="6858000" type="screen4x3"/>
  <p:notesSz cx="6858000" cy="99456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9" autoAdjust="0"/>
  </p:normalViewPr>
  <p:slideViewPr>
    <p:cSldViewPr>
      <p:cViewPr varScale="1">
        <p:scale>
          <a:sx n="106" d="100"/>
          <a:sy n="106" d="100"/>
        </p:scale>
        <p:origin x="17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8C4358-C6FA-49F1-8F79-2AA011840EB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8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28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8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28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139EE6-38D2-4B99-965B-AFFA485D4C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5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9763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9763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9763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3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9764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9764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9764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9765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3D8263-7EF9-477D-A1EF-1538698826B4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1976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1976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EBA71-4841-4E86-B4A7-17346DBAC363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B47692-3DD6-4D7A-BE12-ADEC486E7B3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29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745C65-3AD6-43BF-B230-FEA2519D48B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FF77EA-E26E-44AE-A2F1-C796CCA24C7C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1B294C-8F6A-49EC-8A59-88BDDB650CBC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8B4B30-45D6-4CA6-A606-0176E4F4B3E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9579A2-7476-481F-BA38-6B60BE7D995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7E600-E4FC-4560-96D5-F921A76BFE3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27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44444-3430-413C-BDA9-6B5E9795007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6F5D1-9A76-4C02-9142-B6282E72345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4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2206F-CEBC-4881-99FB-BFBC6C97930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3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14AE7FA-3C7A-4E7C-BC88-B0B75E517AF2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66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966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9662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966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66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algn="ctr"/>
            <a:r>
              <a:rPr lang="ru-RU" sz="2000" dirty="0"/>
              <a:t>Нижегородский Государственный Технический Университет</a:t>
            </a:r>
            <a:br>
              <a:rPr lang="ru-RU" sz="2000" dirty="0"/>
            </a:br>
            <a:r>
              <a:rPr lang="ru-RU" sz="2000" dirty="0"/>
              <a:t>им. Р.Е. Алексеева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40067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ru-RU" sz="18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ru-RU" sz="18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/>
              <a:t>Выпускная квалификационная работа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ru-RU" sz="18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ru-RU" sz="1800" dirty="0"/>
          </a:p>
          <a:p>
            <a:pPr algn="ctr">
              <a:lnSpc>
                <a:spcPct val="80000"/>
              </a:lnSpc>
              <a:buNone/>
            </a:pPr>
            <a:r>
              <a:rPr lang="ru-RU" sz="2400" b="1" dirty="0"/>
              <a:t>Тема: Программная система диагностики 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2400" b="1" dirty="0"/>
              <a:t>состояния механизма по вибрационному сигналу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dirty="0"/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/>
              <a:t>Выполнил: студент группы 16-В-2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/>
              <a:t>Гусев Никита Алексеевич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/>
              <a:t>Научный руководитель: к.т.н., доцент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/>
              <a:t>Гай Василий Евгеньевич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endParaRPr lang="ru-RU" sz="24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/>
              <a:t>Нижний Новгород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/>
              <a:t>2020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pPr algn="ctr"/>
            <a:r>
              <a:rPr lang="ru-RU" sz="2800" b="1" dirty="0"/>
              <a:t>Схема </a:t>
            </a:r>
            <a:r>
              <a:rPr lang="ru-RU" sz="2800" b="1" dirty="0" smtClean="0"/>
              <a:t>работы</a:t>
            </a:r>
            <a:r>
              <a:rPr lang="en-US" sz="2800" b="1" dirty="0" smtClean="0"/>
              <a:t> </a:t>
            </a:r>
            <a:r>
              <a:rPr lang="ru-RU" sz="2800" b="1" dirty="0" smtClean="0"/>
              <a:t>нейронной </a:t>
            </a:r>
            <a:r>
              <a:rPr lang="ru-RU" sz="2800" b="1" dirty="0"/>
              <a:t>сети с электромеханической системой</a:t>
            </a:r>
            <a:endParaRPr lang="ru-RU" sz="2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4" y="1386143"/>
            <a:ext cx="84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9987"/>
            <a:ext cx="7416824" cy="1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442787"/>
          </a:xfrm>
        </p:spPr>
        <p:txBody>
          <a:bodyPr/>
          <a:lstStyle/>
          <a:p>
            <a:pPr algn="ctr"/>
            <a:r>
              <a:rPr lang="ru-RU" sz="3600" b="1" dirty="0"/>
              <a:t>Структурная модель разрабатываемой одномерной </a:t>
            </a:r>
            <a:r>
              <a:rPr lang="ru-RU" sz="3600" b="1" dirty="0" err="1"/>
              <a:t>свёрточной</a:t>
            </a:r>
            <a:r>
              <a:rPr lang="ru-RU" sz="3600" b="1" dirty="0"/>
              <a:t> нейронной сети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06726"/>
            <a:ext cx="6984776" cy="355127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67545"/>
          </a:xfrm>
        </p:spPr>
        <p:txBody>
          <a:bodyPr/>
          <a:lstStyle/>
          <a:p>
            <a:pPr algn="ctr"/>
            <a:r>
              <a:rPr lang="ru-RU" sz="3600" b="1" dirty="0"/>
              <a:t>Программная реализация</a:t>
            </a:r>
          </a:p>
        </p:txBody>
      </p:sp>
      <p:pic>
        <p:nvPicPr>
          <p:cNvPr id="5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886" y="1150144"/>
            <a:ext cx="8672486" cy="515917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67545"/>
          </a:xfrm>
        </p:spPr>
        <p:txBody>
          <a:bodyPr/>
          <a:lstStyle/>
          <a:p>
            <a:pPr algn="ctr"/>
            <a:r>
              <a:rPr lang="ru-RU" sz="3600" b="1" dirty="0"/>
              <a:t>Программная реализация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2" y="1272952"/>
            <a:ext cx="8074576" cy="40282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47260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Точность работы нейронной сети:</a:t>
            </a:r>
          </a:p>
          <a:p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где N – мощность выборки, а E – количество ошибок классификации</a:t>
            </a:r>
          </a:p>
          <a:p>
            <a:pPr marL="0" indent="0">
              <a:buNone/>
            </a:pPr>
            <a:r>
              <a:rPr lang="ru-RU" sz="2400" b="1" dirty="0"/>
              <a:t>Количество потерь: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где 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i="1" baseline="-25000" dirty="0">
                <a:solidFill>
                  <a:schemeClr val="tx1"/>
                </a:solidFill>
              </a:rPr>
              <a:t>L</a:t>
            </a:r>
            <a:r>
              <a:rPr lang="ru-RU" sz="2400" dirty="0">
                <a:solidFill>
                  <a:schemeClr val="tx1"/>
                </a:solidFill>
              </a:rPr>
              <a:t> – мощность эталонной базы (количество классов в обучающей выборке), </a:t>
            </a:r>
            <a:r>
              <a:rPr lang="en-US" sz="2400" i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номер эталона,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ru-RU" sz="2400" dirty="0">
                <a:solidFill>
                  <a:schemeClr val="tx1"/>
                </a:solidFill>
              </a:rPr>
              <a:t>и  </a:t>
            </a:r>
            <a:r>
              <a:rPr lang="en-US" sz="2400" dirty="0">
                <a:solidFill>
                  <a:schemeClr val="tx1"/>
                </a:solidFill>
              </a:rPr>
              <a:t>                  </a:t>
            </a:r>
            <a:r>
              <a:rPr lang="ru-RU" sz="2400" dirty="0">
                <a:solidFill>
                  <a:schemeClr val="tx1"/>
                </a:solidFill>
              </a:rPr>
              <a:t>– вектор </a:t>
            </a:r>
            <a:r>
              <a:rPr lang="en-US" sz="2400" i="1" dirty="0">
                <a:solidFill>
                  <a:schemeClr val="tx1"/>
                </a:solidFill>
              </a:rPr>
              <a:t>p</a:t>
            </a:r>
            <a:r>
              <a:rPr lang="ru-RU" sz="2400" dirty="0">
                <a:solidFill>
                  <a:schemeClr val="tx1"/>
                </a:solidFill>
              </a:rPr>
              <a:t>-го эталона и выходной вектор соответственно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algn="ctr"/>
            <a:r>
              <a:rPr lang="ru-RU" sz="3600" b="1" dirty="0"/>
              <a:t>Тестирование нейронной сети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36473"/>
              </p:ext>
            </p:extLst>
          </p:nvPr>
        </p:nvGraphicFramePr>
        <p:xfrm>
          <a:off x="3203848" y="1556792"/>
          <a:ext cx="3024336" cy="92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0" name="Формула" r:id="rId3" imgW="1498320" imgH="457200" progId="Equation.3">
                  <p:embed/>
                </p:oleObj>
              </mc:Choice>
              <mc:Fallback>
                <p:oleObj name="Формула" r:id="rId3" imgW="14983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556792"/>
                        <a:ext cx="3024336" cy="922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05302"/>
              </p:ext>
            </p:extLst>
          </p:nvPr>
        </p:nvGraphicFramePr>
        <p:xfrm>
          <a:off x="2051720" y="3677905"/>
          <a:ext cx="5688632" cy="97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1" name="Формула" r:id="rId5" imgW="2958840" imgH="507960" progId="Equation.3">
                  <p:embed/>
                </p:oleObj>
              </mc:Choice>
              <mc:Fallback>
                <p:oleObj name="Формула" r:id="rId5" imgW="2958840" imgH="5079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77905"/>
                        <a:ext cx="5688632" cy="975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74196"/>
              </p:ext>
            </p:extLst>
          </p:nvPr>
        </p:nvGraphicFramePr>
        <p:xfrm>
          <a:off x="6462936" y="4869160"/>
          <a:ext cx="341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2" name="Формула" r:id="rId7" imgW="177480" imgH="279360" progId="Equation.3">
                  <p:embed/>
                </p:oleObj>
              </mc:Choice>
              <mc:Fallback>
                <p:oleObj name="Формула" r:id="rId7" imgW="177480" imgH="27936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936" y="4869160"/>
                        <a:ext cx="3413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47883"/>
              </p:ext>
            </p:extLst>
          </p:nvPr>
        </p:nvGraphicFramePr>
        <p:xfrm>
          <a:off x="7020272" y="4941168"/>
          <a:ext cx="1584176" cy="54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3" name="Формула" r:id="rId9" imgW="876240" imgH="304560" progId="Equation.3">
                  <p:embed/>
                </p:oleObj>
              </mc:Choice>
              <mc:Fallback>
                <p:oleObj name="Формула" r:id="rId9" imgW="876240" imgH="30456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941168"/>
                        <a:ext cx="1584176" cy="548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algn="ctr"/>
            <a:r>
              <a:rPr lang="ru-RU" sz="3600" b="1" dirty="0"/>
              <a:t>Результаты тестирования</a:t>
            </a:r>
            <a:br>
              <a:rPr lang="ru-RU" sz="3600" b="1" dirty="0"/>
            </a:br>
            <a:r>
              <a:rPr lang="ru-RU" sz="3600" b="1" dirty="0"/>
              <a:t>График потерь</a:t>
            </a:r>
          </a:p>
        </p:txBody>
      </p:sp>
      <p:pic>
        <p:nvPicPr>
          <p:cNvPr id="24064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4605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algn="ctr"/>
            <a:r>
              <a:rPr lang="ru-RU" sz="3600" b="1" dirty="0"/>
              <a:t>Результаты тестирования</a:t>
            </a:r>
            <a:br>
              <a:rPr lang="ru-RU" sz="3600" b="1" dirty="0"/>
            </a:br>
            <a:r>
              <a:rPr lang="ru-RU" sz="3600" b="1" dirty="0"/>
              <a:t>График точности</a:t>
            </a:r>
          </a:p>
        </p:txBody>
      </p:sp>
      <p:pic>
        <p:nvPicPr>
          <p:cNvPr id="241667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86529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0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pPr algn="ctr"/>
            <a:r>
              <a:rPr lang="ru-RU" sz="3600" b="1" dirty="0"/>
              <a:t>Стенд для диагностирования</a:t>
            </a:r>
          </a:p>
        </p:txBody>
      </p:sp>
      <p:pic>
        <p:nvPicPr>
          <p:cNvPr id="5" name="Picture 1" descr="C:\Users\ngusev\Desktop\Article\yxGMwsodYYQ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8" y="1412776"/>
            <a:ext cx="3990109" cy="236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ngusev\Desktop\Article\FgMzccxgsU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44" y="1412776"/>
            <a:ext cx="3932959" cy="236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C:\Users\ngusev\Desktop\Article\uAWz8eEuL6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3" y="4129859"/>
            <a:ext cx="3990109" cy="232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0" descr="C:\Users\ngusev\Desktop\Article\BVr_iN1kKe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46195" y="3327161"/>
            <a:ext cx="2327563" cy="39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algn="ctr"/>
            <a:r>
              <a:rPr lang="ru-RU" sz="3600" b="1" dirty="0"/>
              <a:t>Выводы по результатам исследований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968552"/>
          </a:xfrm>
        </p:spPr>
        <p:txBody>
          <a:bodyPr/>
          <a:lstStyle/>
          <a:p>
            <a:r>
              <a:rPr lang="ru-RU" sz="2000" dirty="0"/>
              <a:t>Была спроектирована и </a:t>
            </a:r>
            <a:r>
              <a:rPr lang="ru-RU" sz="2000" dirty="0" err="1"/>
              <a:t>программно</a:t>
            </a:r>
            <a:r>
              <a:rPr lang="ru-RU" sz="2000" dirty="0"/>
              <a:t> реализована система для обнаружения дефекта механизма по </a:t>
            </a:r>
            <a:r>
              <a:rPr lang="ru-RU" sz="2000" dirty="0" smtClean="0"/>
              <a:t>вибрационному сигналу</a:t>
            </a:r>
            <a:r>
              <a:rPr lang="ru-RU" sz="2000" dirty="0"/>
              <a:t>.</a:t>
            </a:r>
          </a:p>
          <a:p>
            <a:r>
              <a:rPr lang="ru-RU" sz="2000" dirty="0"/>
              <a:t>Программная система предоставляет высокоэффективную и многофункциональную разработку алгоритма для определения неисправностей различных механизмов по вибрационному сигналу. </a:t>
            </a:r>
          </a:p>
          <a:p>
            <a:r>
              <a:rPr lang="ru-RU" sz="2000" dirty="0"/>
              <a:t>В ходе тестирования была доказана эффективная и функциональная работоспособность, возможность применения данной системы для сформулированной задачи.</a:t>
            </a:r>
          </a:p>
          <a:p>
            <a:r>
              <a:rPr lang="ru-RU" sz="2000" dirty="0"/>
              <a:t>Разработанная система имеет высокую практическую ценность, так как решает актуальную и общую задачу классификации </a:t>
            </a:r>
            <a:r>
              <a:rPr lang="ru-RU" sz="2000" dirty="0" smtClean="0"/>
              <a:t>по вибрационному сигналу. </a:t>
            </a:r>
            <a:endParaRPr lang="ru-RU" sz="2000" dirty="0"/>
          </a:p>
          <a:p>
            <a:r>
              <a:rPr lang="ru-RU" sz="2000" dirty="0"/>
              <a:t>Данная система применима с различным набором данных и легко интегрируется для определения неисправностей у множества механизмов.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99592"/>
          </a:xfrm>
        </p:spPr>
        <p:txBody>
          <a:bodyPr/>
          <a:lstStyle/>
          <a:p>
            <a:pPr algn="ctr"/>
            <a:r>
              <a:rPr lang="ru-RU" sz="3600" b="1" dirty="0"/>
              <a:t>Перспективы дальнейшего развития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238600"/>
          </a:xfrm>
        </p:spPr>
        <p:txBody>
          <a:bodyPr/>
          <a:lstStyle/>
          <a:p>
            <a:r>
              <a:rPr lang="ru-RU" sz="2400" dirty="0" smtClean="0"/>
              <a:t>Интегрирование </a:t>
            </a:r>
            <a:r>
              <a:rPr lang="ru-RU" sz="2400" dirty="0"/>
              <a:t>системы в узкую область анализа, то есть разработка интерфейса для определения дефектов подшипников качения с применением </a:t>
            </a:r>
            <a:r>
              <a:rPr lang="ru-RU" sz="2400" dirty="0" err="1"/>
              <a:t>мультиклассификации</a:t>
            </a:r>
            <a:r>
              <a:rPr lang="ru-RU" sz="2400" dirty="0"/>
              <a:t>, а именно обнаружения неисправностей внутри и снаружи детали. </a:t>
            </a:r>
          </a:p>
          <a:p>
            <a:r>
              <a:rPr lang="ru-RU" sz="2400" dirty="0" smtClean="0"/>
              <a:t>Анализ </a:t>
            </a:r>
            <a:r>
              <a:rPr lang="ru-RU" sz="2400" dirty="0"/>
              <a:t>более эвристических подходов к построению нейронной сети и выбор наиболее подходящего варианта для заданной области. </a:t>
            </a:r>
          </a:p>
          <a:p>
            <a:r>
              <a:rPr lang="ru-RU" sz="2400" dirty="0" smtClean="0"/>
              <a:t>Изменение </a:t>
            </a:r>
            <a:r>
              <a:rPr lang="ru-RU" sz="2400" dirty="0"/>
              <a:t>исходного кода с целью оптимизации алгоритма и улучшения производительности системы в целом.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algn="ctr"/>
            <a:r>
              <a:rPr lang="ru-RU" sz="3600" b="1" dirty="0"/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256584"/>
          </a:xfrm>
        </p:spPr>
        <p:txBody>
          <a:bodyPr/>
          <a:lstStyle/>
          <a:p>
            <a:pPr marL="0" indent="0">
              <a:buNone/>
            </a:pPr>
            <a:r>
              <a:rPr lang="ru-RU" sz="2700" b="1" dirty="0"/>
              <a:t>Цель работы: </a:t>
            </a:r>
            <a:r>
              <a:rPr lang="ru-RU" sz="2700" dirty="0"/>
              <a:t>разработка системы диагностики состояния механизма по </a:t>
            </a:r>
            <a:r>
              <a:rPr lang="ru-RU" sz="2700" dirty="0" smtClean="0"/>
              <a:t>вибрационному </a:t>
            </a:r>
            <a:r>
              <a:rPr lang="ru-RU" sz="2700" dirty="0"/>
              <a:t>сигналу</a:t>
            </a:r>
          </a:p>
          <a:p>
            <a:pPr marL="0" indent="0">
              <a:buNone/>
            </a:pPr>
            <a:r>
              <a:rPr lang="ru-RU" sz="2700" b="1" dirty="0"/>
              <a:t>Задачи работы:</a:t>
            </a:r>
          </a:p>
          <a:p>
            <a:r>
              <a:rPr lang="ru-RU" sz="2700" dirty="0"/>
              <a:t>применение модели одномерной </a:t>
            </a:r>
            <a:r>
              <a:rPr lang="ru-RU" sz="2700" dirty="0" err="1"/>
              <a:t>свёрточной</a:t>
            </a:r>
            <a:r>
              <a:rPr lang="ru-RU" sz="2700" dirty="0"/>
              <a:t> сети для </a:t>
            </a:r>
            <a:r>
              <a:rPr lang="ru-RU" sz="2700" dirty="0" err="1"/>
              <a:t>вибродиагностики</a:t>
            </a:r>
            <a:r>
              <a:rPr lang="ru-RU" sz="2700" dirty="0"/>
              <a:t> </a:t>
            </a:r>
            <a:r>
              <a:rPr lang="ru-RU" sz="2700"/>
              <a:t>состояния </a:t>
            </a:r>
            <a:r>
              <a:rPr lang="ru-RU" sz="2700" smtClean="0"/>
              <a:t>механизмов</a:t>
            </a:r>
            <a:endParaRPr lang="ru-RU" sz="2700" dirty="0"/>
          </a:p>
          <a:p>
            <a:r>
              <a:rPr lang="ru-RU" sz="2700" dirty="0"/>
              <a:t>выполнение вычислительного эксперимента с целью проверки работоспособности разработанного алгоритма</a:t>
            </a:r>
          </a:p>
          <a:p>
            <a:r>
              <a:rPr lang="ru-RU" sz="2700" dirty="0"/>
              <a:t>разработка контрольно-проверочного стенда для сопряжения с нейронной сетью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99592"/>
          </a:xfrm>
        </p:spPr>
        <p:txBody>
          <a:bodyPr/>
          <a:lstStyle/>
          <a:p>
            <a:pPr algn="ctr"/>
            <a:r>
              <a:rPr lang="ru-RU" sz="3600" b="1" dirty="0"/>
              <a:t>Публикации по теме выпускной квалификационной работы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238600"/>
          </a:xfrm>
        </p:spPr>
        <p:txBody>
          <a:bodyPr/>
          <a:lstStyle/>
          <a:p>
            <a:r>
              <a:rPr lang="ru-RU" sz="2400" dirty="0"/>
              <a:t>Гусев, Н.А. Программная система диагностики состояния механизма по вибрационному сигналу / Н.А. Гусев // «Информационные системы и технологии (ИСТ-2020)»: материалы XXVI международной научно-технической конференции, Н. </a:t>
            </a:r>
            <a:r>
              <a:rPr lang="ru-RU" sz="2400"/>
              <a:t>Новгород, </a:t>
            </a:r>
            <a:r>
              <a:rPr lang="ru-RU" sz="2400" dirty="0"/>
              <a:t>24 апреля 2020 г. – </a:t>
            </a:r>
            <a:r>
              <a:rPr lang="ru-RU" sz="2400" dirty="0" err="1"/>
              <a:t>Н.Новгород</a:t>
            </a:r>
            <a:r>
              <a:rPr lang="ru-RU" sz="2400" dirty="0"/>
              <a:t>: НГТУ. – 2020.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492375"/>
            <a:ext cx="8229600" cy="1371600"/>
          </a:xfrm>
        </p:spPr>
        <p:txBody>
          <a:bodyPr/>
          <a:lstStyle/>
          <a:p>
            <a:pPr algn="ctr"/>
            <a:r>
              <a:rPr lang="ru-RU" b="1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algn="ctr"/>
            <a:r>
              <a:rPr lang="ru-RU" sz="3600" b="1" dirty="0"/>
              <a:t>Актуальность работы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" y="1628800"/>
            <a:ext cx="3474948" cy="41764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36" y="1653528"/>
            <a:ext cx="4151736" cy="4151736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887416" y="3117328"/>
            <a:ext cx="104462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65004" y="5908630"/>
            <a:ext cx="27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Экспертный подход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2970" y="5908630"/>
            <a:ext cx="275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Автоматизированный подход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algn="ctr"/>
            <a:r>
              <a:rPr lang="ru-RU" sz="3600" b="1" dirty="0"/>
              <a:t>Объект и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4670648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/>
              <a:t>Объект исследования: </a:t>
            </a:r>
            <a:r>
              <a:rPr lang="ru-RU" sz="2800" dirty="0"/>
              <a:t>модель классификации состояний на основе одномерной </a:t>
            </a:r>
            <a:r>
              <a:rPr lang="ru-RU" sz="2800" dirty="0" err="1"/>
              <a:t>свёрточной</a:t>
            </a:r>
            <a:r>
              <a:rPr lang="ru-RU" sz="2800" dirty="0"/>
              <a:t> нейронной сети</a:t>
            </a:r>
          </a:p>
          <a:p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Предмет исследования: </a:t>
            </a:r>
            <a:r>
              <a:rPr lang="ru-RU" sz="2800" dirty="0"/>
              <a:t>применимость модели для разработки системы диагностики состояния механизма по </a:t>
            </a:r>
            <a:r>
              <a:rPr lang="ru-RU" sz="2800" dirty="0" smtClean="0"/>
              <a:t>вибрационному </a:t>
            </a:r>
            <a:r>
              <a:rPr lang="ru-RU" sz="2800" dirty="0"/>
              <a:t>сигналу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algn="ctr"/>
            <a:r>
              <a:rPr lang="ru-RU" sz="3600" b="1" dirty="0"/>
              <a:t>Структура разрабатываемой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424936" cy="4094584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</a:rPr>
              <a:t>Система включает в себя</a:t>
            </a:r>
            <a:r>
              <a:rPr lang="ru-RU" sz="2800" b="1" dirty="0"/>
              <a:t>:</a:t>
            </a:r>
          </a:p>
          <a:p>
            <a:r>
              <a:rPr lang="ru-RU" sz="2800" dirty="0"/>
              <a:t>П</a:t>
            </a: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одсистему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обучения нейронной </a:t>
            </a: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сети</a:t>
            </a:r>
            <a:endParaRPr lang="ru-RU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2800" dirty="0"/>
              <a:t>П</a:t>
            </a:r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одсистему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оценки состояния механизма посредством обученной нейронной сети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9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algn="ctr"/>
            <a:r>
              <a:rPr lang="ru-RU" sz="3600" b="1" dirty="0"/>
              <a:t>Выбор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492896"/>
            <a:ext cx="8856984" cy="432048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Выбор среды разработки для языка </a:t>
            </a:r>
            <a:r>
              <a:rPr lang="en-US" sz="2800" dirty="0"/>
              <a:t>Python:</a:t>
            </a:r>
          </a:p>
          <a:p>
            <a:r>
              <a:rPr lang="ru-RU" sz="2800" b="1" u="sng" dirty="0" err="1">
                <a:solidFill>
                  <a:srgbClr val="00B050"/>
                </a:solidFill>
              </a:rPr>
              <a:t>Spyder</a:t>
            </a:r>
            <a:r>
              <a:rPr lang="ru-RU" sz="2800" dirty="0"/>
              <a:t> задействован для реализации подсистемы оценки состояния механизма, оснащённой графической оболочкой для работы пользователя</a:t>
            </a:r>
          </a:p>
          <a:p>
            <a:r>
              <a:rPr lang="ru-RU" sz="2800" b="1" u="sng" dirty="0" err="1">
                <a:solidFill>
                  <a:srgbClr val="00B050"/>
                </a:solidFill>
              </a:rPr>
              <a:t>Google</a:t>
            </a:r>
            <a:r>
              <a:rPr lang="ru-RU" sz="2800" b="1" u="sng" dirty="0">
                <a:solidFill>
                  <a:srgbClr val="00B050"/>
                </a:solidFill>
              </a:rPr>
              <a:t> </a:t>
            </a:r>
            <a:r>
              <a:rPr lang="ru-RU" sz="2800" b="1" u="sng" dirty="0" err="1">
                <a:solidFill>
                  <a:srgbClr val="00B050"/>
                </a:solidFill>
              </a:rPr>
              <a:t>Colaboratory</a:t>
            </a:r>
            <a:r>
              <a:rPr lang="ru-RU" sz="2800" b="1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использовался для разработки подсистемы обучения нейронной сети и самого тестирования нейронной сети в ходе эксперимента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179512" y="1124744"/>
            <a:ext cx="84249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800" dirty="0"/>
              <a:t>Выбор языка программирования: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  <a:r>
              <a:rPr lang="ru-RU" sz="2800" b="1" dirty="0" smtClean="0">
                <a:solidFill>
                  <a:srgbClr val="00B050"/>
                </a:solidFill>
              </a:rPr>
              <a:t>: </a:t>
            </a:r>
            <a:r>
              <a:rPr lang="en-US" sz="2400" b="1" dirty="0" err="1" smtClean="0">
                <a:solidFill>
                  <a:srgbClr val="00B050"/>
                </a:solidFill>
              </a:rPr>
              <a:t>TensorFlow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>
                <a:solidFill>
                  <a:srgbClr val="00B050"/>
                </a:solidFill>
              </a:rPr>
              <a:t>Numpy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 smtClean="0">
                <a:solidFill>
                  <a:srgbClr val="00B050"/>
                </a:solidFill>
              </a:rPr>
              <a:t>Keras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 smtClean="0">
                <a:solidFill>
                  <a:srgbClr val="00B050"/>
                </a:solidFill>
              </a:rPr>
              <a:t>Scikit</a:t>
            </a:r>
            <a:r>
              <a:rPr lang="en-US" sz="2400" b="1" smtClean="0">
                <a:solidFill>
                  <a:srgbClr val="00B050"/>
                </a:solidFill>
              </a:rPr>
              <a:t>-learn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pPr algn="ctr"/>
            <a:r>
              <a:rPr lang="ru-RU" sz="3600" b="1" dirty="0"/>
              <a:t>Особенности </a:t>
            </a:r>
            <a:r>
              <a:rPr lang="en-US" sz="3600" b="1" dirty="0"/>
              <a:t>Google </a:t>
            </a:r>
            <a:r>
              <a:rPr lang="en-US" sz="3600" b="1" dirty="0" err="1"/>
              <a:t>Colaboratory</a:t>
            </a:r>
            <a:endParaRPr lang="ru-RU" sz="3600" b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0" y="1196752"/>
            <a:ext cx="4257675" cy="25336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1" y="3762876"/>
            <a:ext cx="3883846" cy="29448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35" y="1196752"/>
            <a:ext cx="4300618" cy="46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2200" y="1844824"/>
            <a:ext cx="5760640" cy="504056"/>
          </a:xfrm>
        </p:spPr>
        <p:txBody>
          <a:bodyPr/>
          <a:lstStyle/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70496"/>
            <a:ext cx="5246987" cy="229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14569" y="3915180"/>
            <a:ext cx="415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dirty="0" err="1" smtClean="0"/>
              <a:t>Рекурентные</a:t>
            </a:r>
            <a:r>
              <a:rPr lang="ru-RU" dirty="0" smtClean="0"/>
              <a:t> </a:t>
            </a:r>
            <a:r>
              <a:rPr lang="ru-RU" dirty="0"/>
              <a:t>нейронные сети (RNN)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24128" y="3915180"/>
            <a:ext cx="218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Авто-кодировщики</a:t>
            </a:r>
          </a:p>
        </p:txBody>
      </p:sp>
      <p:pic>
        <p:nvPicPr>
          <p:cNvPr id="9" name="Рисунок 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" y="988956"/>
            <a:ext cx="3572368" cy="295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02006" y="6471538"/>
            <a:ext cx="4002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ru-RU" dirty="0" err="1" smtClean="0"/>
              <a:t>Св</a:t>
            </a:r>
            <a:r>
              <a:rPr lang="ru-RU" dirty="0" err="1"/>
              <a:t>ё</a:t>
            </a:r>
            <a:r>
              <a:rPr lang="ru-RU" dirty="0" err="1" smtClean="0"/>
              <a:t>рточные</a:t>
            </a:r>
            <a:r>
              <a:rPr lang="ru-RU" dirty="0" smtClean="0"/>
              <a:t> </a:t>
            </a:r>
            <a:r>
              <a:rPr lang="ru-RU" dirty="0"/>
              <a:t>нейронные сети (CNN)</a:t>
            </a:r>
          </a:p>
        </p:txBody>
      </p:sp>
      <p:pic>
        <p:nvPicPr>
          <p:cNvPr id="10" name="Рисунок 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2" y="1347760"/>
            <a:ext cx="4862498" cy="246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751"/>
            <a:ext cx="8229600" cy="1027584"/>
          </a:xfrm>
        </p:spPr>
        <p:txBody>
          <a:bodyPr/>
          <a:lstStyle/>
          <a:p>
            <a:pPr algn="ctr"/>
            <a:r>
              <a:rPr lang="ru-RU" sz="3200" b="1" dirty="0"/>
              <a:t>Обзор </a:t>
            </a:r>
            <a:r>
              <a:rPr lang="ru-RU" sz="3200" b="1" dirty="0" err="1"/>
              <a:t>нейросетевых</a:t>
            </a:r>
            <a:r>
              <a:rPr lang="ru-RU" sz="3200" b="1" dirty="0"/>
              <a:t> методов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1296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pPr algn="ctr"/>
            <a:r>
              <a:rPr lang="ru-RU" sz="3600" b="1" dirty="0"/>
              <a:t>Обоснование выбора </a:t>
            </a:r>
            <a:r>
              <a:rPr lang="en-US" sz="3600" b="1" dirty="0"/>
              <a:t>CNN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400600"/>
          </a:xfrm>
        </p:spPr>
        <p:txBody>
          <a:bodyPr/>
          <a:lstStyle/>
          <a:p>
            <a:r>
              <a:rPr lang="ru-RU" sz="2400" dirty="0"/>
              <a:t>Обученная сеть максимально приспособлена для решения задачи выявления признаков и классификации состояний многомерных объектов</a:t>
            </a:r>
          </a:p>
          <a:p>
            <a:r>
              <a:rPr lang="ru-RU" sz="2400" dirty="0"/>
              <a:t>Данный тип нейронной сети с высокой точностью выявляет периодические закономерности в ходе анализа акустических сигналов, что позволит внедрить в систему модуль, осуществляющий предиктивный анализ сигналов с целью обеспечения возможности ещё на ранней стадии предупреждать возможные </a:t>
            </a:r>
            <a:r>
              <a:rPr lang="ru-RU" sz="2400" dirty="0" smtClean="0"/>
              <a:t>неисправности </a:t>
            </a:r>
            <a:endParaRPr lang="ru-RU" sz="2400" dirty="0"/>
          </a:p>
          <a:p>
            <a:r>
              <a:rPr lang="ru-RU" sz="2400" dirty="0"/>
              <a:t>CNN нейронные сети обучаются на необработанных данных, что обеспечивает высокую стабильность и точность </a:t>
            </a:r>
            <a:r>
              <a:rPr lang="ru-RU" sz="2400" dirty="0" smtClean="0"/>
              <a:t>классификации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F77EA-E26E-44AE-A2F1-C796CCA24C7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3582</TotalTime>
  <Words>549</Words>
  <Application>Microsoft Office PowerPoint</Application>
  <PresentationFormat>Экран (4:3)</PresentationFormat>
  <Paragraphs>103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Times New Roman</vt:lpstr>
      <vt:lpstr>Wingdings</vt:lpstr>
      <vt:lpstr>Пиксел</vt:lpstr>
      <vt:lpstr>Формула</vt:lpstr>
      <vt:lpstr>Нижегородский Государственный Технический Университет им. Р.Е. Алексеева</vt:lpstr>
      <vt:lpstr>Цель и задачи работы</vt:lpstr>
      <vt:lpstr>Актуальность работы</vt:lpstr>
      <vt:lpstr>Объект и предмет исследования</vt:lpstr>
      <vt:lpstr>Структура разрабатываемой системы</vt:lpstr>
      <vt:lpstr>Выбор средств разработки</vt:lpstr>
      <vt:lpstr>Особенности Google Colaboratory</vt:lpstr>
      <vt:lpstr>Обзор нейросетевых методов классификации</vt:lpstr>
      <vt:lpstr>Обоснование выбора CNN</vt:lpstr>
      <vt:lpstr>Схема работы нейронной сети с электромеханической системой</vt:lpstr>
      <vt:lpstr>Структурная модель разрабатываемой одномерной свёрточной нейронной сети</vt:lpstr>
      <vt:lpstr>Программная реализация</vt:lpstr>
      <vt:lpstr>Программная реализация</vt:lpstr>
      <vt:lpstr>Тестирование нейронной сети</vt:lpstr>
      <vt:lpstr>Результаты тестирования График потерь</vt:lpstr>
      <vt:lpstr>Результаты тестирования График точности</vt:lpstr>
      <vt:lpstr>Стенд для диагностирования</vt:lpstr>
      <vt:lpstr>Выводы по результатам исследований</vt:lpstr>
      <vt:lpstr>Перспективы дальнейшего развития</vt:lpstr>
      <vt:lpstr>Публикации по теме выпускной квалификационной работы</vt:lpstr>
      <vt:lpstr>Спасибо за внимание!</vt:lpstr>
    </vt:vector>
  </TitlesOfParts>
  <Company>MoBIL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алгоритма</dc:title>
  <dc:creator>WARRIOR</dc:creator>
  <cp:keywords>CTPClassification=CTP_NT</cp:keywords>
  <cp:lastModifiedBy>Никита Гусев</cp:lastModifiedBy>
  <cp:revision>109</cp:revision>
  <dcterms:created xsi:type="dcterms:W3CDTF">2014-06-25T10:09:46Z</dcterms:created>
  <dcterms:modified xsi:type="dcterms:W3CDTF">2020-07-06T16:26:06Z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21f4dba9-d356-437f-a68f-39eea80f3570</vt:lpwstr>
  </property>
  <property fmtid="{D5CDD505-2E9C-101B-9397-08002B2CF9AE}" pid="3" name="CTP_TimeStamp">
    <vt:lpwstr>2020-06-30 07:23:38Z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