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IBM Plex Sans" panose="020B0503050203000203" pitchFamily="34" charset="0"/>
      <p:regular r:id="rId10"/>
      <p:bold r:id="rId11"/>
      <p:italic r:id="rId12"/>
      <p:boldItalic r:id="rId13"/>
    </p:embeddedFont>
    <p:embeddedFont>
      <p:font typeface="Merriweather"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rVFXO0Y+gBcjyG77OGRY+W3dA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38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7272eebcc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7272eebcc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ba1536f0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1536f0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676450" y="369063"/>
            <a:ext cx="5795100" cy="53860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dirty="0">
                <a:solidFill>
                  <a:srgbClr val="000000"/>
                </a:solidFill>
                <a:latin typeface="Arial"/>
                <a:ea typeface="Arial"/>
                <a:cs typeface="Arial"/>
                <a:sym typeface="Arial"/>
              </a:rPr>
              <a:t>Problem Statement and Team Details</a:t>
            </a:r>
            <a:endParaRPr sz="700" b="0" i="0" u="none" strike="noStrike" cap="none" dirty="0">
              <a:solidFill>
                <a:srgbClr val="000000"/>
              </a:solidFill>
              <a:latin typeface="Arial"/>
              <a:ea typeface="Arial"/>
              <a:cs typeface="Arial"/>
              <a:sym typeface="Arial"/>
            </a:endParaRPr>
          </a:p>
        </p:txBody>
      </p:sp>
      <p:sp>
        <p:nvSpPr>
          <p:cNvPr id="55" name="Google Shape;55;p1"/>
          <p:cNvSpPr txBox="1"/>
          <p:nvPr/>
        </p:nvSpPr>
        <p:spPr>
          <a:xfrm>
            <a:off x="344212" y="626707"/>
            <a:ext cx="8552138" cy="4782078"/>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Problem Statement:</a:t>
            </a:r>
            <a:br>
              <a:rPr lang="en-GB" sz="1500" b="1" i="0" u="none" strike="noStrike" cap="none" dirty="0">
                <a:solidFill>
                  <a:srgbClr val="000000"/>
                </a:solidFill>
                <a:latin typeface="Arial"/>
                <a:ea typeface="Arial"/>
                <a:cs typeface="Arial"/>
                <a:sym typeface="Arial"/>
              </a:rPr>
            </a:b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Name: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a:t>
            </a:r>
            <a:r>
              <a:rPr lang="en-GB" sz="1500" b="1" dirty="0"/>
              <a:t>e</a:t>
            </a:r>
            <a:r>
              <a:rPr lang="en-GB" sz="1500" b="1" i="0" u="none" strike="noStrike" cap="none" dirty="0">
                <a:solidFill>
                  <a:srgbClr val="000000"/>
                </a:solidFill>
                <a:latin typeface="Arial"/>
                <a:ea typeface="Arial"/>
                <a:cs typeface="Arial"/>
                <a:sym typeface="Arial"/>
              </a:rPr>
              <a:t>am Leader Name: </a:t>
            </a:r>
            <a:r>
              <a:rPr lang="en-GB" sz="1500" dirty="0"/>
              <a:t>K. BHAVANA</a:t>
            </a:r>
            <a:endParaRPr sz="700" i="0" u="none" strike="noStrike" cap="none" dirty="0">
              <a:solidFill>
                <a:srgbClr val="000000"/>
              </a:solidFill>
              <a:latin typeface="Arial"/>
              <a:ea typeface="Arial"/>
              <a:cs typeface="Arial"/>
              <a:sym typeface="Arial"/>
            </a:endParaRPr>
          </a:p>
          <a:p>
            <a:pPr marL="0" marR="0" lvl="0" indent="0" algn="just" rtl="0">
              <a:lnSpc>
                <a:spcPct val="121333"/>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Institute Name: </a:t>
            </a:r>
            <a:r>
              <a:rPr lang="en-GB" sz="1500" i="0" u="none" strike="noStrike" cap="none" dirty="0">
                <a:solidFill>
                  <a:srgbClr val="000000"/>
                </a:solidFill>
                <a:latin typeface="Arial"/>
                <a:ea typeface="Arial"/>
                <a:cs typeface="Arial"/>
                <a:sym typeface="Arial"/>
              </a:rPr>
              <a:t>KL UNIVERSITY, HYDERABAD, BOWREMPET</a:t>
            </a:r>
            <a:endParaRPr sz="70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70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Leader Email ID:</a:t>
            </a:r>
            <a:r>
              <a:rPr lang="en-GB" sz="1500" i="0" u="none" strike="noStrike" cap="none" dirty="0">
                <a:solidFill>
                  <a:srgbClr val="000000"/>
                </a:solidFill>
                <a:latin typeface="Arial"/>
                <a:ea typeface="Arial"/>
                <a:cs typeface="Arial"/>
                <a:sym typeface="Arial"/>
              </a:rPr>
              <a:t> </a:t>
            </a:r>
            <a:r>
              <a:rPr lang="en-GB" sz="1500" dirty="0"/>
              <a:t>2420030332@klh.edu.in</a:t>
            </a:r>
            <a:endParaRPr sz="70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p:txBody>
      </p:sp>
      <p:sp>
        <p:nvSpPr>
          <p:cNvPr id="56" name="Google Shape;56;p1"/>
          <p:cNvSpPr txBox="1"/>
          <p:nvPr/>
        </p:nvSpPr>
        <p:spPr>
          <a:xfrm>
            <a:off x="1830532" y="1189054"/>
            <a:ext cx="7218218" cy="492402"/>
          </a:xfrm>
          <a:prstGeom prst="rect">
            <a:avLst/>
          </a:prstGeom>
          <a:noFill/>
          <a:ln>
            <a:noFill/>
          </a:ln>
        </p:spPr>
        <p:txBody>
          <a:bodyPr spcFirstLastPara="1" wrap="square" lIns="91425" tIns="45700" rIns="91425" bIns="45700" anchor="t" anchorCtr="0">
            <a:spAutoFit/>
          </a:bodyPr>
          <a:lstStyle/>
          <a:p>
            <a:pPr marL="302260" lvl="1">
              <a:buSzPts val="1300"/>
            </a:pPr>
            <a:r>
              <a:rPr lang="en-US" sz="1300" dirty="0">
                <a:solidFill>
                  <a:schemeClr val="dk1"/>
                </a:solidFill>
              </a:rPr>
              <a:t>Managing money is tough — whether for a startup founder, a student fest organizer, or a small business  owner.</a:t>
            </a:r>
            <a:endParaRPr sz="1300" b="0" i="0" u="none" strike="noStrike" cap="none" dirty="0">
              <a:solidFill>
                <a:schemeClr val="dk1"/>
              </a:solidFill>
              <a:latin typeface="Arial"/>
              <a:ea typeface="Arial"/>
              <a:cs typeface="Arial"/>
              <a:sym typeface="Arial"/>
            </a:endParaRPr>
          </a:p>
        </p:txBody>
      </p:sp>
      <p:sp>
        <p:nvSpPr>
          <p:cNvPr id="57" name="Google Shape;57;p1"/>
          <p:cNvSpPr txBox="1"/>
          <p:nvPr/>
        </p:nvSpPr>
        <p:spPr>
          <a:xfrm>
            <a:off x="1884450" y="3247213"/>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IBM Plex Sans"/>
              <a:ea typeface="IBM Plex Sans"/>
              <a:cs typeface="IBM Plex Sans"/>
              <a:sym typeface="IBM Plex Sans"/>
            </a:endParaRPr>
          </a:p>
        </p:txBody>
      </p:sp>
      <p:sp>
        <p:nvSpPr>
          <p:cNvPr id="58" name="Google Shape;58;p1"/>
          <p:cNvSpPr txBox="1"/>
          <p:nvPr/>
        </p:nvSpPr>
        <p:spPr>
          <a:xfrm>
            <a:off x="1967577" y="4069843"/>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IBM Plex Sans"/>
              <a:ea typeface="IBM Plex Sans"/>
              <a:cs typeface="IBM Plex Sans"/>
              <a:sym typeface="IBM Plex Sans"/>
            </a:endParaRPr>
          </a:p>
        </p:txBody>
      </p:sp>
      <p:pic>
        <p:nvPicPr>
          <p:cNvPr id="59" name="Google Shape;59;p1"/>
          <p:cNvPicPr preferRelativeResize="0"/>
          <p:nvPr/>
        </p:nvPicPr>
        <p:blipFill rotWithShape="1">
          <a:blip r:embed="rId3">
            <a:alphaModFix/>
          </a:blip>
          <a:srcRect/>
          <a:stretch/>
        </p:blipFill>
        <p:spPr>
          <a:xfrm>
            <a:off x="296800" y="336948"/>
            <a:ext cx="1026150" cy="737651"/>
          </a:xfrm>
          <a:prstGeom prst="rect">
            <a:avLst/>
          </a:prstGeom>
          <a:noFill/>
          <a:ln>
            <a:noFill/>
          </a:ln>
        </p:spPr>
      </p:pic>
      <p:sp>
        <p:nvSpPr>
          <p:cNvPr id="60" name="Google Shape;60;p1"/>
          <p:cNvSpPr txBox="1"/>
          <p:nvPr/>
        </p:nvSpPr>
        <p:spPr>
          <a:xfrm>
            <a:off x="1585768" y="2045288"/>
            <a:ext cx="6859368"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chemeClr val="dk1"/>
                </a:solidFill>
                <a:latin typeface="Arial"/>
                <a:ea typeface="Arial"/>
                <a:cs typeface="Arial"/>
                <a:sym typeface="Arial"/>
              </a:rPr>
              <a:t>NTB – Next Tech Builders</a:t>
            </a:r>
            <a:endParaRPr sz="1400" b="0" i="0" u="none" strike="noStrike" cap="none" dirty="0">
              <a:solidFill>
                <a:schemeClr val="dk1"/>
              </a:solidFill>
              <a:latin typeface="Arial"/>
              <a:ea typeface="Arial"/>
              <a:cs typeface="Arial"/>
              <a:sym typeface="Arial"/>
            </a:endParaRPr>
          </a:p>
        </p:txBody>
      </p:sp>
      <p:sp>
        <p:nvSpPr>
          <p:cNvPr id="61" name="Google Shape;61;p1"/>
          <p:cNvSpPr txBox="1"/>
          <p:nvPr/>
        </p:nvSpPr>
        <p:spPr>
          <a:xfrm>
            <a:off x="2240236" y="4712400"/>
            <a:ext cx="6204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2"/>
          <p:cNvPicPr preferRelativeResize="0"/>
          <p:nvPr/>
        </p:nvPicPr>
        <p:blipFill rotWithShape="1">
          <a:blip r:embed="rId3">
            <a:alphaModFix/>
          </a:blip>
          <a:srcRect/>
          <a:stretch/>
        </p:blipFill>
        <p:spPr>
          <a:xfrm>
            <a:off x="108800" y="0"/>
            <a:ext cx="1026150" cy="1026150"/>
          </a:xfrm>
          <a:prstGeom prst="rect">
            <a:avLst/>
          </a:prstGeom>
          <a:noFill/>
          <a:ln>
            <a:noFill/>
          </a:ln>
        </p:spPr>
      </p:pic>
      <p:sp>
        <p:nvSpPr>
          <p:cNvPr id="67" name="Google Shape;67;p2"/>
          <p:cNvSpPr txBox="1"/>
          <p:nvPr/>
        </p:nvSpPr>
        <p:spPr>
          <a:xfrm>
            <a:off x="1293475" y="4464200"/>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68" name="Google Shape;68;p2"/>
          <p:cNvSpPr txBox="1"/>
          <p:nvPr/>
        </p:nvSpPr>
        <p:spPr>
          <a:xfrm>
            <a:off x="152825" y="1295550"/>
            <a:ext cx="3109800" cy="19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2"/>
              </a:solidFill>
              <a:latin typeface="Merriweather"/>
              <a:ea typeface="Merriweather"/>
              <a:cs typeface="Merriweather"/>
              <a:sym typeface="Merriweather"/>
            </a:endParaRPr>
          </a:p>
        </p:txBody>
      </p:sp>
      <p:sp>
        <p:nvSpPr>
          <p:cNvPr id="69" name="Google Shape;69;p2"/>
          <p:cNvSpPr/>
          <p:nvPr/>
        </p:nvSpPr>
        <p:spPr>
          <a:xfrm>
            <a:off x="5586825" y="4695875"/>
            <a:ext cx="710100" cy="258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8556725" y="4728150"/>
            <a:ext cx="587400" cy="25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txBox="1"/>
          <p:nvPr/>
        </p:nvSpPr>
        <p:spPr>
          <a:xfrm>
            <a:off x="2048495" y="253224"/>
            <a:ext cx="50196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Problem and Solution</a:t>
            </a:r>
            <a:endParaRPr sz="700" dirty="0"/>
          </a:p>
        </p:txBody>
      </p:sp>
      <p:grpSp>
        <p:nvGrpSpPr>
          <p:cNvPr id="72" name="Google Shape;72;p2"/>
          <p:cNvGrpSpPr/>
          <p:nvPr/>
        </p:nvGrpSpPr>
        <p:grpSpPr>
          <a:xfrm>
            <a:off x="465613" y="1070299"/>
            <a:ext cx="8212361" cy="3995320"/>
            <a:chOff x="-6976" y="-38100"/>
            <a:chExt cx="2090776" cy="1503300"/>
          </a:xfrm>
        </p:grpSpPr>
        <p:sp>
          <p:nvSpPr>
            <p:cNvPr id="73" name="Google Shape;73;p2"/>
            <p:cNvSpPr/>
            <p:nvPr/>
          </p:nvSpPr>
          <p:spPr>
            <a:xfrm>
              <a:off x="-6976" y="-19041"/>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74" name="Google Shape;74;p2"/>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r>
                <a:rPr lang="en-US" b="1" dirty="0"/>
                <a:t>Problem:</a:t>
              </a:r>
              <a:endParaRPr lang="en-US" dirty="0"/>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Startups and SMEs often lack dedicated CFOs for strategic financial guidance.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Current financial tools are too complex, require expertise, and consume time.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No simple way to test “what-if” budget scenarios like hiring, pricing, or spending changes.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Decision-making suffers due to limited visibility on ROI, cash flow, and profitability.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High cost of professional financial consulting makes it inaccessible for small businesses.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b="1" dirty="0"/>
                <a:t>Solution (CFO Helper Agent):</a:t>
              </a:r>
              <a:endParaRPr lang="en-US" dirty="0"/>
            </a:p>
            <a:p>
              <a:pPr marL="285750" indent="-285750">
                <a:buFont typeface="Arial" panose="020B0604020202020204" pitchFamily="34" charset="0"/>
                <a:buChar char="•"/>
              </a:pPr>
              <a:r>
                <a:rPr lang="en-US" dirty="0"/>
                <a:t>A web-based financial simulator for quick decision-making.</a:t>
              </a:r>
            </a:p>
            <a:p>
              <a:pPr marL="285750" indent="-285750">
                <a:buFont typeface="Arial" panose="020B0604020202020204" pitchFamily="34" charset="0"/>
                <a:buChar char="•"/>
              </a:pPr>
              <a:r>
                <a:rPr lang="en-US" dirty="0"/>
                <a:t>Interactive sliders to adjust spending, product pricing, and hiring in real time.</a:t>
              </a:r>
            </a:p>
            <a:p>
              <a:pPr marL="285750" indent="-285750">
                <a:buFont typeface="Arial" panose="020B0604020202020204" pitchFamily="34" charset="0"/>
                <a:buChar char="•"/>
              </a:pPr>
              <a:r>
                <a:rPr lang="en-US" dirty="0"/>
                <a:t>Backend powered by Python (FastAPI/Flask) for accurate financial calculations.</a:t>
              </a:r>
            </a:p>
            <a:p>
              <a:pPr marL="285750" indent="-285750">
                <a:buFont typeface="Arial" panose="020B0604020202020204" pitchFamily="34" charset="0"/>
                <a:buChar char="•"/>
              </a:pPr>
              <a:r>
                <a:rPr lang="en-US" dirty="0"/>
                <a:t>Generates key insights: Revenue, Expenses, Profit, ROI, and Cash Flow.</a:t>
              </a:r>
            </a:p>
            <a:p>
              <a:pPr marL="285750" indent="-285750">
                <a:buFont typeface="Arial" panose="020B0604020202020204" pitchFamily="34" charset="0"/>
                <a:buChar char="•"/>
              </a:pPr>
              <a:r>
                <a:rPr lang="en-US" dirty="0"/>
                <a:t>Provides auto-generated reports in INR for business planning.</a:t>
              </a:r>
            </a:p>
            <a:p>
              <a:pPr marL="285750" indent="-285750">
                <a:buFont typeface="Arial" panose="020B0604020202020204" pitchFamily="34" charset="0"/>
                <a:buChar char="•"/>
              </a:pPr>
              <a:r>
                <a:rPr lang="en-US" dirty="0"/>
                <a:t>Affordable, user-friendly, and accessible to startups, SMEs, and students.</a:t>
              </a:r>
            </a:p>
            <a:p>
              <a:pPr marL="285750" indent="-285750">
                <a:buFont typeface="Arial" panose="020B0604020202020204" pitchFamily="34" charset="0"/>
                <a:buChar char="•"/>
              </a:pPr>
              <a:r>
                <a:rPr lang="en-US" dirty="0"/>
                <a:t>Bridges the gap between raw data and strategic financial insights.</a:t>
              </a:r>
            </a:p>
            <a:p>
              <a:pPr marL="0" marR="0" lvl="0" indent="0" algn="ctr" rtl="0">
                <a:lnSpc>
                  <a:spcPct val="147722"/>
                </a:lnSpc>
                <a:spcBef>
                  <a:spcPts val="0"/>
                </a:spcBef>
                <a:spcAft>
                  <a:spcPts val="0"/>
                </a:spcAft>
                <a:buNone/>
              </a:pPr>
              <a:endParaRPr sz="900" b="0" i="0" u="none" strike="noStrike" cap="none" dirty="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81" name="Google Shape;81;p4"/>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82" name="Google Shape;82;p4"/>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3" name="Google Shape;83;p4"/>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4" name="Google Shape;84;p4"/>
          <p:cNvSpPr txBox="1"/>
          <p:nvPr/>
        </p:nvSpPr>
        <p:spPr>
          <a:xfrm>
            <a:off x="2092845" y="347433"/>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Methodology &amp; Implementation</a:t>
            </a:r>
            <a:endParaRPr sz="700" dirty="0"/>
          </a:p>
        </p:txBody>
      </p:sp>
      <p:grpSp>
        <p:nvGrpSpPr>
          <p:cNvPr id="85" name="Google Shape;85;p4"/>
          <p:cNvGrpSpPr/>
          <p:nvPr/>
        </p:nvGrpSpPr>
        <p:grpSpPr>
          <a:xfrm>
            <a:off x="412650" y="1157700"/>
            <a:ext cx="7994685" cy="3676019"/>
            <a:chOff x="0" y="-38100"/>
            <a:chExt cx="2083903" cy="1503300"/>
          </a:xfrm>
        </p:grpSpPr>
        <p:sp>
          <p:nvSpPr>
            <p:cNvPr id="86" name="Google Shape;86;p4"/>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87" name="Google Shape;87;p4"/>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dirty="0">
                <a:solidFill>
                  <a:srgbClr val="000000"/>
                </a:solidFill>
                <a:latin typeface="Calibri"/>
                <a:ea typeface="Calibri"/>
                <a:cs typeface="Calibri"/>
                <a:sym typeface="Calibri"/>
              </a:endParaRPr>
            </a:p>
          </p:txBody>
        </p:sp>
      </p:grpSp>
      <p:sp>
        <p:nvSpPr>
          <p:cNvPr id="88" name="Google Shape;88;p4"/>
          <p:cNvSpPr txBox="1"/>
          <p:nvPr/>
        </p:nvSpPr>
        <p:spPr>
          <a:xfrm>
            <a:off x="467360" y="1273236"/>
            <a:ext cx="7939579" cy="3554819"/>
          </a:xfrm>
          <a:prstGeom prst="rect">
            <a:avLst/>
          </a:prstGeom>
          <a:noFill/>
          <a:ln>
            <a:noFill/>
          </a:ln>
        </p:spPr>
        <p:txBody>
          <a:bodyPr spcFirstLastPara="1" wrap="square" lIns="0" tIns="0" rIns="0" bIns="0" anchor="t" anchorCtr="0">
            <a:spAutoFit/>
          </a:bodyPr>
          <a:lstStyle/>
          <a:p>
            <a:r>
              <a:rPr lang="en-IN" sz="1100" b="1" dirty="0"/>
              <a:t>\</a:t>
            </a:r>
            <a:r>
              <a:rPr lang="en-US" sz="1100" b="1" dirty="0"/>
              <a:t>Approach:</a:t>
            </a:r>
          </a:p>
          <a:p>
            <a:r>
              <a:rPr lang="en-US" sz="1100" b="1" dirty="0"/>
              <a:t>Problem Identification:</a:t>
            </a:r>
            <a:r>
              <a:rPr lang="en-US" sz="1100" dirty="0"/>
              <a:t> The approach started with recognizing the difficulties startups face in managing and forecasting finances effectively.</a:t>
            </a:r>
            <a:br>
              <a:rPr lang="en-US" sz="1100" dirty="0"/>
            </a:br>
            <a:r>
              <a:rPr lang="en-US" sz="1100" b="1" dirty="0"/>
              <a:t>UI/UX Design:</a:t>
            </a:r>
            <a:r>
              <a:rPr lang="en-US" sz="1100" dirty="0"/>
              <a:t> To make financial planning simple, an interactive interface with sliders for spending, pricing, and hiring was created.</a:t>
            </a:r>
            <a:br>
              <a:rPr lang="en-US" sz="1100" dirty="0"/>
            </a:br>
            <a:r>
              <a:rPr lang="en-US" sz="1100" b="1" dirty="0"/>
              <a:t>Financial Model:</a:t>
            </a:r>
            <a:r>
              <a:rPr lang="en-US" sz="1100" dirty="0"/>
              <a:t> A calculation model was designed to estimate revenue, expenses, profit, ROI, and cash flow, ensuring accuracy in forecasting.</a:t>
            </a:r>
            <a:br>
              <a:rPr lang="en-US" sz="1100" dirty="0"/>
            </a:br>
            <a:r>
              <a:rPr lang="en-US" sz="1100" b="1" dirty="0"/>
              <a:t>Visualization &amp; Insights:</a:t>
            </a:r>
            <a:r>
              <a:rPr lang="en-US" sz="1100" dirty="0"/>
              <a:t> Charts and reports were integrated to provide clear insights and easy interpretation of financial outcomes.</a:t>
            </a:r>
            <a:br>
              <a:rPr lang="en-US" sz="1100" dirty="0"/>
            </a:br>
            <a:r>
              <a:rPr lang="en-US" sz="1100" b="1" dirty="0"/>
              <a:t>Scalability:</a:t>
            </a:r>
            <a:r>
              <a:rPr lang="en-US" sz="1100" dirty="0"/>
              <a:t> The system was developed to remain affordable, scalable, and user-friendly for SMEs and students.</a:t>
            </a:r>
          </a:p>
          <a:p>
            <a:endParaRPr lang="en-US" sz="1100" dirty="0"/>
          </a:p>
          <a:p>
            <a:r>
              <a:rPr lang="en-US" sz="1100" b="1" dirty="0"/>
              <a:t>Implementation:</a:t>
            </a:r>
          </a:p>
          <a:p>
            <a:r>
              <a:rPr lang="en-US" sz="1100" b="1" dirty="0"/>
              <a:t>Frontend Development:</a:t>
            </a:r>
            <a:r>
              <a:rPr lang="en-US" sz="1100" dirty="0"/>
              <a:t> The interface was built using HTML, CSS, and JavaScript, featuring interactive sliders, real-time results, and visualizations through Chart.js.</a:t>
            </a:r>
            <a:br>
              <a:rPr lang="en-US" sz="1100" dirty="0"/>
            </a:br>
            <a:r>
              <a:rPr lang="en-US" sz="1100" b="1" dirty="0"/>
              <a:t>Backend Processing:</a:t>
            </a:r>
            <a:r>
              <a:rPr lang="en-US" sz="1100" dirty="0"/>
              <a:t> Python with Flask/FastAPI was used to create an API server that handled calculations and generated forecasts and reports in INR.</a:t>
            </a:r>
            <a:br>
              <a:rPr lang="en-US" sz="1100" dirty="0"/>
            </a:br>
            <a:r>
              <a:rPr lang="en-US" sz="1100" b="1" dirty="0"/>
              <a:t>Integration:</a:t>
            </a:r>
            <a:r>
              <a:rPr lang="en-US" sz="1100" dirty="0"/>
              <a:t> The frontend communicated with the backend via JSON-based API calls, ensuring instant updates of financial results on the UI.</a:t>
            </a:r>
            <a:br>
              <a:rPr lang="en-US" sz="1100" dirty="0"/>
            </a:br>
            <a:r>
              <a:rPr lang="en-US" sz="1100" b="1" dirty="0"/>
              <a:t>Output Generation:</a:t>
            </a:r>
            <a:r>
              <a:rPr lang="en-US" sz="1100" dirty="0"/>
              <a:t> The system displayed revenue, expenses, profit, ROI, and cash flow, while also enabling users to generate downloadable reports for decision-making.</a:t>
            </a:r>
          </a:p>
          <a:p>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7272eebcc5_0_5"/>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94" name="Google Shape;94;g37272eebcc5_0_5"/>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95" name="Google Shape;95;g37272eebcc5_0_5"/>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6" name="Google Shape;96;g37272eebcc5_0_5"/>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7" name="Google Shape;97;g37272eebcc5_0_5"/>
          <p:cNvSpPr txBox="1"/>
          <p:nvPr/>
        </p:nvSpPr>
        <p:spPr>
          <a:xfrm>
            <a:off x="2051851" y="4010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Technology Used</a:t>
            </a:r>
            <a:endParaRPr sz="700" dirty="0"/>
          </a:p>
        </p:txBody>
      </p:sp>
      <p:grpSp>
        <p:nvGrpSpPr>
          <p:cNvPr id="98" name="Google Shape;98;g37272eebcc5_0_5"/>
          <p:cNvGrpSpPr/>
          <p:nvPr/>
        </p:nvGrpSpPr>
        <p:grpSpPr>
          <a:xfrm>
            <a:off x="615850" y="1281814"/>
            <a:ext cx="8044109" cy="3676019"/>
            <a:chOff x="0" y="0"/>
            <a:chExt cx="2096786" cy="1503300"/>
          </a:xfrm>
        </p:grpSpPr>
        <p:sp>
          <p:nvSpPr>
            <p:cNvPr id="99" name="Google Shape;99;g37272eebcc5_0_5"/>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100" name="Google Shape;100;g37272eebcc5_0_5"/>
            <p:cNvSpPr txBox="1"/>
            <p:nvPr/>
          </p:nvSpPr>
          <p:spPr>
            <a:xfrm>
              <a:off x="12986" y="0"/>
              <a:ext cx="2083800" cy="1503300"/>
            </a:xfrm>
            <a:prstGeom prst="rect">
              <a:avLst/>
            </a:prstGeom>
            <a:noFill/>
            <a:ln>
              <a:noFill/>
            </a:ln>
          </p:spPr>
          <p:txBody>
            <a:bodyPr spcFirstLastPara="1" wrap="square" lIns="25400" tIns="25400" rIns="25400" bIns="25400" anchor="ctr" anchorCtr="0">
              <a:noAutofit/>
            </a:bodyPr>
            <a:lstStyle/>
            <a:p>
              <a:r>
                <a:rPr lang="en-US" b="1" dirty="0"/>
                <a:t>Technology Used:</a:t>
              </a:r>
            </a:p>
            <a:p>
              <a:endParaRPr lang="en-US" b="1" dirty="0"/>
            </a:p>
            <a:p>
              <a:r>
                <a:rPr lang="en-US" b="1" dirty="0"/>
                <a:t>Frontend:</a:t>
              </a:r>
              <a:r>
                <a:rPr lang="en-US" dirty="0"/>
                <a:t> Built with HTML, CSS, and JavaScript to provide an interactive and user-friendly interface. Sliders and dynamic updates make financial planning intuitive.</a:t>
              </a:r>
            </a:p>
            <a:p>
              <a:endParaRPr lang="en-US" dirty="0"/>
            </a:p>
            <a:p>
              <a:r>
                <a:rPr lang="en-US" b="1" dirty="0"/>
                <a:t>Visualization:</a:t>
              </a:r>
              <a:r>
                <a:rPr lang="en-US" dirty="0"/>
                <a:t> </a:t>
              </a:r>
              <a:r>
                <a:rPr lang="en-US" b="1" dirty="0"/>
                <a:t>Chart.js</a:t>
              </a:r>
              <a:r>
                <a:rPr lang="en-US" dirty="0"/>
                <a:t> is used to create responsive and visually appealing financial charts for better insights.</a:t>
              </a:r>
            </a:p>
            <a:p>
              <a:endParaRPr lang="en-US" b="1" dirty="0"/>
            </a:p>
            <a:p>
              <a:r>
                <a:rPr lang="en-US" b="1" dirty="0"/>
                <a:t>Backend:</a:t>
              </a:r>
              <a:r>
                <a:rPr lang="en-US" dirty="0"/>
                <a:t> </a:t>
              </a:r>
              <a:r>
                <a:rPr lang="en-US" b="1" dirty="0"/>
                <a:t>Python (Flask/FastAPI)</a:t>
              </a:r>
              <a:r>
                <a:rPr lang="en-US" dirty="0"/>
                <a:t> is implemented as the API server to handle calculations, forecasting, and report generation in INR.</a:t>
              </a:r>
            </a:p>
            <a:p>
              <a:endParaRPr lang="en-US" b="1" dirty="0"/>
            </a:p>
            <a:p>
              <a:r>
                <a:rPr lang="en-US" b="1" dirty="0"/>
                <a:t>Integration:</a:t>
              </a:r>
              <a:r>
                <a:rPr lang="en-US" dirty="0"/>
                <a:t> The frontend communicates with the backend through REST API (JSON), ensuring smooth data flow and real-time updates.</a:t>
              </a:r>
            </a:p>
            <a:p>
              <a:endParaRPr lang="en-US" b="1" dirty="0"/>
            </a:p>
            <a:p>
              <a:r>
                <a:rPr lang="en-US" b="1" dirty="0"/>
                <a:t>Deployment:</a:t>
              </a:r>
              <a:r>
                <a:rPr lang="en-US" dirty="0"/>
                <a:t> The system can be hosted on platforms like Heroku, Render, or AWS, making it scalable and accessible to users anywhere.</a:t>
              </a:r>
            </a:p>
            <a:p>
              <a:pPr marL="0" marR="0" lvl="0" indent="0" algn="ctr" rtl="0">
                <a:lnSpc>
                  <a:spcPct val="147722"/>
                </a:lnSpc>
                <a:spcBef>
                  <a:spcPts val="0"/>
                </a:spcBef>
                <a:spcAft>
                  <a:spcPts val="0"/>
                </a:spcAft>
                <a:buNone/>
              </a:pPr>
              <a:endParaRPr sz="900" b="0" i="0" u="none" strike="noStrike" cap="none" dirty="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a:stretch/>
        </p:blipFill>
        <p:spPr>
          <a:xfrm>
            <a:off x="419925" y="131025"/>
            <a:ext cx="1026150" cy="1026150"/>
          </a:xfrm>
          <a:prstGeom prst="rect">
            <a:avLst/>
          </a:prstGeom>
          <a:noFill/>
          <a:ln>
            <a:noFill/>
          </a:ln>
        </p:spPr>
      </p:pic>
      <p:grpSp>
        <p:nvGrpSpPr>
          <p:cNvPr id="106" name="Google Shape;106;p5"/>
          <p:cNvGrpSpPr/>
          <p:nvPr/>
        </p:nvGrpSpPr>
        <p:grpSpPr>
          <a:xfrm>
            <a:off x="4891900" y="1188675"/>
            <a:ext cx="3960442" cy="3530299"/>
            <a:chOff x="0" y="-38100"/>
            <a:chExt cx="2086200" cy="850900"/>
          </a:xfrm>
        </p:grpSpPr>
        <p:sp>
          <p:nvSpPr>
            <p:cNvPr id="107" name="Google Shape;107;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sp>
          <p:nvSpPr>
            <p:cNvPr id="108" name="Google Shape;108;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09" name="Google Shape;109;p5"/>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Flowchart &amp; Supporting Images</a:t>
            </a:r>
            <a:endParaRPr sz="700"/>
          </a:p>
        </p:txBody>
      </p:sp>
      <p:grpSp>
        <p:nvGrpSpPr>
          <p:cNvPr id="111" name="Google Shape;111;p5"/>
          <p:cNvGrpSpPr/>
          <p:nvPr/>
        </p:nvGrpSpPr>
        <p:grpSpPr>
          <a:xfrm>
            <a:off x="526825" y="1188650"/>
            <a:ext cx="3960442" cy="3530299"/>
            <a:chOff x="0" y="-38100"/>
            <a:chExt cx="2086200" cy="850900"/>
          </a:xfrm>
        </p:grpSpPr>
        <p:sp>
          <p:nvSpPr>
            <p:cNvPr id="112" name="Google Shape;112;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sp>
          <p:nvSpPr>
            <p:cNvPr id="113" name="Google Shape;113;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6D60532C-7CFE-3542-43DB-38DB614D69CA}"/>
              </a:ext>
            </a:extLst>
          </p:cNvPr>
          <p:cNvPicPr>
            <a:picLocks noChangeAspect="1"/>
          </p:cNvPicPr>
          <p:nvPr/>
        </p:nvPicPr>
        <p:blipFill>
          <a:blip r:embed="rId4"/>
          <a:stretch>
            <a:fillRect/>
          </a:stretch>
        </p:blipFill>
        <p:spPr>
          <a:xfrm>
            <a:off x="5421163" y="1524075"/>
            <a:ext cx="2752725" cy="3017521"/>
          </a:xfrm>
          <a:prstGeom prst="rect">
            <a:avLst/>
          </a:prstGeom>
        </p:spPr>
      </p:pic>
      <p:pic>
        <p:nvPicPr>
          <p:cNvPr id="5" name="Picture 4">
            <a:extLst>
              <a:ext uri="{FF2B5EF4-FFF2-40B4-BE49-F238E27FC236}">
                <a16:creationId xmlns:a16="http://schemas.microsoft.com/office/drawing/2014/main" id="{E94ED60B-C1B2-EA1C-44F9-DCEB5C70D754}"/>
              </a:ext>
            </a:extLst>
          </p:cNvPr>
          <p:cNvPicPr>
            <a:picLocks noChangeAspect="1"/>
          </p:cNvPicPr>
          <p:nvPr/>
        </p:nvPicPr>
        <p:blipFill>
          <a:blip r:embed="rId5"/>
          <a:stretch>
            <a:fillRect/>
          </a:stretch>
        </p:blipFill>
        <p:spPr>
          <a:xfrm>
            <a:off x="706120" y="1513911"/>
            <a:ext cx="3576319" cy="29883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120" name="Google Shape;120;p6"/>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1" name="Google Shape;121;p6"/>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dirty="0">
                <a:solidFill>
                  <a:srgbClr val="000000"/>
                </a:solidFill>
                <a:latin typeface="Arial"/>
                <a:ea typeface="Arial"/>
                <a:cs typeface="Arial"/>
                <a:sym typeface="Arial"/>
              </a:rPr>
              <a:t>Feasibility and Market Use</a:t>
            </a:r>
            <a:endParaRPr lang="en-IN" sz="700" b="0" i="0" u="none" strike="noStrike" cap="none" dirty="0">
              <a:solidFill>
                <a:srgbClr val="000000"/>
              </a:solidFill>
              <a:latin typeface="Arial"/>
              <a:ea typeface="Arial"/>
              <a:cs typeface="Arial"/>
              <a:sym typeface="Arial"/>
            </a:endParaRPr>
          </a:p>
        </p:txBody>
      </p:sp>
      <p:sp>
        <p:nvSpPr>
          <p:cNvPr id="122" name="Google Shape;122;p6"/>
          <p:cNvSpPr/>
          <p:nvPr/>
        </p:nvSpPr>
        <p:spPr>
          <a:xfrm>
            <a:off x="3563875" y="4760425"/>
            <a:ext cx="807000" cy="3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
          <p:cNvSpPr/>
          <p:nvPr/>
        </p:nvSpPr>
        <p:spPr>
          <a:xfrm>
            <a:off x="8309225" y="4835750"/>
            <a:ext cx="656400" cy="204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Title 5">
            <a:extLst>
              <a:ext uri="{FF2B5EF4-FFF2-40B4-BE49-F238E27FC236}">
                <a16:creationId xmlns:a16="http://schemas.microsoft.com/office/drawing/2014/main" id="{D76F6901-A01F-876F-3EC6-CEB619809D29}"/>
              </a:ext>
            </a:extLst>
          </p:cNvPr>
          <p:cNvSpPr>
            <a:spLocks noGrp="1"/>
          </p:cNvSpPr>
          <p:nvPr>
            <p:ph type="title"/>
          </p:nvPr>
        </p:nvSpPr>
        <p:spPr>
          <a:xfrm>
            <a:off x="352340" y="1293575"/>
            <a:ext cx="8520600" cy="3449100"/>
          </a:xfrm>
        </p:spPr>
        <p:txBody>
          <a:bodyPr>
            <a:normAutofit fontScale="90000"/>
          </a:bodyPr>
          <a:lstStyle/>
          <a:p>
            <a:r>
              <a:rPr lang="en-US" sz="1100" b="1" dirty="0"/>
              <a:t>Feasibility:</a:t>
            </a:r>
            <a:br>
              <a:rPr lang="en-US" sz="1100" b="1" dirty="0"/>
            </a:br>
            <a:br>
              <a:rPr lang="en-US" sz="1100" b="1" dirty="0"/>
            </a:br>
            <a:r>
              <a:rPr lang="en-US" sz="1100" dirty="0"/>
              <a:t>Uses lightweight and simple technologies (HTML, CSS, JS, Python Flask).</a:t>
            </a:r>
            <a:br>
              <a:rPr lang="en-US" sz="1100" dirty="0"/>
            </a:br>
            <a:br>
              <a:rPr lang="en-US" sz="1100" dirty="0"/>
            </a:br>
            <a:r>
              <a:rPr lang="en-US" sz="1100" dirty="0"/>
              <a:t>Minimal infrastructure requirement; can be hosted on affordable cloud platforms (Heroku, Render).</a:t>
            </a:r>
            <a:br>
              <a:rPr lang="en-US" sz="1100" dirty="0"/>
            </a:br>
            <a:br>
              <a:rPr lang="en-US" sz="1100" dirty="0"/>
            </a:br>
            <a:r>
              <a:rPr lang="en-US" sz="1100" dirty="0"/>
              <a:t>Modular design allows easy scaling with real-time data integration.</a:t>
            </a:r>
            <a:br>
              <a:rPr lang="en-US" sz="1100" dirty="0"/>
            </a:br>
            <a:br>
              <a:rPr lang="en-US" sz="1100" dirty="0"/>
            </a:br>
            <a:r>
              <a:rPr lang="en-US" sz="1100" dirty="0"/>
              <a:t>Low-cost solution, suitable even for small businesses and students.</a:t>
            </a:r>
            <a:br>
              <a:rPr lang="en-US" sz="1100" dirty="0"/>
            </a:br>
            <a:br>
              <a:rPr lang="en-US" sz="1100" dirty="0"/>
            </a:br>
            <a:br>
              <a:rPr lang="en-US" sz="1100" dirty="0"/>
            </a:br>
            <a:r>
              <a:rPr lang="en-US" sz="1100" b="1" dirty="0"/>
              <a:t>Market Use:</a:t>
            </a:r>
            <a:br>
              <a:rPr lang="en-US" sz="1100" b="1" dirty="0"/>
            </a:br>
            <a:br>
              <a:rPr lang="en-US" sz="1100" b="1" dirty="0"/>
            </a:br>
            <a:r>
              <a:rPr lang="en-US" sz="1100" dirty="0"/>
              <a:t>Helps startups &amp; SMEs in budget forecasting and financial planning.</a:t>
            </a:r>
            <a:br>
              <a:rPr lang="en-US" sz="1100" dirty="0"/>
            </a:br>
            <a:br>
              <a:rPr lang="en-US" sz="1100" dirty="0"/>
            </a:br>
            <a:r>
              <a:rPr lang="en-US" sz="1100" dirty="0"/>
              <a:t>Useful for student event organizers to plan fests and competitions.</a:t>
            </a:r>
            <a:br>
              <a:rPr lang="en-US" sz="1100" dirty="0"/>
            </a:br>
            <a:br>
              <a:rPr lang="en-US" sz="1100" dirty="0"/>
            </a:br>
            <a:r>
              <a:rPr lang="en-US" sz="1100" dirty="0"/>
              <a:t>Supports freelancers &amp; small business owners in managing expenses and profits.</a:t>
            </a:r>
            <a:br>
              <a:rPr lang="en-US" sz="1100" dirty="0"/>
            </a:br>
            <a:br>
              <a:rPr lang="en-US" sz="1100" dirty="0"/>
            </a:br>
            <a:r>
              <a:rPr lang="en-US" sz="1100" dirty="0"/>
              <a:t>Fills the gap between complex financial tools and basic spreadsheets.</a:t>
            </a:r>
            <a:br>
              <a:rPr lang="en-US" sz="1100" dirty="0"/>
            </a:br>
            <a:br>
              <a:rPr lang="en-US" sz="1100" dirty="0"/>
            </a:br>
            <a:r>
              <a:rPr lang="en-US" sz="1100" dirty="0"/>
              <a:t>Strong potential in FinTech &amp; SaaS markets due to increasing demand for accessible financial solutions.</a:t>
            </a:r>
            <a:br>
              <a:rPr lang="en-US" sz="1100" dirty="0"/>
            </a:br>
            <a:endParaRPr lang="en-IN"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36ba1536f02_0_19"/>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9" name="Google Shape;129;g36ba1536f02_0_19"/>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a:t>Conclusion</a:t>
            </a:r>
            <a:endParaRPr sz="700" b="0" i="0" u="none" strike="noStrike" cap="none">
              <a:solidFill>
                <a:srgbClr val="000000"/>
              </a:solidFill>
              <a:latin typeface="Arial"/>
              <a:ea typeface="Arial"/>
              <a:cs typeface="Arial"/>
              <a:sym typeface="Arial"/>
            </a:endParaRPr>
          </a:p>
        </p:txBody>
      </p:sp>
      <p:sp>
        <p:nvSpPr>
          <p:cNvPr id="3" name="Rectangle 1">
            <a:extLst>
              <a:ext uri="{FF2B5EF4-FFF2-40B4-BE49-F238E27FC236}">
                <a16:creationId xmlns:a16="http://schemas.microsoft.com/office/drawing/2014/main" id="{EE2B109B-3538-4958-2B67-4AD5EA82A6F2}"/>
              </a:ext>
            </a:extLst>
          </p:cNvPr>
          <p:cNvSpPr>
            <a:spLocks noGrp="1" noChangeArrowheads="1"/>
          </p:cNvSpPr>
          <p:nvPr>
            <p:ph type="title"/>
          </p:nvPr>
        </p:nvSpPr>
        <p:spPr bwMode="auto">
          <a:xfrm>
            <a:off x="903387" y="1379429"/>
            <a:ext cx="704795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The CFO Helper Agent tackles a common challenge: the difficulty of managing budgets, forecasting outcomes, and making “what if” decisions with clarity.</a:t>
            </a:r>
            <a:br>
              <a:rPr kumimoji="0" lang="en-US" altLang="en-US" sz="1400" i="0" u="none" strike="noStrike" cap="none" normalizeH="0" baseline="0" dirty="0">
                <a:ln>
                  <a:noFill/>
                </a:ln>
                <a:solidFill>
                  <a:schemeClr val="tx1"/>
                </a:solidFill>
                <a:effectLst/>
                <a:latin typeface="Arial" panose="020B0604020202020204" pitchFamily="34" charset="0"/>
              </a:rPr>
            </a:b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Unlike static spreadsheets, it delivers dynamic, interactive simulations that adapt instantly to changes in spending, hiring, or pricing.</a:t>
            </a:r>
            <a:br>
              <a:rPr kumimoji="0" lang="en-US" altLang="en-US" sz="1400" i="0" u="none" strike="noStrike" cap="none" normalizeH="0" baseline="0" dirty="0">
                <a:ln>
                  <a:noFill/>
                </a:ln>
                <a:solidFill>
                  <a:schemeClr val="tx1"/>
                </a:solidFill>
                <a:effectLst/>
                <a:latin typeface="Arial" panose="020B0604020202020204" pitchFamily="34" charset="0"/>
              </a:rPr>
            </a:b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The solution leverages AI-backed calculations and data visualization, ensuring financial forecasts are both accurate and easy to understand.</a:t>
            </a:r>
            <a:br>
              <a:rPr kumimoji="0" lang="en-US" altLang="en-US" sz="1400" i="0" u="none" strike="noStrike" cap="none" normalizeH="0" baseline="0" dirty="0">
                <a:ln>
                  <a:noFill/>
                </a:ln>
                <a:solidFill>
                  <a:schemeClr val="tx1"/>
                </a:solidFill>
                <a:effectLst/>
                <a:latin typeface="Arial" panose="020B0604020202020204" pitchFamily="34" charset="0"/>
              </a:rPr>
            </a:b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Its scalability makes it relevant for diverse users — from students managing event budgets to SMEs and startups planning their runway.</a:t>
            </a:r>
            <a:br>
              <a:rPr kumimoji="0" lang="en-US" altLang="en-US" sz="1400" i="0" u="none" strike="noStrike" cap="none" normalizeH="0" baseline="0" dirty="0">
                <a:ln>
                  <a:noFill/>
                </a:ln>
                <a:solidFill>
                  <a:schemeClr val="tx1"/>
                </a:solidFill>
                <a:effectLst/>
                <a:latin typeface="Arial" panose="020B0604020202020204" pitchFamily="34" charset="0"/>
              </a:rPr>
            </a:b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With integration of </a:t>
            </a:r>
            <a:r>
              <a:rPr kumimoji="0" lang="en-US" altLang="en-US" sz="1400" i="0" u="none" strike="noStrike" cap="none" normalizeH="0" baseline="0" dirty="0" err="1">
                <a:ln>
                  <a:noFill/>
                </a:ln>
                <a:solidFill>
                  <a:schemeClr val="tx1"/>
                </a:solidFill>
                <a:effectLst/>
                <a:latin typeface="Arial" panose="020B0604020202020204" pitchFamily="34" charset="0"/>
              </a:rPr>
              <a:t>Flexprice</a:t>
            </a:r>
            <a:r>
              <a:rPr kumimoji="0" lang="en-US" altLang="en-US" sz="1400" i="0" u="none" strike="noStrike" cap="none" normalizeH="0" baseline="0" dirty="0">
                <a:ln>
                  <a:noFill/>
                </a:ln>
                <a:solidFill>
                  <a:schemeClr val="tx1"/>
                </a:solidFill>
                <a:effectLst/>
                <a:latin typeface="Arial" panose="020B0604020202020204" pitchFamily="34" charset="0"/>
              </a:rPr>
              <a:t> for billing and Pathway for real-time updates, it is future-ready for SaaS deployment.</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862</Words>
  <Application>Microsoft Office PowerPoint</Application>
  <PresentationFormat>On-screen Show (16:9)</PresentationFormat>
  <Paragraphs>59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Merriweather</vt:lpstr>
      <vt:lpstr>Calibri</vt:lpstr>
      <vt:lpstr>Arial</vt:lpstr>
      <vt:lpstr>IBM Plex Sans</vt:lpstr>
      <vt:lpstr>Simple Light</vt:lpstr>
      <vt:lpstr>PowerPoint Presentation</vt:lpstr>
      <vt:lpstr>PowerPoint Presentation</vt:lpstr>
      <vt:lpstr>PowerPoint Presentation</vt:lpstr>
      <vt:lpstr>PowerPoint Presentation</vt:lpstr>
      <vt:lpstr>PowerPoint Presentation</vt:lpstr>
      <vt:lpstr>Feasibility:  Uses lightweight and simple technologies (HTML, CSS, JS, Python Flask).  Minimal infrastructure requirement; can be hosted on affordable cloud platforms (Heroku, Render).  Modular design allows easy scaling with real-time data integration.  Low-cost solution, suitable even for small businesses and students.   Market Use:  Helps startups &amp; SMEs in budget forecasting and financial planning.  Useful for student event organizers to plan fests and competitions.  Supports freelancers &amp; small business owners in managing expenses and profits.  Fills the gap between complex financial tools and basic spreadsheets.  Strong potential in FinTech &amp; SaaS markets due to increasing demand for accessible financial solutions. </vt:lpstr>
      <vt:lpstr>The CFO Helper Agent tackles a common challenge: the difficulty of managing budgets, forecasting outcomes, and making “what if” decisions with clarity.  Unlike static spreadsheets, it delivers dynamic, interactive simulations that adapt instantly to changes in spending, hiring, or pricing.  The solution leverages AI-backed calculations and data visualization, ensuring financial forecasts are both accurate and easy to understand.  Its scalability makes it relevant for diverse users — from students managing event budgets to SMEs and startups planning their runway.  With integration of Flexprice for billing and Pathway for real-time updates, it is future-ready for SaaS 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GANDLA TEJASHREE</dc:creator>
  <cp:lastModifiedBy>TEJASHREE GANDLA</cp:lastModifiedBy>
  <cp:revision>1</cp:revision>
  <dcterms:modified xsi:type="dcterms:W3CDTF">2025-09-19T09:15:56Z</dcterms:modified>
</cp:coreProperties>
</file>