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5" r:id="rId5"/>
    <p:sldMasterId id="2147483658" r:id="rId6"/>
    <p:sldMasterId id="214748366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Lst>
  <p:sldSz cy="6858000" cx="12192000"/>
  <p:notesSz cx="6858000" cy="9144000"/>
  <p:embeddedFontLst>
    <p:embeddedFont>
      <p:font typeface="Montserrat"/>
      <p:regular r:id="rId53"/>
      <p:bold r:id="rId54"/>
      <p:italic r:id="rId55"/>
      <p:boldItalic r:id="rId56"/>
    </p:embeddedFont>
    <p:embeddedFont>
      <p:font typeface="Corbel"/>
      <p:regular r:id="rId57"/>
      <p:bold r:id="rId58"/>
      <p:italic r:id="rId59"/>
      <p:boldItalic r:id="rId60"/>
    </p:embeddedFont>
    <p:embeddedFont>
      <p:font typeface="Candara"/>
      <p:regular r:id="rId61"/>
      <p:bold r:id="rId62"/>
      <p:italic r:id="rId63"/>
      <p:boldItalic r:id="rId64"/>
    </p:embeddedFont>
    <p:embeddedFont>
      <p:font typeface="Book Antiqua"/>
      <p:regular r:id="rId65"/>
      <p:bold r:id="rId66"/>
      <p:italic r:id="rId67"/>
      <p:boldItalic r:id="rId68"/>
    </p:embeddedFont>
    <p:embeddedFont>
      <p:font typeface="Helvetica Neue"/>
      <p:regular r:id="rId69"/>
      <p:bold r:id="rId70"/>
      <p:italic r:id="rId71"/>
      <p:boldItalic r:id="rId72"/>
    </p:embeddedFont>
    <p:embeddedFont>
      <p:font typeface="Helvetica Neue Light"/>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77" roundtripDataSignature="AMtx7mjlU17SC6CGTSq8XbXCbAYJYe5L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font" Target="fonts/HelveticaNeueLight-regular.fntdata"/><Relationship Id="rId72" Type="http://schemas.openxmlformats.org/officeDocument/2006/relationships/font" Target="fonts/HelveticaNeue-boldItalic.fntdata"/><Relationship Id="rId31" Type="http://schemas.openxmlformats.org/officeDocument/2006/relationships/slide" Target="slides/slide23.xml"/><Relationship Id="rId75" Type="http://schemas.openxmlformats.org/officeDocument/2006/relationships/font" Target="fonts/HelveticaNeueLight-italic.fntdata"/><Relationship Id="rId30" Type="http://schemas.openxmlformats.org/officeDocument/2006/relationships/slide" Target="slides/slide22.xml"/><Relationship Id="rId74" Type="http://schemas.openxmlformats.org/officeDocument/2006/relationships/font" Target="fonts/HelveticaNeueLight-bold.fntdata"/><Relationship Id="rId33" Type="http://schemas.openxmlformats.org/officeDocument/2006/relationships/slide" Target="slides/slide25.xml"/><Relationship Id="rId77" Type="http://customschemas.google.com/relationships/presentationmetadata" Target="metadata"/><Relationship Id="rId32" Type="http://schemas.openxmlformats.org/officeDocument/2006/relationships/slide" Target="slides/slide24.xml"/><Relationship Id="rId76" Type="http://schemas.openxmlformats.org/officeDocument/2006/relationships/font" Target="fonts/HelveticaNeueLight-boldItalic.fntdata"/><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Candara-bold.fntdata"/><Relationship Id="rId61" Type="http://schemas.openxmlformats.org/officeDocument/2006/relationships/font" Target="fonts/Candara-regular.fntdata"/><Relationship Id="rId20" Type="http://schemas.openxmlformats.org/officeDocument/2006/relationships/slide" Target="slides/slide12.xml"/><Relationship Id="rId64" Type="http://schemas.openxmlformats.org/officeDocument/2006/relationships/font" Target="fonts/Candara-boldItalic.fntdata"/><Relationship Id="rId63" Type="http://schemas.openxmlformats.org/officeDocument/2006/relationships/font" Target="fonts/Candara-italic.fntdata"/><Relationship Id="rId22" Type="http://schemas.openxmlformats.org/officeDocument/2006/relationships/slide" Target="slides/slide14.xml"/><Relationship Id="rId66" Type="http://schemas.openxmlformats.org/officeDocument/2006/relationships/font" Target="fonts/BookAntiqua-bold.fntdata"/><Relationship Id="rId21" Type="http://schemas.openxmlformats.org/officeDocument/2006/relationships/slide" Target="slides/slide13.xml"/><Relationship Id="rId65" Type="http://schemas.openxmlformats.org/officeDocument/2006/relationships/font" Target="fonts/BookAntiqua-regular.fntdata"/><Relationship Id="rId24" Type="http://schemas.openxmlformats.org/officeDocument/2006/relationships/slide" Target="slides/slide16.xml"/><Relationship Id="rId68" Type="http://schemas.openxmlformats.org/officeDocument/2006/relationships/font" Target="fonts/BookAntiqua-boldItalic.fntdata"/><Relationship Id="rId23" Type="http://schemas.openxmlformats.org/officeDocument/2006/relationships/slide" Target="slides/slide15.xml"/><Relationship Id="rId67" Type="http://schemas.openxmlformats.org/officeDocument/2006/relationships/font" Target="fonts/BookAntiqua-italic.fntdata"/><Relationship Id="rId60" Type="http://schemas.openxmlformats.org/officeDocument/2006/relationships/font" Target="fonts/Corbel-boldItalic.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HelveticaNeue-regular.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font" Target="fonts/Montserrat-regular.fntdata"/><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font" Target="fonts/Montserrat-italic.fntdata"/><Relationship Id="rId10" Type="http://schemas.openxmlformats.org/officeDocument/2006/relationships/slide" Target="slides/slide2.xml"/><Relationship Id="rId54" Type="http://schemas.openxmlformats.org/officeDocument/2006/relationships/font" Target="fonts/Montserrat-bold.fntdata"/><Relationship Id="rId13" Type="http://schemas.openxmlformats.org/officeDocument/2006/relationships/slide" Target="slides/slide5.xml"/><Relationship Id="rId57" Type="http://schemas.openxmlformats.org/officeDocument/2006/relationships/font" Target="fonts/Corbel-regular.fntdata"/><Relationship Id="rId12" Type="http://schemas.openxmlformats.org/officeDocument/2006/relationships/slide" Target="slides/slide4.xml"/><Relationship Id="rId56" Type="http://schemas.openxmlformats.org/officeDocument/2006/relationships/font" Target="fonts/Montserrat-boldItalic.fntdata"/><Relationship Id="rId15" Type="http://schemas.openxmlformats.org/officeDocument/2006/relationships/slide" Target="slides/slide7.xml"/><Relationship Id="rId59" Type="http://schemas.openxmlformats.org/officeDocument/2006/relationships/font" Target="fonts/Corbel-italic.fntdata"/><Relationship Id="rId14" Type="http://schemas.openxmlformats.org/officeDocument/2006/relationships/slide" Target="slides/slide6.xml"/><Relationship Id="rId58" Type="http://schemas.openxmlformats.org/officeDocument/2006/relationships/font" Target="fonts/Corbel-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dcda854b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4" name="Google Shape;234;g5dcda854b2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5dcda854b2_1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dcda854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2" name="Google Shape;242;g5dcda854b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5dcda854b2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dcda854b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0" name="Google Shape;250;g5dcda854b2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5dcda854b2_0_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dcda854b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8" name="Google Shape;258;g5dcda854b2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5dcda854b2_0_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dcda854b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6" name="Google Shape;266;g5dcda854b2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5dcda854b2_0_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dcda854b2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74" name="Google Shape;274;g5dcda854b2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5dcda854b2_0_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dcda854b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82" name="Google Shape;282;g5dcda854b2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5dcda854b2_0_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dcda854b2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0" name="Google Shape;290;g5dcda854b2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5dcda854b2_0_5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dcda854b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8" name="Google Shape;298;g5dcda854b2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5dcda854b2_0_6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dcda854b2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07" name="Google Shape;307;g5dcda854b2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5dcda854b2_0_7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dcda854b2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6" name="Google Shape;316;g5dcda854b2_0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5dcda854b2_0_7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dcda854b2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5dcda854b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dcda854b2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2" name="Google Shape;332;g5dcda854b2_0_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5dcda854b2_0_14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dcda854b2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0" name="Google Shape;340;g5dcda854b2_0_1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5dcda854b2_0_15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dcda854b2_0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5dcda854b2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5dcda854b2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55" name="Google Shape;355;g5dcda854b2_0_1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5dcda854b2_0_16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dcda854b2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6" name="Google Shape;166;g5dcda854b2_0_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5dcda854b2_0_1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5dcda854b2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64" name="Google Shape;364;g5dcda854b2_0_1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5dcda854b2_0_19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dcda854b2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73" name="Google Shape;373;g5dcda854b2_0_1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5dcda854b2_0_19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5dcda854b2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82" name="Google Shape;382;g5dcda854b2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5dcda854b2_1_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dcda854b2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0" name="Google Shape;390;g5dcda854b2_1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g5dcda854b2_1_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dcda854b2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9" name="Google Shape;399;g5dcda854b2_1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g5dcda854b2_1_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5dcda854b2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08" name="Google Shape;408;g5dcda854b2_1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g5dcda854b2_1_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5dcda854b2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16" name="Google Shape;416;g5dcda854b2_1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5dcda854b2_1_3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5dcda854b2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25" name="Google Shape;425;g5dcda854b2_1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g5dcda854b2_1_4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5dcda854b2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34" name="Google Shape;434;g5dcda854b2_1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5dcda854b2_1_5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5dcda854b2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42" name="Google Shape;442;g5dcda854b2_1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g5dcda854b2_1_7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5dcda854b2_1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1" name="Google Shape;451;g5dcda854b2_1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g5dcda854b2_1_6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5dcda854b2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9" name="Google Shape;459;g5dcda854b2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g5dcda854b2_2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5dcda854b2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67" name="Google Shape;467;g5dcda854b2_2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g5dcda854b2_2_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f9af386a0a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5" name="Google Shape;475;gf9af386a0a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0" name="Google Shape;20;p16"/>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1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gf9af386a0a_1_9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6900"/>
              <a:buFont typeface="Helvetica Neue Light"/>
              <a:buNone/>
              <a:defRPr sz="6900">
                <a:solidFill>
                  <a:srgbClr val="365F91"/>
                </a:solidFill>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95" name="Google Shape;95;gf9af386a0a_1_9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rgbClr val="039BE5"/>
              </a:buClr>
              <a:buSzPts val="3700"/>
              <a:buNone/>
              <a:defRPr sz="3700">
                <a:solidFill>
                  <a:srgbClr val="039BE5"/>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6" name="Google Shape;96;gf9af386a0a_1_9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sp>
        <p:nvSpPr>
          <p:cNvPr id="98" name="Google Shape;98;gf9af386a0a_1_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9" name="Google Shape;99;gf9af386a0a_1_9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00" name="Google Shape;100;gf9af386a0a_1_9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1" name="Shape 101"/>
        <p:cNvGrpSpPr/>
        <p:nvPr/>
      </p:nvGrpSpPr>
      <p:grpSpPr>
        <a:xfrm>
          <a:off x="0" y="0"/>
          <a:ext cx="0" cy="0"/>
          <a:chOff x="0" y="0"/>
          <a:chExt cx="0" cy="0"/>
        </a:xfrm>
      </p:grpSpPr>
      <p:sp>
        <p:nvSpPr>
          <p:cNvPr id="102" name="Google Shape;102;gf9af386a0a_1_10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03" name="Google Shape;103;gf9af386a0a_1_10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4" name="Shape 104"/>
        <p:cNvGrpSpPr/>
        <p:nvPr/>
      </p:nvGrpSpPr>
      <p:grpSpPr>
        <a:xfrm>
          <a:off x="0" y="0"/>
          <a:ext cx="0" cy="0"/>
          <a:chOff x="0" y="0"/>
          <a:chExt cx="0" cy="0"/>
        </a:xfrm>
      </p:grpSpPr>
      <p:sp>
        <p:nvSpPr>
          <p:cNvPr id="105" name="Google Shape;105;gf9af386a0a_1_103"/>
          <p:cNvSpPr txBox="1"/>
          <p:nvPr>
            <p:ph idx="1" type="body"/>
          </p:nvPr>
        </p:nvSpPr>
        <p:spPr>
          <a:xfrm>
            <a:off x="838200" y="1825625"/>
            <a:ext cx="10515600" cy="4351200"/>
          </a:xfrm>
          <a:prstGeom prst="rect">
            <a:avLst/>
          </a:prstGeom>
          <a:noFill/>
          <a:ln>
            <a:noFill/>
          </a:ln>
        </p:spPr>
        <p:txBody>
          <a:bodyPr anchorCtr="0" anchor="t" bIns="60925" lIns="121900" spcFirstLastPara="1" rIns="121900" wrap="square" tIns="60925">
            <a:normAutofit/>
          </a:bodyPr>
          <a:lstStyle>
            <a:lvl1pPr indent="-381000" lvl="0" marL="457200" rtl="0" algn="l">
              <a:lnSpc>
                <a:spcPct val="90000"/>
              </a:lnSpc>
              <a:spcBef>
                <a:spcPts val="1000"/>
              </a:spcBef>
              <a:spcAft>
                <a:spcPts val="0"/>
              </a:spcAft>
              <a:buClr>
                <a:schemeClr val="dk1"/>
              </a:buClr>
              <a:buSzPts val="2400"/>
              <a:buChar char="•"/>
              <a:defRPr/>
            </a:lvl1pPr>
            <a:lvl2pPr indent="-381000" lvl="1" marL="914400" rtl="0" algn="l">
              <a:lnSpc>
                <a:spcPct val="90000"/>
              </a:lnSpc>
              <a:spcBef>
                <a:spcPts val="500"/>
              </a:spcBef>
              <a:spcAft>
                <a:spcPts val="0"/>
              </a:spcAft>
              <a:buClr>
                <a:schemeClr val="dk1"/>
              </a:buClr>
              <a:buSzPts val="2400"/>
              <a:buChar char="•"/>
              <a:defRPr/>
            </a:lvl2pPr>
            <a:lvl3pPr indent="-381000" lvl="2" marL="1371600" rtl="0" algn="l">
              <a:lnSpc>
                <a:spcPct val="90000"/>
              </a:lnSpc>
              <a:spcBef>
                <a:spcPts val="500"/>
              </a:spcBef>
              <a:spcAft>
                <a:spcPts val="0"/>
              </a:spcAft>
              <a:buClr>
                <a:schemeClr val="dk1"/>
              </a:buClr>
              <a:buSzPts val="2400"/>
              <a:buChar char="•"/>
              <a:defRPr/>
            </a:lvl3pPr>
            <a:lvl4pPr indent="-381000" lvl="3" marL="1828800" rtl="0" algn="l">
              <a:lnSpc>
                <a:spcPct val="90000"/>
              </a:lnSpc>
              <a:spcBef>
                <a:spcPts val="500"/>
              </a:spcBef>
              <a:spcAft>
                <a:spcPts val="0"/>
              </a:spcAft>
              <a:buClr>
                <a:schemeClr val="dk1"/>
              </a:buClr>
              <a:buSzPts val="2400"/>
              <a:buChar char="•"/>
              <a:defRPr/>
            </a:lvl4pPr>
            <a:lvl5pPr indent="-381000" lvl="4" marL="2286000" rtl="0" algn="l">
              <a:lnSpc>
                <a:spcPct val="90000"/>
              </a:lnSpc>
              <a:spcBef>
                <a:spcPts val="500"/>
              </a:spcBef>
              <a:spcAft>
                <a:spcPts val="0"/>
              </a:spcAft>
              <a:buClr>
                <a:schemeClr val="dk1"/>
              </a:buClr>
              <a:buSzPts val="2400"/>
              <a:buChar char="•"/>
              <a:defRPr/>
            </a:lvl5pPr>
            <a:lvl6pPr indent="-381000" lvl="5" marL="2743200" rtl="0" algn="l">
              <a:lnSpc>
                <a:spcPct val="90000"/>
              </a:lnSpc>
              <a:spcBef>
                <a:spcPts val="500"/>
              </a:spcBef>
              <a:spcAft>
                <a:spcPts val="0"/>
              </a:spcAft>
              <a:buClr>
                <a:schemeClr val="dk1"/>
              </a:buClr>
              <a:buSzPts val="2400"/>
              <a:buChar char="•"/>
              <a:defRPr/>
            </a:lvl6pPr>
            <a:lvl7pPr indent="-381000" lvl="6" marL="3200400" rtl="0" algn="l">
              <a:lnSpc>
                <a:spcPct val="90000"/>
              </a:lnSpc>
              <a:spcBef>
                <a:spcPts val="500"/>
              </a:spcBef>
              <a:spcAft>
                <a:spcPts val="0"/>
              </a:spcAft>
              <a:buClr>
                <a:schemeClr val="dk1"/>
              </a:buClr>
              <a:buSzPts val="2400"/>
              <a:buChar char="•"/>
              <a:defRPr/>
            </a:lvl7pPr>
            <a:lvl8pPr indent="-381000" lvl="7" marL="3657600" rtl="0" algn="l">
              <a:lnSpc>
                <a:spcPct val="90000"/>
              </a:lnSpc>
              <a:spcBef>
                <a:spcPts val="500"/>
              </a:spcBef>
              <a:spcAft>
                <a:spcPts val="0"/>
              </a:spcAft>
              <a:buClr>
                <a:schemeClr val="dk1"/>
              </a:buClr>
              <a:buSzPts val="2400"/>
              <a:buChar char="•"/>
              <a:defRPr/>
            </a:lvl8pPr>
            <a:lvl9pPr indent="-381000" lvl="8" marL="4114800" rtl="0" algn="l">
              <a:lnSpc>
                <a:spcPct val="90000"/>
              </a:lnSpc>
              <a:spcBef>
                <a:spcPts val="500"/>
              </a:spcBef>
              <a:spcAft>
                <a:spcPts val="0"/>
              </a:spcAft>
              <a:buClr>
                <a:schemeClr val="dk1"/>
              </a:buClr>
              <a:buSzPts val="2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f9af386a0a_1_105"/>
          <p:cNvSpPr txBox="1"/>
          <p:nvPr>
            <p:ph type="ctrTitle"/>
          </p:nvPr>
        </p:nvSpPr>
        <p:spPr>
          <a:xfrm>
            <a:off x="415600" y="2947200"/>
            <a:ext cx="11360700" cy="9636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4800"/>
              <a:buNone/>
              <a:defRPr b="1" sz="4800">
                <a:solidFill>
                  <a:srgbClr val="365F91"/>
                </a:solidFill>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gf9af386a0a_1_1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10" name="Google Shape;110;gf9af386a0a_1_10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11" name="Google Shape;111;gf9af386a0a_1_10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12" name="Google Shape;112;gf9af386a0a_1_10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gf9af386a0a_1_1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15" name="Google Shape;115;gf9af386a0a_1_11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
    <p:spTree>
      <p:nvGrpSpPr>
        <p:cNvPr id="116" name="Shape 116"/>
        <p:cNvGrpSpPr/>
        <p:nvPr/>
      </p:nvGrpSpPr>
      <p:grpSpPr>
        <a:xfrm>
          <a:off x="0" y="0"/>
          <a:ext cx="0" cy="0"/>
          <a:chOff x="0" y="0"/>
          <a:chExt cx="0" cy="0"/>
        </a:xfrm>
      </p:grpSpPr>
      <p:sp>
        <p:nvSpPr>
          <p:cNvPr id="117" name="Google Shape;117;gf9af386a0a_1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gf9af386a0a_1_115"/>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rgbClr val="000000"/>
                </a:solidFill>
                <a:latin typeface="Helvetica Neue"/>
                <a:ea typeface="Helvetica Neue"/>
                <a:cs typeface="Helvetica Neue"/>
                <a:sym typeface="Helvetica Neue"/>
              </a:rPr>
              <a:t>Agenda</a:t>
            </a:r>
            <a:endParaRPr b="0" i="0" sz="3700" u="none" cap="none" strike="noStrike">
              <a:solidFill>
                <a:srgbClr val="000000"/>
              </a:solidFill>
              <a:latin typeface="Helvetica Neue"/>
              <a:ea typeface="Helvetica Neue"/>
              <a:cs typeface="Helvetica Neue"/>
              <a:sym typeface="Helvetica Neue"/>
            </a:endParaRPr>
          </a:p>
        </p:txBody>
      </p:sp>
      <p:sp>
        <p:nvSpPr>
          <p:cNvPr id="119" name="Google Shape;119;gf9af386a0a_1_1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vantages &amp; Disadvantages">
  <p:cSld name="TITLE_ONLY_1_1">
    <p:spTree>
      <p:nvGrpSpPr>
        <p:cNvPr id="120" name="Shape 120"/>
        <p:cNvGrpSpPr/>
        <p:nvPr/>
      </p:nvGrpSpPr>
      <p:grpSpPr>
        <a:xfrm>
          <a:off x="0" y="0"/>
          <a:ext cx="0" cy="0"/>
          <a:chOff x="0" y="0"/>
          <a:chExt cx="0" cy="0"/>
        </a:xfrm>
      </p:grpSpPr>
      <p:sp>
        <p:nvSpPr>
          <p:cNvPr id="121" name="Google Shape;121;gf9af386a0a_1_11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22" name="Google Shape;122;gf9af386a0a_1_119"/>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rgbClr val="000000"/>
                </a:solidFill>
                <a:latin typeface="Helvetica Neue"/>
                <a:ea typeface="Helvetica Neue"/>
                <a:cs typeface="Helvetica Neue"/>
                <a:sym typeface="Helvetica Neue"/>
              </a:rPr>
              <a:t>Advantages &amp; Disadvantages</a:t>
            </a:r>
            <a:endParaRPr b="0" i="0" sz="3700" u="none" cap="none" strike="noStrike">
              <a:solidFill>
                <a:srgbClr val="000000"/>
              </a:solidFill>
              <a:latin typeface="Helvetica Neue"/>
              <a:ea typeface="Helvetica Neue"/>
              <a:cs typeface="Helvetica Neue"/>
              <a:sym typeface="Helvetica Neue"/>
            </a:endParaRPr>
          </a:p>
        </p:txBody>
      </p:sp>
      <p:sp>
        <p:nvSpPr>
          <p:cNvPr id="123" name="Google Shape;123;gf9af386a0a_1_1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gf9af386a0a_1_1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26" name="Google Shape;126;gf9af386a0a_1_12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7" name="Google Shape;127;gf9af386a0a_1_12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21"/>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6" name="Google Shape;26;p21"/>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2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2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8" name="Shape 128"/>
        <p:cNvGrpSpPr/>
        <p:nvPr/>
      </p:nvGrpSpPr>
      <p:grpSpPr>
        <a:xfrm>
          <a:off x="0" y="0"/>
          <a:ext cx="0" cy="0"/>
          <a:chOff x="0" y="0"/>
          <a:chExt cx="0" cy="0"/>
        </a:xfrm>
      </p:grpSpPr>
      <p:sp>
        <p:nvSpPr>
          <p:cNvPr id="129" name="Google Shape;129;gf9af386a0a_1_1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30" name="Google Shape;130;gf9af386a0a_1_12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gf9af386a0a_1_1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3" name="Google Shape;133;gf9af386a0a_1_13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34" name="Google Shape;134;gf9af386a0a_1_13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gf9af386a0a_1_13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36" name="Google Shape;136;gf9af386a0a_1_13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p:cSld name="CUSTOM_1">
    <p:spTree>
      <p:nvGrpSpPr>
        <p:cNvPr id="137" name="Shape 137"/>
        <p:cNvGrpSpPr/>
        <p:nvPr/>
      </p:nvGrpSpPr>
      <p:grpSpPr>
        <a:xfrm>
          <a:off x="0" y="0"/>
          <a:ext cx="0" cy="0"/>
          <a:chOff x="0" y="0"/>
          <a:chExt cx="0" cy="0"/>
        </a:xfrm>
      </p:grpSpPr>
      <p:sp>
        <p:nvSpPr>
          <p:cNvPr id="138" name="Google Shape;138;gf9af386a0a_1_136"/>
          <p:cNvSpPr txBox="1"/>
          <p:nvPr>
            <p:ph idx="1" type="subTitle"/>
          </p:nvPr>
        </p:nvSpPr>
        <p:spPr>
          <a:xfrm>
            <a:off x="196400" y="6452633"/>
            <a:ext cx="2013300" cy="2157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800"/>
              <a:buNone/>
              <a:defRPr i="1" sz="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gf9af386a0a_1_13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gf9af386a0a_1_14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43" name="Google Shape;143;gf9af386a0a_1_14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44" name="Google Shape;144;gf9af386a0a_1_14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type="blank">
  <p:cSld name="BLANK">
    <p:spTree>
      <p:nvGrpSpPr>
        <p:cNvPr id="145" name="Shape 145"/>
        <p:cNvGrpSpPr/>
        <p:nvPr/>
      </p:nvGrpSpPr>
      <p:grpSpPr>
        <a:xfrm>
          <a:off x="0" y="0"/>
          <a:ext cx="0" cy="0"/>
          <a:chOff x="0" y="0"/>
          <a:chExt cx="0" cy="0"/>
        </a:xfrm>
      </p:grpSpPr>
      <p:sp>
        <p:nvSpPr>
          <p:cNvPr id="146" name="Google Shape;146;gf9af386a0a_1_144"/>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47" name="Google Shape;147;gf9af386a0a_1_144"/>
          <p:cNvSpPr txBox="1"/>
          <p:nvPr/>
        </p:nvSpPr>
        <p:spPr>
          <a:xfrm>
            <a:off x="415600" y="2060600"/>
            <a:ext cx="11360700" cy="2736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IN" sz="6900" u="none" cap="none" strike="noStrike">
                <a:solidFill>
                  <a:srgbClr val="365F91"/>
                </a:solidFill>
                <a:latin typeface="Helvetica Neue"/>
                <a:ea typeface="Helvetica Neue"/>
                <a:cs typeface="Helvetica Neue"/>
                <a:sym typeface="Helvetica Neue"/>
              </a:rPr>
              <a:t>Any</a:t>
            </a:r>
            <a:r>
              <a:rPr b="0" i="0" lang="en-IN" sz="6900" u="none" cap="none" strike="noStrike">
                <a:solidFill>
                  <a:srgbClr val="000000"/>
                </a:solidFill>
                <a:latin typeface="Helvetica Neue"/>
                <a:ea typeface="Helvetica Neue"/>
                <a:cs typeface="Helvetica Neue"/>
                <a:sym typeface="Helvetica Neue"/>
              </a:rPr>
              <a:t> </a:t>
            </a:r>
            <a:r>
              <a:rPr b="0" i="0" lang="en-IN" sz="6900" u="none" cap="none" strike="noStrike">
                <a:solidFill>
                  <a:srgbClr val="039BE5"/>
                </a:solidFill>
                <a:latin typeface="Helvetica Neue Light"/>
                <a:ea typeface="Helvetica Neue Light"/>
                <a:cs typeface="Helvetica Neue Light"/>
                <a:sym typeface="Helvetica Neue Light"/>
              </a:rPr>
              <a:t>Questions?</a:t>
            </a:r>
            <a:endParaRPr b="0" i="0" sz="6900" u="none" cap="none" strike="noStrike">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
    <p:spTree>
      <p:nvGrpSpPr>
        <p:cNvPr id="148" name="Shape 148"/>
        <p:cNvGrpSpPr/>
        <p:nvPr/>
      </p:nvGrpSpPr>
      <p:grpSpPr>
        <a:xfrm>
          <a:off x="0" y="0"/>
          <a:ext cx="0" cy="0"/>
          <a:chOff x="0" y="0"/>
          <a:chExt cx="0" cy="0"/>
        </a:xfrm>
      </p:grpSpPr>
      <p:sp>
        <p:nvSpPr>
          <p:cNvPr id="149" name="Google Shape;149;gf9af386a0a_1_147"/>
          <p:cNvSpPr txBox="1"/>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IN" sz="6900" u="none" cap="none" strike="noStrike">
                <a:solidFill>
                  <a:srgbClr val="365F91"/>
                </a:solidFill>
                <a:latin typeface="Helvetica Neue"/>
                <a:ea typeface="Helvetica Neue"/>
                <a:cs typeface="Helvetica Neue"/>
                <a:sym typeface="Helvetica Neue"/>
              </a:rPr>
              <a:t>Thank</a:t>
            </a:r>
            <a:r>
              <a:rPr b="0" i="0" lang="en-IN" sz="6900" u="none" cap="none" strike="noStrike">
                <a:solidFill>
                  <a:srgbClr val="000000"/>
                </a:solidFill>
                <a:latin typeface="Helvetica Neue"/>
                <a:ea typeface="Helvetica Neue"/>
                <a:cs typeface="Helvetica Neue"/>
                <a:sym typeface="Helvetica Neue"/>
              </a:rPr>
              <a:t> </a:t>
            </a:r>
            <a:r>
              <a:rPr b="0" i="0" lang="en-IN" sz="6900" u="none" cap="none" strike="noStrike">
                <a:solidFill>
                  <a:srgbClr val="039BE5"/>
                </a:solidFill>
                <a:latin typeface="Helvetica Neue Light"/>
                <a:ea typeface="Helvetica Neue Light"/>
                <a:cs typeface="Helvetica Neue Light"/>
                <a:sym typeface="Helvetica Neue Light"/>
              </a:rPr>
              <a:t>you!</a:t>
            </a:r>
            <a:endParaRPr b="0" i="0" sz="6900" u="none" cap="none" strike="noStrike">
              <a:solidFill>
                <a:srgbClr val="999999"/>
              </a:solidFill>
              <a:latin typeface="Helvetica Neue Light"/>
              <a:ea typeface="Helvetica Neue Light"/>
              <a:cs typeface="Helvetica Neue Light"/>
              <a:sym typeface="Helvetica Neue Light"/>
            </a:endParaRPr>
          </a:p>
        </p:txBody>
      </p:sp>
      <p:sp>
        <p:nvSpPr>
          <p:cNvPr id="150" name="Google Shape;150;gf9af386a0a_1_147"/>
          <p:cNvSpPr txBox="1"/>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700"/>
              <a:buFont typeface="Arial"/>
              <a:buNone/>
            </a:pPr>
            <a:r>
              <a:rPr b="0" i="0" lang="en-IN" sz="3700" u="none" cap="none" strike="noStrike">
                <a:solidFill>
                  <a:srgbClr val="595959"/>
                </a:solidFill>
                <a:latin typeface="Helvetica Neue"/>
                <a:ea typeface="Helvetica Neue"/>
                <a:cs typeface="Helvetica Neue"/>
                <a:sym typeface="Helvetica Neue"/>
              </a:rPr>
              <a:t>Happy Learning :)</a:t>
            </a:r>
            <a:endParaRPr b="0" i="0" sz="3700" u="none" cap="none" strike="noStrike">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2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2" name="Google Shape;32;p22"/>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2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2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2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8" name="Google Shape;38;p23"/>
          <p:cNvSpPr/>
          <p:nvPr>
            <p:ph idx="2" type="pic"/>
          </p:nvPr>
        </p:nvSpPr>
        <p:spPr>
          <a:xfrm>
            <a:off x="2389717" y="612775"/>
            <a:ext cx="7315200" cy="4114800"/>
          </a:xfrm>
          <a:prstGeom prst="rect">
            <a:avLst/>
          </a:prstGeom>
          <a:noFill/>
          <a:ln>
            <a:noFill/>
          </a:ln>
        </p:spPr>
      </p:sp>
      <p:sp>
        <p:nvSpPr>
          <p:cNvPr id="39" name="Google Shape;39;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2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2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2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24"/>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5" name="Google Shape;45;p24"/>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24"/>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7" name="Google Shape;47;p2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2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2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2" name="Google Shape;52;p2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2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2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2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2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2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2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g5dcda854b2_0_18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9" name="Google Shape;69;g5dcda854b2_0_184"/>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g5dcda854b2_0_184"/>
          <p:cNvSpPr txBox="1"/>
          <p:nvPr>
            <p:ph idx="11" type="ftr"/>
          </p:nvPr>
        </p:nvSpPr>
        <p:spPr>
          <a:xfrm>
            <a:off x="4165600" y="6477000"/>
            <a:ext cx="38607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g5dcda854b2_0_184"/>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2" name="Shape 72"/>
        <p:cNvGrpSpPr/>
        <p:nvPr/>
      </p:nvGrpSpPr>
      <p:grpSpPr>
        <a:xfrm>
          <a:off x="0" y="0"/>
          <a:ext cx="0" cy="0"/>
          <a:chOff x="0" y="0"/>
          <a:chExt cx="0" cy="0"/>
        </a:xfrm>
      </p:grpSpPr>
      <p:sp>
        <p:nvSpPr>
          <p:cNvPr id="73" name="Google Shape;7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2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2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19" Type="http://schemas.openxmlformats.org/officeDocument/2006/relationships/theme" Target="../theme/theme4.xml"/><Relationship Id="rId6" Type="http://schemas.openxmlformats.org/officeDocument/2006/relationships/slideLayout" Target="../slideLayouts/slideLayout14.xml"/><Relationship Id="rId18" Type="http://schemas.openxmlformats.org/officeDocument/2006/relationships/slideLayout" Target="../slideLayouts/slideLayout26.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1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5"/>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5"/>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7" name="Google Shape;17;p15"/>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g5dcda854b2_0_176"/>
          <p:cNvSpPr txBox="1"/>
          <p:nvPr/>
        </p:nvSpPr>
        <p:spPr>
          <a:xfrm>
            <a:off x="0" y="0"/>
            <a:ext cx="5079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g5dcda854b2_0_176"/>
          <p:cNvSpPr txBox="1"/>
          <p:nvPr/>
        </p:nvSpPr>
        <p:spPr>
          <a:xfrm>
            <a:off x="0" y="685800"/>
            <a:ext cx="5079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62" name="Google Shape;62;g5dcda854b2_0_176"/>
          <p:cNvPicPr preferRelativeResize="0"/>
          <p:nvPr/>
        </p:nvPicPr>
        <p:blipFill rotWithShape="1">
          <a:blip r:embed="rId1">
            <a:alphaModFix/>
          </a:blip>
          <a:srcRect b="71114" l="19363" r="17928" t="19598"/>
          <a:stretch/>
        </p:blipFill>
        <p:spPr>
          <a:xfrm>
            <a:off x="8197850" y="317500"/>
            <a:ext cx="3598863" cy="565151"/>
          </a:xfrm>
          <a:prstGeom prst="rect">
            <a:avLst/>
          </a:prstGeom>
          <a:noFill/>
          <a:ln>
            <a:noFill/>
          </a:ln>
        </p:spPr>
      </p:pic>
      <p:sp>
        <p:nvSpPr>
          <p:cNvPr id="63" name="Google Shape;63;g5dcda854b2_0_17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64" name="Google Shape;64;g5dcda854b2_0_17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g5dcda854b2_0_176"/>
          <p:cNvSpPr txBox="1"/>
          <p:nvPr>
            <p:ph idx="11" type="ftr"/>
          </p:nvPr>
        </p:nvSpPr>
        <p:spPr>
          <a:xfrm>
            <a:off x="4165600" y="647700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g5dcda854b2_0_17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9"/>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19"/>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77" name="Google Shape;77;p19"/>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78" name="Google Shape;78;p1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79" name="Google Shape;79;p1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1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p1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1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7" name="Shape 87"/>
        <p:cNvGrpSpPr/>
        <p:nvPr/>
      </p:nvGrpSpPr>
      <p:grpSpPr>
        <a:xfrm>
          <a:off x="0" y="0"/>
          <a:ext cx="0" cy="0"/>
          <a:chOff x="0" y="0"/>
          <a:chExt cx="0" cy="0"/>
        </a:xfrm>
      </p:grpSpPr>
      <p:sp>
        <p:nvSpPr>
          <p:cNvPr id="88" name="Google Shape;88;gf9af386a0a_1_8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Helvetica Neue"/>
              <a:buNone/>
              <a:defRPr b="0" i="0" sz="37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89" name="Google Shape;89;gf9af386a0a_1_8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Helvetica Neue"/>
              <a:buChar char="●"/>
              <a:defRPr b="0" i="0" sz="2400" u="none" cap="none" strike="noStrike">
                <a:solidFill>
                  <a:schemeClr val="dk2"/>
                </a:solidFill>
                <a:latin typeface="Helvetica Neue"/>
                <a:ea typeface="Helvetica Neue"/>
                <a:cs typeface="Helvetica Neue"/>
                <a:sym typeface="Helvetica Neue"/>
              </a:defRPr>
            </a:lvl1pPr>
            <a:lvl2pPr indent="-349250" lvl="1" marL="914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2pPr>
            <a:lvl3pPr indent="-349250" lvl="2" marL="1371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3pPr>
            <a:lvl4pPr indent="-349250" lvl="3" marL="18288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4pPr>
            <a:lvl5pPr indent="-349250" lvl="4" marL="22860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5pPr>
            <a:lvl6pPr indent="-349250" lvl="5" marL="27432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6pPr>
            <a:lvl7pPr indent="-349250" lvl="6" marL="3200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7pPr>
            <a:lvl8pPr indent="-349250" lvl="7" marL="3657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8pPr>
            <a:lvl9pPr indent="-349250" lvl="8" marL="4114800" marR="0" rtl="0" algn="l">
              <a:lnSpc>
                <a:spcPct val="115000"/>
              </a:lnSpc>
              <a:spcBef>
                <a:spcPts val="2100"/>
              </a:spcBef>
              <a:spcAft>
                <a:spcPts val="210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9pPr>
          </a:lstStyle>
          <a:p/>
        </p:txBody>
      </p:sp>
      <p:sp>
        <p:nvSpPr>
          <p:cNvPr id="90" name="Google Shape;90;gf9af386a0a_1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91" name="Google Shape;91;gf9af386a0a_1_86"/>
          <p:cNvSpPr txBox="1"/>
          <p:nvPr/>
        </p:nvSpPr>
        <p:spPr>
          <a:xfrm>
            <a:off x="2979200" y="6490400"/>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800"/>
              <a:buFont typeface="Arial"/>
              <a:buNone/>
            </a:pPr>
            <a:r>
              <a:rPr b="0" i="0" lang="en-IN" sz="800" u="none" cap="none" strike="noStrike">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b="0" i="0" sz="800" u="none" cap="none" strike="noStrike">
              <a:solidFill>
                <a:srgbClr val="000000"/>
              </a:solidFill>
              <a:latin typeface="Helvetica Neue Light"/>
              <a:ea typeface="Helvetica Neue Light"/>
              <a:cs typeface="Helvetica Neue Light"/>
              <a:sym typeface="Helvetica Neue Light"/>
            </a:endParaRPr>
          </a:p>
        </p:txBody>
      </p:sp>
      <p:pic>
        <p:nvPicPr>
          <p:cNvPr id="92" name="Google Shape;92;gf9af386a0a_1_86"/>
          <p:cNvPicPr preferRelativeResize="0"/>
          <p:nvPr/>
        </p:nvPicPr>
        <p:blipFill rotWithShape="1">
          <a:blip r:embed="rId1">
            <a:alphaModFix/>
          </a:blip>
          <a:srcRect b="0" l="0" r="0" t="0"/>
          <a:stretch/>
        </p:blipFill>
        <p:spPr>
          <a:xfrm>
            <a:off x="10171308" y="190959"/>
            <a:ext cx="1762612" cy="346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hyperlink" Target="https://www.kaggle.com/blastchar/telco-customer-chur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8.jp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9.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438400" y="279717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Times New Roman"/>
              <a:buNone/>
            </a:pPr>
            <a:r>
              <a:rPr lang="en-IN"/>
              <a:t>Statistical Learning - Basic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IN" u="sng">
                <a:latin typeface="Times New Roman"/>
                <a:ea typeface="Times New Roman"/>
                <a:cs typeface="Times New Roman"/>
                <a:sym typeface="Times New Roman"/>
              </a:rPr>
            </a:br>
            <a:r>
              <a:rPr lang="en-IN" sz="3200" u="sng">
                <a:latin typeface="Times New Roman"/>
                <a:ea typeface="Times New Roman"/>
                <a:cs typeface="Times New Roman"/>
                <a:sym typeface="Times New Roman"/>
              </a:rPr>
              <a:t>Statistics - Methods</a:t>
            </a:r>
            <a:br>
              <a:rPr lang="en-IN" sz="3200" u="sng">
                <a:latin typeface="Times New Roman"/>
                <a:ea typeface="Times New Roman"/>
                <a:cs typeface="Times New Roman"/>
                <a:sym typeface="Times New Roman"/>
              </a:rPr>
            </a:br>
            <a:endParaRPr sz="3200"/>
          </a:p>
        </p:txBody>
      </p:sp>
      <p:sp>
        <p:nvSpPr>
          <p:cNvPr id="213" name="Google Shape;213;p1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Predictive Modeling</a:t>
            </a:r>
            <a:endParaRPr b="1"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Both customer segmentation as well as identifying and targeting most profitable customers can be facilitated by predictive models.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Regression can be used for predicting the amount of expenditure on a particular product based on input variables income, age and gender.</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Organizations can leverage on other advanced models that comprise Logistic Regression, and neural networks for predicting a target variable as well as classifying and predicting into which group the consumer belongs to.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200" u="sng">
                <a:latin typeface="Times New Roman"/>
                <a:ea typeface="Times New Roman"/>
                <a:cs typeface="Times New Roman"/>
                <a:sym typeface="Times New Roman"/>
              </a:rPr>
            </a:br>
            <a:r>
              <a:rPr lang="en-IN" sz="3200" u="sng">
                <a:latin typeface="Times New Roman"/>
                <a:ea typeface="Times New Roman"/>
                <a:cs typeface="Times New Roman"/>
                <a:sym typeface="Times New Roman"/>
              </a:rPr>
              <a:t>Classical definition and Types of stats</a:t>
            </a:r>
            <a:br>
              <a:rPr lang="en-IN" sz="3200" u="sng">
                <a:latin typeface="Times New Roman"/>
                <a:ea typeface="Times New Roman"/>
                <a:cs typeface="Times New Roman"/>
                <a:sym typeface="Times New Roman"/>
              </a:rPr>
            </a:br>
            <a:endParaRPr sz="3200" u="sng"/>
          </a:p>
        </p:txBody>
      </p:sp>
      <p:sp>
        <p:nvSpPr>
          <p:cNvPr id="219" name="Google Shape;219;p1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“By statistics, we mean methods specially adopted to the elucidation of quantitative data affected to a marked extent by multiplicity of causes”.</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 is interesting to see what </a:t>
            </a:r>
            <a:r>
              <a:rPr i="1" lang="en-IN" sz="2000">
                <a:latin typeface="Times New Roman"/>
                <a:ea typeface="Times New Roman"/>
                <a:cs typeface="Times New Roman"/>
                <a:sym typeface="Times New Roman"/>
              </a:rPr>
              <a:t>Thomas Davenport </a:t>
            </a:r>
            <a:r>
              <a:rPr lang="en-IN" sz="2000">
                <a:latin typeface="Times New Roman"/>
                <a:ea typeface="Times New Roman"/>
                <a:cs typeface="Times New Roman"/>
                <a:sym typeface="Times New Roman"/>
              </a:rPr>
              <a:t>means by Business Analytics and note the similarities and dissimilarities between the two.</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Business Analytics (BA) can be defined as the broad use of data and quantitative analysis for decision making within organizations.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IN" u="sng">
                <a:latin typeface="Times New Roman"/>
                <a:ea typeface="Times New Roman"/>
                <a:cs typeface="Times New Roman"/>
                <a:sym typeface="Times New Roman"/>
              </a:rPr>
            </a:br>
            <a:r>
              <a:rPr lang="en-IN" sz="3200" u="sng">
                <a:latin typeface="Times New Roman"/>
                <a:ea typeface="Times New Roman"/>
                <a:cs typeface="Times New Roman"/>
                <a:sym typeface="Times New Roman"/>
              </a:rPr>
              <a:t>Classical definition and Types of stats</a:t>
            </a:r>
            <a:br>
              <a:rPr lang="en-IN" sz="3200" u="sng">
                <a:latin typeface="Times New Roman"/>
                <a:ea typeface="Times New Roman"/>
                <a:cs typeface="Times New Roman"/>
                <a:sym typeface="Times New Roman"/>
              </a:rPr>
            </a:br>
            <a:endParaRPr sz="3200"/>
          </a:p>
        </p:txBody>
      </p:sp>
      <p:sp>
        <p:nvSpPr>
          <p:cNvPr id="225" name="Google Shape;225;p1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Types of statistics </a:t>
            </a:r>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b="1" lang="en-IN" sz="2000">
                <a:latin typeface="Times New Roman"/>
                <a:ea typeface="Times New Roman"/>
                <a:cs typeface="Times New Roman"/>
                <a:sym typeface="Times New Roman"/>
              </a:rPr>
              <a:t>Descriptive statistics </a:t>
            </a:r>
            <a:r>
              <a:rPr lang="en-IN" sz="2000">
                <a:latin typeface="Times New Roman"/>
                <a:ea typeface="Times New Roman"/>
                <a:cs typeface="Times New Roman"/>
                <a:sym typeface="Times New Roman"/>
              </a:rPr>
              <a:t>is concerned with Data summarization, Graphs/Charts, and tables</a:t>
            </a:r>
            <a:endParaRPr/>
          </a:p>
          <a:p>
            <a:pPr indent="-228600" lvl="0" marL="457200" marR="0" rtl="0" algn="l">
              <a:lnSpc>
                <a:spcPct val="100000"/>
              </a:lnSpc>
              <a:spcBef>
                <a:spcPts val="640"/>
              </a:spcBef>
              <a:spcAft>
                <a:spcPts val="0"/>
              </a:spcAft>
              <a:buClr>
                <a:schemeClr val="dk1"/>
              </a:buClr>
              <a:buSzPts val="3200"/>
              <a:buFont typeface="Arial"/>
              <a:buNone/>
            </a:pPr>
            <a:r>
              <a:t/>
            </a:r>
            <a:endParaRPr b="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b="1" lang="en-IN" sz="2000">
                <a:latin typeface="Times New Roman"/>
                <a:ea typeface="Times New Roman"/>
                <a:cs typeface="Times New Roman"/>
                <a:sym typeface="Times New Roman"/>
              </a:rPr>
              <a:t>Inferential statistics </a:t>
            </a:r>
            <a:r>
              <a:rPr lang="en-IN" sz="2000">
                <a:latin typeface="Times New Roman"/>
                <a:ea typeface="Times New Roman"/>
                <a:cs typeface="Times New Roman"/>
                <a:sym typeface="Times New Roman"/>
              </a:rPr>
              <a:t>is a method used to talk about a Population parameter from a sample</a:t>
            </a:r>
            <a:endParaRPr b="1"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200">
                <a:latin typeface="Times New Roman"/>
                <a:ea typeface="Times New Roman"/>
                <a:cs typeface="Times New Roman"/>
                <a:sym typeface="Times New Roman"/>
              </a:rPr>
            </a:br>
            <a:r>
              <a:rPr lang="en-IN" sz="3200" u="sng">
                <a:latin typeface="Times New Roman"/>
                <a:ea typeface="Times New Roman"/>
                <a:cs typeface="Times New Roman"/>
                <a:sym typeface="Times New Roman"/>
              </a:rPr>
              <a:t>Some vital terms in stats</a:t>
            </a:r>
            <a:br>
              <a:rPr lang="en-IN" sz="3200" u="sng">
                <a:latin typeface="Times New Roman"/>
                <a:ea typeface="Times New Roman"/>
                <a:cs typeface="Times New Roman"/>
                <a:sym typeface="Times New Roman"/>
              </a:rPr>
            </a:br>
            <a:endParaRPr sz="3200" u="sng"/>
          </a:p>
        </p:txBody>
      </p:sp>
      <p:sp>
        <p:nvSpPr>
          <p:cNvPr id="231" name="Google Shape;231;p1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Population, Parameter, Sample, Statistic</a:t>
            </a:r>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 </a:t>
            </a:r>
            <a:r>
              <a:rPr b="1" lang="en-IN" sz="2000">
                <a:latin typeface="Times New Roman"/>
                <a:ea typeface="Times New Roman"/>
                <a:cs typeface="Times New Roman"/>
                <a:sym typeface="Times New Roman"/>
              </a:rPr>
              <a:t>population</a:t>
            </a:r>
            <a:r>
              <a:rPr lang="en-IN" sz="2000">
                <a:latin typeface="Times New Roman"/>
                <a:ea typeface="Times New Roman"/>
                <a:cs typeface="Times New Roman"/>
                <a:sym typeface="Times New Roman"/>
              </a:rPr>
              <a:t> is the universe of possible data for a specified object.</a:t>
            </a:r>
            <a:endParaRPr sz="2000">
              <a:latin typeface="Times New Roman"/>
              <a:ea typeface="Times New Roman"/>
              <a:cs typeface="Times New Roman"/>
              <a:sym typeface="Times New Roman"/>
            </a:endParaRPr>
          </a:p>
          <a:p>
            <a:pPr indent="0" lvl="0" marL="457200" marR="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355600" lvl="0" marL="457200" marR="0" rtl="0" algn="l">
              <a:lnSpc>
                <a:spcPct val="100000"/>
              </a:lnSpc>
              <a:spcBef>
                <a:spcPts val="640"/>
              </a:spcBef>
              <a:spcAft>
                <a:spcPts val="0"/>
              </a:spcAft>
              <a:buSzPts val="2000"/>
              <a:buFont typeface="Times New Roman"/>
              <a:buChar char="•"/>
            </a:pPr>
            <a:r>
              <a:rPr lang="en-IN" sz="2000">
                <a:latin typeface="Times New Roman"/>
                <a:ea typeface="Times New Roman"/>
                <a:cs typeface="Times New Roman"/>
                <a:sym typeface="Times New Roman"/>
              </a:rPr>
              <a:t>A </a:t>
            </a:r>
            <a:r>
              <a:rPr b="1" lang="en-IN" sz="2000">
                <a:latin typeface="Times New Roman"/>
                <a:ea typeface="Times New Roman"/>
                <a:cs typeface="Times New Roman"/>
                <a:sym typeface="Times New Roman"/>
              </a:rPr>
              <a:t>parameter </a:t>
            </a:r>
            <a:r>
              <a:rPr lang="en-IN" sz="2000">
                <a:latin typeface="Times New Roman"/>
                <a:ea typeface="Times New Roman"/>
                <a:cs typeface="Times New Roman"/>
                <a:sym typeface="Times New Roman"/>
              </a:rPr>
              <a:t>is a numerical value associated with a population. </a:t>
            </a:r>
            <a:endParaRPr sz="2000">
              <a:latin typeface="Times New Roman"/>
              <a:ea typeface="Times New Roman"/>
              <a:cs typeface="Times New Roman"/>
              <a:sym typeface="Times New Roman"/>
            </a:endParaRPr>
          </a:p>
          <a:p>
            <a:pPr indent="0" lvl="0" marL="0" marR="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355600" lvl="0" marL="457200" marR="0" rtl="0" algn="l">
              <a:lnSpc>
                <a:spcPct val="100000"/>
              </a:lnSpc>
              <a:spcBef>
                <a:spcPts val="640"/>
              </a:spcBef>
              <a:spcAft>
                <a:spcPts val="0"/>
              </a:spcAft>
              <a:buSzPts val="2000"/>
              <a:buFont typeface="Times New Roman"/>
              <a:buChar char="•"/>
            </a:pPr>
            <a:r>
              <a:rPr lang="en-IN" sz="2000">
                <a:latin typeface="Times New Roman"/>
                <a:ea typeface="Times New Roman"/>
                <a:cs typeface="Times New Roman"/>
                <a:sym typeface="Times New Roman"/>
              </a:rPr>
              <a:t>A </a:t>
            </a:r>
            <a:r>
              <a:rPr b="1" lang="en-IN" sz="2000">
                <a:latin typeface="Times New Roman"/>
                <a:ea typeface="Times New Roman"/>
                <a:cs typeface="Times New Roman"/>
                <a:sym typeface="Times New Roman"/>
              </a:rPr>
              <a:t>sample </a:t>
            </a:r>
            <a:r>
              <a:rPr lang="en-IN" sz="2000">
                <a:latin typeface="Times New Roman"/>
                <a:ea typeface="Times New Roman"/>
                <a:cs typeface="Times New Roman"/>
                <a:sym typeface="Times New Roman"/>
              </a:rPr>
              <a:t>is a selection of observations from a population</a:t>
            </a:r>
            <a:endParaRPr sz="2000">
              <a:latin typeface="Times New Roman"/>
              <a:ea typeface="Times New Roman"/>
              <a:cs typeface="Times New Roman"/>
              <a:sym typeface="Times New Roman"/>
            </a:endParaRPr>
          </a:p>
          <a:p>
            <a:pPr indent="0" lvl="0" marL="0" marR="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355600" lvl="0" marL="457200" marR="0" rtl="0" algn="l">
              <a:lnSpc>
                <a:spcPct val="100000"/>
              </a:lnSpc>
              <a:spcBef>
                <a:spcPts val="640"/>
              </a:spcBef>
              <a:spcAft>
                <a:spcPts val="0"/>
              </a:spcAft>
              <a:buSzPts val="2000"/>
              <a:buFont typeface="Times New Roman"/>
              <a:buChar char="•"/>
            </a:pPr>
            <a:r>
              <a:rPr lang="en-IN" sz="2000">
                <a:latin typeface="Times New Roman"/>
                <a:ea typeface="Times New Roman"/>
                <a:cs typeface="Times New Roman"/>
                <a:sym typeface="Times New Roman"/>
              </a:rPr>
              <a:t>A </a:t>
            </a:r>
            <a:r>
              <a:rPr b="1" lang="en-IN" sz="2000">
                <a:latin typeface="Times New Roman"/>
                <a:ea typeface="Times New Roman"/>
                <a:cs typeface="Times New Roman"/>
                <a:sym typeface="Times New Roman"/>
              </a:rPr>
              <a:t>Statistic</a:t>
            </a:r>
            <a:r>
              <a:rPr lang="en-IN" sz="2000">
                <a:latin typeface="Times New Roman"/>
                <a:ea typeface="Times New Roman"/>
                <a:cs typeface="Times New Roman"/>
                <a:sym typeface="Times New Roman"/>
              </a:rPr>
              <a:t> is a numerical value associated with an observed sample. </a:t>
            </a:r>
            <a:endParaRPr sz="2000">
              <a:latin typeface="Times New Roman"/>
              <a:ea typeface="Times New Roman"/>
              <a:cs typeface="Times New Roman"/>
              <a:sym typeface="Times New Roman"/>
            </a:endParaRPr>
          </a:p>
          <a:p>
            <a:pPr indent="0" lvl="0" marL="0" marR="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5dcda854b2_1_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1400"/>
              <a:buNone/>
            </a:pPr>
            <a:r>
              <a:t/>
            </a:r>
            <a:endParaRPr sz="2400">
              <a:latin typeface="Times New Roman"/>
              <a:ea typeface="Times New Roman"/>
              <a:cs typeface="Times New Roman"/>
              <a:sym typeface="Times New Roman"/>
            </a:endParaRPr>
          </a:p>
          <a:p>
            <a:pPr indent="0" lvl="0" marL="0" rtl="0" algn="l">
              <a:lnSpc>
                <a:spcPct val="100000"/>
              </a:lnSpc>
              <a:spcBef>
                <a:spcPts val="480"/>
              </a:spcBef>
              <a:spcAft>
                <a:spcPts val="0"/>
              </a:spcAft>
              <a:buSzPts val="1400"/>
              <a:buNone/>
            </a:pPr>
            <a:r>
              <a:rPr lang="en-IN" sz="3600" u="sng">
                <a:latin typeface="Times New Roman"/>
                <a:ea typeface="Times New Roman"/>
                <a:cs typeface="Times New Roman"/>
                <a:sym typeface="Times New Roman"/>
              </a:rPr>
              <a:t>Sources and Types of data</a:t>
            </a:r>
            <a:endParaRPr sz="3600" u="sng">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238" name="Google Shape;238;g5dcda854b2_1_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3600">
                <a:latin typeface="Times New Roman"/>
                <a:ea typeface="Times New Roman"/>
                <a:cs typeface="Times New Roman"/>
                <a:sym typeface="Times New Roman"/>
              </a:rPr>
              <a:t>Data Sources</a:t>
            </a:r>
            <a:endParaRPr b="1" sz="36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Primary Data</a:t>
            </a:r>
            <a:r>
              <a:rPr lang="en-IN" sz="2400">
                <a:latin typeface="Times New Roman"/>
                <a:ea typeface="Times New Roman"/>
                <a:cs typeface="Times New Roman"/>
                <a:sym typeface="Times New Roman"/>
              </a:rPr>
              <a:t> are collected by organization itself for a particular purpose. The benefits of primary data are that they fits the needs exactly and reliable.</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Secondary Data</a:t>
            </a:r>
            <a:r>
              <a:rPr lang="en-IN" sz="2400">
                <a:latin typeface="Times New Roman"/>
                <a:ea typeface="Times New Roman"/>
                <a:cs typeface="Times New Roman"/>
                <a:sym typeface="Times New Roman"/>
              </a:rPr>
              <a:t> are collected by other organizations or for other purposes. Any data, which are not collected by the organization for the specified purpose, are secondary data. </a:t>
            </a:r>
            <a:endParaRPr sz="2400">
              <a:latin typeface="Times New Roman"/>
              <a:ea typeface="Times New Roman"/>
              <a:cs typeface="Times New Roman"/>
              <a:sym typeface="Times New Roman"/>
            </a:endParaRPr>
          </a:p>
        </p:txBody>
      </p:sp>
      <p:sp>
        <p:nvSpPr>
          <p:cNvPr id="239" name="Google Shape;239;g5dcda854b2_1_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5dcda854b2_0_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1400"/>
              <a:buNone/>
            </a:pPr>
            <a:br>
              <a:rPr lang="en-IN" sz="3200">
                <a:latin typeface="Times New Roman"/>
                <a:ea typeface="Times New Roman"/>
                <a:cs typeface="Times New Roman"/>
                <a:sym typeface="Times New Roman"/>
              </a:rPr>
            </a:br>
            <a:r>
              <a:rPr lang="en-IN" sz="3200" u="sng">
                <a:latin typeface="Times New Roman"/>
                <a:ea typeface="Times New Roman"/>
                <a:cs typeface="Times New Roman"/>
                <a:sym typeface="Times New Roman"/>
              </a:rPr>
              <a:t>Sources and Types of data</a:t>
            </a:r>
            <a:br>
              <a:rPr lang="en-IN" sz="3200" u="sng">
                <a:latin typeface="Times New Roman"/>
                <a:ea typeface="Times New Roman"/>
                <a:cs typeface="Times New Roman"/>
                <a:sym typeface="Times New Roman"/>
              </a:rPr>
            </a:br>
            <a:endParaRPr sz="3200"/>
          </a:p>
        </p:txBody>
      </p:sp>
      <p:sp>
        <p:nvSpPr>
          <p:cNvPr id="246" name="Google Shape;246;g5dcda854b2_0_0"/>
          <p:cNvSpPr txBox="1"/>
          <p:nvPr>
            <p:ph idx="1" type="body"/>
          </p:nvPr>
        </p:nvSpPr>
        <p:spPr>
          <a:xfrm>
            <a:off x="337275" y="1600200"/>
            <a:ext cx="11245200" cy="5241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Types of Data</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b="1" lang="en-IN" sz="2400">
                <a:latin typeface="Times New Roman"/>
                <a:ea typeface="Times New Roman"/>
                <a:cs typeface="Times New Roman"/>
                <a:sym typeface="Times New Roman"/>
              </a:rPr>
              <a:t>Qualitative</a:t>
            </a:r>
            <a:r>
              <a:rPr lang="en-IN" sz="2400">
                <a:latin typeface="Times New Roman"/>
                <a:ea typeface="Times New Roman"/>
                <a:cs typeface="Times New Roman"/>
                <a:sym typeface="Times New Roman"/>
              </a:rPr>
              <a:t> data are non numeric in nature and cannot be measured.</a:t>
            </a:r>
            <a:endParaRPr sz="24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b="1" lang="en-IN" sz="2400">
                <a:latin typeface="Times New Roman"/>
                <a:ea typeface="Times New Roman"/>
                <a:cs typeface="Times New Roman"/>
                <a:sym typeface="Times New Roman"/>
              </a:rPr>
              <a:t>Quantitative</a:t>
            </a:r>
            <a:r>
              <a:rPr lang="en-IN" sz="2400">
                <a:latin typeface="Times New Roman"/>
                <a:ea typeface="Times New Roman"/>
                <a:cs typeface="Times New Roman"/>
                <a:sym typeface="Times New Roman"/>
              </a:rPr>
              <a:t> data are numerical in nature and can be measured and can be classified into two: discrete and continuous.</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b="1" lang="en-IN" sz="2400">
                <a:latin typeface="Times New Roman"/>
                <a:ea typeface="Times New Roman"/>
                <a:cs typeface="Times New Roman"/>
                <a:sym typeface="Times New Roman"/>
              </a:rPr>
              <a:t>Discrete</a:t>
            </a:r>
            <a:r>
              <a:rPr lang="en-IN" sz="2400">
                <a:latin typeface="Times New Roman"/>
                <a:ea typeface="Times New Roman"/>
                <a:cs typeface="Times New Roman"/>
                <a:sym typeface="Times New Roman"/>
              </a:rPr>
              <a:t> type can take only certain values, and there are discontinuities between values.</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b="1" lang="en-IN" sz="2400">
                <a:latin typeface="Times New Roman"/>
                <a:ea typeface="Times New Roman"/>
                <a:cs typeface="Times New Roman"/>
                <a:sym typeface="Times New Roman"/>
              </a:rPr>
              <a:t>Continuous</a:t>
            </a:r>
            <a:r>
              <a:rPr lang="en-IN" sz="2400">
                <a:latin typeface="Times New Roman"/>
                <a:ea typeface="Times New Roman"/>
                <a:cs typeface="Times New Roman"/>
                <a:sym typeface="Times New Roman"/>
              </a:rPr>
              <a:t> type can take any value within a specific interval.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247" name="Google Shape;247;g5dcda854b2_0_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5dcda854b2_0_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IN">
                <a:latin typeface="Times New Roman"/>
                <a:ea typeface="Times New Roman"/>
                <a:cs typeface="Times New Roman"/>
                <a:sym typeface="Times New Roman"/>
              </a:rPr>
            </a:br>
            <a:r>
              <a:rPr lang="en-IN" sz="3200" u="sng">
                <a:latin typeface="Times New Roman"/>
                <a:ea typeface="Times New Roman"/>
                <a:cs typeface="Times New Roman"/>
                <a:sym typeface="Times New Roman"/>
              </a:rPr>
              <a:t>Sources and Types of data</a:t>
            </a:r>
            <a:br>
              <a:rPr lang="en-IN" sz="3200" u="sng">
                <a:latin typeface="Times New Roman"/>
                <a:ea typeface="Times New Roman"/>
                <a:cs typeface="Times New Roman"/>
                <a:sym typeface="Times New Roman"/>
              </a:rPr>
            </a:br>
            <a:endParaRPr sz="3200"/>
          </a:p>
        </p:txBody>
      </p:sp>
      <p:sp>
        <p:nvSpPr>
          <p:cNvPr id="254" name="Google Shape;254;g5dcda854b2_0_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3000">
                <a:latin typeface="Times New Roman"/>
                <a:ea typeface="Times New Roman"/>
                <a:cs typeface="Times New Roman"/>
                <a:sym typeface="Times New Roman"/>
              </a:rPr>
              <a:t>Types of datasets</a:t>
            </a:r>
            <a:endParaRPr b="1" sz="30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b="1" sz="3000">
              <a:latin typeface="Times New Roman"/>
              <a:ea typeface="Times New Roman"/>
              <a:cs typeface="Times New Roman"/>
              <a:sym typeface="Times New Roman"/>
            </a:endParaRPr>
          </a:p>
          <a:p>
            <a:pPr indent="-419100" lvl="0" marL="457200" rtl="0" algn="l">
              <a:lnSpc>
                <a:spcPct val="100000"/>
              </a:lnSpc>
              <a:spcBef>
                <a:spcPts val="640"/>
              </a:spcBef>
              <a:spcAft>
                <a:spcPts val="0"/>
              </a:spcAft>
              <a:buSzPts val="3000"/>
              <a:buFont typeface="Times New Roman"/>
              <a:buAutoNum type="arabicPeriod"/>
            </a:pPr>
            <a:r>
              <a:rPr lang="en-IN" sz="3000">
                <a:latin typeface="Times New Roman"/>
                <a:ea typeface="Times New Roman"/>
                <a:cs typeface="Times New Roman"/>
                <a:sym typeface="Times New Roman"/>
              </a:rPr>
              <a:t>Record</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AutoNum type="arabicPeriod"/>
            </a:pPr>
            <a:r>
              <a:rPr lang="en-IN" sz="3000">
                <a:latin typeface="Times New Roman"/>
                <a:ea typeface="Times New Roman"/>
                <a:cs typeface="Times New Roman"/>
                <a:sym typeface="Times New Roman"/>
              </a:rPr>
              <a:t>Graph and network</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AutoNum type="arabicPeriod"/>
            </a:pPr>
            <a:r>
              <a:rPr lang="en-IN" sz="3000">
                <a:latin typeface="Times New Roman"/>
                <a:ea typeface="Times New Roman"/>
                <a:cs typeface="Times New Roman"/>
                <a:sym typeface="Times New Roman"/>
              </a:rPr>
              <a:t>Ordered</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AutoNum type="arabicPeriod"/>
            </a:pPr>
            <a:r>
              <a:rPr lang="en-IN" sz="3000">
                <a:latin typeface="Times New Roman"/>
                <a:ea typeface="Times New Roman"/>
                <a:cs typeface="Times New Roman"/>
                <a:sym typeface="Times New Roman"/>
              </a:rPr>
              <a:t>Spatial, image and Multimedia</a:t>
            </a:r>
            <a:endParaRPr sz="3000">
              <a:latin typeface="Times New Roman"/>
              <a:ea typeface="Times New Roman"/>
              <a:cs typeface="Times New Roman"/>
              <a:sym typeface="Times New Roman"/>
            </a:endParaRPr>
          </a:p>
        </p:txBody>
      </p:sp>
      <p:sp>
        <p:nvSpPr>
          <p:cNvPr id="255" name="Google Shape;255;g5dcda854b2_0_7"/>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5dcda854b2_0_1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1400"/>
              <a:buNone/>
            </a:pPr>
            <a:r>
              <a:rPr lang="en-IN" sz="3000" u="sng">
                <a:latin typeface="Times New Roman"/>
                <a:ea typeface="Times New Roman"/>
                <a:cs typeface="Times New Roman"/>
                <a:sym typeface="Times New Roman"/>
              </a:rPr>
              <a:t>Data objects, attributes and its types</a:t>
            </a:r>
            <a:endParaRPr sz="3000" u="sng"/>
          </a:p>
        </p:txBody>
      </p:sp>
      <p:sp>
        <p:nvSpPr>
          <p:cNvPr id="262" name="Google Shape;262;g5dcda854b2_0_14"/>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Data objects</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b="1"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Data sets are made up of data objects.</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A data object represents an entity.</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Data objects are described by attributes.</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Examples:</a:t>
            </a:r>
            <a:endParaRPr sz="2400">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sale database : customers, sales</a:t>
            </a:r>
            <a:endParaRPr sz="2400">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medical database: patients, treatments</a:t>
            </a:r>
            <a:endParaRPr sz="2400">
              <a:latin typeface="Times New Roman"/>
              <a:ea typeface="Times New Roman"/>
              <a:cs typeface="Times New Roman"/>
              <a:sym typeface="Times New Roman"/>
            </a:endParaRPr>
          </a:p>
          <a:p>
            <a:pPr indent="0" lvl="0" marL="914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914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263" name="Google Shape;263;g5dcda854b2_0_14"/>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5dcda854b2_0_2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Data objects, attributes and its types</a:t>
            </a:r>
            <a:endParaRPr sz="3200"/>
          </a:p>
        </p:txBody>
      </p:sp>
      <p:sp>
        <p:nvSpPr>
          <p:cNvPr id="270" name="Google Shape;270;g5dcda854b2_0_21"/>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3000">
                <a:latin typeface="Times New Roman"/>
                <a:ea typeface="Times New Roman"/>
                <a:cs typeface="Times New Roman"/>
                <a:sym typeface="Times New Roman"/>
              </a:rPr>
              <a:t>Attributes </a:t>
            </a:r>
            <a:endParaRPr b="1" sz="30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b="1" sz="3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Attribute: a data field, representing a characteristic or feature of a data object. Example: customer_ID, name, address</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Types:</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Nominal</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Binary</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Ordinal</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numeric</a:t>
            </a:r>
            <a:endParaRPr sz="2400">
              <a:latin typeface="Times New Roman"/>
              <a:ea typeface="Times New Roman"/>
              <a:cs typeface="Times New Roman"/>
              <a:sym typeface="Times New Roman"/>
            </a:endParaRPr>
          </a:p>
        </p:txBody>
      </p:sp>
      <p:sp>
        <p:nvSpPr>
          <p:cNvPr id="271" name="Google Shape;271;g5dcda854b2_0_21"/>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5dcda854b2_0_3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Data objects, attributes and its types</a:t>
            </a:r>
            <a:endParaRPr sz="3200"/>
          </a:p>
        </p:txBody>
      </p:sp>
      <p:sp>
        <p:nvSpPr>
          <p:cNvPr id="278" name="Google Shape;278;g5dcda854b2_0_3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3000">
                <a:latin typeface="Times New Roman"/>
                <a:ea typeface="Times New Roman"/>
                <a:cs typeface="Times New Roman"/>
                <a:sym typeface="Times New Roman"/>
              </a:rPr>
              <a:t>Attribute types</a:t>
            </a:r>
            <a:endParaRPr sz="30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30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1. Nominal: categories, states or “names of things”</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Hair_color = {black, brown, grey}</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marital status, occupation, ID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2. Binary</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Symmetric binary</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Asymmetric binary</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3. Ordinal</a:t>
            </a:r>
            <a:endParaRPr sz="2400">
              <a:latin typeface="Times New Roman"/>
              <a:ea typeface="Times New Roman"/>
              <a:cs typeface="Times New Roman"/>
              <a:sym typeface="Times New Roman"/>
            </a:endParaRPr>
          </a:p>
        </p:txBody>
      </p:sp>
      <p:sp>
        <p:nvSpPr>
          <p:cNvPr id="279" name="Google Shape;279;g5dcda854b2_0_35"/>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Basic Statistics - Topics  </a:t>
            </a:r>
            <a:endParaRPr/>
          </a:p>
        </p:txBody>
      </p:sp>
      <p:sp>
        <p:nvSpPr>
          <p:cNvPr id="161" name="Google Shape;161;p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495300" rtl="0" algn="l">
              <a:lnSpc>
                <a:spcPct val="100000"/>
              </a:lnSpc>
              <a:spcBef>
                <a:spcPts val="480"/>
              </a:spcBef>
              <a:spcAft>
                <a:spcPts val="0"/>
              </a:spcAft>
              <a:buSzPts val="2400"/>
              <a:buChar char="•"/>
            </a:pPr>
            <a:r>
              <a:rPr b="0" i="0" lang="en-IN" sz="2400" u="none">
                <a:solidFill>
                  <a:schemeClr val="dk1"/>
                </a:solidFill>
                <a:latin typeface="Times New Roman"/>
                <a:ea typeface="Times New Roman"/>
                <a:cs typeface="Times New Roman"/>
                <a:sym typeface="Times New Roman"/>
              </a:rPr>
              <a:t>Outline</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Why Statistics and Big data</a:t>
            </a:r>
            <a:endParaRPr/>
          </a:p>
          <a:p>
            <a:pPr indent="-342900" lvl="0" marL="495300" rtl="0" algn="l">
              <a:lnSpc>
                <a:spcPct val="100000"/>
              </a:lnSpc>
              <a:spcBef>
                <a:spcPts val="480"/>
              </a:spcBef>
              <a:spcAft>
                <a:spcPts val="0"/>
              </a:spcAft>
              <a:buSzPts val="2400"/>
              <a:buChar char="•"/>
            </a:pPr>
            <a:r>
              <a:rPr b="0" i="0" lang="en-IN" sz="2400" u="none">
                <a:solidFill>
                  <a:schemeClr val="dk1"/>
                </a:solidFill>
                <a:latin typeface="Times New Roman"/>
                <a:ea typeface="Times New Roman"/>
                <a:cs typeface="Times New Roman"/>
                <a:sym typeface="Times New Roman"/>
              </a:rPr>
              <a:t>Statistics – methods</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Classical definition and Types of stats</a:t>
            </a:r>
            <a:endParaRPr/>
          </a:p>
          <a:p>
            <a:pPr indent="-342900" lvl="0" marL="495300" rtl="0" algn="l">
              <a:lnSpc>
                <a:spcPct val="100000"/>
              </a:lnSpc>
              <a:spcBef>
                <a:spcPts val="480"/>
              </a:spcBef>
              <a:spcAft>
                <a:spcPts val="0"/>
              </a:spcAft>
              <a:buSzPts val="2400"/>
              <a:buChar char="•"/>
            </a:pPr>
            <a:r>
              <a:rPr b="0" i="0" lang="en-IN" sz="2400" u="none">
                <a:solidFill>
                  <a:schemeClr val="dk1"/>
                </a:solidFill>
                <a:latin typeface="Times New Roman"/>
                <a:ea typeface="Times New Roman"/>
                <a:cs typeface="Times New Roman"/>
                <a:sym typeface="Times New Roman"/>
              </a:rPr>
              <a:t>Some vital terms in stats</a:t>
            </a:r>
            <a:endParaRPr b="0" i="0" sz="2400" u="none">
              <a:solidFill>
                <a:schemeClr val="dk1"/>
              </a:solidFill>
              <a:latin typeface="Times New Roman"/>
              <a:ea typeface="Times New Roman"/>
              <a:cs typeface="Times New Roman"/>
              <a:sym typeface="Times New Roman"/>
            </a:endParaRPr>
          </a:p>
          <a:p>
            <a:pPr indent="-342900" lvl="0" marL="495300" rtl="0" algn="l">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Sources and types of data and datasets</a:t>
            </a:r>
            <a:endParaRPr sz="2400">
              <a:latin typeface="Times New Roman"/>
              <a:ea typeface="Times New Roman"/>
              <a:cs typeface="Times New Roman"/>
              <a:sym typeface="Times New Roman"/>
            </a:endParaRPr>
          </a:p>
          <a:p>
            <a:pPr indent="-342900" lvl="0" marL="495300" rtl="0" algn="l">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Data objects, attributes and its types</a:t>
            </a:r>
            <a:endParaRPr sz="2400">
              <a:latin typeface="Times New Roman"/>
              <a:ea typeface="Times New Roman"/>
              <a:cs typeface="Times New Roman"/>
              <a:sym typeface="Times New Roman"/>
            </a:endParaRPr>
          </a:p>
          <a:p>
            <a:pPr indent="-342900" lvl="0" marL="495300" rtl="0" algn="l">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Descriptive Statistics outline </a:t>
            </a:r>
            <a:endParaRPr sz="2400">
              <a:latin typeface="Times New Roman"/>
              <a:ea typeface="Times New Roman"/>
              <a:cs typeface="Times New Roman"/>
              <a:sym typeface="Times New Roman"/>
            </a:endParaRPr>
          </a:p>
          <a:p>
            <a:pPr indent="-342900" lvl="0" marL="495300" rtl="0" algn="l">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Data and Histogram</a:t>
            </a:r>
            <a:endParaRPr sz="2400">
              <a:latin typeface="Times New Roman"/>
              <a:ea typeface="Times New Roman"/>
              <a:cs typeface="Times New Roman"/>
              <a:sym typeface="Times New Roman"/>
            </a:endParaRPr>
          </a:p>
          <a:p>
            <a:pPr indent="-342900" lvl="0" marL="495300" rtl="0" algn="l">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Central tendency and 3 Ms </a:t>
            </a:r>
            <a:endParaRPr sz="2400">
              <a:latin typeface="Times New Roman"/>
              <a:ea typeface="Times New Roman"/>
              <a:cs typeface="Times New Roman"/>
              <a:sym typeface="Times New Roman"/>
            </a:endParaRPr>
          </a:p>
        </p:txBody>
      </p:sp>
      <p:sp>
        <p:nvSpPr>
          <p:cNvPr id="162" name="Google Shape;162;p2"/>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2"/>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5dcda854b2_0_4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1400"/>
              <a:buNone/>
            </a:pPr>
            <a:r>
              <a:t/>
            </a:r>
            <a:endParaRPr sz="2400" u="sng">
              <a:latin typeface="Times New Roman"/>
              <a:ea typeface="Times New Roman"/>
              <a:cs typeface="Times New Roman"/>
              <a:sym typeface="Times New Roman"/>
            </a:endParaRPr>
          </a:p>
          <a:p>
            <a:pPr indent="0" lvl="0" marL="0" rtl="0" algn="l">
              <a:lnSpc>
                <a:spcPct val="100000"/>
              </a:lnSpc>
              <a:spcBef>
                <a:spcPts val="480"/>
              </a:spcBef>
              <a:spcAft>
                <a:spcPts val="0"/>
              </a:spcAft>
              <a:buSzPts val="1400"/>
              <a:buNone/>
            </a:pPr>
            <a:r>
              <a:rPr lang="en-IN" sz="3000" u="sng">
                <a:latin typeface="Times New Roman"/>
                <a:ea typeface="Times New Roman"/>
                <a:cs typeface="Times New Roman"/>
                <a:sym typeface="Times New Roman"/>
              </a:rPr>
              <a:t>Descriptive Statistics outline </a:t>
            </a:r>
            <a:endParaRPr sz="3000" u="sng">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u="sng"/>
          </a:p>
        </p:txBody>
      </p:sp>
      <p:sp>
        <p:nvSpPr>
          <p:cNvPr id="286" name="Google Shape;286;g5dcda854b2_0_42"/>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3000">
                <a:latin typeface="Times New Roman"/>
                <a:ea typeface="Times New Roman"/>
                <a:cs typeface="Times New Roman"/>
                <a:sym typeface="Times New Roman"/>
              </a:rPr>
              <a:t>Outline</a:t>
            </a:r>
            <a:endParaRPr sz="3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AutoNum type="arabicPeriod"/>
            </a:pPr>
            <a:r>
              <a:rPr lang="en-IN" sz="1800">
                <a:latin typeface="Times New Roman"/>
                <a:ea typeface="Times New Roman"/>
                <a:cs typeface="Times New Roman"/>
                <a:sym typeface="Times New Roman"/>
              </a:rPr>
              <a:t>Raw data</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Frequency Distribution - histograms</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Cumulative frequency distribution</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Measures of central tendency</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Mean, median, mode</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Measures of dispersion</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Range, IQR, standard deviation, coefficient of variation</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normal distribution</a:t>
            </a:r>
            <a:endParaRPr sz="18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Five number summary, boxplots, QQ plots</a:t>
            </a:r>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 Visualization: scatter plot matrix</a:t>
            </a:r>
            <a:endParaRPr/>
          </a:p>
          <a:p>
            <a:pPr indent="-381000" lvl="0" marL="457200" rtl="0" algn="l">
              <a:lnSpc>
                <a:spcPct val="100000"/>
              </a:lnSpc>
              <a:spcBef>
                <a:spcPts val="0"/>
              </a:spcBef>
              <a:spcAft>
                <a:spcPts val="0"/>
              </a:spcAft>
              <a:buSzPts val="2400"/>
              <a:buFont typeface="Times New Roman"/>
              <a:buAutoNum type="arabicPeriod"/>
            </a:pPr>
            <a:r>
              <a:rPr lang="en-IN" sz="1800">
                <a:latin typeface="Times New Roman"/>
                <a:ea typeface="Times New Roman"/>
                <a:cs typeface="Times New Roman"/>
                <a:sym typeface="Times New Roman"/>
              </a:rPr>
              <a:t>Correlation analysis</a:t>
            </a:r>
            <a:endParaRPr/>
          </a:p>
          <a:p>
            <a:pPr indent="-228600" lvl="0" marL="457200" rtl="0" algn="l">
              <a:lnSpc>
                <a:spcPct val="100000"/>
              </a:lnSpc>
              <a:spcBef>
                <a:spcPts val="0"/>
              </a:spcBef>
              <a:spcAft>
                <a:spcPts val="0"/>
              </a:spcAft>
              <a:buSzPts val="2400"/>
              <a:buFont typeface="Times New Roman"/>
              <a:buNone/>
            </a:pPr>
            <a:r>
              <a:t/>
            </a:r>
            <a:endParaRPr sz="1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2400"/>
              <a:buFont typeface="Times New Roman"/>
              <a:buNone/>
            </a:pPr>
            <a:r>
              <a:t/>
            </a:r>
            <a:endParaRPr sz="2400">
              <a:latin typeface="Times New Roman"/>
              <a:ea typeface="Times New Roman"/>
              <a:cs typeface="Times New Roman"/>
              <a:sym typeface="Times New Roman"/>
            </a:endParaRPr>
          </a:p>
        </p:txBody>
      </p:sp>
      <p:sp>
        <p:nvSpPr>
          <p:cNvPr id="287" name="Google Shape;287;g5dcda854b2_0_42"/>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5dcda854b2_0_5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Data and Histogram</a:t>
            </a:r>
            <a:endParaRPr sz="3200" u="sng">
              <a:latin typeface="Times New Roman"/>
              <a:ea typeface="Times New Roman"/>
              <a:cs typeface="Times New Roman"/>
              <a:sym typeface="Times New Roman"/>
            </a:endParaRPr>
          </a:p>
        </p:txBody>
      </p:sp>
      <p:sp>
        <p:nvSpPr>
          <p:cNvPr id="294" name="Google Shape;294;g5dcda854b2_0_5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Raw data</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Raw data  represent numbers and facts in the original format in which the data have been collected. We need to convert the raw data into information for decision making.</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Frequency distribution </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Frequency distribution focuses on classifying raw data into information. It is widely used data reduction technique in descriptive statistics. </a:t>
            </a:r>
            <a:endParaRPr sz="2400">
              <a:latin typeface="Times New Roman"/>
              <a:ea typeface="Times New Roman"/>
              <a:cs typeface="Times New Roman"/>
              <a:sym typeface="Times New Roman"/>
            </a:endParaRPr>
          </a:p>
        </p:txBody>
      </p:sp>
      <p:sp>
        <p:nvSpPr>
          <p:cNvPr id="295" name="Google Shape;295;g5dcda854b2_0_5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5dcda854b2_0_6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600" u="sng">
                <a:latin typeface="Times New Roman"/>
                <a:ea typeface="Times New Roman"/>
                <a:cs typeface="Times New Roman"/>
                <a:sym typeface="Times New Roman"/>
              </a:rPr>
              <a:t>Histogram</a:t>
            </a:r>
            <a:endParaRPr sz="3600" u="sng">
              <a:latin typeface="Times New Roman"/>
              <a:ea typeface="Times New Roman"/>
              <a:cs typeface="Times New Roman"/>
              <a:sym typeface="Times New Roman"/>
            </a:endParaRPr>
          </a:p>
        </p:txBody>
      </p:sp>
      <p:sp>
        <p:nvSpPr>
          <p:cNvPr id="302" name="Google Shape;302;g5dcda854b2_0_6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381000" lvl="0" marL="457200" rtl="0" algn="l">
              <a:lnSpc>
                <a:spcPct val="100000"/>
              </a:lnSpc>
              <a:spcBef>
                <a:spcPts val="640"/>
              </a:spcBef>
              <a:spcAft>
                <a:spcPts val="0"/>
              </a:spcAft>
              <a:buSzPts val="2400"/>
              <a:buFont typeface="Times New Roman"/>
              <a:buAutoNum type="arabicPeriod"/>
            </a:pPr>
            <a:r>
              <a:rPr lang="en-IN" sz="2400">
                <a:latin typeface="Times New Roman"/>
                <a:ea typeface="Times New Roman"/>
                <a:cs typeface="Times New Roman"/>
                <a:sym typeface="Times New Roman"/>
              </a:rPr>
              <a:t>Histogram is a snapshot of the frequency distribution.</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histogram depicts the pattern of the distribution emerging from the characteristic being measured. </a:t>
            </a:r>
            <a:endParaRPr sz="2400">
              <a:latin typeface="Times New Roman"/>
              <a:ea typeface="Times New Roman"/>
              <a:cs typeface="Times New Roman"/>
              <a:sym typeface="Times New Roman"/>
            </a:endParaRPr>
          </a:p>
        </p:txBody>
      </p:sp>
      <p:sp>
        <p:nvSpPr>
          <p:cNvPr id="303" name="Google Shape;303;g5dcda854b2_0_63"/>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304" name="Google Shape;304;g5dcda854b2_0_63"/>
          <p:cNvPicPr preferRelativeResize="0"/>
          <p:nvPr/>
        </p:nvPicPr>
        <p:blipFill rotWithShape="1">
          <a:blip r:embed="rId3">
            <a:alphaModFix/>
          </a:blip>
          <a:srcRect b="0" l="0" r="0" t="0"/>
          <a:stretch/>
        </p:blipFill>
        <p:spPr>
          <a:xfrm>
            <a:off x="737427" y="1781950"/>
            <a:ext cx="3349850" cy="245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5dcda854b2_0_7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1400"/>
              <a:buNone/>
            </a:pPr>
            <a:r>
              <a:rPr lang="en-IN" sz="3200" u="sng">
                <a:latin typeface="Times New Roman"/>
                <a:ea typeface="Times New Roman"/>
                <a:cs typeface="Times New Roman"/>
                <a:sym typeface="Times New Roman"/>
              </a:rPr>
              <a:t>Central tendency and 3 Ms </a:t>
            </a:r>
            <a:endParaRPr sz="3200" u="sng"/>
          </a:p>
        </p:txBody>
      </p:sp>
      <p:sp>
        <p:nvSpPr>
          <p:cNvPr id="311" name="Google Shape;311;g5dcda854b2_0_7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Whenever you measure things of the same kind, a fairly large number of such measurements will tend to cluster around the middle value. Such a value is called a measure of “Central tendency”</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Mean</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solidFill>
                  <a:srgbClr val="222222"/>
                </a:solidFill>
                <a:highlight>
                  <a:srgbClr val="FFFFFF"/>
                </a:highlight>
                <a:latin typeface="Times New Roman"/>
                <a:ea typeface="Times New Roman"/>
                <a:cs typeface="Times New Roman"/>
                <a:sym typeface="Times New Roman"/>
              </a:rPr>
              <a:t>The statistical mean refers to the mean or average that is used to derive the central tendency of the data. </a:t>
            </a:r>
            <a:endParaRPr sz="24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solidFill>
                <a:srgbClr val="222222"/>
              </a:solidFill>
              <a:highlight>
                <a:srgbClr val="FFFFFF"/>
              </a:highlight>
              <a:latin typeface="Times New Roman"/>
              <a:ea typeface="Times New Roman"/>
              <a:cs typeface="Times New Roman"/>
              <a:sym typeface="Times New Roman"/>
            </a:endParaRPr>
          </a:p>
        </p:txBody>
      </p:sp>
      <p:sp>
        <p:nvSpPr>
          <p:cNvPr id="312" name="Google Shape;312;g5dcda854b2_0_7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313" name="Google Shape;313;g5dcda854b2_0_70"/>
          <p:cNvPicPr preferRelativeResize="0"/>
          <p:nvPr/>
        </p:nvPicPr>
        <p:blipFill rotWithShape="1">
          <a:blip r:embed="rId3">
            <a:alphaModFix/>
          </a:blip>
          <a:srcRect b="0" l="0" r="0" t="0"/>
          <a:stretch/>
        </p:blipFill>
        <p:spPr>
          <a:xfrm>
            <a:off x="3926625" y="4830900"/>
            <a:ext cx="2914650" cy="129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5dcda854b2_0_7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5dcda854b2_0_78"/>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Median</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3200"/>
              <a:buFont typeface="Arial"/>
              <a:buNone/>
            </a:pPr>
            <a:r>
              <a:rPr lang="en-IN" sz="2400">
                <a:latin typeface="Times New Roman"/>
                <a:ea typeface="Times New Roman"/>
                <a:cs typeface="Times New Roman"/>
                <a:sym typeface="Times New Roman"/>
              </a:rPr>
              <a:t>The middle value that separates the higher half from the lower half of the data set. The median and the mode are the only measures of central tendency that can be used for original data, in which values are ranked relative to each other but are not measured absolutely.</a:t>
            </a:r>
            <a:endParaRPr sz="2400"/>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p:txBody>
      </p:sp>
      <p:sp>
        <p:nvSpPr>
          <p:cNvPr id="321" name="Google Shape;321;g5dcda854b2_0_78"/>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322" name="Google Shape;322;g5dcda854b2_0_78"/>
          <p:cNvPicPr preferRelativeResize="0"/>
          <p:nvPr/>
        </p:nvPicPr>
        <p:blipFill rotWithShape="1">
          <a:blip r:embed="rId3">
            <a:alphaModFix/>
          </a:blip>
          <a:srcRect b="0" l="0" r="0" t="0"/>
          <a:stretch/>
        </p:blipFill>
        <p:spPr>
          <a:xfrm>
            <a:off x="2998155" y="4155928"/>
            <a:ext cx="3267075" cy="87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5dcda854b2_0_10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328" name="Google Shape;328;g5dcda854b2_0_10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1800">
                <a:latin typeface="Times New Roman"/>
                <a:ea typeface="Times New Roman"/>
                <a:cs typeface="Times New Roman"/>
                <a:sym typeface="Times New Roman"/>
              </a:rPr>
              <a:t>Mode</a:t>
            </a:r>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The most frequent value in the data set. This is the only central tendency measure that can be used with nominal data, which have purely qualitative category assignments.</a:t>
            </a:r>
            <a:endParaRPr/>
          </a:p>
          <a:p>
            <a:pPr indent="0" lvl="0" marL="25400" rtl="0" algn="l">
              <a:lnSpc>
                <a:spcPct val="100000"/>
              </a:lnSpc>
              <a:spcBef>
                <a:spcPts val="640"/>
              </a:spcBef>
              <a:spcAft>
                <a:spcPts val="0"/>
              </a:spcAft>
              <a:buSzPts val="3200"/>
              <a:buNone/>
            </a:pPr>
            <a:r>
              <a:t/>
            </a:r>
            <a:endParaRPr b="1"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b="1" sz="1800">
              <a:latin typeface="Times New Roman"/>
              <a:ea typeface="Times New Roman"/>
              <a:cs typeface="Times New Roman"/>
              <a:sym typeface="Times New Roman"/>
            </a:endParaRPr>
          </a:p>
        </p:txBody>
      </p:sp>
      <p:pic>
        <p:nvPicPr>
          <p:cNvPr id="329" name="Google Shape;329;g5dcda854b2_0_103"/>
          <p:cNvPicPr preferRelativeResize="0"/>
          <p:nvPr/>
        </p:nvPicPr>
        <p:blipFill rotWithShape="1">
          <a:blip r:embed="rId3">
            <a:alphaModFix/>
          </a:blip>
          <a:srcRect b="0" l="0" r="0" t="0"/>
          <a:stretch/>
        </p:blipFill>
        <p:spPr>
          <a:xfrm>
            <a:off x="2841987" y="3185975"/>
            <a:ext cx="3254013" cy="24746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5dcda854b2_0_14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640"/>
              </a:spcBef>
              <a:spcAft>
                <a:spcPts val="0"/>
              </a:spcAft>
              <a:buSzPts val="1400"/>
              <a:buNone/>
            </a:pPr>
            <a:r>
              <a:t/>
            </a:r>
            <a:endParaRPr sz="3200" u="sng">
              <a:latin typeface="Times New Roman"/>
              <a:ea typeface="Times New Roman"/>
              <a:cs typeface="Times New Roman"/>
              <a:sym typeface="Times New Roman"/>
            </a:endParaRPr>
          </a:p>
          <a:p>
            <a:pPr indent="0" lvl="0" marL="0" rtl="0" algn="l">
              <a:lnSpc>
                <a:spcPct val="100000"/>
              </a:lnSpc>
              <a:spcBef>
                <a:spcPts val="640"/>
              </a:spcBef>
              <a:spcAft>
                <a:spcPts val="0"/>
              </a:spcAft>
              <a:buSzPts val="1400"/>
              <a:buNone/>
            </a:pPr>
            <a:r>
              <a:rPr lang="en-IN" sz="3200" u="sng">
                <a:latin typeface="Times New Roman"/>
                <a:ea typeface="Times New Roman"/>
                <a:cs typeface="Times New Roman"/>
                <a:sym typeface="Times New Roman"/>
              </a:rPr>
              <a:t>Measure of dispersion, Range, IQR</a:t>
            </a:r>
            <a:endParaRPr sz="3200" u="sng">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3200" u="sng"/>
          </a:p>
        </p:txBody>
      </p:sp>
      <p:sp>
        <p:nvSpPr>
          <p:cNvPr id="336" name="Google Shape;336;g5dcda854b2_0_149"/>
          <p:cNvSpPr txBox="1"/>
          <p:nvPr>
            <p:ph idx="1" type="body"/>
          </p:nvPr>
        </p:nvSpPr>
        <p:spPr>
          <a:xfrm>
            <a:off x="524650" y="1600200"/>
            <a:ext cx="11057700" cy="487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Measures of dispersion</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Measure of dispersion indicate how large the spread of distribution in around the central tendency.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Range</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Range is the simplest of all measures of dispersion. It is calculated as the difference between maximum and minimum value in dataset.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range = X(maximum) - X (minimum)</a:t>
            </a:r>
            <a:endParaRPr sz="2400">
              <a:latin typeface="Times New Roman"/>
              <a:ea typeface="Times New Roman"/>
              <a:cs typeface="Times New Roman"/>
              <a:sym typeface="Times New Roman"/>
            </a:endParaRPr>
          </a:p>
        </p:txBody>
      </p:sp>
      <p:sp>
        <p:nvSpPr>
          <p:cNvPr id="337" name="Google Shape;337;g5dcda854b2_0_149"/>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5dcda854b2_0_15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5dcda854b2_0_15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a:t>IQR</a:t>
            </a:r>
            <a:endParaRPr/>
          </a:p>
          <a:p>
            <a:pPr indent="0" lvl="0" marL="0" rtl="0" algn="l">
              <a:lnSpc>
                <a:spcPct val="100000"/>
              </a:lnSpc>
              <a:spcBef>
                <a:spcPts val="640"/>
              </a:spcBef>
              <a:spcAft>
                <a:spcPts val="0"/>
              </a:spcAft>
              <a:buSzPts val="3200"/>
              <a:buNone/>
            </a:pPr>
            <a:r>
              <a:t/>
            </a:r>
            <a:endParaRPr/>
          </a:p>
          <a:p>
            <a:pPr indent="-431800" lvl="0" marL="457200" rtl="0" algn="l">
              <a:lnSpc>
                <a:spcPct val="100000"/>
              </a:lnSpc>
              <a:spcBef>
                <a:spcPts val="640"/>
              </a:spcBef>
              <a:spcAft>
                <a:spcPts val="0"/>
              </a:spcAft>
              <a:buSzPts val="3200"/>
              <a:buChar char="•"/>
            </a:pPr>
            <a:r>
              <a:rPr lang="en-IN" sz="2000">
                <a:latin typeface="Times New Roman"/>
                <a:ea typeface="Times New Roman"/>
                <a:cs typeface="Times New Roman"/>
                <a:sym typeface="Times New Roman"/>
              </a:rPr>
              <a:t>Q1 divides the values	between minimum and Q2 into 2 equal half. In other words Q1 is that value which has 25% values below it and rest above. </a:t>
            </a:r>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IQR = Q3 - Q1</a:t>
            </a:r>
            <a:endParaRPr sz="2400">
              <a:latin typeface="Times New Roman"/>
              <a:ea typeface="Times New Roman"/>
              <a:cs typeface="Times New Roman"/>
              <a:sym typeface="Times New Roman"/>
            </a:endParaRPr>
          </a:p>
        </p:txBody>
      </p:sp>
      <p:sp>
        <p:nvSpPr>
          <p:cNvPr id="345" name="Google Shape;345;g5dcda854b2_0_15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5dcda854b2_0_17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Descriptive statistics – Standard Deviation</a:t>
            </a:r>
            <a:endParaRPr sz="3200" u="sng"/>
          </a:p>
        </p:txBody>
      </p:sp>
      <p:sp>
        <p:nvSpPr>
          <p:cNvPr id="351" name="Google Shape;351;g5dcda854b2_0_17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Interpreting variance (a squared term) is not intuitive. Instead we under root it to get Standard deviation which has the same units as variable. </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Standard deviation, is a measure of average spread i.e., on an average what is the difference between any data point and the central value of the variable.</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p:txBody>
      </p:sp>
      <p:pic>
        <p:nvPicPr>
          <p:cNvPr id="352" name="Google Shape;352;g5dcda854b2_0_170"/>
          <p:cNvPicPr preferRelativeResize="0"/>
          <p:nvPr/>
        </p:nvPicPr>
        <p:blipFill rotWithShape="1">
          <a:blip r:embed="rId3">
            <a:alphaModFix/>
          </a:blip>
          <a:srcRect b="0" l="0" r="0" t="0"/>
          <a:stretch/>
        </p:blipFill>
        <p:spPr>
          <a:xfrm>
            <a:off x="4382996" y="3977639"/>
            <a:ext cx="1624762" cy="10907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5dcda854b2_0_16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600" u="sng">
                <a:latin typeface="Times New Roman"/>
                <a:ea typeface="Times New Roman"/>
                <a:cs typeface="Times New Roman"/>
                <a:sym typeface="Times New Roman"/>
              </a:rPr>
              <a:t>Coefficient of variation </a:t>
            </a:r>
            <a:endParaRPr sz="3600" u="sng"/>
          </a:p>
        </p:txBody>
      </p:sp>
      <p:sp>
        <p:nvSpPr>
          <p:cNvPr id="359" name="Google Shape;359;g5dcda854b2_0_16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Coefficient variation is defined as ratio of standard deviation to mean.</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In symbolic form,</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360" name="Google Shape;360;g5dcda854b2_0_163"/>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361" name="Google Shape;361;g5dcda854b2_0_163"/>
          <p:cNvPicPr preferRelativeResize="0"/>
          <p:nvPr/>
        </p:nvPicPr>
        <p:blipFill rotWithShape="1">
          <a:blip r:embed="rId3">
            <a:alphaModFix/>
          </a:blip>
          <a:srcRect b="0" l="0" r="0" t="0"/>
          <a:stretch/>
        </p:blipFill>
        <p:spPr>
          <a:xfrm>
            <a:off x="1389100" y="3429000"/>
            <a:ext cx="8391918" cy="10184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5dcda854b2_0_14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4000" u="sng">
                <a:latin typeface="Times New Roman"/>
                <a:ea typeface="Times New Roman"/>
                <a:cs typeface="Times New Roman"/>
                <a:sym typeface="Times New Roman"/>
              </a:rPr>
              <a:t>Basic Statistics - Topics(Contd.) </a:t>
            </a:r>
            <a:endParaRPr sz="4000"/>
          </a:p>
        </p:txBody>
      </p:sp>
      <p:sp>
        <p:nvSpPr>
          <p:cNvPr id="170" name="Google Shape;170;g5dcda854b2_0_141"/>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Measure of dispersion, Range, IQR</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Descriptive statistics – Standard Deviation</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Coefficient of variation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The Empirical Rule and Chebyshev Rule</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The Five Number Summary and the Boxplot</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Quantile Plot and Scatter Plot</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Data Visualization</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Visually Evaluating Correlation</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Summary</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3200"/>
              <a:buNone/>
            </a:pPr>
            <a:r>
              <a:rPr lang="en-IN" sz="2400">
                <a:latin typeface="Times New Roman"/>
                <a:ea typeface="Times New Roman"/>
                <a:cs typeface="Times New Roman"/>
                <a:sym typeface="Times New Roman"/>
              </a:rPr>
              <a:t>Case Study</a:t>
            </a:r>
            <a:endParaRPr sz="2400">
              <a:latin typeface="Times New Roman"/>
              <a:ea typeface="Times New Roman"/>
              <a:cs typeface="Times New Roman"/>
              <a:sym typeface="Times New Roman"/>
            </a:endParaRPr>
          </a:p>
        </p:txBody>
      </p:sp>
      <p:sp>
        <p:nvSpPr>
          <p:cNvPr id="171" name="Google Shape;171;g5dcda854b2_0_141"/>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5dcda854b2_0_19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000" u="sng">
                <a:latin typeface="Times New Roman"/>
                <a:ea typeface="Times New Roman"/>
                <a:cs typeface="Times New Roman"/>
                <a:sym typeface="Times New Roman"/>
              </a:rPr>
              <a:t>The Empirical Rule and Chebyshev Rule</a:t>
            </a:r>
            <a:endParaRPr sz="3000" u="sng">
              <a:latin typeface="Times New Roman"/>
              <a:ea typeface="Times New Roman"/>
              <a:cs typeface="Times New Roman"/>
              <a:sym typeface="Times New Roman"/>
            </a:endParaRPr>
          </a:p>
        </p:txBody>
      </p:sp>
      <p:sp>
        <p:nvSpPr>
          <p:cNvPr id="368" name="Google Shape;368;g5dcda854b2_0_19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The Empirical rule</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b="1"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The empirical rule approximates the variation of data in a bell-shaped distribution.</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Approximately 68% of the data in a bell shaped distribution is within 1 standard deviation of the mean.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369" name="Google Shape;369;g5dcda854b2_0_19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370" name="Google Shape;370;g5dcda854b2_0_190"/>
          <p:cNvPicPr preferRelativeResize="0"/>
          <p:nvPr/>
        </p:nvPicPr>
        <p:blipFill rotWithShape="1">
          <a:blip r:embed="rId3">
            <a:alphaModFix/>
          </a:blip>
          <a:srcRect b="0" l="0" r="0" t="0"/>
          <a:stretch/>
        </p:blipFill>
        <p:spPr>
          <a:xfrm>
            <a:off x="4192488" y="4326063"/>
            <a:ext cx="3057525" cy="1800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5dcda854b2_0_19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The Empirical Rule and Chebyshev Rule</a:t>
            </a:r>
            <a:endParaRPr sz="3200"/>
          </a:p>
        </p:txBody>
      </p:sp>
      <p:sp>
        <p:nvSpPr>
          <p:cNvPr id="377" name="Google Shape;377;g5dcda854b2_0_199"/>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200"/>
              <a:buNone/>
            </a:pPr>
            <a:r>
              <a:rPr b="1" lang="en-IN" sz="2400">
                <a:latin typeface="Times New Roman"/>
                <a:ea typeface="Times New Roman"/>
                <a:cs typeface="Times New Roman"/>
                <a:sym typeface="Times New Roman"/>
              </a:rPr>
              <a:t>Chebyshev Rule</a:t>
            </a:r>
            <a:endParaRPr sz="3000">
              <a:latin typeface="Times New Roman"/>
              <a:ea typeface="Times New Roman"/>
              <a:cs typeface="Times New Roman"/>
              <a:sym typeface="Times New Roman"/>
            </a:endParaRPr>
          </a:p>
        </p:txBody>
      </p:sp>
      <p:sp>
        <p:nvSpPr>
          <p:cNvPr id="378" name="Google Shape;378;g5dcda854b2_0_199"/>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379" name="Google Shape;379;g5dcda854b2_0_199"/>
          <p:cNvPicPr preferRelativeResize="0"/>
          <p:nvPr/>
        </p:nvPicPr>
        <p:blipFill rotWithShape="1">
          <a:blip r:embed="rId3">
            <a:alphaModFix/>
          </a:blip>
          <a:srcRect b="0" l="0" r="0" t="0"/>
          <a:stretch/>
        </p:blipFill>
        <p:spPr>
          <a:xfrm>
            <a:off x="906073" y="2369127"/>
            <a:ext cx="9587050" cy="375717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5dcda854b2_1_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The Five Number Summary</a:t>
            </a:r>
            <a:endParaRPr sz="3200" u="sng">
              <a:latin typeface="Times New Roman"/>
              <a:ea typeface="Times New Roman"/>
              <a:cs typeface="Times New Roman"/>
              <a:sym typeface="Times New Roman"/>
            </a:endParaRPr>
          </a:p>
        </p:txBody>
      </p:sp>
      <p:sp>
        <p:nvSpPr>
          <p:cNvPr id="386" name="Google Shape;386;g5dcda854b2_1_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12700" marR="5080" rtl="0" algn="l">
              <a:lnSpc>
                <a:spcPct val="100000"/>
              </a:lnSpc>
              <a:spcBef>
                <a:spcPts val="0"/>
              </a:spcBef>
              <a:spcAft>
                <a:spcPts val="0"/>
              </a:spcAft>
              <a:buClr>
                <a:schemeClr val="dk1"/>
              </a:buClr>
              <a:buSzPts val="2200"/>
              <a:buFont typeface="Arial"/>
              <a:buNone/>
            </a:pPr>
            <a:r>
              <a:rPr lang="en-IN" sz="2400">
                <a:latin typeface="Times New Roman"/>
                <a:ea typeface="Times New Roman"/>
                <a:cs typeface="Times New Roman"/>
                <a:sym typeface="Times New Roman"/>
              </a:rPr>
              <a:t>The five numbers that help describe the center, spread and shape of data are:</a:t>
            </a:r>
            <a:endParaRPr sz="2400">
              <a:latin typeface="Times New Roman"/>
              <a:ea typeface="Times New Roman"/>
              <a:cs typeface="Times New Roman"/>
              <a:sym typeface="Times New Roman"/>
            </a:endParaRPr>
          </a:p>
          <a:p>
            <a:pPr indent="-218440" lvl="0" marL="742950" rtl="0" algn="l">
              <a:lnSpc>
                <a:spcPct val="80000"/>
              </a:lnSpc>
              <a:spcBef>
                <a:spcPts val="1285"/>
              </a:spcBef>
              <a:spcAft>
                <a:spcPts val="0"/>
              </a:spcAft>
              <a:buSzPts val="2400"/>
              <a:buFont typeface="Times New Roman"/>
              <a:buChar char="▪"/>
            </a:pPr>
            <a:r>
              <a:rPr baseline="30000" lang="en-IN" sz="2400">
                <a:latin typeface="Times New Roman"/>
                <a:ea typeface="Times New Roman"/>
                <a:cs typeface="Times New Roman"/>
                <a:sym typeface="Times New Roman"/>
              </a:rPr>
              <a:t>X</a:t>
            </a:r>
            <a:r>
              <a:rPr lang="en-IN" sz="2400">
                <a:latin typeface="Times New Roman"/>
                <a:ea typeface="Times New Roman"/>
                <a:cs typeface="Times New Roman"/>
                <a:sym typeface="Times New Roman"/>
              </a:rPr>
              <a:t>smallest</a:t>
            </a:r>
            <a:endParaRPr sz="2400">
              <a:latin typeface="Times New Roman"/>
              <a:ea typeface="Times New Roman"/>
              <a:cs typeface="Times New Roman"/>
              <a:sym typeface="Times New Roman"/>
            </a:endParaRPr>
          </a:p>
          <a:p>
            <a:pPr indent="-291465" lvl="0" marL="742950" rtl="0" algn="l">
              <a:lnSpc>
                <a:spcPct val="12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First Quartile (Q</a:t>
            </a:r>
            <a:r>
              <a:rPr baseline="-25000" lang="en-IN" sz="2400">
                <a:latin typeface="Times New Roman"/>
                <a:ea typeface="Times New Roman"/>
                <a:cs typeface="Times New Roman"/>
                <a:sym typeface="Times New Roman"/>
              </a:rPr>
              <a:t>1</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91465" lvl="0" marL="742950" rtl="0" algn="l">
              <a:lnSpc>
                <a:spcPct val="100000"/>
              </a:lnSpc>
              <a:spcBef>
                <a:spcPts val="650"/>
              </a:spcBef>
              <a:spcAft>
                <a:spcPts val="0"/>
              </a:spcAft>
              <a:buSzPts val="2400"/>
              <a:buFont typeface="Times New Roman"/>
              <a:buChar char="▪"/>
            </a:pPr>
            <a:r>
              <a:rPr lang="en-IN" sz="2400">
                <a:latin typeface="Times New Roman"/>
                <a:ea typeface="Times New Roman"/>
                <a:cs typeface="Times New Roman"/>
                <a:sym typeface="Times New Roman"/>
              </a:rPr>
              <a:t>Median (Q</a:t>
            </a:r>
            <a:r>
              <a:rPr baseline="-25000" lang="en-IN" sz="2400">
                <a:latin typeface="Times New Roman"/>
                <a:ea typeface="Times New Roman"/>
                <a:cs typeface="Times New Roman"/>
                <a:sym typeface="Times New Roman"/>
              </a:rPr>
              <a:t>2</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91465" lvl="0" marL="742950" rtl="0" algn="l">
              <a:lnSpc>
                <a:spcPct val="100000"/>
              </a:lnSpc>
              <a:spcBef>
                <a:spcPts val="645"/>
              </a:spcBef>
              <a:spcAft>
                <a:spcPts val="0"/>
              </a:spcAft>
              <a:buSzPts val="2400"/>
              <a:buFont typeface="Times New Roman"/>
              <a:buChar char="▪"/>
            </a:pPr>
            <a:r>
              <a:rPr lang="en-IN" sz="2400">
                <a:latin typeface="Times New Roman"/>
                <a:ea typeface="Times New Roman"/>
                <a:cs typeface="Times New Roman"/>
                <a:sym typeface="Times New Roman"/>
              </a:rPr>
              <a:t>Third Quartile (Q</a:t>
            </a:r>
            <a:r>
              <a:rPr baseline="-25000" lang="en-IN" sz="2400">
                <a:latin typeface="Times New Roman"/>
                <a:ea typeface="Times New Roman"/>
                <a:cs typeface="Times New Roman"/>
                <a:sym typeface="Times New Roman"/>
              </a:rPr>
              <a:t>3</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18440" lvl="0" marL="742950" rtl="0" algn="l">
              <a:lnSpc>
                <a:spcPct val="78000"/>
              </a:lnSpc>
              <a:spcBef>
                <a:spcPts val="1305"/>
              </a:spcBef>
              <a:spcAft>
                <a:spcPts val="0"/>
              </a:spcAft>
              <a:buSzPts val="2400"/>
              <a:buFont typeface="Times New Roman"/>
              <a:buChar char="▪"/>
            </a:pPr>
            <a:r>
              <a:rPr baseline="30000" lang="en-IN" sz="2400">
                <a:latin typeface="Times New Roman"/>
                <a:ea typeface="Times New Roman"/>
                <a:cs typeface="Times New Roman"/>
                <a:sym typeface="Times New Roman"/>
              </a:rPr>
              <a:t>X</a:t>
            </a:r>
            <a:r>
              <a:rPr lang="en-IN" sz="2400">
                <a:latin typeface="Times New Roman"/>
                <a:ea typeface="Times New Roman"/>
                <a:cs typeface="Times New Roman"/>
                <a:sym typeface="Times New Roman"/>
              </a:rPr>
              <a:t>largest</a:t>
            </a:r>
            <a:endParaRPr sz="2400">
              <a:latin typeface="Times New Roman"/>
              <a:ea typeface="Times New Roman"/>
              <a:cs typeface="Times New Roman"/>
              <a:sym typeface="Times New Roman"/>
            </a:endParaRPr>
          </a:p>
        </p:txBody>
      </p:sp>
      <p:sp>
        <p:nvSpPr>
          <p:cNvPr id="387" name="Google Shape;387;g5dcda854b2_1_7"/>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5dcda854b2_1_1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1266825" lvl="0" marL="1279525" marR="508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Five Number Summary and The Boxplot</a:t>
            </a:r>
            <a:endParaRPr sz="3200" u="sng">
              <a:latin typeface="Times New Roman"/>
              <a:ea typeface="Times New Roman"/>
              <a:cs typeface="Times New Roman"/>
              <a:sym typeface="Times New Roman"/>
            </a:endParaRPr>
          </a:p>
        </p:txBody>
      </p:sp>
      <p:sp>
        <p:nvSpPr>
          <p:cNvPr id="394" name="Google Shape;394;g5dcda854b2_1_14"/>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55600" lvl="0" marL="355600" marR="5080" rtl="0" algn="l">
              <a:lnSpc>
                <a:spcPct val="100000"/>
              </a:lnSpc>
              <a:spcBef>
                <a:spcPts val="0"/>
              </a:spcBef>
              <a:spcAft>
                <a:spcPts val="0"/>
              </a:spcAft>
              <a:buClr>
                <a:schemeClr val="hlink"/>
              </a:buClr>
              <a:buSzPts val="2400"/>
              <a:buFont typeface="Times New Roman"/>
              <a:buChar char="•"/>
            </a:pPr>
            <a:r>
              <a:rPr lang="en-IN" sz="2400">
                <a:solidFill>
                  <a:schemeClr val="hlink"/>
                </a:solidFill>
                <a:latin typeface="Times New Roman"/>
                <a:ea typeface="Times New Roman"/>
                <a:cs typeface="Times New Roman"/>
                <a:sym typeface="Times New Roman"/>
              </a:rPr>
              <a:t>The Boxplot</a:t>
            </a:r>
            <a:r>
              <a:rPr lang="en-IN" sz="2400">
                <a:latin typeface="Times New Roman"/>
                <a:ea typeface="Times New Roman"/>
                <a:cs typeface="Times New Roman"/>
                <a:sym typeface="Times New Roman"/>
              </a:rPr>
              <a:t>: A Graphical display of the data based on the five-number summary:</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Example:</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395" name="Google Shape;395;g5dcda854b2_1_14"/>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396" name="Google Shape;396;g5dcda854b2_1_14"/>
          <p:cNvPicPr preferRelativeResize="0"/>
          <p:nvPr/>
        </p:nvPicPr>
        <p:blipFill rotWithShape="1">
          <a:blip r:embed="rId3">
            <a:alphaModFix/>
          </a:blip>
          <a:srcRect b="0" l="0" r="0" t="0"/>
          <a:stretch/>
        </p:blipFill>
        <p:spPr>
          <a:xfrm>
            <a:off x="2140399" y="3602525"/>
            <a:ext cx="7767075" cy="2214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5dcda854b2_1_2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8000"/>
              </a:lnSpc>
              <a:spcBef>
                <a:spcPts val="0"/>
              </a:spcBef>
              <a:spcAft>
                <a:spcPts val="0"/>
              </a:spcAft>
              <a:buClr>
                <a:schemeClr val="dk1"/>
              </a:buClr>
              <a:buSzPts val="1100"/>
              <a:buFont typeface="Arial"/>
              <a:buNone/>
            </a:pPr>
            <a:br>
              <a:rPr b="1" lang="en-IN" sz="2800">
                <a:latin typeface="Book Antiqua"/>
                <a:ea typeface="Book Antiqua"/>
                <a:cs typeface="Book Antiqua"/>
                <a:sym typeface="Book Antiqua"/>
              </a:rPr>
            </a:br>
            <a:endParaRPr sz="3200" u="sng">
              <a:latin typeface="Times New Roman"/>
              <a:ea typeface="Times New Roman"/>
              <a:cs typeface="Times New Roman"/>
              <a:sym typeface="Times New Roman"/>
            </a:endParaRPr>
          </a:p>
          <a:p>
            <a:pPr indent="0" lvl="0" marL="0" rtl="0" algn="l">
              <a:lnSpc>
                <a:spcPct val="108000"/>
              </a:lnSpc>
              <a:spcBef>
                <a:spcPts val="0"/>
              </a:spcBef>
              <a:spcAft>
                <a:spcPts val="0"/>
              </a:spcAft>
              <a:buClr>
                <a:schemeClr val="dk1"/>
              </a:buClr>
              <a:buSzPts val="1100"/>
              <a:buFont typeface="Arial"/>
              <a:buNone/>
            </a:pPr>
            <a:r>
              <a:rPr lang="en-IN" sz="3200" u="sng">
                <a:latin typeface="Times New Roman"/>
                <a:ea typeface="Times New Roman"/>
                <a:cs typeface="Times New Roman"/>
                <a:sym typeface="Times New Roman"/>
              </a:rPr>
              <a:t>Distribution Shape and the Boxplot</a:t>
            </a:r>
            <a:endParaRPr sz="32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800">
              <a:latin typeface="Book Antiqua"/>
              <a:ea typeface="Book Antiqua"/>
              <a:cs typeface="Book Antiqua"/>
              <a:sym typeface="Book Antiqua"/>
            </a:endParaRPr>
          </a:p>
          <a:p>
            <a:pPr indent="0" lvl="0" marL="0" rtl="0" algn="l">
              <a:lnSpc>
                <a:spcPct val="100000"/>
              </a:lnSpc>
              <a:spcBef>
                <a:spcPts val="0"/>
              </a:spcBef>
              <a:spcAft>
                <a:spcPts val="0"/>
              </a:spcAft>
              <a:buSzPts val="1400"/>
              <a:buNone/>
            </a:pPr>
            <a:r>
              <a:t/>
            </a:r>
            <a:endParaRPr b="1" sz="2800">
              <a:latin typeface="Book Antiqua"/>
              <a:ea typeface="Book Antiqua"/>
              <a:cs typeface="Book Antiqua"/>
              <a:sym typeface="Book Antiqua"/>
            </a:endParaRPr>
          </a:p>
        </p:txBody>
      </p:sp>
      <p:sp>
        <p:nvSpPr>
          <p:cNvPr id="403" name="Google Shape;403;g5dcda854b2_1_2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t/>
            </a:r>
            <a:endParaRPr/>
          </a:p>
        </p:txBody>
      </p:sp>
      <p:sp>
        <p:nvSpPr>
          <p:cNvPr id="404" name="Google Shape;404;g5dcda854b2_1_23"/>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405" name="Google Shape;405;g5dcda854b2_1_23"/>
          <p:cNvPicPr preferRelativeResize="0"/>
          <p:nvPr/>
        </p:nvPicPr>
        <p:blipFill rotWithShape="1">
          <a:blip r:embed="rId3">
            <a:alphaModFix/>
          </a:blip>
          <a:srcRect b="0" l="0" r="0" t="0"/>
          <a:stretch/>
        </p:blipFill>
        <p:spPr>
          <a:xfrm>
            <a:off x="2964874" y="2233613"/>
            <a:ext cx="5631440" cy="34467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5dcda854b2_1_31"/>
          <p:cNvSpPr txBox="1"/>
          <p:nvPr>
            <p:ph type="title"/>
          </p:nvPr>
        </p:nvSpPr>
        <p:spPr>
          <a:xfrm>
            <a:off x="609600" y="831273"/>
            <a:ext cx="10972800" cy="5863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0981"/>
              </a:buClr>
              <a:buSzPts val="1400"/>
              <a:buFont typeface="Book Antiqua"/>
              <a:buNone/>
            </a:pPr>
            <a:r>
              <a:rPr lang="en-IN" sz="3200" u="sng">
                <a:solidFill>
                  <a:schemeClr val="dk1"/>
                </a:solidFill>
                <a:latin typeface="Times New Roman"/>
                <a:ea typeface="Times New Roman"/>
                <a:cs typeface="Times New Roman"/>
                <a:sym typeface="Times New Roman"/>
              </a:rPr>
              <a:t>Graphic Displays of Basic Statistical</a:t>
            </a:r>
            <a:br>
              <a:rPr lang="en-IN" sz="3200" u="sng">
                <a:solidFill>
                  <a:schemeClr val="dk1"/>
                </a:solidFill>
                <a:latin typeface="Times New Roman"/>
                <a:ea typeface="Times New Roman"/>
                <a:cs typeface="Times New Roman"/>
                <a:sym typeface="Times New Roman"/>
              </a:rPr>
            </a:br>
            <a:r>
              <a:rPr lang="en-IN" sz="3200" u="sng">
                <a:solidFill>
                  <a:schemeClr val="dk1"/>
                </a:solidFill>
                <a:latin typeface="Times New Roman"/>
                <a:ea typeface="Times New Roman"/>
                <a:cs typeface="Times New Roman"/>
                <a:sym typeface="Times New Roman"/>
              </a:rPr>
              <a:t> Descriptions</a:t>
            </a:r>
            <a:endParaRPr sz="3200" u="sng">
              <a:solidFill>
                <a:schemeClr val="dk1"/>
              </a:solidFill>
              <a:latin typeface="Times New Roman"/>
              <a:ea typeface="Times New Roman"/>
              <a:cs typeface="Times New Roman"/>
              <a:sym typeface="Times New Roman"/>
            </a:endParaRPr>
          </a:p>
          <a:p>
            <a:pPr indent="0" lvl="0" marL="12700" rtl="0" algn="l">
              <a:lnSpc>
                <a:spcPct val="100000"/>
              </a:lnSpc>
              <a:spcBef>
                <a:spcPts val="0"/>
              </a:spcBef>
              <a:spcAft>
                <a:spcPts val="0"/>
              </a:spcAft>
              <a:buClr>
                <a:schemeClr val="dk1"/>
              </a:buClr>
              <a:buSzPts val="3600"/>
              <a:buFont typeface="Arial"/>
              <a:buNone/>
            </a:pPr>
            <a:r>
              <a:t/>
            </a:r>
            <a:endParaRPr b="1" sz="3600">
              <a:solidFill>
                <a:schemeClr val="dk1"/>
              </a:solidFill>
              <a:latin typeface="Book Antiqua"/>
              <a:ea typeface="Book Antiqua"/>
              <a:cs typeface="Book Antiqua"/>
              <a:sym typeface="Book Antiqua"/>
            </a:endParaRPr>
          </a:p>
        </p:txBody>
      </p:sp>
      <p:sp>
        <p:nvSpPr>
          <p:cNvPr id="412" name="Google Shape;412;g5dcda854b2_1_31"/>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400"/>
              <a:buFont typeface="Arial"/>
              <a:buNone/>
            </a:pPr>
            <a:r>
              <a:rPr b="1" lang="en-IN" sz="2400">
                <a:latin typeface="Times New Roman"/>
                <a:ea typeface="Times New Roman"/>
                <a:cs typeface="Times New Roman"/>
                <a:sym typeface="Times New Roman"/>
              </a:rPr>
              <a:t>Boxplot</a:t>
            </a:r>
            <a:r>
              <a:rPr lang="en-IN" sz="2400">
                <a:latin typeface="Times New Roman"/>
                <a:ea typeface="Times New Roman"/>
                <a:cs typeface="Times New Roman"/>
                <a:sym typeface="Times New Roman"/>
              </a:rPr>
              <a:t>: graphic display of five-number summary</a:t>
            </a:r>
            <a:endParaRPr sz="2400">
              <a:latin typeface="Times New Roman"/>
              <a:ea typeface="Times New Roman"/>
              <a:cs typeface="Times New Roman"/>
              <a:sym typeface="Times New Roman"/>
            </a:endParaRPr>
          </a:p>
          <a:p>
            <a:pPr indent="0" lvl="0" marL="0" rtl="0" algn="l">
              <a:lnSpc>
                <a:spcPct val="140000"/>
              </a:lnSpc>
              <a:spcBef>
                <a:spcPts val="0"/>
              </a:spcBef>
              <a:spcAft>
                <a:spcPts val="0"/>
              </a:spcAft>
              <a:buClr>
                <a:schemeClr val="dk1"/>
              </a:buClr>
              <a:buSzPts val="1400"/>
              <a:buFont typeface="Arial"/>
              <a:buNone/>
            </a:pPr>
            <a:r>
              <a:rPr b="1" lang="en-IN" sz="2400">
                <a:latin typeface="Times New Roman"/>
                <a:ea typeface="Times New Roman"/>
                <a:cs typeface="Times New Roman"/>
                <a:sym typeface="Times New Roman"/>
              </a:rPr>
              <a:t>Histogram</a:t>
            </a:r>
            <a:r>
              <a:rPr lang="en-IN" sz="2400">
                <a:latin typeface="Times New Roman"/>
                <a:ea typeface="Times New Roman"/>
                <a:cs typeface="Times New Roman"/>
                <a:sym typeface="Times New Roman"/>
              </a:rPr>
              <a:t>: x-axis are values, y-axis repres. frequencies </a:t>
            </a:r>
            <a:endParaRPr sz="2400">
              <a:latin typeface="Times New Roman"/>
              <a:ea typeface="Times New Roman"/>
              <a:cs typeface="Times New Roman"/>
              <a:sym typeface="Times New Roman"/>
            </a:endParaRPr>
          </a:p>
          <a:p>
            <a:pPr indent="0" lvl="0" marL="0" rtl="0" algn="l">
              <a:lnSpc>
                <a:spcPct val="140000"/>
              </a:lnSpc>
              <a:spcBef>
                <a:spcPts val="0"/>
              </a:spcBef>
              <a:spcAft>
                <a:spcPts val="0"/>
              </a:spcAft>
              <a:buClr>
                <a:schemeClr val="dk1"/>
              </a:buClr>
              <a:buSzPts val="1400"/>
              <a:buFont typeface="Arial"/>
              <a:buNone/>
            </a:pPr>
            <a:r>
              <a:rPr b="1" lang="en-IN" sz="2400">
                <a:latin typeface="Times New Roman"/>
                <a:ea typeface="Times New Roman"/>
                <a:cs typeface="Times New Roman"/>
                <a:sym typeface="Times New Roman"/>
              </a:rPr>
              <a:t>Quantile plot</a:t>
            </a:r>
            <a:r>
              <a:rPr lang="en-IN" sz="2400">
                <a:latin typeface="Times New Roman"/>
                <a:ea typeface="Times New Roman"/>
                <a:cs typeface="Times New Roman"/>
                <a:sym typeface="Times New Roman"/>
              </a:rPr>
              <a:t>:  each value </a:t>
            </a:r>
            <a:r>
              <a:rPr i="1" lang="en-IN" sz="2400">
                <a:latin typeface="Times New Roman"/>
                <a:ea typeface="Times New Roman"/>
                <a:cs typeface="Times New Roman"/>
                <a:sym typeface="Times New Roman"/>
              </a:rPr>
              <a:t>x</a:t>
            </a:r>
            <a:r>
              <a:rPr baseline="-25000" i="1" lang="en-IN" sz="2400">
                <a:latin typeface="Times New Roman"/>
                <a:ea typeface="Times New Roman"/>
                <a:cs typeface="Times New Roman"/>
                <a:sym typeface="Times New Roman"/>
              </a:rPr>
              <a:t>i</a:t>
            </a:r>
            <a:r>
              <a:rPr baseline="-25000"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is paired with </a:t>
            </a:r>
            <a:r>
              <a:rPr i="1" lang="en-IN" sz="2400">
                <a:latin typeface="Times New Roman"/>
                <a:ea typeface="Times New Roman"/>
                <a:cs typeface="Times New Roman"/>
                <a:sym typeface="Times New Roman"/>
              </a:rPr>
              <a:t>f</a:t>
            </a:r>
            <a:r>
              <a:rPr baseline="-25000" i="1" lang="en-IN" sz="2400">
                <a:latin typeface="Times New Roman"/>
                <a:ea typeface="Times New Roman"/>
                <a:cs typeface="Times New Roman"/>
                <a:sym typeface="Times New Roman"/>
              </a:rPr>
              <a:t>i </a:t>
            </a:r>
            <a:r>
              <a:rPr lang="en-IN" sz="2400">
                <a:latin typeface="Times New Roman"/>
                <a:ea typeface="Times New Roman"/>
                <a:cs typeface="Times New Roman"/>
                <a:sym typeface="Times New Roman"/>
              </a:rPr>
              <a:t> indicating that approximately 100 </a:t>
            </a:r>
            <a:r>
              <a:rPr i="1" lang="en-IN" sz="2400">
                <a:latin typeface="Times New Roman"/>
                <a:ea typeface="Times New Roman"/>
                <a:cs typeface="Times New Roman"/>
                <a:sym typeface="Times New Roman"/>
              </a:rPr>
              <a:t>f</a:t>
            </a:r>
            <a:r>
              <a:rPr baseline="-25000" i="1" lang="en-IN" sz="2400">
                <a:latin typeface="Times New Roman"/>
                <a:ea typeface="Times New Roman"/>
                <a:cs typeface="Times New Roman"/>
                <a:sym typeface="Times New Roman"/>
              </a:rPr>
              <a:t>i </a:t>
            </a:r>
            <a:r>
              <a:rPr lang="en-IN" sz="2400">
                <a:latin typeface="Times New Roman"/>
                <a:ea typeface="Times New Roman"/>
                <a:cs typeface="Times New Roman"/>
                <a:sym typeface="Times New Roman"/>
              </a:rPr>
              <a:t>% of data  are ≤ </a:t>
            </a:r>
            <a:r>
              <a:rPr i="1" lang="en-IN" sz="2400">
                <a:latin typeface="Times New Roman"/>
                <a:ea typeface="Times New Roman"/>
                <a:cs typeface="Times New Roman"/>
                <a:sym typeface="Times New Roman"/>
              </a:rPr>
              <a:t>x</a:t>
            </a:r>
            <a:r>
              <a:rPr baseline="-25000" i="1" lang="en-IN" sz="2400">
                <a:latin typeface="Times New Roman"/>
                <a:ea typeface="Times New Roman"/>
                <a:cs typeface="Times New Roman"/>
                <a:sym typeface="Times New Roman"/>
              </a:rPr>
              <a:t>i</a:t>
            </a:r>
            <a:r>
              <a:rPr baseline="-25000"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lnSpc>
                <a:spcPct val="140000"/>
              </a:lnSpc>
              <a:spcBef>
                <a:spcPts val="0"/>
              </a:spcBef>
              <a:spcAft>
                <a:spcPts val="0"/>
              </a:spcAft>
              <a:buClr>
                <a:schemeClr val="dk1"/>
              </a:buClr>
              <a:buSzPts val="1400"/>
              <a:buFont typeface="Arial"/>
              <a:buNone/>
            </a:pPr>
            <a:r>
              <a:rPr b="1" lang="en-IN" sz="2400">
                <a:latin typeface="Times New Roman"/>
                <a:ea typeface="Times New Roman"/>
                <a:cs typeface="Times New Roman"/>
                <a:sym typeface="Times New Roman"/>
              </a:rPr>
              <a:t>Quantile-quantile (q-q) plot</a:t>
            </a:r>
            <a:r>
              <a:rPr lang="en-IN" sz="2400">
                <a:latin typeface="Times New Roman"/>
                <a:ea typeface="Times New Roman"/>
                <a:cs typeface="Times New Roman"/>
                <a:sym typeface="Times New Roman"/>
              </a:rPr>
              <a:t>: graphs the quantiles of one univariant distribution against the corresponding quantiles of another</a:t>
            </a:r>
            <a:endParaRPr sz="2400">
              <a:latin typeface="Times New Roman"/>
              <a:ea typeface="Times New Roman"/>
              <a:cs typeface="Times New Roman"/>
              <a:sym typeface="Times New Roman"/>
            </a:endParaRPr>
          </a:p>
          <a:p>
            <a:pPr indent="0" lvl="0" marL="0" rtl="0" algn="l">
              <a:lnSpc>
                <a:spcPct val="140000"/>
              </a:lnSpc>
              <a:spcBef>
                <a:spcPts val="0"/>
              </a:spcBef>
              <a:spcAft>
                <a:spcPts val="0"/>
              </a:spcAft>
              <a:buClr>
                <a:schemeClr val="dk1"/>
              </a:buClr>
              <a:buSzPts val="1400"/>
              <a:buFont typeface="Arial"/>
              <a:buNone/>
            </a:pPr>
            <a:r>
              <a:rPr b="1" lang="en-IN" sz="2400">
                <a:latin typeface="Times New Roman"/>
                <a:ea typeface="Times New Roman"/>
                <a:cs typeface="Times New Roman"/>
                <a:sym typeface="Times New Roman"/>
              </a:rPr>
              <a:t>Scatter plot</a:t>
            </a:r>
            <a:r>
              <a:rPr lang="en-IN" sz="2400">
                <a:latin typeface="Times New Roman"/>
                <a:ea typeface="Times New Roman"/>
                <a:cs typeface="Times New Roman"/>
                <a:sym typeface="Times New Roman"/>
              </a:rPr>
              <a:t>: each pair of values is a pair of coordinates and plotted as points in the plane</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413" name="Google Shape;413;g5dcda854b2_1_31"/>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5dcda854b2_1_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IN" sz="3200" u="sng">
                <a:latin typeface="Times New Roman"/>
                <a:ea typeface="Times New Roman"/>
                <a:cs typeface="Times New Roman"/>
                <a:sym typeface="Times New Roman"/>
              </a:rPr>
              <a:t>Quantile Plot</a:t>
            </a:r>
            <a:endParaRPr sz="3200" u="sng">
              <a:latin typeface="Times New Roman"/>
              <a:ea typeface="Times New Roman"/>
              <a:cs typeface="Times New Roman"/>
              <a:sym typeface="Times New Roman"/>
            </a:endParaRPr>
          </a:p>
        </p:txBody>
      </p:sp>
      <p:sp>
        <p:nvSpPr>
          <p:cNvPr id="420" name="Google Shape;420;g5dcda854b2_1_38"/>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Displays all of the data (allowing the user to assess both the overall behavior and unusual occurrences)</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Plots </a:t>
            </a:r>
            <a:r>
              <a:rPr b="1" lang="en-IN" sz="2400">
                <a:latin typeface="Times New Roman"/>
                <a:ea typeface="Times New Roman"/>
                <a:cs typeface="Times New Roman"/>
                <a:sym typeface="Times New Roman"/>
              </a:rPr>
              <a:t>quantile</a:t>
            </a:r>
            <a:r>
              <a:rPr lang="en-IN" sz="2400">
                <a:latin typeface="Times New Roman"/>
                <a:ea typeface="Times New Roman"/>
                <a:cs typeface="Times New Roman"/>
                <a:sym typeface="Times New Roman"/>
              </a:rPr>
              <a:t> information</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For a data </a:t>
            </a:r>
            <a:r>
              <a:rPr i="1" lang="en-IN" sz="2400">
                <a:latin typeface="Times New Roman"/>
                <a:ea typeface="Times New Roman"/>
                <a:cs typeface="Times New Roman"/>
                <a:sym typeface="Times New Roman"/>
              </a:rPr>
              <a:t>x</a:t>
            </a:r>
            <a:r>
              <a:rPr baseline="-25000" i="1" lang="en-IN" sz="2400">
                <a:latin typeface="Times New Roman"/>
                <a:ea typeface="Times New Roman"/>
                <a:cs typeface="Times New Roman"/>
                <a:sym typeface="Times New Roman"/>
              </a:rPr>
              <a:t>i</a:t>
            </a:r>
            <a:r>
              <a:rPr i="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data sorted in increasing order, </a:t>
            </a:r>
            <a:r>
              <a:rPr i="1" lang="en-IN" sz="2400">
                <a:latin typeface="Times New Roman"/>
                <a:ea typeface="Times New Roman"/>
                <a:cs typeface="Times New Roman"/>
                <a:sym typeface="Times New Roman"/>
              </a:rPr>
              <a:t>f</a:t>
            </a:r>
            <a:r>
              <a:rPr baseline="-25000" i="1" lang="en-IN" sz="2400">
                <a:latin typeface="Times New Roman"/>
                <a:ea typeface="Times New Roman"/>
                <a:cs typeface="Times New Roman"/>
                <a:sym typeface="Times New Roman"/>
              </a:rPr>
              <a:t>i</a:t>
            </a:r>
            <a:r>
              <a:rPr i="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indicates that approximately 100 </a:t>
            </a:r>
            <a:r>
              <a:rPr i="1" lang="en-IN" sz="2400">
                <a:latin typeface="Times New Roman"/>
                <a:ea typeface="Times New Roman"/>
                <a:cs typeface="Times New Roman"/>
                <a:sym typeface="Times New Roman"/>
              </a:rPr>
              <a:t>f</a:t>
            </a:r>
            <a:r>
              <a:rPr baseline="-25000" i="1" lang="en-IN" sz="2400">
                <a:latin typeface="Times New Roman"/>
                <a:ea typeface="Times New Roman"/>
                <a:cs typeface="Times New Roman"/>
                <a:sym typeface="Times New Roman"/>
              </a:rPr>
              <a:t>i</a:t>
            </a:r>
            <a:r>
              <a:rPr lang="en-IN" sz="2400">
                <a:latin typeface="Times New Roman"/>
                <a:ea typeface="Times New Roman"/>
                <a:cs typeface="Times New Roman"/>
                <a:sym typeface="Times New Roman"/>
              </a:rPr>
              <a:t>% of the data are below or equal to the value </a:t>
            </a:r>
            <a:r>
              <a:rPr i="1" lang="en-IN" sz="2400">
                <a:latin typeface="Times New Roman"/>
                <a:ea typeface="Times New Roman"/>
                <a:cs typeface="Times New Roman"/>
                <a:sym typeface="Times New Roman"/>
              </a:rPr>
              <a:t>x</a:t>
            </a:r>
            <a:r>
              <a:rPr baseline="-25000" i="1" lang="en-IN" sz="2400">
                <a:latin typeface="Times New Roman"/>
                <a:ea typeface="Times New Roman"/>
                <a:cs typeface="Times New Roman"/>
                <a:sym typeface="Times New Roman"/>
              </a:rPr>
              <a:t>i</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421" name="Google Shape;421;g5dcda854b2_1_38"/>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422" name="Google Shape;422;g5dcda854b2_1_38"/>
          <p:cNvPicPr preferRelativeResize="0"/>
          <p:nvPr/>
        </p:nvPicPr>
        <p:blipFill rotWithShape="1">
          <a:blip r:embed="rId3">
            <a:alphaModFix/>
          </a:blip>
          <a:srcRect b="0" l="0" r="0" t="0"/>
          <a:stretch/>
        </p:blipFill>
        <p:spPr>
          <a:xfrm>
            <a:off x="1941725" y="3429000"/>
            <a:ext cx="6400801" cy="32559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5dcda854b2_1_4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IN" sz="2800" u="sng">
                <a:latin typeface="Times New Roman"/>
                <a:ea typeface="Times New Roman"/>
                <a:cs typeface="Times New Roman"/>
                <a:sym typeface="Times New Roman"/>
              </a:rPr>
              <a:t>Scatter Plot</a:t>
            </a:r>
            <a:endParaRPr u="sng"/>
          </a:p>
        </p:txBody>
      </p:sp>
      <p:sp>
        <p:nvSpPr>
          <p:cNvPr id="429" name="Google Shape;429;g5dcda854b2_1_4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Provides a first look at bivariate data to see clusters of points, outliers, etc</a:t>
            </a:r>
            <a:endParaRPr sz="2800">
              <a:latin typeface="Times New Roman"/>
              <a:ea typeface="Times New Roman"/>
              <a:cs typeface="Times New Roman"/>
              <a:sym typeface="Times New Roman"/>
            </a:endParaRPr>
          </a:p>
          <a:p>
            <a:pPr indent="0" lvl="0" marL="0" rtl="0" algn="l">
              <a:lnSpc>
                <a:spcPct val="90000"/>
              </a:lnSpc>
              <a:spcBef>
                <a:spcPts val="0"/>
              </a:spcBef>
              <a:spcAft>
                <a:spcPts val="0"/>
              </a:spcAft>
              <a:buSzPts val="3200"/>
              <a:buNone/>
            </a:pPr>
            <a:r>
              <a:rPr lang="en-IN" sz="2400">
                <a:latin typeface="Times New Roman"/>
                <a:ea typeface="Times New Roman"/>
                <a:cs typeface="Times New Roman"/>
                <a:sym typeface="Times New Roman"/>
              </a:rPr>
              <a:t>Each pair of values is treated as a pair of coordinates and plotted as points in the plane</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ts val="3200"/>
              <a:buNone/>
            </a:pPr>
            <a:r>
              <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Font typeface="Arial"/>
              <a:buNone/>
            </a:pPr>
            <a:r>
              <a:t/>
            </a:r>
            <a:endParaRPr sz="2400">
              <a:latin typeface="Times New Roman"/>
              <a:ea typeface="Times New Roman"/>
              <a:cs typeface="Times New Roman"/>
              <a:sym typeface="Times New Roman"/>
            </a:endParaRPr>
          </a:p>
        </p:txBody>
      </p:sp>
      <p:sp>
        <p:nvSpPr>
          <p:cNvPr id="430" name="Google Shape;430;g5dcda854b2_1_47"/>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431" name="Google Shape;431;g5dcda854b2_1_47"/>
          <p:cNvPicPr preferRelativeResize="0"/>
          <p:nvPr/>
        </p:nvPicPr>
        <p:blipFill rotWithShape="1">
          <a:blip r:embed="rId3">
            <a:alphaModFix/>
          </a:blip>
          <a:srcRect b="0" l="0" r="0" t="0"/>
          <a:stretch/>
        </p:blipFill>
        <p:spPr>
          <a:xfrm>
            <a:off x="762000" y="2971800"/>
            <a:ext cx="7391400" cy="35480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5dcda854b2_1_5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Book Antiqua"/>
              <a:buNone/>
            </a:pPr>
            <a:r>
              <a:rPr lang="en-IN" sz="3200" u="sng">
                <a:latin typeface="Times New Roman"/>
                <a:ea typeface="Times New Roman"/>
                <a:cs typeface="Times New Roman"/>
                <a:sym typeface="Times New Roman"/>
              </a:rPr>
              <a:t>Data Visualization</a:t>
            </a:r>
            <a:endParaRPr sz="3200" u="sng">
              <a:latin typeface="Times New Roman"/>
              <a:ea typeface="Times New Roman"/>
              <a:cs typeface="Times New Roman"/>
              <a:sym typeface="Times New Roman"/>
            </a:endParaRPr>
          </a:p>
        </p:txBody>
      </p:sp>
      <p:sp>
        <p:nvSpPr>
          <p:cNvPr id="438" name="Google Shape;438;g5dcda854b2_1_5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Why data visualization?</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44546A"/>
              </a:buClr>
              <a:buSzPts val="1400"/>
              <a:buFont typeface="Arial"/>
              <a:buNone/>
            </a:pPr>
            <a:r>
              <a:rPr lang="en-IN" sz="2400">
                <a:solidFill>
                  <a:srgbClr val="44546A"/>
                </a:solidFill>
                <a:latin typeface="Times New Roman"/>
                <a:ea typeface="Times New Roman"/>
                <a:cs typeface="Times New Roman"/>
                <a:sym typeface="Times New Roman"/>
              </a:rPr>
              <a:t>Gain insight</a:t>
            </a:r>
            <a:r>
              <a:rPr lang="en-IN" sz="2400">
                <a:latin typeface="Times New Roman"/>
                <a:ea typeface="Times New Roman"/>
                <a:cs typeface="Times New Roman"/>
                <a:sym typeface="Times New Roman"/>
              </a:rPr>
              <a:t> into an information space by mapping data onto graphical primitives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44546A"/>
              </a:buClr>
              <a:buSzPts val="1400"/>
              <a:buFont typeface="Arial"/>
              <a:buNone/>
            </a:pPr>
            <a:r>
              <a:rPr lang="en-IN" sz="2400">
                <a:solidFill>
                  <a:srgbClr val="44546A"/>
                </a:solidFill>
                <a:latin typeface="Times New Roman"/>
                <a:ea typeface="Times New Roman"/>
                <a:cs typeface="Times New Roman"/>
                <a:sym typeface="Times New Roman"/>
              </a:rPr>
              <a:t>Provide qualitative overview</a:t>
            </a:r>
            <a:r>
              <a:rPr lang="en-IN" sz="2400">
                <a:latin typeface="Times New Roman"/>
                <a:ea typeface="Times New Roman"/>
                <a:cs typeface="Times New Roman"/>
                <a:sym typeface="Times New Roman"/>
              </a:rPr>
              <a:t> of large data sets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44546A"/>
              </a:buClr>
              <a:buSzPts val="1400"/>
              <a:buFont typeface="Arial"/>
              <a:buNone/>
            </a:pPr>
            <a:r>
              <a:rPr lang="en-IN" sz="2400">
                <a:solidFill>
                  <a:srgbClr val="44546A"/>
                </a:solidFill>
                <a:latin typeface="Times New Roman"/>
                <a:ea typeface="Times New Roman"/>
                <a:cs typeface="Times New Roman"/>
                <a:sym typeface="Times New Roman"/>
              </a:rPr>
              <a:t>Search</a:t>
            </a:r>
            <a:r>
              <a:rPr lang="en-IN" sz="2400">
                <a:latin typeface="Times New Roman"/>
                <a:ea typeface="Times New Roman"/>
                <a:cs typeface="Times New Roman"/>
                <a:sym typeface="Times New Roman"/>
              </a:rPr>
              <a:t> for patterns, trends, structure, irregularities, relationships among data</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44546A"/>
              </a:buClr>
              <a:buSzPts val="1400"/>
              <a:buFont typeface="Arial"/>
              <a:buNone/>
            </a:pPr>
            <a:r>
              <a:rPr lang="en-IN" sz="2400">
                <a:solidFill>
                  <a:srgbClr val="44546A"/>
                </a:solidFill>
                <a:latin typeface="Times New Roman"/>
                <a:ea typeface="Times New Roman"/>
                <a:cs typeface="Times New Roman"/>
                <a:sym typeface="Times New Roman"/>
              </a:rPr>
              <a:t>Help find interesting regions and suitable parameters</a:t>
            </a:r>
            <a:r>
              <a:rPr lang="en-IN" sz="2400">
                <a:latin typeface="Times New Roman"/>
                <a:ea typeface="Times New Roman"/>
                <a:cs typeface="Times New Roman"/>
                <a:sym typeface="Times New Roman"/>
              </a:rPr>
              <a:t> for further quantitative analysis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44546A"/>
              </a:buClr>
              <a:buSzPts val="1400"/>
              <a:buFont typeface="Arial"/>
              <a:buNone/>
            </a:pPr>
            <a:r>
              <a:rPr lang="en-IN" sz="2400">
                <a:solidFill>
                  <a:srgbClr val="44546A"/>
                </a:solidFill>
                <a:latin typeface="Times New Roman"/>
                <a:ea typeface="Times New Roman"/>
                <a:cs typeface="Times New Roman"/>
                <a:sym typeface="Times New Roman"/>
              </a:rPr>
              <a:t>Provide a visual proof</a:t>
            </a:r>
            <a:r>
              <a:rPr lang="en-IN" sz="2400">
                <a:latin typeface="Times New Roman"/>
                <a:ea typeface="Times New Roman"/>
                <a:cs typeface="Times New Roman"/>
                <a:sym typeface="Times New Roman"/>
              </a:rPr>
              <a:t> of computer representations derived</a:t>
            </a:r>
            <a:endParaRPr/>
          </a:p>
          <a:p>
            <a:pPr indent="0" lvl="1" marL="457200" rtl="0" algn="l">
              <a:lnSpc>
                <a:spcPct val="90000"/>
              </a:lnSpc>
              <a:spcBef>
                <a:spcPts val="0"/>
              </a:spcBef>
              <a:spcAft>
                <a:spcPts val="0"/>
              </a:spcAft>
              <a:buClr>
                <a:srgbClr val="44546A"/>
              </a:buClr>
              <a:buSzPts val="1400"/>
              <a:buFont typeface="Arial"/>
              <a:buNone/>
            </a:pPr>
            <a:r>
              <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Categorization of visualization methods: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Pixel-oriented visualization techniques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Geometric projection visualization techniques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Icon-based visualization techniques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Hierarchical visualization techniques</a:t>
            </a:r>
            <a:endParaRPr sz="2400">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Visualizing complex data and relations</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439" name="Google Shape;439;g5dcda854b2_1_55"/>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5dcda854b2_1_7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Visually Evaluating Correlation</a:t>
            </a:r>
            <a:endParaRPr sz="3200" u="sng">
              <a:latin typeface="Times New Roman"/>
              <a:ea typeface="Times New Roman"/>
              <a:cs typeface="Times New Roman"/>
              <a:sym typeface="Times New Roman"/>
            </a:endParaRPr>
          </a:p>
        </p:txBody>
      </p:sp>
      <p:sp>
        <p:nvSpPr>
          <p:cNvPr id="446" name="Google Shape;446;g5dcda854b2_1_78"/>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IN">
                <a:latin typeface="Times New Roman"/>
                <a:ea typeface="Times New Roman"/>
                <a:cs typeface="Times New Roman"/>
                <a:sym typeface="Times New Roman"/>
              </a:rPr>
              <a:t>Scatter plots showing the similarity from -1 to 1</a:t>
            </a:r>
            <a:endParaRPr>
              <a:latin typeface="Times New Roman"/>
              <a:ea typeface="Times New Roman"/>
              <a:cs typeface="Times New Roman"/>
              <a:sym typeface="Times New Roman"/>
            </a:endParaRPr>
          </a:p>
        </p:txBody>
      </p:sp>
      <p:sp>
        <p:nvSpPr>
          <p:cNvPr id="447" name="Google Shape;447;g5dcda854b2_1_78"/>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448" name="Google Shape;448;g5dcda854b2_1_78"/>
          <p:cNvPicPr preferRelativeResize="0"/>
          <p:nvPr/>
        </p:nvPicPr>
        <p:blipFill rotWithShape="1">
          <a:blip r:embed="rId3">
            <a:alphaModFix/>
          </a:blip>
          <a:srcRect b="7917" l="0" r="0" t="0"/>
          <a:stretch/>
        </p:blipFill>
        <p:spPr>
          <a:xfrm>
            <a:off x="1273178" y="1514638"/>
            <a:ext cx="6703696" cy="40362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200" u="sng">
                <a:latin typeface="Times New Roman"/>
                <a:ea typeface="Times New Roman"/>
                <a:cs typeface="Times New Roman"/>
                <a:sym typeface="Times New Roman"/>
              </a:rPr>
            </a:br>
            <a:r>
              <a:rPr lang="en-IN" sz="3200" u="sng">
                <a:latin typeface="Times New Roman"/>
                <a:ea typeface="Times New Roman"/>
                <a:cs typeface="Times New Roman"/>
                <a:sym typeface="Times New Roman"/>
              </a:rPr>
              <a:t>Why Statistics and Big data</a:t>
            </a:r>
            <a:br>
              <a:rPr lang="en-IN" sz="3200" u="sng">
                <a:latin typeface="Times New Roman"/>
                <a:ea typeface="Times New Roman"/>
                <a:cs typeface="Times New Roman"/>
                <a:sym typeface="Times New Roman"/>
              </a:rPr>
            </a:br>
            <a:endParaRPr sz="3200" u="sng"/>
          </a:p>
        </p:txBody>
      </p:sp>
      <p:sp>
        <p:nvSpPr>
          <p:cNvPr id="177" name="Google Shape;177;p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Why statistics is so important</a:t>
            </a:r>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The significant events triggered the current meteoric growth in the use of analytical decision making and Statistics is central to all of them.</a:t>
            </a:r>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Event 1</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Technological developments, Revolution of Internet and Social Networks, data generated from mobile phones produce large amount of data from which insights will be shifted.</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The</a:t>
            </a:r>
            <a:r>
              <a:rPr b="1" lang="en-IN" sz="2000">
                <a:latin typeface="Times New Roman"/>
                <a:ea typeface="Times New Roman"/>
                <a:cs typeface="Times New Roman"/>
                <a:sym typeface="Times New Roman"/>
              </a:rPr>
              <a:t> </a:t>
            </a:r>
            <a:r>
              <a:rPr lang="en-IN" sz="2000">
                <a:latin typeface="Times New Roman"/>
                <a:ea typeface="Times New Roman"/>
                <a:cs typeface="Times New Roman"/>
                <a:sym typeface="Times New Roman"/>
              </a:rPr>
              <a:t>discovery of  pattern and trends from these data for organizations will pay the way for improving profitability, understanding customer expectations so that they can gain competitive advantage in the market place. </a:t>
            </a:r>
            <a:endParaRPr sz="20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5dcda854b2_1_6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Book Antiqua"/>
              <a:buNone/>
            </a:pPr>
            <a:r>
              <a:rPr lang="en-IN" sz="3200" u="sng">
                <a:latin typeface="Times New Roman"/>
                <a:ea typeface="Times New Roman"/>
                <a:cs typeface="Times New Roman"/>
                <a:sym typeface="Times New Roman"/>
              </a:rPr>
              <a:t>Summary</a:t>
            </a:r>
            <a:endParaRPr sz="3200" u="sng">
              <a:latin typeface="Times New Roman"/>
              <a:ea typeface="Times New Roman"/>
              <a:cs typeface="Times New Roman"/>
              <a:sym typeface="Times New Roman"/>
            </a:endParaRPr>
          </a:p>
        </p:txBody>
      </p:sp>
      <p:sp>
        <p:nvSpPr>
          <p:cNvPr id="455" name="Google Shape;455;g5dcda854b2_1_69"/>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Histograms</a:t>
            </a:r>
            <a:endParaRPr sz="2400">
              <a:latin typeface="Times New Roman"/>
              <a:ea typeface="Times New Roman"/>
              <a:cs typeface="Times New Roman"/>
              <a:sym typeface="Times New Roman"/>
            </a:endParaRPr>
          </a:p>
          <a:p>
            <a:pPr indent="-342900" lvl="0" marL="3429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Measures of central tendency: mean, mode, median</a:t>
            </a:r>
            <a:endParaRPr sz="2400">
              <a:latin typeface="Times New Roman"/>
              <a:ea typeface="Times New Roman"/>
              <a:cs typeface="Times New Roman"/>
              <a:sym typeface="Times New Roman"/>
            </a:endParaRPr>
          </a:p>
          <a:p>
            <a:pPr indent="-342900" lvl="0" marL="3429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Measures of dispersion: range, IQR, variance, std deviation, coefficient of variation.</a:t>
            </a:r>
            <a:endParaRPr sz="2400">
              <a:latin typeface="Times New Roman"/>
              <a:ea typeface="Times New Roman"/>
              <a:cs typeface="Times New Roman"/>
              <a:sym typeface="Times New Roman"/>
            </a:endParaRPr>
          </a:p>
          <a:p>
            <a:pPr indent="-342900" lvl="0" marL="3429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Normal distribution, Chebyshev Rule.</a:t>
            </a:r>
            <a:endParaRPr sz="2400">
              <a:latin typeface="Times New Roman"/>
              <a:ea typeface="Times New Roman"/>
              <a:cs typeface="Times New Roman"/>
              <a:sym typeface="Times New Roman"/>
            </a:endParaRPr>
          </a:p>
          <a:p>
            <a:pPr indent="-342900" lvl="0" marL="3429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Five number summary, boxplots, QQ plots, Quantile plot, scatter plot.</a:t>
            </a:r>
            <a:endParaRPr sz="2400">
              <a:latin typeface="Times New Roman"/>
              <a:ea typeface="Times New Roman"/>
              <a:cs typeface="Times New Roman"/>
              <a:sym typeface="Times New Roman"/>
            </a:endParaRPr>
          </a:p>
          <a:p>
            <a:pPr indent="-342900" lvl="0" marL="3429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Visualization: scatter plot matrix, parallel coordinates.</a:t>
            </a:r>
            <a:endParaRPr sz="2400">
              <a:latin typeface="Times New Roman"/>
              <a:ea typeface="Times New Roman"/>
              <a:cs typeface="Times New Roman"/>
              <a:sym typeface="Times New Roman"/>
            </a:endParaRPr>
          </a:p>
          <a:p>
            <a:pPr indent="-342900" lvl="0" marL="3429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Correlation analysis.</a:t>
            </a:r>
            <a:endParaRPr sz="2400">
              <a:latin typeface="Times New Roman"/>
              <a:ea typeface="Times New Roman"/>
              <a:cs typeface="Times New Roman"/>
              <a:sym typeface="Times New Roman"/>
            </a:endParaRPr>
          </a:p>
          <a:p>
            <a:pPr indent="-190500" lvl="0" marL="342900" rtl="0" algn="l">
              <a:lnSpc>
                <a:spcPct val="90000"/>
              </a:lnSpc>
              <a:spcBef>
                <a:spcPts val="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456" name="Google Shape;456;g5dcda854b2_1_69"/>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5dcda854b2_2_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Case Study</a:t>
            </a:r>
            <a:endParaRPr sz="3200" u="sng">
              <a:latin typeface="Times New Roman"/>
              <a:ea typeface="Times New Roman"/>
              <a:cs typeface="Times New Roman"/>
              <a:sym typeface="Times New Roman"/>
            </a:endParaRPr>
          </a:p>
        </p:txBody>
      </p:sp>
      <p:sp>
        <p:nvSpPr>
          <p:cNvPr id="463" name="Google Shape;463;g5dcda854b2_2_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Clr>
                <a:schemeClr val="dk1"/>
              </a:buClr>
              <a:buSzPts val="3200"/>
              <a:buFont typeface="Arial"/>
              <a:buNone/>
            </a:pPr>
            <a:r>
              <a:rPr b="1" lang="en-IN" sz="2400">
                <a:latin typeface="Times New Roman"/>
                <a:ea typeface="Times New Roman"/>
                <a:cs typeface="Times New Roman"/>
                <a:sym typeface="Times New Roman"/>
              </a:rPr>
              <a:t>Churn in Telecom’s dataset- </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rPr lang="en-IN" sz="2400">
                <a:latin typeface="Times New Roman"/>
                <a:ea typeface="Times New Roman"/>
                <a:cs typeface="Times New Roman"/>
                <a:sym typeface="Times New Roman"/>
              </a:rPr>
              <a:t>The dataset is about telecom industry which tells about the number of customers who churned the service. It consists of 3333 observations having 21 variables. We have to predict which customer is going to churn the service.</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rPr b="1" lang="en-IN" sz="2400">
                <a:latin typeface="Times New Roman"/>
                <a:ea typeface="Times New Roman"/>
                <a:cs typeface="Times New Roman"/>
                <a:sym typeface="Times New Roman"/>
              </a:rPr>
              <a:t>Dataset - </a:t>
            </a:r>
            <a:endParaRPr b="1" sz="24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rPr lang="en-IN" sz="2400">
                <a:latin typeface="Times New Roman"/>
                <a:ea typeface="Times New Roman"/>
                <a:cs typeface="Times New Roman"/>
                <a:sym typeface="Times New Roman"/>
              </a:rPr>
              <a:t>The dataset contains State, Account Length, area code, phone  number, international plan, voice mail plan and important variables like call charges, international call charges, customer service calls, etc.</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rPr lang="en-IN" sz="2400">
                <a:latin typeface="Times New Roman"/>
                <a:ea typeface="Times New Roman"/>
                <a:cs typeface="Times New Roman"/>
                <a:sym typeface="Times New Roman"/>
              </a:rPr>
              <a:t>For Reference: </a:t>
            </a:r>
            <a:r>
              <a:rPr lang="en-IN" sz="2400" u="sng">
                <a:solidFill>
                  <a:schemeClr val="hlink"/>
                </a:solidFill>
                <a:latin typeface="Times New Roman"/>
                <a:ea typeface="Times New Roman"/>
                <a:cs typeface="Times New Roman"/>
                <a:sym typeface="Times New Roman"/>
                <a:hlinkClick r:id="rId3"/>
              </a:rPr>
              <a:t>https://www.kaggle.com/blastchar/telco-customer-churn</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464" name="Google Shape;464;g5dcda854b2_2_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5dcda854b2_2_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200" u="sng">
                <a:latin typeface="Times New Roman"/>
                <a:ea typeface="Times New Roman"/>
                <a:cs typeface="Times New Roman"/>
                <a:sym typeface="Times New Roman"/>
              </a:rPr>
              <a:t>Steps Followed</a:t>
            </a:r>
            <a:endParaRPr sz="3200" u="sng">
              <a:latin typeface="Times New Roman"/>
              <a:ea typeface="Times New Roman"/>
              <a:cs typeface="Times New Roman"/>
              <a:sym typeface="Times New Roman"/>
            </a:endParaRPr>
          </a:p>
        </p:txBody>
      </p:sp>
      <p:sp>
        <p:nvSpPr>
          <p:cNvPr id="471" name="Google Shape;471;g5dcda854b2_2_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2400">
                <a:highlight>
                  <a:schemeClr val="lt1"/>
                </a:highlight>
                <a:latin typeface="Times New Roman"/>
                <a:ea typeface="Times New Roman"/>
                <a:cs typeface="Times New Roman"/>
                <a:sym typeface="Times New Roman"/>
              </a:rPr>
              <a:t>Objective - </a:t>
            </a:r>
            <a:r>
              <a:rPr lang="en-IN" sz="2400">
                <a:highlight>
                  <a:schemeClr val="lt1"/>
                </a:highlight>
                <a:latin typeface="Times New Roman"/>
                <a:ea typeface="Times New Roman"/>
                <a:cs typeface="Times New Roman"/>
                <a:sym typeface="Times New Roman"/>
              </a:rPr>
              <a:t>Predict behavior to retain customers. You can analyze all relevant customer data and develop focused customer retention programs.</a:t>
            </a:r>
            <a:endParaRPr/>
          </a:p>
          <a:p>
            <a:pPr indent="0" lvl="0" marL="0" rtl="0" algn="l">
              <a:lnSpc>
                <a:spcPct val="100000"/>
              </a:lnSpc>
              <a:spcBef>
                <a:spcPts val="640"/>
              </a:spcBef>
              <a:spcAft>
                <a:spcPts val="0"/>
              </a:spcAft>
              <a:buSzPts val="3200"/>
              <a:buNone/>
            </a:pPr>
            <a:r>
              <a:t/>
            </a:r>
            <a:endParaRPr b="1" sz="1800">
              <a:highlight>
                <a:schemeClr val="lt1"/>
              </a:highlight>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b="1" lang="en-IN" sz="1800">
                <a:highlight>
                  <a:schemeClr val="lt1"/>
                </a:highlight>
                <a:latin typeface="Times New Roman"/>
                <a:ea typeface="Times New Roman"/>
                <a:cs typeface="Times New Roman"/>
                <a:sym typeface="Times New Roman"/>
              </a:rPr>
              <a:t>Steps-</a:t>
            </a:r>
            <a:endParaRPr b="1" sz="1800">
              <a:latin typeface="Times New Roman"/>
              <a:ea typeface="Times New Roman"/>
              <a:cs typeface="Times New Roman"/>
              <a:sym typeface="Times New Roman"/>
            </a:endParaRPr>
          </a:p>
          <a:p>
            <a:pPr indent="-342900" lvl="0" marL="457200" rtl="0" algn="l">
              <a:lnSpc>
                <a:spcPct val="100000"/>
              </a:lnSpc>
              <a:spcBef>
                <a:spcPts val="640"/>
              </a:spcBef>
              <a:spcAft>
                <a:spcPts val="0"/>
              </a:spcAft>
              <a:buSzPts val="1800"/>
              <a:buFont typeface="Times New Roman"/>
              <a:buChar char="•"/>
            </a:pPr>
            <a:r>
              <a:rPr lang="en-IN" sz="1800">
                <a:latin typeface="Times New Roman"/>
                <a:ea typeface="Times New Roman"/>
                <a:cs typeface="Times New Roman"/>
                <a:sym typeface="Times New Roman"/>
              </a:rPr>
              <a:t>Import pandas, numpy, seaborn, matplotlib.pyplot packages</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Get the data</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Calculate histogram for minutes per day spent by customers. 	</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How do we categorize the churner and the non-churner for the time spent on day calls?</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Find the number of customers who did opt for voicemail plan.</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Create a boxplot for a categorical variable and continuous variable. </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How to pivot information using python for categorical values?</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Understand the correlation between all variables. </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Plot a distplot to check total night calls.</a:t>
            </a:r>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Calculate area wise churner or non-churner</a:t>
            </a:r>
            <a:endParaRPr sz="1800"/>
          </a:p>
        </p:txBody>
      </p:sp>
      <p:sp>
        <p:nvSpPr>
          <p:cNvPr id="472" name="Google Shape;472;g5dcda854b2_2_7"/>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f9af386a0a_1_75"/>
          <p:cNvSpPr/>
          <p:nvPr/>
        </p:nvSpPr>
        <p:spPr>
          <a:xfrm>
            <a:off x="1" y="9911"/>
            <a:ext cx="12192000" cy="6895200"/>
          </a:xfrm>
          <a:prstGeom prst="rect">
            <a:avLst/>
          </a:prstGeom>
          <a:gradFill>
            <a:gsLst>
              <a:gs pos="0">
                <a:srgbClr val="051249"/>
              </a:gs>
              <a:gs pos="50000">
                <a:srgbClr val="040F47"/>
              </a:gs>
              <a:gs pos="100000">
                <a:srgbClr val="020842"/>
              </a:gs>
            </a:gsLst>
            <a:lin ang="5400012" scaled="0"/>
          </a:gra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478" name="Google Shape;478;gf9af386a0a_1_75"/>
          <p:cNvPicPr preferRelativeResize="0"/>
          <p:nvPr/>
        </p:nvPicPr>
        <p:blipFill rotWithShape="1">
          <a:blip r:embed="rId3">
            <a:alphaModFix/>
          </a:blip>
          <a:srcRect b="0" l="51444" r="7298" t="2458"/>
          <a:stretch/>
        </p:blipFill>
        <p:spPr>
          <a:xfrm>
            <a:off x="1" y="422031"/>
            <a:ext cx="4797087" cy="6483248"/>
          </a:xfrm>
          <a:prstGeom prst="rect">
            <a:avLst/>
          </a:prstGeom>
          <a:noFill/>
          <a:ln>
            <a:noFill/>
          </a:ln>
        </p:spPr>
      </p:pic>
      <p:pic>
        <p:nvPicPr>
          <p:cNvPr id="479" name="Google Shape;479;gf9af386a0a_1_75"/>
          <p:cNvPicPr preferRelativeResize="0"/>
          <p:nvPr/>
        </p:nvPicPr>
        <p:blipFill rotWithShape="1">
          <a:blip r:embed="rId4">
            <a:alphaModFix/>
          </a:blip>
          <a:srcRect b="0" l="0" r="0" t="0"/>
          <a:stretch/>
        </p:blipFill>
        <p:spPr>
          <a:xfrm>
            <a:off x="9893958" y="122455"/>
            <a:ext cx="2298040" cy="806015"/>
          </a:xfrm>
          <a:prstGeom prst="rect">
            <a:avLst/>
          </a:prstGeom>
          <a:noFill/>
          <a:ln>
            <a:noFill/>
          </a:ln>
        </p:spPr>
      </p:pic>
      <p:sp>
        <p:nvSpPr>
          <p:cNvPr id="480" name="Google Shape;480;gf9af386a0a_1_75"/>
          <p:cNvSpPr/>
          <p:nvPr/>
        </p:nvSpPr>
        <p:spPr>
          <a:xfrm>
            <a:off x="4538568" y="211073"/>
            <a:ext cx="5484300" cy="1600500"/>
          </a:xfrm>
          <a:prstGeom prst="rect">
            <a:avLst/>
          </a:prstGeom>
          <a:noFill/>
          <a:ln>
            <a:noFill/>
          </a:ln>
        </p:spPr>
        <p:txBody>
          <a:bodyPr anchorCtr="0" anchor="t" bIns="45700" lIns="91400" spcFirstLastPara="1" rIns="91400" wrap="square" tIns="45700">
            <a:noAutofit/>
          </a:bodyPr>
          <a:lstStyle/>
          <a:p>
            <a:pPr indent="0" lvl="0" marL="0" marR="0" rtl="0" algn="just">
              <a:lnSpc>
                <a:spcPct val="100000"/>
              </a:lnSpc>
              <a:spcBef>
                <a:spcPts val="0"/>
              </a:spcBef>
              <a:spcAft>
                <a:spcPts val="0"/>
              </a:spcAft>
              <a:buNone/>
            </a:pPr>
            <a:r>
              <a:rPr b="1" i="1" lang="en-IN" sz="5400" u="none" cap="none" strike="noStrike">
                <a:solidFill>
                  <a:srgbClr val="FFFFFF"/>
                </a:solidFill>
                <a:latin typeface="Montserrat"/>
                <a:ea typeface="Montserrat"/>
                <a:cs typeface="Montserrat"/>
                <a:sym typeface="Montserrat"/>
              </a:rPr>
              <a:t>AIML @WORK</a:t>
            </a:r>
            <a:endParaRPr b="1" i="1" sz="5400" u="none" cap="none" strike="noStrike">
              <a:solidFill>
                <a:srgbClr val="FFFFFF"/>
              </a:solidFill>
              <a:latin typeface="Montserrat"/>
              <a:ea typeface="Montserrat"/>
              <a:cs typeface="Montserrat"/>
              <a:sym typeface="Montserrat"/>
            </a:endParaRPr>
          </a:p>
          <a:p>
            <a:pPr indent="0" lvl="0" marL="0" marR="0" rtl="0" algn="just">
              <a:lnSpc>
                <a:spcPct val="100000"/>
              </a:lnSpc>
              <a:spcBef>
                <a:spcPts val="0"/>
              </a:spcBef>
              <a:spcAft>
                <a:spcPts val="0"/>
              </a:spcAft>
              <a:buNone/>
            </a:pPr>
            <a:r>
              <a:rPr b="0" i="1" lang="en-IN" sz="4400" u="none" cap="none" strike="noStrike">
                <a:solidFill>
                  <a:schemeClr val="dk1"/>
                </a:solidFill>
                <a:latin typeface="Montserrat"/>
                <a:ea typeface="Montserrat"/>
                <a:cs typeface="Montserrat"/>
                <a:sym typeface="Montserrat"/>
              </a:rPr>
              <a:t> </a:t>
            </a:r>
            <a:r>
              <a:rPr b="1" i="1" lang="en-IN" sz="2400" u="none" cap="none" strike="noStrike">
                <a:solidFill>
                  <a:srgbClr val="FFFFFF"/>
                </a:solidFill>
                <a:latin typeface="Montserrat"/>
                <a:ea typeface="Montserrat"/>
                <a:cs typeface="Montserrat"/>
                <a:sym typeface="Montserrat"/>
              </a:rPr>
              <a:t>PGPAIML @ Great Learning</a:t>
            </a:r>
            <a:r>
              <a:rPr b="1" i="1" lang="en-IN" sz="1800" u="none" cap="none" strike="noStrike">
                <a:solidFill>
                  <a:srgbClr val="FFFFFF"/>
                </a:solidFill>
                <a:latin typeface="Montserrat"/>
                <a:ea typeface="Montserrat"/>
                <a:cs typeface="Montserrat"/>
                <a:sym typeface="Montserrat"/>
              </a:rPr>
              <a:t> </a:t>
            </a:r>
            <a:endParaRPr b="1" i="1" sz="1800" u="none" cap="none" strike="noStrike">
              <a:solidFill>
                <a:srgbClr val="FFFFFF"/>
              </a:solidFill>
              <a:latin typeface="Montserrat"/>
              <a:ea typeface="Montserrat"/>
              <a:cs typeface="Montserrat"/>
              <a:sym typeface="Montserrat"/>
            </a:endParaRPr>
          </a:p>
        </p:txBody>
      </p:sp>
      <p:sp>
        <p:nvSpPr>
          <p:cNvPr id="481" name="Google Shape;481;gf9af386a0a_1_75"/>
          <p:cNvSpPr/>
          <p:nvPr/>
        </p:nvSpPr>
        <p:spPr>
          <a:xfrm>
            <a:off x="4690474" y="1662279"/>
            <a:ext cx="6696000" cy="4308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1600" u="none" cap="none" strike="noStrike">
                <a:solidFill>
                  <a:srgbClr val="FFFFFF"/>
                </a:solidFill>
                <a:latin typeface="Montserrat"/>
                <a:ea typeface="Montserrat"/>
                <a:cs typeface="Montserrat"/>
                <a:sym typeface="Montserrat"/>
              </a:rPr>
              <a:t>Enabling Learners to Apply the AI/ML Concepts at Work</a:t>
            </a:r>
            <a:endParaRPr b="1" i="1" sz="1600" u="none" cap="none" strike="noStrike">
              <a:solidFill>
                <a:srgbClr val="FFFFFF"/>
              </a:solidFill>
              <a:latin typeface="Montserrat"/>
              <a:ea typeface="Montserrat"/>
              <a:cs typeface="Montserrat"/>
              <a:sym typeface="Montserrat"/>
            </a:endParaRPr>
          </a:p>
        </p:txBody>
      </p:sp>
      <p:sp>
        <p:nvSpPr>
          <p:cNvPr id="482" name="Google Shape;482;gf9af386a0a_1_75"/>
          <p:cNvSpPr/>
          <p:nvPr/>
        </p:nvSpPr>
        <p:spPr>
          <a:xfrm>
            <a:off x="9893958" y="6229763"/>
            <a:ext cx="2268300" cy="3540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1100" u="none" cap="none" strike="noStrike">
                <a:solidFill>
                  <a:srgbClr val="FFFFFF"/>
                </a:solidFill>
                <a:latin typeface="Montserrat"/>
                <a:ea typeface="Montserrat"/>
                <a:cs typeface="Montserrat"/>
                <a:sym typeface="Montserrat"/>
              </a:rPr>
              <a:t>AIML Operations | AIMLAW</a:t>
            </a:r>
            <a:endParaRPr b="1" i="1" sz="1100" u="none" cap="none" strike="noStrike">
              <a:solidFill>
                <a:srgbClr val="FFFFFF"/>
              </a:solidFill>
              <a:latin typeface="Montserrat"/>
              <a:ea typeface="Montserrat"/>
              <a:cs typeface="Montserrat"/>
              <a:sym typeface="Montserrat"/>
            </a:endParaRPr>
          </a:p>
        </p:txBody>
      </p:sp>
      <p:sp>
        <p:nvSpPr>
          <p:cNvPr id="483" name="Google Shape;483;gf9af386a0a_1_75"/>
          <p:cNvSpPr/>
          <p:nvPr/>
        </p:nvSpPr>
        <p:spPr>
          <a:xfrm>
            <a:off x="6508749" y="6502207"/>
            <a:ext cx="5683200" cy="307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800" u="none" cap="none" strike="noStrike">
                <a:solidFill>
                  <a:srgbClr val="FFFFFF"/>
                </a:solidFill>
                <a:latin typeface="Montserrat"/>
                <a:ea typeface="Montserrat"/>
                <a:cs typeface="Montserrat"/>
                <a:sym typeface="Montserrat"/>
              </a:rPr>
              <a:t>@Great Learning Proprietary Content. All rights reserved. Unauthorized use or distribution prohibited</a:t>
            </a:r>
            <a:endParaRPr b="1" i="1" sz="800" u="none" cap="none" strike="noStrike">
              <a:solidFill>
                <a:srgbClr val="FFFFFF"/>
              </a:solidFill>
              <a:latin typeface="Montserrat"/>
              <a:ea typeface="Montserrat"/>
              <a:cs typeface="Montserrat"/>
              <a:sym typeface="Montserrat"/>
            </a:endParaRPr>
          </a:p>
        </p:txBody>
      </p:sp>
      <p:sp>
        <p:nvSpPr>
          <p:cNvPr id="484" name="Google Shape;484;gf9af386a0a_1_75"/>
          <p:cNvSpPr txBox="1"/>
          <p:nvPr/>
        </p:nvSpPr>
        <p:spPr>
          <a:xfrm>
            <a:off x="4690476" y="2065541"/>
            <a:ext cx="7608000" cy="5879700"/>
          </a:xfrm>
          <a:prstGeom prst="rect">
            <a:avLst/>
          </a:prstGeom>
          <a:noFill/>
          <a:ln>
            <a:noFill/>
          </a:ln>
        </p:spPr>
        <p:txBody>
          <a:bodyPr anchorCtr="0" anchor="t" bIns="60925" lIns="121900" spcFirstLastPara="1" rIns="121900" wrap="square" tIns="60925">
            <a:spAutoFit/>
          </a:bodyPr>
          <a:lstStyle/>
          <a:p>
            <a:pPr indent="0" lvl="0" marL="12700" marR="0" rtl="0" algn="l">
              <a:lnSpc>
                <a:spcPct val="150000"/>
              </a:lnSpc>
              <a:spcBef>
                <a:spcPts val="0"/>
              </a:spcBef>
              <a:spcAft>
                <a:spcPts val="0"/>
              </a:spcAft>
              <a:buNone/>
            </a:pPr>
            <a:r>
              <a:rPr b="1" i="1" lang="en-IN" sz="1600" u="none" cap="none" strike="noStrike">
                <a:solidFill>
                  <a:srgbClr val="FFFFFF"/>
                </a:solidFill>
                <a:latin typeface="Montserrat"/>
                <a:ea typeface="Montserrat"/>
                <a:cs typeface="Montserrat"/>
                <a:sym typeface="Montserrat"/>
              </a:rPr>
              <a:t>Apply  </a:t>
            </a:r>
            <a:r>
              <a:rPr b="1" i="1" lang="en-IN" sz="1600" u="none" cap="none" strike="noStrike">
                <a:solidFill>
                  <a:srgbClr val="FFFF00"/>
                </a:solidFill>
                <a:latin typeface="Montserrat"/>
                <a:ea typeface="Montserrat"/>
                <a:cs typeface="Montserrat"/>
                <a:sym typeface="Montserrat"/>
              </a:rPr>
              <a:t>AIML at your workplace </a:t>
            </a:r>
            <a:r>
              <a:rPr b="1" i="1" lang="en-IN" sz="1600" u="none" cap="none" strike="noStrike">
                <a:solidFill>
                  <a:srgbClr val="FFFFFF"/>
                </a:solidFill>
                <a:latin typeface="Montserrat"/>
                <a:ea typeface="Montserrat"/>
                <a:cs typeface="Montserrat"/>
                <a:sym typeface="Montserrat"/>
              </a:rPr>
              <a:t>to gain some instant benefits:</a:t>
            </a:r>
            <a:endParaRPr sz="1900"/>
          </a:p>
          <a:p>
            <a:pPr indent="-571500" lvl="0" marL="584200" marR="17145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Get noticed by your management with your outstanding analysis backed by data  science.</a:t>
            </a:r>
            <a:endParaRPr sz="1900"/>
          </a:p>
          <a:p>
            <a:pPr indent="-571500" lvl="0" marL="584200" marR="10795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Create an impact in your organization by taking up small projects/initiatives to solve  critical issues using data science.</a:t>
            </a:r>
            <a:endParaRPr sz="1900"/>
          </a:p>
          <a:p>
            <a:pPr indent="-571500" lvl="0" marL="584200" marR="10541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Network with members from the data science vertical of your organization and seek  opportunities to contribute in small projects.</a:t>
            </a:r>
            <a:endParaRPr sz="1900"/>
          </a:p>
          <a:p>
            <a:pPr indent="-571500" lvl="0" marL="584200" marR="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Share your success stories with us and the world to position yourself as a subject matter  expert in data science.</a:t>
            </a:r>
            <a:endParaRPr sz="19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4"/>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490" name="Google Shape;490;p14"/>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491" name="Google Shape;491;p14"/>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492" name="Google Shape;492;p14"/>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IN" sz="3400" u="sng">
                <a:latin typeface="Times New Roman"/>
                <a:ea typeface="Times New Roman"/>
                <a:cs typeface="Times New Roman"/>
                <a:sym typeface="Times New Roman"/>
              </a:rPr>
            </a:br>
            <a:r>
              <a:rPr lang="en-IN" sz="3400" u="sng">
                <a:latin typeface="Times New Roman"/>
                <a:ea typeface="Times New Roman"/>
                <a:cs typeface="Times New Roman"/>
                <a:sym typeface="Times New Roman"/>
              </a:rPr>
              <a:t>Why Statistics and Big data (Contd.)</a:t>
            </a:r>
            <a:br>
              <a:rPr lang="en-IN" sz="3400" u="sng">
                <a:latin typeface="Times New Roman"/>
                <a:ea typeface="Times New Roman"/>
                <a:cs typeface="Times New Roman"/>
                <a:sym typeface="Times New Roman"/>
              </a:rPr>
            </a:br>
            <a:endParaRPr sz="3400"/>
          </a:p>
        </p:txBody>
      </p:sp>
      <p:sp>
        <p:nvSpPr>
          <p:cNvPr id="183" name="Google Shape;183;p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Event 2</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Advances in enormous computing power to effectively process and analyse massive amounts of data.</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Sophisticated and faster algorithms for solving problems.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Data visualization for Business intelligence and artificial intelligence. </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Event 3</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Large data storage capability.</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Parallel and cloud computing have enabled business to solve large scale problems.</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IN" u="sng">
                <a:latin typeface="Times New Roman"/>
                <a:ea typeface="Times New Roman"/>
                <a:cs typeface="Times New Roman"/>
                <a:sym typeface="Times New Roman"/>
              </a:rPr>
            </a:br>
            <a:r>
              <a:rPr lang="en-IN" sz="3600" u="sng">
                <a:latin typeface="Times New Roman"/>
                <a:ea typeface="Times New Roman"/>
                <a:cs typeface="Times New Roman"/>
                <a:sym typeface="Times New Roman"/>
              </a:rPr>
              <a:t>Why Statistics and Big data (Contd.)</a:t>
            </a:r>
            <a:br>
              <a:rPr lang="en-IN" sz="3600" u="sng">
                <a:latin typeface="Times New Roman"/>
                <a:ea typeface="Times New Roman"/>
                <a:cs typeface="Times New Roman"/>
                <a:sym typeface="Times New Roman"/>
              </a:rPr>
            </a:br>
            <a:endParaRPr sz="3600"/>
          </a:p>
        </p:txBody>
      </p:sp>
      <p:sp>
        <p:nvSpPr>
          <p:cNvPr id="189" name="Google Shape;189;p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Big Data</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 set of data that cannot be managed, processed, or analysed with traditional software/algorithms within a reasonable amount of time.</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Big data revolves around</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                 Volume, Velocity, Variety, Value, Veracity</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200" u="sng">
                <a:latin typeface="Times New Roman"/>
                <a:ea typeface="Times New Roman"/>
                <a:cs typeface="Times New Roman"/>
                <a:sym typeface="Times New Roman"/>
              </a:rPr>
            </a:br>
            <a:r>
              <a:rPr lang="en-IN" sz="3200" u="sng">
                <a:latin typeface="Times New Roman"/>
                <a:ea typeface="Times New Roman"/>
                <a:cs typeface="Times New Roman"/>
                <a:sym typeface="Times New Roman"/>
              </a:rPr>
              <a:t>Statistics - Methods</a:t>
            </a:r>
            <a:br>
              <a:rPr lang="en-IN" sz="3200" u="sng">
                <a:latin typeface="Times New Roman"/>
                <a:ea typeface="Times New Roman"/>
                <a:cs typeface="Times New Roman"/>
                <a:sym typeface="Times New Roman"/>
              </a:rPr>
            </a:br>
            <a:endParaRPr sz="3200" u="sng"/>
          </a:p>
        </p:txBody>
      </p:sp>
      <p:sp>
        <p:nvSpPr>
          <p:cNvPr id="195" name="Google Shape;195;p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Classification</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Classification techniques helps in segmenting the customers into appropriate groups based on key characteristics.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For example, using appropriate statistical model, an organization could easily segment the customers into Long term customers, medium term customers, and Brand switchers.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Classification helps professionals understand the customer behaviour and position their products and brands using appropriate strategies.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IN" u="sng">
                <a:latin typeface="Times New Roman"/>
                <a:ea typeface="Times New Roman"/>
                <a:cs typeface="Times New Roman"/>
                <a:sym typeface="Times New Roman"/>
              </a:rPr>
            </a:br>
            <a:r>
              <a:rPr lang="en-IN" sz="3200" u="sng">
                <a:latin typeface="Times New Roman"/>
                <a:ea typeface="Times New Roman"/>
                <a:cs typeface="Times New Roman"/>
                <a:sym typeface="Times New Roman"/>
              </a:rPr>
              <a:t>Statistics - Methods</a:t>
            </a:r>
            <a:br>
              <a:rPr lang="en-IN" sz="3200" u="sng">
                <a:latin typeface="Times New Roman"/>
                <a:ea typeface="Times New Roman"/>
                <a:cs typeface="Times New Roman"/>
                <a:sym typeface="Times New Roman"/>
              </a:rPr>
            </a:br>
            <a:endParaRPr sz="3200"/>
          </a:p>
        </p:txBody>
      </p:sp>
      <p:sp>
        <p:nvSpPr>
          <p:cNvPr id="201" name="Google Shape;201;p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Pattern Recognition</a:t>
            </a:r>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 picture is worth thousand words” and it reveals hidden pattern in the data that could be leveraged be retail professionals. Pattern recognition techniques include </a:t>
            </a:r>
            <a:r>
              <a:rPr i="1" lang="en-IN" sz="2000">
                <a:latin typeface="Times New Roman"/>
                <a:ea typeface="Times New Roman"/>
                <a:cs typeface="Times New Roman"/>
                <a:sym typeface="Times New Roman"/>
              </a:rPr>
              <a:t>Histogram, Box Plot, Scatter plot and other visual analytics. </a:t>
            </a:r>
            <a:endParaRPr/>
          </a:p>
          <a:p>
            <a:pPr indent="-228600" lvl="0" marL="457200" marR="0" rtl="0" algn="l">
              <a:lnSpc>
                <a:spcPct val="100000"/>
              </a:lnSpc>
              <a:spcBef>
                <a:spcPts val="640"/>
              </a:spcBef>
              <a:spcAft>
                <a:spcPts val="0"/>
              </a:spcAft>
              <a:buClr>
                <a:schemeClr val="dk1"/>
              </a:buClr>
              <a:buSzPts val="3200"/>
              <a:buFont typeface="Arial"/>
              <a:buNone/>
            </a:pPr>
            <a:r>
              <a:t/>
            </a:r>
            <a:endParaRPr i="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For example, histogram drawn for income of a particular class of customers may reveal a symmetrical bell curve pattern or may be left or right skewed.</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Relationship between age and expenditure could be captured using a scatter plot.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IN" u="sng">
                <a:latin typeface="Times New Roman"/>
                <a:ea typeface="Times New Roman"/>
                <a:cs typeface="Times New Roman"/>
                <a:sym typeface="Times New Roman"/>
              </a:rPr>
            </a:br>
            <a:r>
              <a:rPr lang="en-IN" sz="3200" u="sng">
                <a:latin typeface="Times New Roman"/>
                <a:ea typeface="Times New Roman"/>
                <a:cs typeface="Times New Roman"/>
                <a:sym typeface="Times New Roman"/>
              </a:rPr>
              <a:t>Statistics - Methods</a:t>
            </a:r>
            <a:br>
              <a:rPr lang="en-IN" sz="3200" u="sng">
                <a:latin typeface="Times New Roman"/>
                <a:ea typeface="Times New Roman"/>
                <a:cs typeface="Times New Roman"/>
                <a:sym typeface="Times New Roman"/>
              </a:rPr>
            </a:br>
            <a:endParaRPr sz="3200"/>
          </a:p>
        </p:txBody>
      </p:sp>
      <p:sp>
        <p:nvSpPr>
          <p:cNvPr id="207" name="Google Shape;207;p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Association </a:t>
            </a:r>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i="1" lang="en-IN" sz="2000">
                <a:latin typeface="Times New Roman"/>
                <a:ea typeface="Times New Roman"/>
                <a:cs typeface="Times New Roman"/>
                <a:sym typeface="Times New Roman"/>
              </a:rPr>
              <a:t>Association</a:t>
            </a:r>
            <a:r>
              <a:rPr lang="en-IN" sz="2000">
                <a:latin typeface="Times New Roman"/>
                <a:ea typeface="Times New Roman"/>
                <a:cs typeface="Times New Roman"/>
                <a:sym typeface="Times New Roman"/>
              </a:rPr>
              <a:t> analysis helps in determining which of the items go together. Association rules include a set of analytics that focuses on discovering relationships. </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In this context, market basket analysis refers to an association rule that generates the probability for an outcome.</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Association rules can be adapted by organizations to store layout, items bundling, discount and sales promotion decisions, and cross selling among others.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