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148"/>
  </p:normalViewPr>
  <p:slideViewPr>
    <p:cSldViewPr snapToGrid="0" snapToObjects="1">
      <p:cViewPr>
        <p:scale>
          <a:sx n="103" d="100"/>
          <a:sy n="103" d="100"/>
        </p:scale>
        <p:origin x="8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7DAC-FE1D-5E4D-83AF-980470257EAF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7991-0912-3C49-B48D-891B21EB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Features:</a:t>
            </a:r>
          </a:p>
          <a:p>
            <a:pPr lvl="1"/>
            <a:r>
              <a:rPr lang="en-US" dirty="0"/>
              <a:t>Sex, Education, Marriage, </a:t>
            </a:r>
          </a:p>
          <a:p>
            <a:pPr marL="530352" lvl="1" indent="0">
              <a:buNone/>
            </a:pPr>
            <a:r>
              <a:rPr lang="en-US" dirty="0"/>
              <a:t>Pay_0 - 6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Numerical Features:</a:t>
            </a:r>
          </a:p>
          <a:p>
            <a:pPr lvl="1"/>
            <a:r>
              <a:rPr lang="en-US" dirty="0"/>
              <a:t>Age, </a:t>
            </a:r>
            <a:r>
              <a:rPr lang="en-US" dirty="0" err="1"/>
              <a:t>Pay_Amt</a:t>
            </a:r>
            <a:r>
              <a:rPr lang="en-US" dirty="0"/>
              <a:t> 1 – 6,</a:t>
            </a:r>
          </a:p>
          <a:p>
            <a:pPr marL="530352" lvl="1" indent="0">
              <a:buNone/>
            </a:pPr>
            <a:r>
              <a:rPr lang="en-US" dirty="0" err="1"/>
              <a:t>Bill_Amt</a:t>
            </a:r>
            <a:r>
              <a:rPr lang="en-US" dirty="0"/>
              <a:t> 1- 6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7991-0912-3C49-B48D-891B21EBAE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7991-0912-3C49-B48D-891B21EBA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important insight with 2 months being big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7991-0912-3C49-B48D-891B21EBAE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7991-0912-3C49-B48D-891B21EBAE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699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943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47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8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EC01DB-ECCA-5848-8F52-48A20DFDBFC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AE87DC-CCCA-C24B-A2F6-19ED3B0F97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3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4F1-F00A-E84E-A96A-3C39687F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319" y="2108494"/>
            <a:ext cx="9737124" cy="2098226"/>
          </a:xfrm>
        </p:spPr>
        <p:txBody>
          <a:bodyPr/>
          <a:lstStyle/>
          <a:p>
            <a:r>
              <a:rPr lang="en-US" sz="7600" dirty="0"/>
              <a:t>CREDIT CARD CLIENTS </a:t>
            </a:r>
            <a:br>
              <a:rPr lang="en-US" dirty="0"/>
            </a:br>
            <a:r>
              <a:rPr lang="en-US" sz="3200" dirty="0"/>
              <a:t>ANALYSIS AND RECOMMENDATIONS</a:t>
            </a:r>
            <a:r>
              <a:rPr lang="en-US" sz="2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E924A-5E6E-D440-962E-95713CEE3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26280"/>
            <a:ext cx="6831673" cy="516236"/>
          </a:xfrm>
        </p:spPr>
        <p:txBody>
          <a:bodyPr>
            <a:normAutofit/>
          </a:bodyPr>
          <a:lstStyle/>
          <a:p>
            <a:r>
              <a:rPr lang="en-US" sz="2000" dirty="0" err="1"/>
              <a:t>Nikitha</a:t>
            </a:r>
            <a:r>
              <a:rPr lang="en-US" sz="2000" dirty="0"/>
              <a:t> </a:t>
            </a:r>
            <a:r>
              <a:rPr lang="en-US" sz="2000" dirty="0" err="1"/>
              <a:t>Ramchander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5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5055-691F-E844-9335-3CE979AD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707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D579-C7BF-D54D-A2C5-D38846B5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2876"/>
            <a:ext cx="9601200" cy="4790127"/>
          </a:xfrm>
        </p:spPr>
        <p:txBody>
          <a:bodyPr>
            <a:normAutofit/>
          </a:bodyPr>
          <a:lstStyle/>
          <a:p>
            <a:r>
              <a:rPr lang="en-US" dirty="0"/>
              <a:t>Clients defaulting</a:t>
            </a:r>
          </a:p>
          <a:p>
            <a:pPr marL="0" indent="0">
              <a:buNone/>
            </a:pPr>
            <a:r>
              <a:rPr lang="en-US" dirty="0"/>
              <a:t>payments for the next month in Taiwan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Taiwan Currency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22% of the clients will default </a:t>
            </a:r>
          </a:p>
          <a:p>
            <a:pPr marL="0" indent="0" algn="just">
              <a:buNone/>
            </a:pPr>
            <a:r>
              <a:rPr lang="en-US" dirty="0"/>
              <a:t>payment next month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Goal: Which variables are the strongest </a:t>
            </a:r>
          </a:p>
          <a:p>
            <a:pPr marL="0" indent="0" algn="just">
              <a:buNone/>
            </a:pPr>
            <a:r>
              <a:rPr lang="en-US" dirty="0"/>
              <a:t>predictors of default payment?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7ABCA-67DF-5048-9C43-C08D63A7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95" y="1295400"/>
            <a:ext cx="5613400" cy="51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EB1-FBD6-244B-A374-08B567A4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Credit Limits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9376C-4DAD-9142-B4C5-47DF71A12929}"/>
              </a:ext>
            </a:extLst>
          </p:cNvPr>
          <p:cNvSpPr txBox="1"/>
          <p:nvPr/>
        </p:nvSpPr>
        <p:spPr>
          <a:xfrm>
            <a:off x="1630680" y="54864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Insight: </a:t>
            </a:r>
            <a:r>
              <a:rPr lang="en-US" dirty="0"/>
              <a:t>In general more people have lower credit limits. There is a high amount of people that have and haven’t defaulted payment in the lower limit balance. 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2686F0-1CFC-294D-B83B-3128B74F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69" y="1582345"/>
            <a:ext cx="8560462" cy="36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0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D406-1558-134C-AE45-27DC25B6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Gender, Education, and Marriage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D0DE2-3DEC-064A-82A2-D1901E2BF37C}"/>
              </a:ext>
            </a:extLst>
          </p:cNvPr>
          <p:cNvSpPr txBox="1"/>
          <p:nvPr/>
        </p:nvSpPr>
        <p:spPr>
          <a:xfrm>
            <a:off x="1371600" y="1525369"/>
            <a:ext cx="977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the probability of default payment vary by categories of different demographic variables?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F255C-5085-254B-98C6-3739F116F8D6}"/>
              </a:ext>
            </a:extLst>
          </p:cNvPr>
          <p:cNvSpPr txBox="1"/>
          <p:nvPr/>
        </p:nvSpPr>
        <p:spPr>
          <a:xfrm>
            <a:off x="1371600" y="4746858"/>
            <a:ext cx="7574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probability of Men defaulting their payment is higher than Women.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the education, the lower the probability of defaulting payment next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probability of Married couples defaulting their payments is higher than Single. 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F5674BE-1405-C443-B8FA-59A5F691B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4"/>
          <a:stretch/>
        </p:blipFill>
        <p:spPr bwMode="auto">
          <a:xfrm>
            <a:off x="1061234" y="2171701"/>
            <a:ext cx="3498110" cy="21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BDB8229-8255-0A42-888F-913826A9E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4"/>
          <a:stretch/>
        </p:blipFill>
        <p:spPr bwMode="auto">
          <a:xfrm>
            <a:off x="4559344" y="2192169"/>
            <a:ext cx="3498110" cy="21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C0B1413-0B76-EF4A-9CEF-B11D99E9B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7"/>
          <a:stretch/>
        </p:blipFill>
        <p:spPr bwMode="auto">
          <a:xfrm>
            <a:off x="8057454" y="2163135"/>
            <a:ext cx="3498110" cy="21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BA2A53-6946-8C40-AD8B-40E1FB8A9DBB}"/>
              </a:ext>
            </a:extLst>
          </p:cNvPr>
          <p:cNvSpPr txBox="1"/>
          <p:nvPr/>
        </p:nvSpPr>
        <p:spPr>
          <a:xfrm>
            <a:off x="2059819" y="4279136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D35AB-849D-9D4C-933E-865F9738BEAA}"/>
              </a:ext>
            </a:extLst>
          </p:cNvPr>
          <p:cNvSpPr txBox="1"/>
          <p:nvPr/>
        </p:nvSpPr>
        <p:spPr>
          <a:xfrm>
            <a:off x="3518764" y="4279136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874E4-D3B5-B843-920F-C8E28E86AE12}"/>
              </a:ext>
            </a:extLst>
          </p:cNvPr>
          <p:cNvSpPr txBox="1"/>
          <p:nvPr/>
        </p:nvSpPr>
        <p:spPr>
          <a:xfrm>
            <a:off x="2810289" y="2047719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1EAD0-8E0E-3B4E-B78A-7DE1261280B2}"/>
              </a:ext>
            </a:extLst>
          </p:cNvPr>
          <p:cNvSpPr txBox="1"/>
          <p:nvPr/>
        </p:nvSpPr>
        <p:spPr>
          <a:xfrm>
            <a:off x="5094251" y="4178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Graduate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4392C-8B95-314C-AFC0-DF5415074ADC}"/>
              </a:ext>
            </a:extLst>
          </p:cNvPr>
          <p:cNvSpPr txBox="1"/>
          <p:nvPr/>
        </p:nvSpPr>
        <p:spPr>
          <a:xfrm>
            <a:off x="5740582" y="4309552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Undergraduate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54F15-BC7B-EA42-B2A6-16648D1ED9D6}"/>
              </a:ext>
            </a:extLst>
          </p:cNvPr>
          <p:cNvSpPr txBox="1"/>
          <p:nvPr/>
        </p:nvSpPr>
        <p:spPr>
          <a:xfrm>
            <a:off x="6598509" y="43031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High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D4F2A-0098-FE4B-AB40-2BBEF1DBB523}"/>
              </a:ext>
            </a:extLst>
          </p:cNvPr>
          <p:cNvSpPr txBox="1"/>
          <p:nvPr/>
        </p:nvSpPr>
        <p:spPr>
          <a:xfrm>
            <a:off x="7386455" y="4306596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Others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32568-6D8F-B84A-B161-3EF4079C9349}"/>
              </a:ext>
            </a:extLst>
          </p:cNvPr>
          <p:cNvSpPr txBox="1"/>
          <p:nvPr/>
        </p:nvSpPr>
        <p:spPr>
          <a:xfrm>
            <a:off x="6169545" y="2075028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B6378-AE5B-6D40-8491-2C22960772BC}"/>
              </a:ext>
            </a:extLst>
          </p:cNvPr>
          <p:cNvSpPr txBox="1"/>
          <p:nvPr/>
        </p:nvSpPr>
        <p:spPr>
          <a:xfrm>
            <a:off x="9720554" y="2031032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Marriage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3D3DA-F93B-7949-ACE2-433A02D140E6}"/>
              </a:ext>
            </a:extLst>
          </p:cNvPr>
          <p:cNvSpPr txBox="1"/>
          <p:nvPr/>
        </p:nvSpPr>
        <p:spPr>
          <a:xfrm>
            <a:off x="8762896" y="427860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A5C9F-F8AC-F644-98FD-8039E1584818}"/>
              </a:ext>
            </a:extLst>
          </p:cNvPr>
          <p:cNvSpPr txBox="1"/>
          <p:nvPr/>
        </p:nvSpPr>
        <p:spPr>
          <a:xfrm>
            <a:off x="9806509" y="427588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58C39-516E-8045-8F91-DEDCB5E39D83}"/>
              </a:ext>
            </a:extLst>
          </p:cNvPr>
          <p:cNvSpPr txBox="1"/>
          <p:nvPr/>
        </p:nvSpPr>
        <p:spPr>
          <a:xfrm>
            <a:off x="10775393" y="41525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Others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1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C900-2C43-7042-9C85-AA9481BA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Classification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FD04-DAAB-5E4B-893C-41C6DD37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4979"/>
            <a:ext cx="9601200" cy="4668177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81%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Main focus:</a:t>
            </a:r>
          </a:p>
          <a:p>
            <a:pPr lvl="1"/>
            <a:r>
              <a:rPr lang="en-US" dirty="0"/>
              <a:t>If they want to make sure they’re</a:t>
            </a:r>
          </a:p>
          <a:p>
            <a:pPr marL="530352" lvl="1" indent="0">
              <a:buNone/>
            </a:pPr>
            <a:r>
              <a:rPr lang="en-US" dirty="0"/>
              <a:t>only approving loans for people </a:t>
            </a:r>
          </a:p>
          <a:p>
            <a:pPr marL="530352" lvl="1" indent="0">
              <a:buNone/>
            </a:pPr>
            <a:r>
              <a:rPr lang="en-US" dirty="0"/>
              <a:t>that will pay them back </a:t>
            </a:r>
          </a:p>
          <a:p>
            <a:pPr lvl="2"/>
            <a:r>
              <a:rPr lang="en-US" b="1" dirty="0"/>
              <a:t>Precision: </a:t>
            </a:r>
            <a:r>
              <a:rPr lang="en-US" dirty="0"/>
              <a:t>63%</a:t>
            </a:r>
          </a:p>
          <a:p>
            <a:pPr lvl="2"/>
            <a:r>
              <a:rPr lang="en-US" dirty="0"/>
              <a:t>Correct for clients</a:t>
            </a:r>
            <a:r>
              <a:rPr lang="en-US" i="0" dirty="0"/>
              <a:t> that </a:t>
            </a:r>
          </a:p>
          <a:p>
            <a:pPr marL="987552" lvl="2" indent="0">
              <a:buNone/>
            </a:pPr>
            <a:r>
              <a:rPr lang="en-US" i="0" dirty="0"/>
              <a:t>you do predict will default</a:t>
            </a:r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E4EB09-1DEA-C445-BB2B-1E557428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36" y="1970698"/>
            <a:ext cx="5715947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6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4834-B029-CD48-8641-5F292BE9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119"/>
          </a:xfrm>
        </p:spPr>
        <p:txBody>
          <a:bodyPr/>
          <a:lstStyle/>
          <a:p>
            <a:r>
              <a:rPr lang="en-US" dirty="0"/>
              <a:t>Repayment Status vs. Bill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1CA8-9732-0245-8F6B-1CB713E8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12827"/>
            <a:ext cx="9601200" cy="7891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Insight: </a:t>
            </a:r>
            <a:r>
              <a:rPr lang="en-US" dirty="0"/>
              <a:t>Credit card clients that delay their payment for two months and more are more likely to default their payment for the next month.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B2F558-5E22-844F-8C5E-0C96C44B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2" y="1632816"/>
            <a:ext cx="5421841" cy="35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6B754A-9A32-9944-BBBC-880871AC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5" y="1632816"/>
            <a:ext cx="5433465" cy="35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1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AF1B-AE44-634B-A099-31A3ECD7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54D2-0090-2B4C-90F4-DAED423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Gather more realistic info before issuing credit cards: </a:t>
            </a:r>
          </a:p>
          <a:p>
            <a:pPr lvl="1"/>
            <a:r>
              <a:rPr lang="en-US" dirty="0"/>
              <a:t>Verify salary and give an appropriate credit limit</a:t>
            </a:r>
          </a:p>
          <a:p>
            <a:pPr lvl="1"/>
            <a:r>
              <a:rPr lang="en-US" dirty="0"/>
              <a:t>Basic necessities or big spenders  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What are some strategic initiatives we could do to prevent people from delaying their payment? </a:t>
            </a:r>
          </a:p>
          <a:p>
            <a:pPr lvl="1"/>
            <a:r>
              <a:rPr lang="en-US" dirty="0"/>
              <a:t>Positive Incentives: </a:t>
            </a:r>
          </a:p>
          <a:p>
            <a:pPr lvl="2"/>
            <a:r>
              <a:rPr lang="en-US" dirty="0"/>
              <a:t>If you don’t delay the payment a second time = double Cashback/Points</a:t>
            </a:r>
          </a:p>
          <a:p>
            <a:pPr lvl="1"/>
            <a:r>
              <a:rPr lang="en-US" dirty="0"/>
              <a:t>Negative Policy: </a:t>
            </a:r>
          </a:p>
          <a:p>
            <a:pPr lvl="2"/>
            <a:r>
              <a:rPr lang="en-US" dirty="0"/>
              <a:t>Double the late payment fee, double the interest rate </a:t>
            </a:r>
          </a:p>
        </p:txBody>
      </p:sp>
      <p:pic>
        <p:nvPicPr>
          <p:cNvPr id="5122" name="Picture 2" descr="Sports Banners – Forbes Graphics">
            <a:extLst>
              <a:ext uri="{FF2B5EF4-FFF2-40B4-BE49-F238E27FC236}">
                <a16:creationId xmlns:a16="http://schemas.microsoft.com/office/drawing/2014/main" id="{46B6FCC9-5B85-0D4E-BCD6-5DE2B25F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45" y="5219700"/>
            <a:ext cx="7859110" cy="15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6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B8D1-FC36-A748-9CFC-FCEF3FC2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ECA6-7826-CD4D-A211-233D47709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Collaborated on code with: </a:t>
            </a:r>
          </a:p>
          <a:p>
            <a:r>
              <a:rPr lang="en-US" sz="2200" dirty="0"/>
              <a:t>Noelle Brown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04939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{D86653B2-C9D0-2D4C-8FCB-F84913C81365}tf10001072</Template>
  <TotalTime>3678</TotalTime>
  <Words>351</Words>
  <Application>Microsoft Macintosh PowerPoint</Application>
  <PresentationFormat>Widescreen</PresentationFormat>
  <Paragraphs>74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CREDIT CARD CLIENTS  ANALYSIS AND RECOMMENDATIONS </vt:lpstr>
      <vt:lpstr>Overview</vt:lpstr>
      <vt:lpstr>Distribution of Credit Limits</vt:lpstr>
      <vt:lpstr>Gender, Education, and Marriage </vt:lpstr>
      <vt:lpstr>Best Fit Classification Algorithm </vt:lpstr>
      <vt:lpstr>Repayment Status vs. Bill Statement 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CLIENTS  ANALYSIS AND RECOMMENDATIONS </dc:title>
  <dc:creator>Microsoft Office User</dc:creator>
  <cp:lastModifiedBy>Microsoft Office User</cp:lastModifiedBy>
  <cp:revision>45</cp:revision>
  <dcterms:created xsi:type="dcterms:W3CDTF">2021-04-13T15:54:31Z</dcterms:created>
  <dcterms:modified xsi:type="dcterms:W3CDTF">2021-04-16T05:12:57Z</dcterms:modified>
</cp:coreProperties>
</file>