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E8CCF40-2A44-49B4-8EDD-B2943ED57CCD}" type="datetimeFigureOut">
              <a:rPr lang="en-US" smtClean="0"/>
              <a:pPr/>
              <a:t>5/30/2021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BDF85E-6D11-49A6-A640-EFA3234451A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8CCF40-2A44-49B4-8EDD-B2943ED57CCD}" type="datetimeFigureOut">
              <a:rPr lang="en-US" smtClean="0"/>
              <a:pPr/>
              <a:t>5/30/2021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DF85E-6D11-49A6-A640-EFA3234451A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8CCF40-2A44-49B4-8EDD-B2943ED57CCD}" type="datetimeFigureOut">
              <a:rPr lang="en-US" smtClean="0"/>
              <a:pPr/>
              <a:t>5/30/2021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DF85E-6D11-49A6-A640-EFA3234451A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8CCF40-2A44-49B4-8EDD-B2943ED57CCD}" type="datetimeFigureOut">
              <a:rPr lang="en-US" smtClean="0"/>
              <a:pPr/>
              <a:t>5/30/2021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DF85E-6D11-49A6-A640-EFA3234451A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8CCF40-2A44-49B4-8EDD-B2943ED57CCD}" type="datetimeFigureOut">
              <a:rPr lang="en-US" smtClean="0"/>
              <a:pPr/>
              <a:t>5/30/2021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DF85E-6D11-49A6-A640-EFA3234451A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8CCF40-2A44-49B4-8EDD-B2943ED57CCD}" type="datetimeFigureOut">
              <a:rPr lang="en-US" smtClean="0"/>
              <a:pPr/>
              <a:t>5/30/2021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DF85E-6D11-49A6-A640-EFA3234451A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E8CCF40-2A44-49B4-8EDD-B2943ED57CCD}" type="datetimeFigureOut">
              <a:rPr lang="en-US" smtClean="0"/>
              <a:pPr/>
              <a:t>5/30/2021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BDF85E-6D11-49A6-A640-EFA3234451A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E8CCF40-2A44-49B4-8EDD-B2943ED57CCD}" type="datetimeFigureOut">
              <a:rPr lang="en-US" smtClean="0"/>
              <a:pPr/>
              <a:t>5/30/2021</a:t>
            </a:fld>
            <a:endParaRPr lang="en-IN"/>
          </a:p>
        </p:txBody>
      </p:sp>
      <p:sp>
        <p:nvSpPr>
          <p:cNvPr id="8" name="Slide Number Placeholder 7"/>
          <p:cNvSpPr>
            <a:spLocks noGrp="1"/>
          </p:cNvSpPr>
          <p:nvPr>
            <p:ph type="sldNum" sz="quarter" idx="11"/>
          </p:nvPr>
        </p:nvSpPr>
        <p:spPr/>
        <p:txBody>
          <a:bodyPr/>
          <a:lstStyle/>
          <a:p>
            <a:fld id="{D0BDF85E-6D11-49A6-A640-EFA3234451AA}"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CCF40-2A44-49B4-8EDD-B2943ED57CCD}" type="datetimeFigureOut">
              <a:rPr lang="en-US" smtClean="0"/>
              <a:pPr/>
              <a:t>5/30/2021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BDF85E-6D11-49A6-A640-EFA3234451A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8CCF40-2A44-49B4-8EDD-B2943ED57CCD}" type="datetimeFigureOut">
              <a:rPr lang="en-US" smtClean="0"/>
              <a:pPr/>
              <a:t>5/30/2021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D0BDF85E-6D11-49A6-A640-EFA3234451A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E8CCF40-2A44-49B4-8EDD-B2943ED57CCD}" type="datetimeFigureOut">
              <a:rPr lang="en-US" smtClean="0"/>
              <a:pPr/>
              <a:t>5/30/2021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DF85E-6D11-49A6-A640-EFA3234451A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E8CCF40-2A44-49B4-8EDD-B2943ED57CCD}" type="datetimeFigureOut">
              <a:rPr lang="en-US" smtClean="0"/>
              <a:pPr/>
              <a:t>5/30/2021</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0BDF85E-6D11-49A6-A640-EFA3234451A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ullstackpython.com/blog/postgresql-python-3-psycopg2-ubuntu-1604.html" TargetMode="External"/><Relationship Id="rId2" Type="http://schemas.openxmlformats.org/officeDocument/2006/relationships/hyperlink" Target="https://www.w3schools.com/bootstrap/" TargetMode="External"/><Relationship Id="rId1" Type="http://schemas.openxmlformats.org/officeDocument/2006/relationships/slideLayout" Target="../slideLayouts/slideLayout2.xml"/><Relationship Id="rId5" Type="http://schemas.openxmlformats.org/officeDocument/2006/relationships/hyperlink" Target="https://www.positronx.io/angular-7-firebase-5-crud-operations-with-reactive-forms/" TargetMode="External"/><Relationship Id="rId4" Type="http://schemas.openxmlformats.org/officeDocument/2006/relationships/hyperlink" Target="https://linuxhint.com/install-pgadmin4-ubunt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5794"/>
            <a:ext cx="7772400" cy="2571768"/>
          </a:xfrm>
        </p:spPr>
        <p:txBody>
          <a:bodyPr>
            <a:normAutofit/>
          </a:bodyPr>
          <a:lstStyle/>
          <a:p>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FOOD </a:t>
            </a:r>
            <a:r>
              <a:rPr lang="en-IN" sz="2400" b="1" dirty="0" smtClean="0">
                <a:latin typeface="Times New Roman" pitchFamily="18" charset="0"/>
                <a:cs typeface="Times New Roman" pitchFamily="18" charset="0"/>
              </a:rPr>
              <a:t>RECOMMENDER SYSTEM</a:t>
            </a:r>
            <a:r>
              <a:rPr lang="en-IN" sz="3200" b="1" dirty="0" smtClean="0">
                <a:latin typeface="Times New Roman" pitchFamily="18" charset="0"/>
                <a:cs typeface="Times New Roman" pitchFamily="18" charset="0"/>
              </a:rPr>
              <a:t/>
            </a:r>
            <a:br>
              <a:rPr lang="en-IN" sz="3200" b="1" dirty="0" smtClean="0">
                <a:latin typeface="Times New Roman" pitchFamily="18" charset="0"/>
                <a:cs typeface="Times New Roman" pitchFamily="18" charset="0"/>
              </a:rPr>
            </a:br>
            <a:r>
              <a:rPr lang="en-IN" sz="3200" b="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Date </a:t>
            </a:r>
            <a:r>
              <a:rPr lang="en-IN" sz="2000" b="1" dirty="0" smtClean="0">
                <a:latin typeface="Times New Roman" pitchFamily="18" charset="0"/>
                <a:cs typeface="Times New Roman" pitchFamily="18" charset="0"/>
              </a:rPr>
              <a:t>: June 3, 2021</a:t>
            </a:r>
            <a:endParaRPr lang="en-IN" sz="20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2357430"/>
            <a:ext cx="6400800" cy="3281370"/>
          </a:xfrm>
        </p:spPr>
        <p:txBody>
          <a:bodyPr/>
          <a:lstStyle/>
          <a:p>
            <a:r>
              <a:rPr lang="en-IN" sz="2400" b="1" dirty="0" smtClean="0">
                <a:solidFill>
                  <a:schemeClr val="tx1">
                    <a:lumMod val="75000"/>
                    <a:lumOff val="25000"/>
                  </a:schemeClr>
                </a:solidFill>
                <a:latin typeface="Times New Roman" pitchFamily="18" charset="0"/>
                <a:cs typeface="Times New Roman" pitchFamily="18" charset="0"/>
              </a:rPr>
              <a:t>By</a:t>
            </a:r>
          </a:p>
          <a:p>
            <a:r>
              <a:rPr lang="en-IN" sz="2400" b="1" dirty="0" err="1" smtClean="0">
                <a:solidFill>
                  <a:schemeClr val="tx1">
                    <a:lumMod val="75000"/>
                    <a:lumOff val="25000"/>
                  </a:schemeClr>
                </a:solidFill>
                <a:latin typeface="Times New Roman" pitchFamily="18" charset="0"/>
                <a:cs typeface="Times New Roman" pitchFamily="18" charset="0"/>
              </a:rPr>
              <a:t>SreeHarika.M</a:t>
            </a:r>
            <a:endParaRPr lang="en-IN" sz="2400" b="1" dirty="0" smtClean="0">
              <a:solidFill>
                <a:schemeClr val="tx1">
                  <a:lumMod val="75000"/>
                  <a:lumOff val="25000"/>
                </a:schemeClr>
              </a:solidFill>
              <a:latin typeface="Times New Roman" pitchFamily="18" charset="0"/>
              <a:cs typeface="Times New Roman" pitchFamily="18" charset="0"/>
            </a:endParaRPr>
          </a:p>
          <a:p>
            <a:r>
              <a:rPr lang="en-IN" sz="2400" b="1" dirty="0" err="1" smtClean="0">
                <a:solidFill>
                  <a:schemeClr val="tx1">
                    <a:lumMod val="75000"/>
                    <a:lumOff val="25000"/>
                  </a:schemeClr>
                </a:solidFill>
                <a:latin typeface="Times New Roman" pitchFamily="18" charset="0"/>
                <a:cs typeface="Times New Roman" pitchFamily="18" charset="0"/>
              </a:rPr>
              <a:t>Nikitha</a:t>
            </a:r>
            <a:r>
              <a:rPr lang="en-IN" sz="2400" b="1" dirty="0" err="1" smtClean="0">
                <a:solidFill>
                  <a:schemeClr val="tx1">
                    <a:lumMod val="75000"/>
                    <a:lumOff val="25000"/>
                  </a:schemeClr>
                </a:solidFill>
                <a:latin typeface="Times New Roman" pitchFamily="18" charset="0"/>
                <a:cs typeface="Times New Roman" pitchFamily="18" charset="0"/>
              </a:rPr>
              <a:t>.K</a:t>
            </a:r>
            <a:endParaRPr lang="en-IN" sz="2400" b="1" dirty="0">
              <a:solidFill>
                <a:schemeClr val="tx1">
                  <a:lumMod val="75000"/>
                  <a:lumOff val="2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                                         </a:t>
            </a:r>
            <a:r>
              <a:rPr lang="en-IN" sz="2400" b="1" dirty="0" err="1" smtClean="0">
                <a:solidFill>
                  <a:srgbClr val="0070C0"/>
                </a:solidFill>
                <a:latin typeface="Times New Roman" pitchFamily="18" charset="0"/>
                <a:cs typeface="Times New Roman" pitchFamily="18" charset="0"/>
              </a:rPr>
              <a:t>SignUp</a:t>
            </a:r>
            <a:r>
              <a:rPr lang="en-IN" sz="2400" b="1" dirty="0" smtClean="0">
                <a:solidFill>
                  <a:srgbClr val="0070C0"/>
                </a:solidFill>
                <a:latin typeface="Times New Roman" pitchFamily="18" charset="0"/>
                <a:cs typeface="Times New Roman" pitchFamily="18" charset="0"/>
              </a:rPr>
              <a:t> Page</a:t>
            </a:r>
            <a:endParaRPr lang="en-IN" sz="2400" b="1" dirty="0">
              <a:solidFill>
                <a:srgbClr val="0070C0"/>
              </a:solidFill>
              <a:latin typeface="Times New Roman" pitchFamily="18" charset="0"/>
              <a:cs typeface="Times New Roman" pitchFamily="18" charset="0"/>
            </a:endParaRPr>
          </a:p>
        </p:txBody>
      </p:sp>
      <p:pic>
        <p:nvPicPr>
          <p:cNvPr id="4" name="Content Placeholder 3" descr="SIGnip.png"/>
          <p:cNvPicPr>
            <a:picLocks noGrp="1" noChangeAspect="1"/>
          </p:cNvPicPr>
          <p:nvPr>
            <p:ph idx="1"/>
          </p:nvPr>
        </p:nvPicPr>
        <p:blipFill>
          <a:blip r:embed="rId2"/>
          <a:srcRect l="4742" b="18555"/>
          <a:stretch>
            <a:fillRect/>
          </a:stretch>
        </p:blipFill>
        <p:spPr>
          <a:xfrm>
            <a:off x="928662" y="1600200"/>
            <a:ext cx="7668380" cy="432913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0070C0"/>
                </a:solidFill>
                <a:latin typeface="Times New Roman" pitchFamily="18" charset="0"/>
                <a:cs typeface="Times New Roman" pitchFamily="18" charset="0"/>
              </a:rPr>
              <a:t>                                         Login Page</a:t>
            </a:r>
            <a:endParaRPr lang="en-IN" sz="2400" b="1" dirty="0">
              <a:solidFill>
                <a:srgbClr val="0070C0"/>
              </a:solidFill>
              <a:latin typeface="Times New Roman" pitchFamily="18" charset="0"/>
              <a:cs typeface="Times New Roman" pitchFamily="18" charset="0"/>
            </a:endParaRPr>
          </a:p>
        </p:txBody>
      </p:sp>
      <p:pic>
        <p:nvPicPr>
          <p:cNvPr id="4" name="Content Placeholder 3" descr="login.png"/>
          <p:cNvPicPr>
            <a:picLocks noGrp="1" noChangeAspect="1"/>
          </p:cNvPicPr>
          <p:nvPr>
            <p:ph idx="1"/>
          </p:nvPr>
        </p:nvPicPr>
        <p:blipFill>
          <a:blip r:embed="rId2"/>
          <a:srcRect l="4742" b="10663"/>
          <a:stretch>
            <a:fillRect/>
          </a:stretch>
        </p:blipFill>
        <p:spPr>
          <a:xfrm>
            <a:off x="928662" y="1600200"/>
            <a:ext cx="7668380" cy="432913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                             </a:t>
            </a:r>
            <a:r>
              <a:rPr lang="en-IN" sz="2400" b="1" dirty="0" smtClean="0">
                <a:solidFill>
                  <a:srgbClr val="0070C0"/>
                </a:solidFill>
                <a:latin typeface="Times New Roman" pitchFamily="18" charset="0"/>
                <a:cs typeface="Times New Roman" pitchFamily="18" charset="0"/>
              </a:rPr>
              <a:t>Recommended Recipes</a:t>
            </a:r>
            <a:endParaRPr lang="en-IN" sz="2400" b="1" dirty="0">
              <a:solidFill>
                <a:srgbClr val="0070C0"/>
              </a:solidFill>
              <a:latin typeface="Times New Roman" pitchFamily="18" charset="0"/>
              <a:cs typeface="Times New Roman" pitchFamily="18" charset="0"/>
            </a:endParaRPr>
          </a:p>
        </p:txBody>
      </p:sp>
      <p:pic>
        <p:nvPicPr>
          <p:cNvPr id="4" name="Content Placeholder 3" descr="Screenshot from 2021-05-30 09-56-04.png"/>
          <p:cNvPicPr>
            <a:picLocks noGrp="1" noChangeAspect="1"/>
          </p:cNvPicPr>
          <p:nvPr>
            <p:ph idx="1"/>
          </p:nvPr>
        </p:nvPicPr>
        <p:blipFill>
          <a:blip r:embed="rId2"/>
          <a:stretch>
            <a:fillRect/>
          </a:stretch>
        </p:blipFill>
        <p:spPr>
          <a:xfrm>
            <a:off x="928662" y="1785926"/>
            <a:ext cx="7643866" cy="419847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                                      </a:t>
            </a:r>
            <a:r>
              <a:rPr lang="en-IN" sz="2400" b="1" dirty="0" smtClean="0">
                <a:solidFill>
                  <a:srgbClr val="0070C0"/>
                </a:solidFill>
                <a:latin typeface="Times New Roman" pitchFamily="18" charset="0"/>
                <a:cs typeface="Times New Roman" pitchFamily="18" charset="0"/>
              </a:rPr>
              <a:t>Rate Recipe</a:t>
            </a:r>
            <a:endParaRPr lang="en-IN" sz="2400" b="1" dirty="0">
              <a:solidFill>
                <a:srgbClr val="0070C0"/>
              </a:solidFill>
              <a:latin typeface="Times New Roman" pitchFamily="18" charset="0"/>
              <a:cs typeface="Times New Roman" pitchFamily="18" charset="0"/>
            </a:endParaRPr>
          </a:p>
        </p:txBody>
      </p:sp>
      <p:pic>
        <p:nvPicPr>
          <p:cNvPr id="4" name="Content Placeholder 3" descr="rating.png"/>
          <p:cNvPicPr>
            <a:picLocks noGrp="1" noChangeAspect="1"/>
          </p:cNvPicPr>
          <p:nvPr>
            <p:ph idx="1"/>
          </p:nvPr>
        </p:nvPicPr>
        <p:blipFill>
          <a:blip r:embed="rId2"/>
          <a:stretch>
            <a:fillRect/>
          </a:stretch>
        </p:blipFill>
        <p:spPr>
          <a:xfrm>
            <a:off x="457199" y="1571612"/>
            <a:ext cx="7809691" cy="439080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                                    </a:t>
            </a:r>
            <a:r>
              <a:rPr lang="en-IN" sz="2400" b="1" dirty="0" smtClean="0">
                <a:solidFill>
                  <a:srgbClr val="0070C0"/>
                </a:solidFill>
                <a:latin typeface="Times New Roman" pitchFamily="18" charset="0"/>
                <a:cs typeface="Times New Roman" pitchFamily="18" charset="0"/>
              </a:rPr>
              <a:t>REFERENCES</a:t>
            </a:r>
            <a:endParaRPr lang="en-IN" sz="24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600" dirty="0" smtClean="0">
                <a:solidFill>
                  <a:schemeClr val="accent4">
                    <a:lumMod val="60000"/>
                    <a:lumOff val="40000"/>
                  </a:schemeClr>
                </a:solidFill>
                <a:latin typeface="Times New Roman" pitchFamily="18" charset="0"/>
                <a:cs typeface="Times New Roman" pitchFamily="18" charset="0"/>
                <a:hlinkClick r:id="rId2"/>
              </a:rPr>
              <a:t>https://www.w3schools.com/bootstrap</a:t>
            </a:r>
            <a:r>
              <a:rPr lang="en-IN" sz="2600" dirty="0" smtClean="0">
                <a:solidFill>
                  <a:srgbClr val="0070C0"/>
                </a:solidFill>
                <a:latin typeface="Times New Roman" pitchFamily="18" charset="0"/>
                <a:cs typeface="Times New Roman" pitchFamily="18" charset="0"/>
                <a:hlinkClick r:id="rId2"/>
              </a:rPr>
              <a:t>/</a:t>
            </a:r>
            <a:endParaRPr lang="en-IN" sz="2600" dirty="0" smtClean="0">
              <a:solidFill>
                <a:srgbClr val="0070C0"/>
              </a:solidFill>
              <a:latin typeface="Times New Roman" pitchFamily="18" charset="0"/>
              <a:cs typeface="Times New Roman" pitchFamily="18" charset="0"/>
            </a:endParaRPr>
          </a:p>
          <a:p>
            <a:r>
              <a:rPr lang="en-IN" sz="2600" dirty="0" smtClean="0">
                <a:solidFill>
                  <a:srgbClr val="0070C0"/>
                </a:solidFill>
                <a:latin typeface="Times New Roman" pitchFamily="18" charset="0"/>
                <a:cs typeface="Times New Roman" pitchFamily="18" charset="0"/>
                <a:hlinkClick r:id="rId3"/>
              </a:rPr>
              <a:t>https</a:t>
            </a:r>
            <a:r>
              <a:rPr lang="en-IN" sz="2600" dirty="0" smtClean="0">
                <a:solidFill>
                  <a:srgbClr val="0070C0"/>
                </a:solidFill>
                <a:latin typeface="Times New Roman" pitchFamily="18" charset="0"/>
                <a:cs typeface="Times New Roman" pitchFamily="18" charset="0"/>
                <a:hlinkClick r:id="rId3"/>
              </a:rPr>
              <a:t>://www.fullstackpython.com/blog/postgresql-python-3-psycopg2-ubuntu-1604.html</a:t>
            </a:r>
            <a:r>
              <a:rPr lang="en-IN" sz="2600" dirty="0" smtClean="0">
                <a:solidFill>
                  <a:srgbClr val="0070C0"/>
                </a:solidFill>
                <a:latin typeface="Times New Roman" pitchFamily="18" charset="0"/>
                <a:cs typeface="Times New Roman" pitchFamily="18" charset="0"/>
              </a:rPr>
              <a:t/>
            </a:r>
            <a:br>
              <a:rPr lang="en-IN" sz="2600" dirty="0" smtClean="0">
                <a:solidFill>
                  <a:srgbClr val="0070C0"/>
                </a:solidFill>
                <a:latin typeface="Times New Roman" pitchFamily="18" charset="0"/>
                <a:cs typeface="Times New Roman" pitchFamily="18" charset="0"/>
              </a:rPr>
            </a:br>
            <a:endParaRPr lang="en-IN" sz="2600" dirty="0" smtClean="0">
              <a:solidFill>
                <a:srgbClr val="0070C0"/>
              </a:solidFill>
              <a:latin typeface="Times New Roman" pitchFamily="18" charset="0"/>
              <a:cs typeface="Times New Roman" pitchFamily="18" charset="0"/>
            </a:endParaRPr>
          </a:p>
          <a:p>
            <a:r>
              <a:rPr lang="en-IN" sz="2600" dirty="0" smtClean="0">
                <a:solidFill>
                  <a:srgbClr val="0070C0"/>
                </a:solidFill>
                <a:latin typeface="Times New Roman" pitchFamily="18" charset="0"/>
                <a:cs typeface="Times New Roman" pitchFamily="18" charset="0"/>
                <a:hlinkClick r:id="rId4"/>
              </a:rPr>
              <a:t>https</a:t>
            </a:r>
            <a:r>
              <a:rPr lang="en-IN" sz="2600" dirty="0" smtClean="0">
                <a:solidFill>
                  <a:srgbClr val="0070C0"/>
                </a:solidFill>
                <a:latin typeface="Times New Roman" pitchFamily="18" charset="0"/>
                <a:cs typeface="Times New Roman" pitchFamily="18" charset="0"/>
                <a:hlinkClick r:id="rId4"/>
              </a:rPr>
              <a:t>://linuxhint.com/install-pgadmin4-ubuntu/</a:t>
            </a:r>
            <a:r>
              <a:rPr lang="en-IN" sz="2600" dirty="0" smtClean="0">
                <a:solidFill>
                  <a:srgbClr val="0070C0"/>
                </a:solidFill>
                <a:latin typeface="Times New Roman" pitchFamily="18" charset="0"/>
                <a:cs typeface="Times New Roman" pitchFamily="18" charset="0"/>
              </a:rPr>
              <a:t/>
            </a:r>
            <a:br>
              <a:rPr lang="en-IN" sz="2600" dirty="0" smtClean="0">
                <a:solidFill>
                  <a:srgbClr val="0070C0"/>
                </a:solidFill>
                <a:latin typeface="Times New Roman" pitchFamily="18" charset="0"/>
                <a:cs typeface="Times New Roman" pitchFamily="18" charset="0"/>
              </a:rPr>
            </a:br>
            <a:endParaRPr lang="en-IN" sz="2600" dirty="0" smtClean="0">
              <a:solidFill>
                <a:srgbClr val="0070C0"/>
              </a:solidFill>
              <a:latin typeface="Times New Roman" pitchFamily="18" charset="0"/>
              <a:cs typeface="Times New Roman" pitchFamily="18" charset="0"/>
            </a:endParaRPr>
          </a:p>
          <a:p>
            <a:r>
              <a:rPr lang="en-IN" sz="2600" dirty="0" smtClean="0">
                <a:solidFill>
                  <a:srgbClr val="0070C0"/>
                </a:solidFill>
                <a:latin typeface="Times New Roman" pitchFamily="18" charset="0"/>
                <a:cs typeface="Times New Roman" pitchFamily="18" charset="0"/>
                <a:hlinkClick r:id="rId5"/>
              </a:rPr>
              <a:t>https://www.positronx.io/angular-7-firebase-5-crud-operations-with-reactive-forms/</a:t>
            </a:r>
            <a:endParaRPr lang="en-IN" sz="2600" dirty="0" smtClean="0">
              <a:solidFill>
                <a:srgbClr val="0070C0"/>
              </a:solidFill>
              <a:latin typeface="Times New Roman" pitchFamily="18" charset="0"/>
              <a:cs typeface="Times New Roman" pitchFamily="18" charset="0"/>
            </a:endParaRPr>
          </a:p>
          <a:p>
            <a:pPr>
              <a:buNone/>
            </a:pPr>
            <a:r>
              <a:rPr lang="en-IN" dirty="0" smtClean="0"/>
              <a:t/>
            </a:r>
            <a:br>
              <a:rPr lang="en-IN" dirty="0" smtClean="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                                       </a:t>
            </a:r>
            <a:r>
              <a:rPr lang="en-IN" sz="2400" b="1" dirty="0" smtClean="0">
                <a:solidFill>
                  <a:srgbClr val="0070C0"/>
                </a:solidFill>
                <a:latin typeface="Times New Roman" pitchFamily="18" charset="0"/>
                <a:cs typeface="Times New Roman" pitchFamily="18" charset="0"/>
              </a:rPr>
              <a:t>CONTENTS</a:t>
            </a:r>
            <a:endParaRPr lang="en-IN" sz="24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400" dirty="0" smtClean="0">
                <a:latin typeface="Times New Roman" pitchFamily="18" charset="0"/>
                <a:cs typeface="Times New Roman" pitchFamily="18" charset="0"/>
              </a:rPr>
              <a:t>Abstract</a:t>
            </a:r>
          </a:p>
          <a:p>
            <a:r>
              <a:rPr lang="en-IN" sz="2400" dirty="0" smtClean="0">
                <a:latin typeface="Times New Roman" pitchFamily="18" charset="0"/>
                <a:cs typeface="Times New Roman" pitchFamily="18" charset="0"/>
              </a:rPr>
              <a:t>Architecture</a:t>
            </a:r>
          </a:p>
          <a:p>
            <a:r>
              <a:rPr lang="en-IN" sz="2400" dirty="0" smtClean="0">
                <a:latin typeface="Times New Roman" pitchFamily="18" charset="0"/>
                <a:cs typeface="Times New Roman" pitchFamily="18" charset="0"/>
              </a:rPr>
              <a:t>Technical details</a:t>
            </a:r>
          </a:p>
          <a:p>
            <a:r>
              <a:rPr lang="en-IN" sz="2400" dirty="0" smtClean="0">
                <a:latin typeface="Times New Roman" pitchFamily="18" charset="0"/>
                <a:cs typeface="Times New Roman" pitchFamily="18" charset="0"/>
              </a:rPr>
              <a:t>Challenges</a:t>
            </a:r>
          </a:p>
          <a:p>
            <a:r>
              <a:rPr lang="en-IN" sz="2400" dirty="0" smtClean="0">
                <a:latin typeface="Times New Roman" pitchFamily="18" charset="0"/>
                <a:cs typeface="Times New Roman" pitchFamily="18" charset="0"/>
              </a:rPr>
              <a:t>Output</a:t>
            </a:r>
          </a:p>
          <a:p>
            <a:r>
              <a:rPr lang="en-IN" sz="2400" dirty="0" smtClean="0">
                <a:latin typeface="Times New Roman" pitchFamily="18" charset="0"/>
                <a:cs typeface="Times New Roman" pitchFamily="18" charset="0"/>
              </a:rPr>
              <a:t>References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0070C0"/>
                </a:solidFill>
                <a:latin typeface="Times New Roman" pitchFamily="18" charset="0"/>
                <a:cs typeface="Times New Roman" pitchFamily="18" charset="0"/>
              </a:rPr>
              <a:t>                                      ABSTRACT</a:t>
            </a:r>
            <a:endParaRPr lang="en-IN" sz="24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Food Recommender System is an end user application which recommends the food items for an individual users on the basis of their interests . It also allow the users to rate the recipe.  This application provides the platform to help an individual to find their  favourite food. The purpose of this project was to develop an application using the popular recommendation approach such as collaborative filtering approach for recommending the recipes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0070C0"/>
                </a:solidFill>
                <a:latin typeface="Times New Roman" pitchFamily="18" charset="0"/>
                <a:cs typeface="Times New Roman" pitchFamily="18" charset="0"/>
              </a:rPr>
              <a:t>                                   ARCHITECTURE</a:t>
            </a:r>
            <a:endParaRPr lang="en-IN" sz="2400" b="1" dirty="0">
              <a:solidFill>
                <a:srgbClr val="0070C0"/>
              </a:solidFill>
              <a:latin typeface="Times New Roman" pitchFamily="18" charset="0"/>
              <a:cs typeface="Times New Roman" pitchFamily="18" charset="0"/>
            </a:endParaRPr>
          </a:p>
        </p:txBody>
      </p:sp>
      <p:sp>
        <p:nvSpPr>
          <p:cNvPr id="9" name="Rectangle 8"/>
          <p:cNvSpPr/>
          <p:nvPr/>
        </p:nvSpPr>
        <p:spPr>
          <a:xfrm>
            <a:off x="0" y="928670"/>
            <a:ext cx="164304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Signup and login pages creation</a:t>
            </a:r>
            <a:endParaRPr lang="en-IN" dirty="0"/>
          </a:p>
        </p:txBody>
      </p:sp>
      <p:sp>
        <p:nvSpPr>
          <p:cNvPr id="11" name="Rectangle 10"/>
          <p:cNvSpPr/>
          <p:nvPr/>
        </p:nvSpPr>
        <p:spPr>
          <a:xfrm>
            <a:off x="1714480" y="1857364"/>
            <a:ext cx="1571636"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Create tables and insert data into them</a:t>
            </a:r>
            <a:endParaRPr lang="en-IN" dirty="0"/>
          </a:p>
        </p:txBody>
      </p:sp>
      <p:sp>
        <p:nvSpPr>
          <p:cNvPr id="16" name="Rectangle 15"/>
          <p:cNvSpPr/>
          <p:nvPr/>
        </p:nvSpPr>
        <p:spPr>
          <a:xfrm>
            <a:off x="3357554" y="2857496"/>
            <a:ext cx="1571636"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Connect the  flask to the database</a:t>
            </a:r>
            <a:endParaRPr lang="en-IN" dirty="0"/>
          </a:p>
        </p:txBody>
      </p:sp>
      <p:sp>
        <p:nvSpPr>
          <p:cNvPr id="20" name="Rectangle 19"/>
          <p:cNvSpPr/>
          <p:nvPr/>
        </p:nvSpPr>
        <p:spPr>
          <a:xfrm>
            <a:off x="5000628" y="3786190"/>
            <a:ext cx="164307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Fire base authentication</a:t>
            </a:r>
            <a:endParaRPr lang="en-IN" dirty="0"/>
          </a:p>
        </p:txBody>
      </p:sp>
      <p:sp>
        <p:nvSpPr>
          <p:cNvPr id="21" name="Rectangle 20"/>
          <p:cNvSpPr/>
          <p:nvPr/>
        </p:nvSpPr>
        <p:spPr>
          <a:xfrm>
            <a:off x="6643702" y="4714884"/>
            <a:ext cx="164307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Recommend the items  for logged in users</a:t>
            </a:r>
            <a:endParaRPr lang="en-IN" dirty="0"/>
          </a:p>
        </p:txBody>
      </p:sp>
      <p:sp>
        <p:nvSpPr>
          <p:cNvPr id="25" name="Rectangle 24"/>
          <p:cNvSpPr/>
          <p:nvPr/>
        </p:nvSpPr>
        <p:spPr>
          <a:xfrm>
            <a:off x="8358214" y="5786454"/>
            <a:ext cx="78578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Save rating</a:t>
            </a:r>
            <a:endParaRPr lang="en-IN" dirty="0"/>
          </a:p>
        </p:txBody>
      </p:sp>
      <p:cxnSp>
        <p:nvCxnSpPr>
          <p:cNvPr id="27" name="Elbow Connector 26"/>
          <p:cNvCxnSpPr>
            <a:endCxn id="11" idx="1"/>
          </p:cNvCxnSpPr>
          <p:nvPr/>
        </p:nvCxnSpPr>
        <p:spPr>
          <a:xfrm>
            <a:off x="642910" y="1928802"/>
            <a:ext cx="1071570" cy="4286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stCxn id="11" idx="2"/>
            <a:endCxn id="16" idx="1"/>
          </p:cNvCxnSpPr>
          <p:nvPr/>
        </p:nvCxnSpPr>
        <p:spPr>
          <a:xfrm rot="16200000" flipH="1">
            <a:off x="2696753" y="2661041"/>
            <a:ext cx="464347" cy="8572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30"/>
          <p:cNvCxnSpPr>
            <a:stCxn id="16" idx="2"/>
            <a:endCxn id="20" idx="1"/>
          </p:cNvCxnSpPr>
          <p:nvPr/>
        </p:nvCxnSpPr>
        <p:spPr>
          <a:xfrm rot="16200000" flipH="1">
            <a:off x="4357686" y="3571876"/>
            <a:ext cx="428628" cy="8572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hape 32"/>
          <p:cNvCxnSpPr>
            <a:stCxn id="20" idx="2"/>
            <a:endCxn id="21" idx="1"/>
          </p:cNvCxnSpPr>
          <p:nvPr/>
        </p:nvCxnSpPr>
        <p:spPr>
          <a:xfrm rot="16200000" flipH="1">
            <a:off x="5947181" y="4518429"/>
            <a:ext cx="571504" cy="82153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hape 36"/>
          <p:cNvCxnSpPr>
            <a:stCxn id="21" idx="2"/>
            <a:endCxn id="25" idx="1"/>
          </p:cNvCxnSpPr>
          <p:nvPr/>
        </p:nvCxnSpPr>
        <p:spPr>
          <a:xfrm rot="16200000" flipH="1">
            <a:off x="7715272" y="5464982"/>
            <a:ext cx="392909" cy="892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t>
            </a:r>
            <a:r>
              <a:rPr lang="en-IN" sz="2400" b="1" dirty="0" smtClean="0">
                <a:solidFill>
                  <a:srgbClr val="0070C0"/>
                </a:solidFill>
                <a:latin typeface="Times New Roman" pitchFamily="18" charset="0"/>
                <a:cs typeface="Times New Roman" pitchFamily="18" charset="0"/>
              </a:rPr>
              <a:t>TECHNICAL DETAILS</a:t>
            </a:r>
            <a:endParaRPr lang="en-IN" sz="2400" b="1" dirty="0">
              <a:solidFill>
                <a:srgbClr val="0070C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054617"/>
          </a:xfrm>
        </p:spPr>
        <p:txBody>
          <a:bodyPr/>
          <a:lstStyle/>
          <a:p>
            <a:pPr lvl="1">
              <a:buFont typeface="Wingdings" pitchFamily="2" charset="2"/>
              <a:buChar char="§"/>
            </a:pPr>
            <a:r>
              <a:rPr lang="en-IN" b="1" dirty="0" smtClean="0">
                <a:solidFill>
                  <a:srgbClr val="0070C0"/>
                </a:solidFill>
                <a:latin typeface="Times New Roman" pitchFamily="18" charset="0"/>
                <a:cs typeface="Times New Roman" pitchFamily="18" charset="0"/>
              </a:rPr>
              <a:t>Technology Stack</a:t>
            </a:r>
          </a:p>
          <a:p>
            <a:pPr lvl="1">
              <a:buFont typeface="Wingdings" pitchFamily="2" charset="2"/>
              <a:buChar char="Ø"/>
            </a:pPr>
            <a:r>
              <a:rPr lang="en-IN" sz="2400" dirty="0" smtClean="0">
                <a:latin typeface="Times New Roman" pitchFamily="18" charset="0"/>
                <a:cs typeface="Times New Roman" pitchFamily="18" charset="0"/>
              </a:rPr>
              <a:t>Angular</a:t>
            </a:r>
          </a:p>
          <a:p>
            <a:pPr lvl="1">
              <a:buFont typeface="Wingdings" pitchFamily="2" charset="2"/>
              <a:buChar char="Ø"/>
            </a:pPr>
            <a:r>
              <a:rPr lang="en-IN" sz="2400" dirty="0" smtClean="0">
                <a:latin typeface="Times New Roman" pitchFamily="18" charset="0"/>
                <a:cs typeface="Times New Roman" pitchFamily="18" charset="0"/>
              </a:rPr>
              <a:t>Python</a:t>
            </a:r>
          </a:p>
          <a:p>
            <a:pPr lvl="1">
              <a:buFont typeface="Wingdings" pitchFamily="2" charset="2"/>
              <a:buChar char="Ø"/>
            </a:pPr>
            <a:r>
              <a:rPr lang="en-IN" sz="2400" dirty="0" err="1" smtClean="0">
                <a:latin typeface="Times New Roman" pitchFamily="18" charset="0"/>
                <a:cs typeface="Times New Roman" pitchFamily="18" charset="0"/>
              </a:rPr>
              <a:t>Postgresql</a:t>
            </a:r>
            <a:endParaRPr lang="en-IN" sz="2400" dirty="0" smtClean="0">
              <a:latin typeface="Times New Roman" pitchFamily="18" charset="0"/>
              <a:cs typeface="Times New Roman" pitchFamily="18" charset="0"/>
            </a:endParaRPr>
          </a:p>
          <a:p>
            <a:pPr marL="971550" lvl="1" indent="-514350">
              <a:buNone/>
            </a:pPr>
            <a:endParaRPr lang="en-IN" dirty="0" smtClean="0"/>
          </a:p>
          <a:p>
            <a:pPr marL="971550" lvl="1" indent="-514350">
              <a:buFont typeface="Wingdings" pitchFamily="2" charset="2"/>
              <a:buChar char="§"/>
            </a:pPr>
            <a:r>
              <a:rPr lang="en-IN" sz="2400" b="1" dirty="0" smtClean="0">
                <a:solidFill>
                  <a:srgbClr val="0070C0"/>
                </a:solidFill>
                <a:latin typeface="Times New Roman" pitchFamily="18" charset="0"/>
                <a:cs typeface="Times New Roman" pitchFamily="18" charset="0"/>
              </a:rPr>
              <a:t>IDEs</a:t>
            </a:r>
          </a:p>
          <a:p>
            <a:pPr marL="971550" lvl="1" indent="-514350">
              <a:buFont typeface="Wingdings" pitchFamily="2" charset="2"/>
              <a:buChar char="Ø"/>
            </a:pPr>
            <a:r>
              <a:rPr lang="en-IN" sz="2400" dirty="0" smtClean="0">
                <a:latin typeface="Times New Roman" pitchFamily="18" charset="0"/>
                <a:cs typeface="Times New Roman" pitchFamily="18" charset="0"/>
              </a:rPr>
              <a:t>Visual studio code</a:t>
            </a:r>
          </a:p>
          <a:p>
            <a:pPr marL="971550" lvl="1" indent="-514350">
              <a:buFont typeface="Wingdings" pitchFamily="2" charset="2"/>
              <a:buChar char="Ø"/>
            </a:pPr>
            <a:r>
              <a:rPr lang="en-IN" sz="2400" dirty="0" err="1" smtClean="0">
                <a:latin typeface="Times New Roman" pitchFamily="18" charset="0"/>
                <a:cs typeface="Times New Roman" pitchFamily="18" charset="0"/>
              </a:rPr>
              <a:t>Pycharm</a:t>
            </a:r>
            <a:endParaRPr lang="en-IN" sz="2400" dirty="0" smtClean="0">
              <a:latin typeface="Times New Roman" pitchFamily="18" charset="0"/>
              <a:cs typeface="Times New Roman" pitchFamily="18" charset="0"/>
            </a:endParaRPr>
          </a:p>
          <a:p>
            <a:pPr marL="971550" lvl="1" indent="-514350">
              <a:buFont typeface="Wingdings" pitchFamily="2" charset="2"/>
              <a:buChar char="Ø"/>
            </a:pPr>
            <a:endParaRPr lang="en-IN" sz="2400" b="1" dirty="0" smtClean="0">
              <a:latin typeface="Times New Roman" pitchFamily="18" charset="0"/>
              <a:cs typeface="Times New Roman" pitchFamily="18" charset="0"/>
            </a:endParaRPr>
          </a:p>
          <a:p>
            <a:pPr lvl="1">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normAutofit/>
          </a:bodyPr>
          <a:lstStyle/>
          <a:p>
            <a:pPr>
              <a:buFont typeface="Wingdings" pitchFamily="2" charset="2"/>
              <a:buChar char="§"/>
            </a:pPr>
            <a:r>
              <a:rPr lang="en-IN" sz="2400" b="1" dirty="0" smtClean="0">
                <a:solidFill>
                  <a:srgbClr val="0070C0"/>
                </a:solidFill>
                <a:latin typeface="Times New Roman" pitchFamily="18" charset="0"/>
                <a:cs typeface="Times New Roman" pitchFamily="18" charset="0"/>
              </a:rPr>
              <a:t>Packages/Tools  used</a:t>
            </a:r>
          </a:p>
          <a:p>
            <a:pPr>
              <a:buFont typeface="Wingdings" pitchFamily="2" charset="2"/>
              <a:buChar char="Ø"/>
            </a:pPr>
            <a:r>
              <a:rPr lang="en-IN" sz="2400" dirty="0" smtClean="0">
                <a:latin typeface="Times New Roman" pitchFamily="18" charset="0"/>
                <a:cs typeface="Times New Roman" pitchFamily="18" charset="0"/>
              </a:rPr>
              <a:t>Flask</a:t>
            </a:r>
          </a:p>
          <a:p>
            <a:pPr>
              <a:buFont typeface="Wingdings" pitchFamily="2" charset="2"/>
              <a:buChar char="Ø"/>
            </a:pPr>
            <a:r>
              <a:rPr lang="en-IN" sz="2400" dirty="0" smtClean="0">
                <a:latin typeface="Times New Roman" pitchFamily="18" charset="0"/>
                <a:cs typeface="Times New Roman" pitchFamily="18" charset="0"/>
              </a:rPr>
              <a:t>Psycopg2</a:t>
            </a:r>
          </a:p>
          <a:p>
            <a:pPr>
              <a:buFont typeface="Wingdings" pitchFamily="2" charset="2"/>
              <a:buChar char="Ø"/>
            </a:pPr>
            <a:r>
              <a:rPr lang="en-IN" sz="2400" dirty="0" smtClean="0">
                <a:latin typeface="Times New Roman" pitchFamily="18" charset="0"/>
                <a:cs typeface="Times New Roman" pitchFamily="18" charset="0"/>
              </a:rPr>
              <a:t>PgAdmin4</a:t>
            </a:r>
          </a:p>
          <a:p>
            <a:pPr>
              <a:buFont typeface="Wingdings" pitchFamily="2" charset="2"/>
              <a:buChar char="Ø"/>
            </a:pPr>
            <a:endParaRPr lang="en-IN" sz="24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                                        </a:t>
            </a:r>
            <a:r>
              <a:rPr lang="en-IN" sz="2400" b="1" dirty="0" smtClean="0">
                <a:solidFill>
                  <a:srgbClr val="0070C0"/>
                </a:solidFill>
                <a:latin typeface="Times New Roman" pitchFamily="18" charset="0"/>
                <a:cs typeface="Times New Roman" pitchFamily="18" charset="0"/>
              </a:rPr>
              <a:t>Challenges</a:t>
            </a:r>
            <a:endParaRPr lang="en-IN" sz="24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sz="2400" dirty="0" smtClean="0">
                <a:latin typeface="Times New Roman" pitchFamily="18" charset="0"/>
                <a:cs typeface="Times New Roman" pitchFamily="18" charset="0"/>
              </a:rPr>
              <a:t>Connecting front end and back end</a:t>
            </a:r>
          </a:p>
          <a:p>
            <a:pPr>
              <a:buFont typeface="Wingdings" pitchFamily="2" charset="2"/>
              <a:buChar char="Ø"/>
            </a:pPr>
            <a:r>
              <a:rPr lang="en-IN" sz="2400" dirty="0" smtClean="0">
                <a:latin typeface="Times New Roman" pitchFamily="18" charset="0"/>
                <a:cs typeface="Times New Roman" pitchFamily="18" charset="0"/>
              </a:rPr>
              <a:t>Authenticating the users</a:t>
            </a:r>
          </a:p>
          <a:p>
            <a:pPr>
              <a:buFont typeface="Wingdings" pitchFamily="2" charset="2"/>
              <a:buChar char="Ø"/>
            </a:pPr>
            <a:r>
              <a:rPr lang="en-IN" sz="2400" dirty="0" smtClean="0">
                <a:latin typeface="Times New Roman" pitchFamily="18" charset="0"/>
                <a:cs typeface="Times New Roman" pitchFamily="18" charset="0"/>
              </a:rPr>
              <a:t> Recommending recipes to the registered users on the basis of their interest </a:t>
            </a:r>
            <a:endParaRPr lang="en-I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57430"/>
            <a:ext cx="7772400" cy="1928826"/>
          </a:xfrm>
        </p:spPr>
        <p:txBody>
          <a:bodyPr>
            <a:normAutofit/>
          </a:bodyPr>
          <a:lstStyle/>
          <a:p>
            <a:r>
              <a:rPr lang="en-IN" sz="2400" dirty="0" smtClean="0">
                <a:latin typeface="Times New Roman" pitchFamily="18" charset="0"/>
                <a:cs typeface="Times New Roman" pitchFamily="18" charset="0"/>
              </a:rPr>
              <a:t>O</a:t>
            </a:r>
            <a:r>
              <a:rPr lang="en-IN" sz="2400" b="1" dirty="0" smtClean="0">
                <a:latin typeface="Times New Roman" pitchFamily="18" charset="0"/>
                <a:cs typeface="Times New Roman" pitchFamily="18" charset="0"/>
              </a:rPr>
              <a:t>UTPUT</a:t>
            </a:r>
            <a:endParaRPr lang="en-IN" sz="24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echn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344</TotalTime>
  <Words>181</Words>
  <Application>Microsoft Office PowerPoint</Application>
  <PresentationFormat>On-screen Show (4:3)</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                      FOOD RECOMMENDER SYSTEM                          Date : June 3, 2021</vt:lpstr>
      <vt:lpstr>                                       CONTENTS</vt:lpstr>
      <vt:lpstr>                                      ABSTRACT</vt:lpstr>
      <vt:lpstr>                                   ARCHITECTURE</vt:lpstr>
      <vt:lpstr>                                                   TECHNICAL DETAILS</vt:lpstr>
      <vt:lpstr>Slide 6</vt:lpstr>
      <vt:lpstr>Slide 7</vt:lpstr>
      <vt:lpstr>                                        Challenges</vt:lpstr>
      <vt:lpstr>OUTPUT</vt:lpstr>
      <vt:lpstr>                                         SignUp Page</vt:lpstr>
      <vt:lpstr>                                         Login Page</vt:lpstr>
      <vt:lpstr>                             Recommended Recipes</vt:lpstr>
      <vt:lpstr>                                      Rate Recipe</vt:lpstr>
      <vt:lpstr>                                    REFERENCES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RECOMMENDER SYSTEM Date : June 3, 2021</dc:title>
  <dc:creator>sys</dc:creator>
  <cp:lastModifiedBy>sys</cp:lastModifiedBy>
  <cp:revision>33</cp:revision>
  <dcterms:created xsi:type="dcterms:W3CDTF">2021-05-29T07:07:12Z</dcterms:created>
  <dcterms:modified xsi:type="dcterms:W3CDTF">2021-05-30T05:11:01Z</dcterms:modified>
</cp:coreProperties>
</file>