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1" r:id="rId4"/>
    <p:sldId id="269" r:id="rId5"/>
    <p:sldId id="270" r:id="rId6"/>
    <p:sldId id="264" r:id="rId7"/>
    <p:sldId id="266" r:id="rId8"/>
    <p:sldId id="267" r:id="rId9"/>
    <p:sldId id="273" r:id="rId10"/>
    <p:sldId id="274" r:id="rId11"/>
    <p:sldId id="272" r:id="rId12"/>
    <p:sldId id="265"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4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18" name="bg object 18"/>
          <p:cNvSpPr/>
          <p:nvPr/>
        </p:nvSpPr>
        <p:spPr>
          <a:xfrm>
            <a:off x="0" y="11549"/>
            <a:ext cx="9143976" cy="684643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94505" y="3013748"/>
            <a:ext cx="3154988"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45628" y="2086758"/>
            <a:ext cx="7348220" cy="409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hindawi.com/journals/complexity/2020/1520872/" TargetMode="External"/><Relationship Id="rId2" Type="http://schemas.openxmlformats.org/officeDocument/2006/relationships/hyperlink" Target="http://www.ijstr.org/final-print/dec2019/Real-Time-Detection-And-Segmentation-Of-Ships-In-Satellite-Images.pdf" TargetMode="External"/><Relationship Id="rId1" Type="http://schemas.openxmlformats.org/officeDocument/2006/relationships/slideLayout" Target="../slideLayouts/slideLayout4.xml"/><Relationship Id="rId5" Type="http://schemas.openxmlformats.org/officeDocument/2006/relationships/hyperlink" Target="https://www.researchgate.net/publication/319485878_Ship_Detection_and_Classification_on_Optical_Remote_Sensing_Images_Using_Deep_Learning" TargetMode="External"/><Relationship Id="rId4" Type="http://schemas.openxmlformats.org/officeDocument/2006/relationships/hyperlink" Target="https://earth.esa.int/eogateway/documents/20142/37627/8-Ship-Detection-High-Res-Satellite-Imagery.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4" name="object 4"/>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446022" y="1679042"/>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 </a:t>
            </a:r>
            <a:r>
              <a:rPr sz="2400" dirty="0"/>
              <a:t>of </a:t>
            </a:r>
            <a:r>
              <a:rPr sz="2400" spc="-5" dirty="0"/>
              <a:t>Computer Science </a:t>
            </a:r>
            <a:r>
              <a:rPr sz="2400" dirty="0"/>
              <a:t>and</a:t>
            </a:r>
            <a:r>
              <a:rPr sz="2400" spc="-120" dirty="0"/>
              <a:t> </a:t>
            </a:r>
            <a:r>
              <a:rPr sz="2400" spc="-5" dirty="0"/>
              <a:t>Engineering</a:t>
            </a:r>
            <a:endParaRPr sz="2400"/>
          </a:p>
        </p:txBody>
      </p:sp>
      <p:sp>
        <p:nvSpPr>
          <p:cNvPr id="6" name="object 6"/>
          <p:cNvSpPr txBox="1"/>
          <p:nvPr/>
        </p:nvSpPr>
        <p:spPr>
          <a:xfrm>
            <a:off x="0" y="2410052"/>
            <a:ext cx="9044292" cy="1218282"/>
          </a:xfrm>
          <a:prstGeom prst="rect">
            <a:avLst/>
          </a:prstGeom>
        </p:spPr>
        <p:txBody>
          <a:bodyPr vert="horz" wrap="square" lIns="0" tIns="12700" rIns="0" bIns="0" rtlCol="0">
            <a:spAutoFit/>
          </a:bodyPr>
          <a:lstStyle/>
          <a:p>
            <a:pPr marL="12700">
              <a:lnSpc>
                <a:spcPct val="100000"/>
              </a:lnSpc>
              <a:spcBef>
                <a:spcPts val="100"/>
              </a:spcBef>
            </a:pPr>
            <a:r>
              <a:rPr lang="en-IN" sz="4000" b="1" spc="-5" dirty="0">
                <a:solidFill>
                  <a:srgbClr val="0000FF"/>
                </a:solidFill>
                <a:latin typeface="Times New Roman"/>
                <a:cs typeface="Times New Roman"/>
              </a:rPr>
              <a:t>Vessel detection from space borne images</a:t>
            </a:r>
            <a:endParaRPr sz="40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 </a:t>
            </a:r>
            <a:r>
              <a:rPr lang="en-US" sz="2000" b="1" spc="-5" dirty="0">
                <a:latin typeface="Times New Roman"/>
                <a:cs typeface="Times New Roman"/>
              </a:rPr>
              <a:t>28 May</a:t>
            </a:r>
            <a:r>
              <a:rPr sz="2000" b="1" spc="-1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7" name="object 7"/>
          <p:cNvSpPr txBox="1"/>
          <p:nvPr/>
        </p:nvSpPr>
        <p:spPr>
          <a:xfrm>
            <a:off x="641323" y="4592923"/>
            <a:ext cx="7896859" cy="1854200"/>
          </a:xfrm>
          <a:prstGeom prst="rect">
            <a:avLst/>
          </a:prstGeom>
        </p:spPr>
        <p:txBody>
          <a:bodyPr vert="horz" wrap="square" lIns="0" tIns="12700" rIns="0" bIns="0" rtlCol="0">
            <a:spAutoFit/>
          </a:bodyPr>
          <a:lstStyle/>
          <a:p>
            <a:pPr marL="12700" marR="3012440">
              <a:lnSpc>
                <a:spcPct val="100000"/>
              </a:lnSpc>
              <a:spcBef>
                <a:spcPts val="100"/>
              </a:spcBef>
            </a:pPr>
            <a:r>
              <a:rPr lang="en-IN" b="1" spc="-5" dirty="0">
                <a:latin typeface="Times New Roman" panose="02020603050405020304" pitchFamily="18" charset="0"/>
                <a:cs typeface="Times New Roman" panose="02020603050405020304" pitchFamily="18" charset="0"/>
              </a:rPr>
              <a:t>Nikitha Kambhampati</a:t>
            </a:r>
            <a:r>
              <a:rPr sz="1800" b="1" spc="-5" dirty="0">
                <a:latin typeface="Times New Roman" panose="02020603050405020304" pitchFamily="18" charset="0"/>
                <a:cs typeface="Times New Roman" panose="02020603050405020304" pitchFamily="18" charset="0"/>
              </a:rPr>
              <a:t> </a:t>
            </a:r>
            <a:r>
              <a:rPr lang="en-IN" b="1" spc="-5" dirty="0">
                <a:latin typeface="Times New Roman" panose="02020603050405020304" pitchFamily="18" charset="0"/>
                <a:cs typeface="Times New Roman" panose="02020603050405020304" pitchFamily="18" charset="0"/>
              </a:rPr>
              <a:t>-</a:t>
            </a:r>
            <a:r>
              <a:rPr sz="1800" b="1"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17WH1A05</a:t>
            </a:r>
            <a:r>
              <a:rPr lang="en-IN" b="1" spc="-5" dirty="0">
                <a:latin typeface="Times New Roman" panose="02020603050405020304" pitchFamily="18" charset="0"/>
                <a:cs typeface="Times New Roman" panose="02020603050405020304" pitchFamily="18" charset="0"/>
              </a:rPr>
              <a:t>07</a:t>
            </a:r>
          </a:p>
          <a:p>
            <a:pPr marL="12700" marR="3012440">
              <a:lnSpc>
                <a:spcPct val="100000"/>
              </a:lnSpc>
              <a:spcBef>
                <a:spcPts val="100"/>
              </a:spcBef>
            </a:pPr>
            <a:r>
              <a:rPr lang="en-IN" b="1" spc="-5" dirty="0">
                <a:latin typeface="Times New Roman" panose="02020603050405020304" pitchFamily="18" charset="0"/>
                <a:cs typeface="Times New Roman" panose="02020603050405020304" pitchFamily="18" charset="0"/>
              </a:rPr>
              <a:t>Pagilla Sai Preethi        -</a:t>
            </a:r>
            <a:r>
              <a:rPr sz="1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17WH1A05</a:t>
            </a:r>
            <a:r>
              <a:rPr lang="en-IN" sz="1800" b="1" spc="-5" dirty="0">
                <a:latin typeface="Times New Roman" panose="02020603050405020304" pitchFamily="18" charset="0"/>
                <a:cs typeface="Times New Roman" panose="02020603050405020304" pitchFamily="18" charset="0"/>
              </a:rPr>
              <a:t>47</a:t>
            </a:r>
            <a:endParaRPr sz="1800" dirty="0">
              <a:latin typeface="Times New Roman" panose="02020603050405020304" pitchFamily="18" charset="0"/>
              <a:cs typeface="Times New Roman" panose="02020603050405020304" pitchFamily="18" charset="0"/>
            </a:endParaRPr>
          </a:p>
          <a:p>
            <a:pPr marL="12700">
              <a:lnSpc>
                <a:spcPct val="100000"/>
              </a:lnSpc>
            </a:pPr>
            <a:r>
              <a:rPr lang="en-IN" b="1" spc="-15" dirty="0">
                <a:latin typeface="Times New Roman" panose="02020603050405020304" pitchFamily="18" charset="0"/>
                <a:cs typeface="Times New Roman" panose="02020603050405020304" pitchFamily="18" charset="0"/>
              </a:rPr>
              <a:t>Gaddam Nikitha          </a:t>
            </a:r>
            <a:r>
              <a:rPr sz="1800" b="1" spc="-20" dirty="0">
                <a:latin typeface="Times New Roman" panose="02020603050405020304" pitchFamily="18" charset="0"/>
                <a:cs typeface="Times New Roman" panose="02020603050405020304" pitchFamily="18" charset="0"/>
              </a:rPr>
              <a:t> </a:t>
            </a:r>
            <a:r>
              <a:rPr lang="en-IN" b="1" spc="-20" dirty="0">
                <a:latin typeface="Times New Roman" panose="02020603050405020304" pitchFamily="18" charset="0"/>
                <a:cs typeface="Times New Roman" panose="02020603050405020304" pitchFamily="18" charset="0"/>
              </a:rPr>
              <a:t>-</a:t>
            </a:r>
            <a:r>
              <a:rPr sz="1800" b="1" spc="35" dirty="0">
                <a:latin typeface="Times New Roman" panose="02020603050405020304" pitchFamily="18" charset="0"/>
                <a:cs typeface="Times New Roman" panose="02020603050405020304" pitchFamily="18" charset="0"/>
              </a:rPr>
              <a:t> </a:t>
            </a:r>
            <a:r>
              <a:rPr lang="en-IN" sz="1800" b="1" spc="3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a:t>
            </a:r>
            <a:r>
              <a:rPr lang="en-IN" sz="1800" b="1" spc="-5" dirty="0">
                <a:latin typeface="Times New Roman" panose="02020603050405020304" pitchFamily="18" charset="0"/>
                <a:cs typeface="Times New Roman" panose="02020603050405020304" pitchFamily="18" charset="0"/>
              </a:rPr>
              <a:t>8WH5A0502</a:t>
            </a:r>
            <a:endParaRPr sz="1800" dirty="0">
              <a:latin typeface="Times New Roman" panose="02020603050405020304" pitchFamily="18" charset="0"/>
              <a:cs typeface="Times New Roman" panose="02020603050405020304" pitchFamily="18" charset="0"/>
            </a:endParaRPr>
          </a:p>
          <a:p>
            <a:pPr>
              <a:lnSpc>
                <a:spcPct val="100000"/>
              </a:lnSpc>
            </a:pPr>
            <a:endParaRPr sz="1800" dirty="0">
              <a:latin typeface="Carlito"/>
              <a:cs typeface="Carlito"/>
            </a:endParaRPr>
          </a:p>
          <a:p>
            <a:pPr marL="3902075" marR="5080" indent="19050">
              <a:lnSpc>
                <a:spcPct val="100000"/>
              </a:lnSpc>
              <a:spcBef>
                <a:spcPts val="1400"/>
              </a:spcBef>
              <a:tabLst>
                <a:tab pos="5456555" algn="l"/>
              </a:tabLst>
            </a:pPr>
            <a:r>
              <a:rPr sz="1800" b="1" spc="-5" dirty="0">
                <a:latin typeface="Times New Roman"/>
                <a:cs typeface="Times New Roman"/>
              </a:rPr>
              <a:t>Internal Guide </a:t>
            </a:r>
            <a:r>
              <a:rPr sz="1800" b="1" dirty="0">
                <a:latin typeface="Times New Roman"/>
                <a:cs typeface="Times New Roman"/>
              </a:rPr>
              <a:t>: </a:t>
            </a:r>
            <a:r>
              <a:rPr lang="en-US" sz="1800" b="1" dirty="0">
                <a:latin typeface="Times New Roman" panose="02020603050405020304" pitchFamily="18" charset="0"/>
                <a:cs typeface="Times New Roman" panose="02020603050405020304" pitchFamily="18" charset="0"/>
              </a:rPr>
              <a:t>Ms. C Jagadeeswari </a:t>
            </a:r>
            <a:r>
              <a:rPr sz="1800" b="1" spc="-5" dirty="0">
                <a:latin typeface="Times New Roman"/>
                <a:cs typeface="Times New Roman"/>
              </a:rPr>
              <a:t>Designation</a:t>
            </a:r>
            <a:r>
              <a:rPr lang="en-IN" sz="1800" b="1" spc="-5" dirty="0">
                <a:latin typeface="Times New Roman"/>
                <a:cs typeface="Times New Roman"/>
              </a:rPr>
              <a:t>       </a:t>
            </a:r>
            <a:r>
              <a:rPr sz="1800" b="1" dirty="0">
                <a:latin typeface="Times New Roman"/>
                <a:cs typeface="Times New Roman"/>
              </a:rPr>
              <a:t>: </a:t>
            </a:r>
            <a:r>
              <a:rPr sz="1800" b="1" spc="-5" dirty="0">
                <a:latin typeface="Times New Roman"/>
                <a:cs typeface="Times New Roman"/>
              </a:rPr>
              <a:t>Ass</a:t>
            </a:r>
            <a:r>
              <a:rPr lang="en-IN" sz="1800" b="1" spc="-5" dirty="0">
                <a:latin typeface="Times New Roman"/>
                <a:cs typeface="Times New Roman"/>
              </a:rPr>
              <a:t>istant</a:t>
            </a:r>
            <a:r>
              <a:rPr sz="1800" b="1" spc="-135" dirty="0">
                <a:latin typeface="Times New Roman"/>
                <a:cs typeface="Times New Roman"/>
              </a:rPr>
              <a:t> </a:t>
            </a:r>
            <a:r>
              <a:rPr sz="1800" b="1" spc="-5" dirty="0">
                <a:latin typeface="Times New Roman"/>
                <a:cs typeface="Times New Roman"/>
              </a:rPr>
              <a:t>Professor</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8A0E-EA54-48CA-9A3D-3415A263D641}"/>
              </a:ext>
            </a:extLst>
          </p:cNvPr>
          <p:cNvSpPr>
            <a:spLocks noGrp="1"/>
          </p:cNvSpPr>
          <p:nvPr>
            <p:ph type="title"/>
          </p:nvPr>
        </p:nvSpPr>
        <p:spPr>
          <a:xfrm>
            <a:off x="3124200" y="152400"/>
            <a:ext cx="3154988" cy="677108"/>
          </a:xfrm>
        </p:spPr>
        <p:txBody>
          <a:bodyPr/>
          <a:lstStyle/>
          <a:p>
            <a:r>
              <a:rPr lang="en-IN" sz="4400" dirty="0"/>
              <a:t>Test cases</a:t>
            </a:r>
          </a:p>
        </p:txBody>
      </p:sp>
      <p:pic>
        <p:nvPicPr>
          <p:cNvPr id="8" name="Picture 7">
            <a:extLst>
              <a:ext uri="{FF2B5EF4-FFF2-40B4-BE49-F238E27FC236}">
                <a16:creationId xmlns:a16="http://schemas.microsoft.com/office/drawing/2014/main" id="{07EF90EC-8908-44FB-AF44-E0F4637E46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600200"/>
            <a:ext cx="9144000" cy="4191000"/>
          </a:xfrm>
          <a:prstGeom prst="rect">
            <a:avLst/>
          </a:prstGeom>
        </p:spPr>
      </p:pic>
    </p:spTree>
    <p:extLst>
      <p:ext uri="{BB962C8B-B14F-4D97-AF65-F5344CB8AC3E}">
        <p14:creationId xmlns:p14="http://schemas.microsoft.com/office/powerpoint/2010/main" val="399691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EBB8-1A4E-4D30-9205-E59D97908D0E}"/>
              </a:ext>
            </a:extLst>
          </p:cNvPr>
          <p:cNvSpPr>
            <a:spLocks noGrp="1"/>
          </p:cNvSpPr>
          <p:nvPr>
            <p:ph type="title"/>
          </p:nvPr>
        </p:nvSpPr>
        <p:spPr>
          <a:xfrm>
            <a:off x="2590800" y="152400"/>
            <a:ext cx="3154988" cy="677108"/>
          </a:xfrm>
        </p:spPr>
        <p:txBody>
          <a:bodyPr/>
          <a:lstStyle/>
          <a:p>
            <a:r>
              <a:rPr lang="en-US" sz="4400" dirty="0"/>
              <a:t>  References</a:t>
            </a:r>
            <a:endParaRPr lang="en-IN" sz="4400" dirty="0"/>
          </a:p>
        </p:txBody>
      </p:sp>
      <p:sp>
        <p:nvSpPr>
          <p:cNvPr id="3" name="TextBox 2">
            <a:extLst>
              <a:ext uri="{FF2B5EF4-FFF2-40B4-BE49-F238E27FC236}">
                <a16:creationId xmlns:a16="http://schemas.microsoft.com/office/drawing/2014/main" id="{65639B6A-D71F-4423-9116-5CCF959F04C4}"/>
              </a:ext>
            </a:extLst>
          </p:cNvPr>
          <p:cNvSpPr txBox="1"/>
          <p:nvPr/>
        </p:nvSpPr>
        <p:spPr>
          <a:xfrm>
            <a:off x="152400" y="1371600"/>
            <a:ext cx="8763000" cy="5355312"/>
          </a:xfrm>
          <a:prstGeom prst="rect">
            <a:avLst/>
          </a:prstGeom>
          <a:noFill/>
        </p:spPr>
        <p:txBody>
          <a:bodyPr wrap="square" rtlCol="0">
            <a:spAutoFit/>
          </a:bodyPr>
          <a:lstStyle/>
          <a:p>
            <a:pPr marL="342900" lvl="0" indent="-342900" algn="l">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Base Paper: </a:t>
            </a:r>
            <a:r>
              <a:rPr lang="en-US" sz="1800" dirty="0">
                <a:effectLst/>
                <a:latin typeface="Times New Roman" panose="02020603050405020304" pitchFamily="18" charset="0"/>
                <a:ea typeface="Times New Roman" panose="02020603050405020304" pitchFamily="18" charset="0"/>
              </a:rPr>
              <a:t>Real time detection and segmentation of ships</a:t>
            </a:r>
            <a:endParaRPr lang="en-IN" sz="1800" dirty="0">
              <a:effectLst/>
              <a:latin typeface="Times New Roman" panose="02020603050405020304" pitchFamily="18" charset="0"/>
              <a:ea typeface="Times New Roman" panose="02020603050405020304" pitchFamily="18" charset="0"/>
            </a:endParaRPr>
          </a:p>
          <a:p>
            <a:pPr marL="457200" algn="l">
              <a:lnSpc>
                <a:spcPct val="150000"/>
              </a:lnSpc>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http://www.ijstr.org/final-print/dec2019/Real-Time-Detection-And-Segmentation-Of-Ships-In-Satellite-Images.pdf</a:t>
            </a:r>
            <a:endParaRPr lang="en-IN" sz="1800" dirty="0">
              <a:effectLst/>
              <a:latin typeface="Times New Roman" panose="02020603050405020304" pitchFamily="18" charset="0"/>
              <a:ea typeface="Times New Roman" panose="02020603050405020304" pitchFamily="18" charset="0"/>
            </a:endParaRPr>
          </a:p>
          <a:p>
            <a:pPr marL="342900" lvl="0" indent="-342900" algn="l">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An intelligent ship detection using CNN</a:t>
            </a:r>
          </a:p>
          <a:p>
            <a:pPr marL="457200" algn="l">
              <a:lnSpc>
                <a:spcPct val="150000"/>
              </a:lnSpc>
            </a:pPr>
            <a:r>
              <a:rPr lang="en-IN" sz="1800" u="sng" dirty="0">
                <a:solidFill>
                  <a:srgbClr val="0000FF"/>
                </a:solidFill>
                <a:effectLst/>
                <a:latin typeface="Times New Roman" panose="02020603050405020304" pitchFamily="18" charset="0"/>
                <a:ea typeface="Times New Roman" panose="02020603050405020304" pitchFamily="18" charset="0"/>
                <a:hlinkClick r:id="rId3"/>
              </a:rPr>
              <a:t>https://www.hindawi.com/journals/complexity/2020/1520872/</a:t>
            </a:r>
            <a:endParaRPr lang="en-IN" sz="1800" dirty="0">
              <a:effectLst/>
              <a:latin typeface="Times New Roman" panose="02020603050405020304" pitchFamily="18" charset="0"/>
              <a:ea typeface="Times New Roman" panose="02020603050405020304" pitchFamily="18" charset="0"/>
            </a:endParaRPr>
          </a:p>
          <a:p>
            <a:pPr marL="342900" lvl="0" indent="-342900" algn="l">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Ship detection using high resolution satellite imagery</a:t>
            </a:r>
          </a:p>
          <a:p>
            <a:pPr marL="457200" algn="l">
              <a:lnSpc>
                <a:spcPct val="150000"/>
              </a:lnSpc>
            </a:pPr>
            <a:r>
              <a:rPr lang="en-IN" sz="1800" u="sng" dirty="0">
                <a:solidFill>
                  <a:srgbClr val="0000FF"/>
                </a:solidFill>
                <a:effectLst/>
                <a:latin typeface="Times New Roman" panose="02020603050405020304" pitchFamily="18" charset="0"/>
                <a:ea typeface="Times New Roman" panose="02020603050405020304" pitchFamily="18" charset="0"/>
                <a:hlinkClick r:id="rId4"/>
              </a:rPr>
              <a:t>https://earth.esa.int/eogateway/documents/20142/37627/8-Ship-Detection-High-Res-Satellite-Imagery.pdf</a:t>
            </a:r>
            <a:endParaRPr lang="en-IN" sz="1800" dirty="0">
              <a:effectLst/>
              <a:latin typeface="Times New Roman" panose="02020603050405020304" pitchFamily="18" charset="0"/>
              <a:ea typeface="Times New Roman" panose="02020603050405020304" pitchFamily="18" charset="0"/>
            </a:endParaRPr>
          </a:p>
          <a:p>
            <a:pPr marL="342900" lvl="0" indent="-342900" algn="l">
              <a:lnSpc>
                <a:spcPct val="150000"/>
              </a:lnSpc>
              <a:buFont typeface="Symbol" panose="05050102010706020507" pitchFamily="18" charset="2"/>
              <a:buChar char=""/>
            </a:pPr>
            <a:r>
              <a:rPr lang="en-US" sz="1800" dirty="0">
                <a:solidFill>
                  <a:srgbClr val="111111"/>
                </a:solidFill>
                <a:effectLst/>
                <a:latin typeface="Times New Roman" panose="02020603050405020304" pitchFamily="18" charset="0"/>
                <a:ea typeface="Times New Roman" panose="02020603050405020304" pitchFamily="18" charset="0"/>
              </a:rPr>
              <a:t>Ship Detection and Classification on Optical Remote Sensing Images Using Deep Learning</a:t>
            </a:r>
            <a:endParaRPr lang="en-IN" sz="1800" dirty="0">
              <a:effectLst/>
              <a:latin typeface="Times New Roman" panose="02020603050405020304" pitchFamily="18" charset="0"/>
              <a:ea typeface="Times New Roman" panose="02020603050405020304" pitchFamily="18" charset="0"/>
            </a:endParaRPr>
          </a:p>
          <a:p>
            <a:pPr marL="457200" algn="l">
              <a:lnSpc>
                <a:spcPct val="150000"/>
              </a:lnSpc>
            </a:pPr>
            <a:r>
              <a:rPr lang="en-IN" sz="1800" u="sng" dirty="0">
                <a:solidFill>
                  <a:srgbClr val="0000FF"/>
                </a:solidFill>
                <a:effectLst/>
                <a:latin typeface="Times New Roman" panose="02020603050405020304" pitchFamily="18" charset="0"/>
                <a:ea typeface="Times New Roman" panose="02020603050405020304" pitchFamily="18" charset="0"/>
                <a:hlinkClick r:id="rId5"/>
              </a:rPr>
              <a:t>https://www.researchgate.net/publication/319485878_Ship_Detection_and_Classification_on_Optical_Remote_Sensing_Images_Using_Deep_Learning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7634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60F-717D-483E-AE1F-E5072C833947}"/>
              </a:ext>
            </a:extLst>
          </p:cNvPr>
          <p:cNvSpPr>
            <a:spLocks noGrp="1"/>
          </p:cNvSpPr>
          <p:nvPr>
            <p:ph type="title"/>
          </p:nvPr>
        </p:nvSpPr>
        <p:spPr>
          <a:xfrm>
            <a:off x="2667000" y="2743200"/>
            <a:ext cx="3809999" cy="1050327"/>
          </a:xfrm>
        </p:spPr>
        <p:txBody>
          <a:bodyPr/>
          <a:lstStyle/>
          <a:p>
            <a:r>
              <a:rPr lang="en-IN" dirty="0"/>
              <a:t>Thank you</a:t>
            </a:r>
          </a:p>
        </p:txBody>
      </p:sp>
    </p:spTree>
    <p:extLst>
      <p:ext uri="{BB962C8B-B14F-4D97-AF65-F5344CB8AC3E}">
        <p14:creationId xmlns:p14="http://schemas.microsoft.com/office/powerpoint/2010/main" val="17875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189729" y="210654"/>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dirty="0">
              <a:latin typeface="Times New Roman"/>
              <a:cs typeface="Times New Roman"/>
            </a:endParaRPr>
          </a:p>
        </p:txBody>
      </p:sp>
      <p:sp>
        <p:nvSpPr>
          <p:cNvPr id="7" name="object 7"/>
          <p:cNvSpPr txBox="1"/>
          <p:nvPr/>
        </p:nvSpPr>
        <p:spPr>
          <a:xfrm>
            <a:off x="152400" y="1109870"/>
            <a:ext cx="8839200" cy="5242269"/>
          </a:xfrm>
          <a:prstGeom prst="rect">
            <a:avLst/>
          </a:prstGeom>
        </p:spPr>
        <p:txBody>
          <a:bodyPr vert="horz" wrap="square" lIns="0" tIns="154940" rIns="0" bIns="0" rtlCol="0">
            <a:spAutoFit/>
          </a:bodyPr>
          <a:lstStyle/>
          <a:p>
            <a:pPr marL="12700">
              <a:lnSpc>
                <a:spcPct val="100000"/>
              </a:lnSpc>
              <a:spcBef>
                <a:spcPts val="1220"/>
              </a:spcBef>
            </a:pPr>
            <a:r>
              <a:rPr sz="2000" b="1" spc="15" dirty="0">
                <a:latin typeface="Times New Roman" panose="02020603050405020304" pitchFamily="18" charset="0"/>
                <a:cs typeface="Times New Roman" panose="02020603050405020304" pitchFamily="18" charset="0"/>
              </a:rPr>
              <a:t>Problem</a:t>
            </a:r>
            <a:r>
              <a:rPr sz="2000" b="1" spc="-9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Statement:</a:t>
            </a:r>
            <a:endParaRPr lang="en-IN" sz="2000" b="1" spc="5"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aims at detecting large vessels (ships) in sea from satellite images.</a:t>
            </a:r>
          </a:p>
          <a:p>
            <a:r>
              <a:rPr lang="en-US" sz="2000" dirty="0">
                <a:latin typeface="Times New Roman" panose="02020603050405020304" pitchFamily="18" charset="0"/>
                <a:cs typeface="Times New Roman" panose="02020603050405020304" pitchFamily="18" charset="0"/>
              </a:rPr>
              <a:t>Ship detection from remote sensing imagery is a crucial application for maritime security which includes traffic surveillance, protection against illegal fisheries, oil discharge control and sea pollution monitoring.</a:t>
            </a:r>
          </a:p>
          <a:p>
            <a:pPr>
              <a:lnSpc>
                <a:spcPct val="100000"/>
              </a:lnSpc>
            </a:pPr>
            <a:endParaRPr sz="2000" dirty="0">
              <a:latin typeface="Times New Roman" panose="02020603050405020304" pitchFamily="18" charset="0"/>
              <a:cs typeface="Times New Roman" panose="02020603050405020304" pitchFamily="18" charset="0"/>
            </a:endParaRPr>
          </a:p>
          <a:p>
            <a:pPr marL="12700">
              <a:lnSpc>
                <a:spcPct val="100000"/>
              </a:lnSpc>
            </a:pPr>
            <a:r>
              <a:rPr sz="2000" b="1" spc="15" dirty="0">
                <a:latin typeface="Times New Roman" panose="02020603050405020304" pitchFamily="18" charset="0"/>
                <a:cs typeface="Times New Roman" panose="02020603050405020304" pitchFamily="18" charset="0"/>
              </a:rPr>
              <a:t>Project</a:t>
            </a:r>
            <a:r>
              <a:rPr sz="2000" b="1" spc="-9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Objective:</a:t>
            </a:r>
            <a:endParaRPr lang="en-IN" sz="2000" b="1" dirty="0">
              <a:latin typeface="Times New Roman" panose="02020603050405020304" pitchFamily="18" charset="0"/>
              <a:cs typeface="Times New Roman" panose="02020603050405020304" pitchFamily="18" charset="0"/>
            </a:endParaRPr>
          </a:p>
          <a:p>
            <a:pPr marL="355600" marR="5080" indent="-342900">
              <a:lnSpc>
                <a:spcPct val="114999"/>
              </a:lnSpc>
              <a:spcBef>
                <a:spcPts val="8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build an algorithm to automatically detect and segment ships in satellite images.  Some of the challenging factors include flaws in image quality like uneven brightness, obstruction, many images which have similar shape, color and texture. </a:t>
            </a:r>
          </a:p>
          <a:p>
            <a:pPr marL="355600" marR="5080" indent="-342900">
              <a:lnSpc>
                <a:spcPct val="114999"/>
              </a:lnSpc>
              <a:spcBef>
                <a:spcPts val="8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problem is that objects like islands, ports, whales etc look quite similar to ships. The algorithm had to be extremely accurate because lives and billions of dollars in energy infrastructure is at stake. In this algorithm  custom MASK R CNN  with ResNet-50 is used  for predicting with  more 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B78B-6A52-45EC-BEEE-9387C4825D1F}"/>
              </a:ext>
            </a:extLst>
          </p:cNvPr>
          <p:cNvSpPr>
            <a:spLocks noGrp="1"/>
          </p:cNvSpPr>
          <p:nvPr>
            <p:ph type="title"/>
          </p:nvPr>
        </p:nvSpPr>
        <p:spPr>
          <a:xfrm>
            <a:off x="2514600" y="152400"/>
            <a:ext cx="4114800" cy="677108"/>
          </a:xfrm>
        </p:spPr>
        <p:txBody>
          <a:bodyPr/>
          <a:lstStyle/>
          <a:p>
            <a:r>
              <a:rPr lang="en-US" sz="4400" dirty="0"/>
              <a:t>Project Modules</a:t>
            </a:r>
            <a:endParaRPr lang="en-IN" sz="4400" dirty="0"/>
          </a:p>
        </p:txBody>
      </p:sp>
      <p:sp>
        <p:nvSpPr>
          <p:cNvPr id="3" name="TextBox 2">
            <a:extLst>
              <a:ext uri="{FF2B5EF4-FFF2-40B4-BE49-F238E27FC236}">
                <a16:creationId xmlns:a16="http://schemas.microsoft.com/office/drawing/2014/main" id="{EAF012E9-DF69-47C4-89D6-339EA3ACD231}"/>
              </a:ext>
            </a:extLst>
          </p:cNvPr>
          <p:cNvSpPr txBox="1"/>
          <p:nvPr/>
        </p:nvSpPr>
        <p:spPr>
          <a:xfrm>
            <a:off x="0" y="1295401"/>
            <a:ext cx="8915400" cy="5847755"/>
          </a:xfrm>
          <a:prstGeom prst="rect">
            <a:avLst/>
          </a:prstGeom>
          <a:noFill/>
        </p:spPr>
        <p:txBody>
          <a:bodyPr wrap="square" rtlCol="0">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There are three modules in the project. They are as follows:</a:t>
            </a:r>
            <a:endParaRPr lang="en-US" sz="2000" dirty="0">
              <a:latin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1.Detection of Vessel:</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Feeding the training data into ResNet-50 network and classifying if an image has vessel or not.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2.Segmentation of Vessel:</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Feeding the training data into Mask RCNN to obtain the masks for testing data. Mask is used to segment the vessel.</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3.Graphical User Interface: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Combining the detection model and segmentation model. It facilitates the user to upload a satellite image and the model detects if a vessel is there in it. If vessel is detected it provides the segmentation as to know where the vessel is located in the picture(bounding box).</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103171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2C79-3A9A-460E-A6C3-1EE1DAEF2938}"/>
              </a:ext>
            </a:extLst>
          </p:cNvPr>
          <p:cNvSpPr>
            <a:spLocks noGrp="1"/>
          </p:cNvSpPr>
          <p:nvPr>
            <p:ph type="title"/>
          </p:nvPr>
        </p:nvSpPr>
        <p:spPr>
          <a:xfrm>
            <a:off x="2514600" y="152400"/>
            <a:ext cx="3787293" cy="677108"/>
          </a:xfrm>
        </p:spPr>
        <p:txBody>
          <a:bodyPr/>
          <a:lstStyle/>
          <a:p>
            <a:r>
              <a:rPr lang="en-US" sz="4400" dirty="0"/>
              <a:t>Architecture</a:t>
            </a:r>
            <a:endParaRPr lang="en-IN" sz="4400" dirty="0"/>
          </a:p>
        </p:txBody>
      </p:sp>
      <p:pic>
        <p:nvPicPr>
          <p:cNvPr id="27" name="Picture 26">
            <a:extLst>
              <a:ext uri="{FF2B5EF4-FFF2-40B4-BE49-F238E27FC236}">
                <a16:creationId xmlns:a16="http://schemas.microsoft.com/office/drawing/2014/main" id="{D560A355-70BA-452A-B818-94A6ACD27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90600"/>
            <a:ext cx="7543800" cy="5486400"/>
          </a:xfrm>
          <a:prstGeom prst="rect">
            <a:avLst/>
          </a:prstGeom>
        </p:spPr>
      </p:pic>
    </p:spTree>
    <p:extLst>
      <p:ext uri="{BB962C8B-B14F-4D97-AF65-F5344CB8AC3E}">
        <p14:creationId xmlns:p14="http://schemas.microsoft.com/office/powerpoint/2010/main" val="266836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E23E-CBFE-4AFD-B625-05BD807C6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65224"/>
            <a:ext cx="5943600" cy="4930775"/>
          </a:xfrm>
          <a:prstGeom prst="rect">
            <a:avLst/>
          </a:prstGeom>
        </p:spPr>
      </p:pic>
    </p:spTree>
    <p:extLst>
      <p:ext uri="{BB962C8B-B14F-4D97-AF65-F5344CB8AC3E}">
        <p14:creationId xmlns:p14="http://schemas.microsoft.com/office/powerpoint/2010/main" val="198417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52400"/>
            <a:ext cx="5715000" cy="689932"/>
          </a:xfrm>
          <a:prstGeom prst="rect">
            <a:avLst/>
          </a:prstGeom>
        </p:spPr>
        <p:txBody>
          <a:bodyPr vert="horz" wrap="square" lIns="0" tIns="12700" rIns="0" bIns="0" rtlCol="0">
            <a:spAutoFit/>
          </a:bodyPr>
          <a:lstStyle/>
          <a:p>
            <a:pPr marL="229870">
              <a:lnSpc>
                <a:spcPct val="100000"/>
              </a:lnSpc>
              <a:spcBef>
                <a:spcPts val="100"/>
              </a:spcBef>
            </a:pPr>
            <a:r>
              <a:rPr lang="en-US" sz="4400" dirty="0"/>
              <a:t>          Metrics </a:t>
            </a:r>
            <a:endParaRPr sz="4400" dirty="0"/>
          </a:p>
        </p:txBody>
      </p:sp>
      <p:sp>
        <p:nvSpPr>
          <p:cNvPr id="5" name="TextBox 4">
            <a:extLst>
              <a:ext uri="{FF2B5EF4-FFF2-40B4-BE49-F238E27FC236}">
                <a16:creationId xmlns:a16="http://schemas.microsoft.com/office/drawing/2014/main" id="{838B8E5D-4A13-4E83-843F-66CDCE180D18}"/>
              </a:ext>
            </a:extLst>
          </p:cNvPr>
          <p:cNvSpPr txBox="1"/>
          <p:nvPr/>
        </p:nvSpPr>
        <p:spPr>
          <a:xfrm>
            <a:off x="533400" y="1295400"/>
            <a:ext cx="8153400" cy="5078313"/>
          </a:xfrm>
          <a:prstGeom prst="rect">
            <a:avLst/>
          </a:prstGeom>
          <a:noFill/>
        </p:spPr>
        <p:txBody>
          <a:bodyPr wrap="squar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Metrics:</a:t>
            </a:r>
          </a:p>
          <a:p>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Resnet(for Classification) accuracy – 85.3% for 30 epochs</a:t>
            </a: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mrcnn_mask_loss(Segmentation) : 0.3868 for 14 epochs</a:t>
            </a:r>
          </a:p>
          <a:p>
            <a:r>
              <a:rPr lang="en-US" dirty="0">
                <a:latin typeface="Times New Roman" panose="02020603050405020304" pitchFamily="18" charset="0"/>
                <a:cs typeface="Times New Roman" panose="02020603050405020304" pitchFamily="18" charset="0"/>
              </a:rPr>
              <a:t>        (mrcnn_mask_loss : </a:t>
            </a:r>
            <a:r>
              <a:rPr lang="en-US" b="0" i="0" dirty="0">
                <a:effectLst/>
                <a:latin typeface="Times New Roman" panose="02020603050405020304" pitchFamily="18" charset="0"/>
                <a:cs typeface="Times New Roman" panose="02020603050405020304" pitchFamily="18" charset="0"/>
              </a:rPr>
              <a:t>How well the Mask RCNN segment objects)</a:t>
            </a:r>
          </a:p>
          <a:p>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mrcnn_bbox_loss: 0.2656  for 14 epochs</a:t>
            </a:r>
            <a:endParaRPr lang="en-US" sz="2000"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(mrcnn_bbox_loss : How well the Mask RCNN localize objects)</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Comparison:</a:t>
            </a:r>
          </a:p>
          <a:p>
            <a:endParaRPr lang="en-US" sz="2000" b="1" dirty="0">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Mask RCNN more efficient than YOLO for single instance segmentation problems and is enhanced version of fast RCNN, faster RCNN</a:t>
            </a:r>
          </a:p>
          <a:p>
            <a:endParaRPr lang="en-US" dirty="0">
              <a:latin typeface="Times New Roman" panose="02020603050405020304" pitchFamily="18" charset="0"/>
              <a:ea typeface="Tahoma" panose="020B0604030504040204" pitchFamily="34" charset="0"/>
              <a:cs typeface="Times New Roman" panose="02020603050405020304" pitchFamily="18" charset="0"/>
            </a:endParaRPr>
          </a:p>
          <a:p>
            <a:endParaRPr lang="en-IN" sz="2000" b="1"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67FC-67D2-42B5-A4E3-FA900ED7EDAD}"/>
              </a:ext>
            </a:extLst>
          </p:cNvPr>
          <p:cNvSpPr>
            <a:spLocks noGrp="1"/>
          </p:cNvSpPr>
          <p:nvPr>
            <p:ph type="title"/>
          </p:nvPr>
        </p:nvSpPr>
        <p:spPr>
          <a:xfrm>
            <a:off x="2895600" y="228600"/>
            <a:ext cx="3154988" cy="677108"/>
          </a:xfrm>
        </p:spPr>
        <p:txBody>
          <a:bodyPr/>
          <a:lstStyle/>
          <a:p>
            <a:r>
              <a:rPr lang="en-US" sz="4400" dirty="0"/>
              <a:t>Output</a:t>
            </a:r>
            <a:endParaRPr lang="en-IN" sz="4400" dirty="0"/>
          </a:p>
        </p:txBody>
      </p:sp>
      <p:pic>
        <p:nvPicPr>
          <p:cNvPr id="5" name="Picture 4">
            <a:extLst>
              <a:ext uri="{FF2B5EF4-FFF2-40B4-BE49-F238E27FC236}">
                <a16:creationId xmlns:a16="http://schemas.microsoft.com/office/drawing/2014/main" id="{38FE00F1-EF60-4418-BBD5-51F62915A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346200"/>
            <a:ext cx="5524500" cy="4165600"/>
          </a:xfrm>
          <a:prstGeom prst="rect">
            <a:avLst/>
          </a:prstGeom>
        </p:spPr>
      </p:pic>
    </p:spTree>
    <p:extLst>
      <p:ext uri="{BB962C8B-B14F-4D97-AF65-F5344CB8AC3E}">
        <p14:creationId xmlns:p14="http://schemas.microsoft.com/office/powerpoint/2010/main" val="31427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C80A-E4B0-4BCE-A8F1-99A1018BF808}"/>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C363BFF2-277F-4246-AB6F-C64A6238D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0"/>
            <a:ext cx="7048500" cy="4800600"/>
          </a:xfrm>
          <a:prstGeom prst="rect">
            <a:avLst/>
          </a:prstGeom>
        </p:spPr>
      </p:pic>
    </p:spTree>
    <p:extLst>
      <p:ext uri="{BB962C8B-B14F-4D97-AF65-F5344CB8AC3E}">
        <p14:creationId xmlns:p14="http://schemas.microsoft.com/office/powerpoint/2010/main" val="317074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8C4F-E596-4C49-BD43-F4485DD6FE6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BAAF734-C489-4E86-9E4E-889FCC118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4453"/>
            <a:ext cx="9144000" cy="4529093"/>
          </a:xfrm>
          <a:prstGeom prst="rect">
            <a:avLst/>
          </a:prstGeom>
        </p:spPr>
      </p:pic>
    </p:spTree>
    <p:extLst>
      <p:ext uri="{BB962C8B-B14F-4D97-AF65-F5344CB8AC3E}">
        <p14:creationId xmlns:p14="http://schemas.microsoft.com/office/powerpoint/2010/main" val="4142739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554</Words>
  <Application>Microsoft Office PowerPoint</Application>
  <PresentationFormat>On-screen Show (4:3)</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Carlito</vt:lpstr>
      <vt:lpstr>Symbol</vt:lpstr>
      <vt:lpstr>Times New Roman</vt:lpstr>
      <vt:lpstr>Office Theme</vt:lpstr>
      <vt:lpstr>Department of Computer Science and Engineering</vt:lpstr>
      <vt:lpstr>Abstract</vt:lpstr>
      <vt:lpstr>Project Modules</vt:lpstr>
      <vt:lpstr>Architecture</vt:lpstr>
      <vt:lpstr>PowerPoint Presentation</vt:lpstr>
      <vt:lpstr>          Metrics </vt:lpstr>
      <vt:lpstr>Output</vt:lpstr>
      <vt:lpstr>PowerPoint Presentation</vt:lpstr>
      <vt:lpstr>PowerPoint Presentation</vt:lpstr>
      <vt:lpstr>Test cases</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Admin</dc:creator>
  <cp:lastModifiedBy>nikitha kambhampati</cp:lastModifiedBy>
  <cp:revision>32</cp:revision>
  <dcterms:created xsi:type="dcterms:W3CDTF">2021-04-21T13:34:38Z</dcterms:created>
  <dcterms:modified xsi:type="dcterms:W3CDTF">2021-05-28T04:33:53Z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2021-04-21T00:00:00Z</vt:filetime>
  </property>
</Properties>
</file>