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4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18" name="bg object 18"/>
          <p:cNvSpPr/>
          <p:nvPr/>
        </p:nvSpPr>
        <p:spPr>
          <a:xfrm>
            <a:off x="0" y="11549"/>
            <a:ext cx="9143976" cy="684643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994505" y="3013748"/>
            <a:ext cx="3154988"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45628" y="2086758"/>
            <a:ext cx="7348220" cy="409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towardsdatascience.com/deep-learning-for-ship-detection-and-segmentation-71d223aca649" TargetMode="External"/><Relationship Id="rId3" Type="http://schemas.openxmlformats.org/officeDocument/2006/relationships/image" Target="../media/image5.png"/><Relationship Id="rId7" Type="http://schemas.openxmlformats.org/officeDocument/2006/relationships/hyperlink" Target="https://earth.esa.int/eogateway/documents/20142/37627/8-Ship-Detection-High-Res-Satellite-Imagery.pdf"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hindawi.com/journals/complexity/2020/1520872/" TargetMode="External"/><Relationship Id="rId5" Type="http://schemas.openxmlformats.org/officeDocument/2006/relationships/hyperlink" Target="https://www.kaggle.com/c/airbus-ship-detection/data" TargetMode="External"/><Relationship Id="rId4" Type="http://schemas.openxmlformats.org/officeDocument/2006/relationships/hyperlink" Target="http://www.ijstr.org/final-print/dec2019/Real-Time-Detection-And-Segmentation-Of-Ships-In-Satellite-Image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4" name="object 4"/>
            <p:cNvSpPr/>
            <p:nvPr/>
          </p:nvSpPr>
          <p:spPr>
            <a:xfrm>
              <a:off x="0" y="0"/>
              <a:ext cx="9143981" cy="6857986"/>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446022" y="1679042"/>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 </a:t>
            </a:r>
            <a:r>
              <a:rPr sz="2400" dirty="0"/>
              <a:t>of </a:t>
            </a:r>
            <a:r>
              <a:rPr sz="2400" spc="-5" dirty="0"/>
              <a:t>Computer Science </a:t>
            </a:r>
            <a:r>
              <a:rPr sz="2400" dirty="0"/>
              <a:t>and</a:t>
            </a:r>
            <a:r>
              <a:rPr sz="2400" spc="-120" dirty="0"/>
              <a:t> </a:t>
            </a:r>
            <a:r>
              <a:rPr sz="2400" spc="-5" dirty="0"/>
              <a:t>Engineering</a:t>
            </a:r>
            <a:endParaRPr sz="2400"/>
          </a:p>
        </p:txBody>
      </p:sp>
      <p:sp>
        <p:nvSpPr>
          <p:cNvPr id="6" name="object 6"/>
          <p:cNvSpPr txBox="1"/>
          <p:nvPr/>
        </p:nvSpPr>
        <p:spPr>
          <a:xfrm>
            <a:off x="0" y="2410052"/>
            <a:ext cx="9044292" cy="1710725"/>
          </a:xfrm>
          <a:prstGeom prst="rect">
            <a:avLst/>
          </a:prstGeom>
        </p:spPr>
        <p:txBody>
          <a:bodyPr vert="horz" wrap="square" lIns="0" tIns="12700" rIns="0" bIns="0" rtlCol="0">
            <a:spAutoFit/>
          </a:bodyPr>
          <a:lstStyle/>
          <a:p>
            <a:pPr marL="12700">
              <a:lnSpc>
                <a:spcPct val="100000"/>
              </a:lnSpc>
              <a:spcBef>
                <a:spcPts val="100"/>
              </a:spcBef>
            </a:pPr>
            <a:r>
              <a:rPr lang="en-IN" sz="4000" b="1" spc="-5" dirty="0">
                <a:solidFill>
                  <a:srgbClr val="0000FF"/>
                </a:solidFill>
                <a:latin typeface="Times New Roman"/>
                <a:cs typeface="Times New Roman"/>
              </a:rPr>
              <a:t>Vessel detection from space borne images</a:t>
            </a:r>
            <a:endParaRPr sz="4000" dirty="0">
              <a:latin typeface="Times New Roman"/>
              <a:cs typeface="Times New Roman"/>
            </a:endParaRPr>
          </a:p>
          <a:p>
            <a:pPr>
              <a:lnSpc>
                <a:spcPct val="100000"/>
              </a:lnSpc>
            </a:pPr>
            <a:endParaRPr sz="3200" dirty="0">
              <a:latin typeface="Times New Roman"/>
              <a:cs typeface="Times New Roman"/>
            </a:endParaRPr>
          </a:p>
          <a:p>
            <a:pPr marL="309880" algn="ctr">
              <a:lnSpc>
                <a:spcPct val="100000"/>
              </a:lnSpc>
              <a:spcBef>
                <a:spcPts val="2195"/>
              </a:spcBef>
            </a:pPr>
            <a:r>
              <a:rPr sz="2000" b="1" spc="-5" dirty="0">
                <a:latin typeface="Times New Roman"/>
                <a:cs typeface="Times New Roman"/>
              </a:rPr>
              <a:t>Date: </a:t>
            </a:r>
            <a:r>
              <a:rPr lang="en-IN" sz="2000" b="1" spc="-5" dirty="0">
                <a:latin typeface="Times New Roman"/>
                <a:cs typeface="Times New Roman"/>
              </a:rPr>
              <a:t>22</a:t>
            </a:r>
            <a:r>
              <a:rPr sz="2000" b="1" dirty="0">
                <a:latin typeface="Times New Roman"/>
                <a:cs typeface="Times New Roman"/>
              </a:rPr>
              <a:t> </a:t>
            </a:r>
            <a:r>
              <a:rPr sz="2000" b="1" spc="-5" dirty="0">
                <a:latin typeface="Times New Roman"/>
                <a:cs typeface="Times New Roman"/>
              </a:rPr>
              <a:t>April</a:t>
            </a:r>
            <a:r>
              <a:rPr sz="2000" b="1" spc="-1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7" name="object 7"/>
          <p:cNvSpPr txBox="1"/>
          <p:nvPr/>
        </p:nvSpPr>
        <p:spPr>
          <a:xfrm>
            <a:off x="641323" y="4592923"/>
            <a:ext cx="7896859" cy="1854200"/>
          </a:xfrm>
          <a:prstGeom prst="rect">
            <a:avLst/>
          </a:prstGeom>
        </p:spPr>
        <p:txBody>
          <a:bodyPr vert="horz" wrap="square" lIns="0" tIns="12700" rIns="0" bIns="0" rtlCol="0">
            <a:spAutoFit/>
          </a:bodyPr>
          <a:lstStyle/>
          <a:p>
            <a:pPr marL="12700" marR="3012440">
              <a:lnSpc>
                <a:spcPct val="100000"/>
              </a:lnSpc>
              <a:spcBef>
                <a:spcPts val="100"/>
              </a:spcBef>
            </a:pPr>
            <a:r>
              <a:rPr lang="en-IN" b="1" spc="-5" dirty="0">
                <a:latin typeface="Times New Roman" panose="02020603050405020304" pitchFamily="18" charset="0"/>
                <a:cs typeface="Times New Roman" panose="02020603050405020304" pitchFamily="18" charset="0"/>
              </a:rPr>
              <a:t>Nikitha Kambhampati</a:t>
            </a:r>
            <a:r>
              <a:rPr sz="1800" b="1" spc="-5" dirty="0">
                <a:latin typeface="Times New Roman" panose="02020603050405020304" pitchFamily="18" charset="0"/>
                <a:cs typeface="Times New Roman" panose="02020603050405020304" pitchFamily="18" charset="0"/>
              </a:rPr>
              <a:t> </a:t>
            </a:r>
            <a:r>
              <a:rPr lang="en-IN" b="1" spc="-5" dirty="0">
                <a:latin typeface="Times New Roman" panose="02020603050405020304" pitchFamily="18" charset="0"/>
                <a:cs typeface="Times New Roman" panose="02020603050405020304" pitchFamily="18" charset="0"/>
              </a:rPr>
              <a:t>-</a:t>
            </a:r>
            <a:r>
              <a:rPr sz="1800" b="1"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17WH1A05</a:t>
            </a:r>
            <a:r>
              <a:rPr lang="en-IN" b="1" spc="-5" dirty="0">
                <a:latin typeface="Times New Roman" panose="02020603050405020304" pitchFamily="18" charset="0"/>
                <a:cs typeface="Times New Roman" panose="02020603050405020304" pitchFamily="18" charset="0"/>
              </a:rPr>
              <a:t>07</a:t>
            </a:r>
          </a:p>
          <a:p>
            <a:pPr marL="12700" marR="3012440">
              <a:lnSpc>
                <a:spcPct val="100000"/>
              </a:lnSpc>
              <a:spcBef>
                <a:spcPts val="100"/>
              </a:spcBef>
            </a:pPr>
            <a:r>
              <a:rPr lang="en-IN" b="1" spc="-5" dirty="0">
                <a:latin typeface="Times New Roman" panose="02020603050405020304" pitchFamily="18" charset="0"/>
                <a:cs typeface="Times New Roman" panose="02020603050405020304" pitchFamily="18" charset="0"/>
              </a:rPr>
              <a:t>Pagilla Sai Preethi        -</a:t>
            </a:r>
            <a:r>
              <a:rPr sz="1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17WH1A05</a:t>
            </a:r>
            <a:r>
              <a:rPr lang="en-IN" sz="1800" b="1" spc="-5" dirty="0">
                <a:latin typeface="Times New Roman" panose="02020603050405020304" pitchFamily="18" charset="0"/>
                <a:cs typeface="Times New Roman" panose="02020603050405020304" pitchFamily="18" charset="0"/>
              </a:rPr>
              <a:t>47</a:t>
            </a:r>
            <a:endParaRPr sz="1800" dirty="0">
              <a:latin typeface="Times New Roman" panose="02020603050405020304" pitchFamily="18" charset="0"/>
              <a:cs typeface="Times New Roman" panose="02020603050405020304" pitchFamily="18" charset="0"/>
            </a:endParaRPr>
          </a:p>
          <a:p>
            <a:pPr marL="12700">
              <a:lnSpc>
                <a:spcPct val="100000"/>
              </a:lnSpc>
            </a:pPr>
            <a:r>
              <a:rPr lang="en-IN" b="1" spc="-15" dirty="0">
                <a:latin typeface="Times New Roman" panose="02020603050405020304" pitchFamily="18" charset="0"/>
                <a:cs typeface="Times New Roman" panose="02020603050405020304" pitchFamily="18" charset="0"/>
              </a:rPr>
              <a:t>Gaddam Nikitha          </a:t>
            </a:r>
            <a:r>
              <a:rPr sz="1800" b="1" spc="-20" dirty="0">
                <a:latin typeface="Times New Roman" panose="02020603050405020304" pitchFamily="18" charset="0"/>
                <a:cs typeface="Times New Roman" panose="02020603050405020304" pitchFamily="18" charset="0"/>
              </a:rPr>
              <a:t> </a:t>
            </a:r>
            <a:r>
              <a:rPr lang="en-IN" b="1" spc="-20" dirty="0">
                <a:latin typeface="Times New Roman" panose="02020603050405020304" pitchFamily="18" charset="0"/>
                <a:cs typeface="Times New Roman" panose="02020603050405020304" pitchFamily="18" charset="0"/>
              </a:rPr>
              <a:t>-</a:t>
            </a:r>
            <a:r>
              <a:rPr sz="1800" b="1" spc="35" dirty="0">
                <a:latin typeface="Times New Roman" panose="02020603050405020304" pitchFamily="18" charset="0"/>
                <a:cs typeface="Times New Roman" panose="02020603050405020304" pitchFamily="18" charset="0"/>
              </a:rPr>
              <a:t> </a:t>
            </a:r>
            <a:r>
              <a:rPr lang="en-IN" sz="1800" b="1" spc="3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a:t>
            </a:r>
            <a:r>
              <a:rPr lang="en-IN" sz="1800" b="1" spc="-5" dirty="0">
                <a:latin typeface="Times New Roman" panose="02020603050405020304" pitchFamily="18" charset="0"/>
                <a:cs typeface="Times New Roman" panose="02020603050405020304" pitchFamily="18" charset="0"/>
              </a:rPr>
              <a:t>8WH5A0502</a:t>
            </a:r>
            <a:endParaRPr sz="1800" dirty="0">
              <a:latin typeface="Times New Roman" panose="02020603050405020304" pitchFamily="18" charset="0"/>
              <a:cs typeface="Times New Roman" panose="02020603050405020304" pitchFamily="18" charset="0"/>
            </a:endParaRPr>
          </a:p>
          <a:p>
            <a:pPr>
              <a:lnSpc>
                <a:spcPct val="100000"/>
              </a:lnSpc>
            </a:pPr>
            <a:endParaRPr sz="1800" dirty="0">
              <a:latin typeface="Carlito"/>
              <a:cs typeface="Carlito"/>
            </a:endParaRPr>
          </a:p>
          <a:p>
            <a:pPr marL="3902075" marR="5080" indent="19050">
              <a:lnSpc>
                <a:spcPct val="100000"/>
              </a:lnSpc>
              <a:spcBef>
                <a:spcPts val="1400"/>
              </a:spcBef>
              <a:tabLst>
                <a:tab pos="5456555" algn="l"/>
              </a:tabLst>
            </a:pPr>
            <a:r>
              <a:rPr sz="1800" b="1" spc="-5" dirty="0">
                <a:latin typeface="Times New Roman"/>
                <a:cs typeface="Times New Roman"/>
              </a:rPr>
              <a:t>Internal Guide </a:t>
            </a:r>
            <a:r>
              <a:rPr sz="1800" b="1" dirty="0">
                <a:latin typeface="Times New Roman"/>
                <a:cs typeface="Times New Roman"/>
              </a:rPr>
              <a:t>: </a:t>
            </a:r>
            <a:r>
              <a:rPr lang="en-US" sz="1800" b="1" dirty="0">
                <a:latin typeface="Times New Roman" panose="02020603050405020304" pitchFamily="18" charset="0"/>
                <a:cs typeface="Times New Roman" panose="02020603050405020304" pitchFamily="18" charset="0"/>
              </a:rPr>
              <a:t>Ms. C Jagadeeswari </a:t>
            </a:r>
            <a:r>
              <a:rPr sz="1800" b="1" spc="-5" dirty="0">
                <a:latin typeface="Times New Roman"/>
                <a:cs typeface="Times New Roman"/>
              </a:rPr>
              <a:t>Designation</a:t>
            </a:r>
            <a:r>
              <a:rPr lang="en-IN" sz="1800" b="1" spc="-5" dirty="0">
                <a:latin typeface="Times New Roman"/>
                <a:cs typeface="Times New Roman"/>
              </a:rPr>
              <a:t>       </a:t>
            </a:r>
            <a:r>
              <a:rPr sz="1800" b="1" dirty="0">
                <a:latin typeface="Times New Roman"/>
                <a:cs typeface="Times New Roman"/>
              </a:rPr>
              <a:t>: </a:t>
            </a:r>
            <a:r>
              <a:rPr sz="1800" b="1" spc="-5" dirty="0">
                <a:latin typeface="Times New Roman"/>
                <a:cs typeface="Times New Roman"/>
              </a:rPr>
              <a:t>Ass</a:t>
            </a:r>
            <a:r>
              <a:rPr lang="en-IN" sz="1800" b="1" spc="-5" dirty="0">
                <a:latin typeface="Times New Roman"/>
                <a:cs typeface="Times New Roman"/>
              </a:rPr>
              <a:t>istant</a:t>
            </a:r>
            <a:r>
              <a:rPr sz="1800" b="1" spc="-135" dirty="0">
                <a:latin typeface="Times New Roman"/>
                <a:cs typeface="Times New Roman"/>
              </a:rPr>
              <a:t> </a:t>
            </a:r>
            <a:r>
              <a:rPr sz="1800" b="1" spc="-5" dirty="0">
                <a:latin typeface="Times New Roman"/>
                <a:cs typeface="Times New Roman"/>
              </a:rPr>
              <a:t>Professor</a:t>
            </a:r>
            <a:endParaRPr sz="18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189729" y="210654"/>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152400" y="1109870"/>
            <a:ext cx="8839200" cy="5242269"/>
          </a:xfrm>
          <a:prstGeom prst="rect">
            <a:avLst/>
          </a:prstGeom>
        </p:spPr>
        <p:txBody>
          <a:bodyPr vert="horz" wrap="square" lIns="0" tIns="154940" rIns="0" bIns="0" rtlCol="0">
            <a:spAutoFit/>
          </a:bodyPr>
          <a:lstStyle/>
          <a:p>
            <a:pPr marL="12700">
              <a:lnSpc>
                <a:spcPct val="100000"/>
              </a:lnSpc>
              <a:spcBef>
                <a:spcPts val="1220"/>
              </a:spcBef>
            </a:pPr>
            <a:r>
              <a:rPr sz="2000" b="1" spc="15" dirty="0">
                <a:latin typeface="Times New Roman" panose="02020603050405020304" pitchFamily="18" charset="0"/>
                <a:cs typeface="Times New Roman" panose="02020603050405020304" pitchFamily="18" charset="0"/>
              </a:rPr>
              <a:t>Problem</a:t>
            </a:r>
            <a:r>
              <a:rPr sz="2000" b="1" spc="-9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Statement:</a:t>
            </a:r>
            <a:endParaRPr lang="en-IN" sz="2000" b="1" spc="5"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aims at detecting large vessels (ships) in sea from satellite images.</a:t>
            </a:r>
          </a:p>
          <a:p>
            <a:r>
              <a:rPr lang="en-US" sz="2000" dirty="0">
                <a:latin typeface="Times New Roman" panose="02020603050405020304" pitchFamily="18" charset="0"/>
                <a:cs typeface="Times New Roman" panose="02020603050405020304" pitchFamily="18" charset="0"/>
              </a:rPr>
              <a:t>Ship detection from remote sensing imagery is a crucial application for maritime security which includes traffic surveillance, protection against illegal fisheries, oil discharge control and sea pollution monitoring.</a:t>
            </a:r>
          </a:p>
          <a:p>
            <a:pPr>
              <a:lnSpc>
                <a:spcPct val="100000"/>
              </a:lnSpc>
            </a:pPr>
            <a:endParaRPr sz="2000" dirty="0">
              <a:latin typeface="Times New Roman" panose="02020603050405020304" pitchFamily="18" charset="0"/>
              <a:cs typeface="Times New Roman" panose="02020603050405020304" pitchFamily="18" charset="0"/>
            </a:endParaRPr>
          </a:p>
          <a:p>
            <a:pPr marL="12700">
              <a:lnSpc>
                <a:spcPct val="100000"/>
              </a:lnSpc>
            </a:pPr>
            <a:r>
              <a:rPr sz="2000" b="1" spc="15" dirty="0">
                <a:latin typeface="Times New Roman" panose="02020603050405020304" pitchFamily="18" charset="0"/>
                <a:cs typeface="Times New Roman" panose="02020603050405020304" pitchFamily="18" charset="0"/>
              </a:rPr>
              <a:t>Project</a:t>
            </a:r>
            <a:r>
              <a:rPr sz="2000" b="1" spc="-9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Objective:</a:t>
            </a:r>
            <a:endParaRPr lang="en-IN" sz="2000" b="1" dirty="0">
              <a:latin typeface="Times New Roman" panose="02020603050405020304" pitchFamily="18" charset="0"/>
              <a:cs typeface="Times New Roman" panose="02020603050405020304" pitchFamily="18" charset="0"/>
            </a:endParaRPr>
          </a:p>
          <a:p>
            <a:pPr marL="355600" marR="5080" indent="-342900">
              <a:lnSpc>
                <a:spcPct val="114999"/>
              </a:lnSpc>
              <a:spcBef>
                <a:spcPts val="8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build an algorithm to automatically detect and segment ships in satellite images.  Some of the challenging factors include flaws in image quality like uneven brightness, obstruction, many images which have similar shape, color and texture. </a:t>
            </a:r>
          </a:p>
          <a:p>
            <a:pPr marL="355600" marR="5080" indent="-342900">
              <a:lnSpc>
                <a:spcPct val="114999"/>
              </a:lnSpc>
              <a:spcBef>
                <a:spcPts val="8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problem is that objects like islands, ports, whales etc look quite similar to ships. The algorithm had to be extremely accurate because lives and billions of dollars in energy infrastructure is at stake. In this algorithm  custom MASK R CNN is used  for predicting with  more accuracy.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1" y="-17002"/>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21635" y="117516"/>
            <a:ext cx="170053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Dataset</a:t>
            </a:r>
            <a:endParaRPr sz="4400">
              <a:latin typeface="Times New Roman"/>
              <a:cs typeface="Times New Roman"/>
            </a:endParaRPr>
          </a:p>
        </p:txBody>
      </p:sp>
      <p:sp>
        <p:nvSpPr>
          <p:cNvPr id="7" name="object 7"/>
          <p:cNvSpPr/>
          <p:nvPr/>
        </p:nvSpPr>
        <p:spPr>
          <a:xfrm>
            <a:off x="386449" y="2834194"/>
            <a:ext cx="8462010" cy="3200400"/>
          </a:xfrm>
          <a:custGeom>
            <a:avLst/>
            <a:gdLst/>
            <a:ahLst/>
            <a:cxnLst/>
            <a:rect l="l" t="t" r="r" b="b"/>
            <a:pathLst>
              <a:path w="8462010" h="3200400">
                <a:moveTo>
                  <a:pt x="0" y="0"/>
                </a:moveTo>
                <a:lnTo>
                  <a:pt x="8461982" y="0"/>
                </a:lnTo>
              </a:path>
              <a:path w="8462010" h="3200400">
                <a:moveTo>
                  <a:pt x="0" y="400049"/>
                </a:moveTo>
                <a:lnTo>
                  <a:pt x="8461982" y="400049"/>
                </a:lnTo>
              </a:path>
              <a:path w="8462010" h="3200400">
                <a:moveTo>
                  <a:pt x="0" y="800098"/>
                </a:moveTo>
                <a:lnTo>
                  <a:pt x="8461982" y="800098"/>
                </a:lnTo>
              </a:path>
              <a:path w="8462010" h="3200400">
                <a:moveTo>
                  <a:pt x="0" y="1200147"/>
                </a:moveTo>
                <a:lnTo>
                  <a:pt x="8461982" y="1200147"/>
                </a:lnTo>
              </a:path>
              <a:path w="8462010" h="3200400">
                <a:moveTo>
                  <a:pt x="0" y="1600196"/>
                </a:moveTo>
                <a:lnTo>
                  <a:pt x="8461982" y="1600196"/>
                </a:lnTo>
              </a:path>
              <a:path w="8462010" h="3200400">
                <a:moveTo>
                  <a:pt x="0" y="2000245"/>
                </a:moveTo>
                <a:lnTo>
                  <a:pt x="8461982" y="2000245"/>
                </a:lnTo>
              </a:path>
              <a:path w="8462010" h="3200400">
                <a:moveTo>
                  <a:pt x="0" y="2400295"/>
                </a:moveTo>
                <a:lnTo>
                  <a:pt x="8461982" y="2400295"/>
                </a:lnTo>
              </a:path>
              <a:path w="8462010" h="3200400">
                <a:moveTo>
                  <a:pt x="0" y="2800344"/>
                </a:moveTo>
                <a:lnTo>
                  <a:pt x="8461982" y="2800344"/>
                </a:lnTo>
              </a:path>
              <a:path w="8462010" h="3200400">
                <a:moveTo>
                  <a:pt x="0" y="3200393"/>
                </a:moveTo>
                <a:lnTo>
                  <a:pt x="8461982" y="3200393"/>
                </a:lnTo>
              </a:path>
            </a:pathLst>
          </a:custGeom>
          <a:ln w="10574">
            <a:solidFill>
              <a:srgbClr val="DDDDDD"/>
            </a:solidFill>
          </a:ln>
        </p:spPr>
        <p:txBody>
          <a:bodyPr wrap="square" lIns="0" tIns="0" rIns="0" bIns="0" rtlCol="0"/>
          <a:lstStyle/>
          <a:p>
            <a:endParaRPr/>
          </a:p>
        </p:txBody>
      </p:sp>
      <p:sp>
        <p:nvSpPr>
          <p:cNvPr id="8" name="object 8"/>
          <p:cNvSpPr txBox="1"/>
          <p:nvPr/>
        </p:nvSpPr>
        <p:spPr>
          <a:xfrm>
            <a:off x="440424" y="1000732"/>
            <a:ext cx="8174355" cy="4280659"/>
          </a:xfrm>
          <a:prstGeom prst="rect">
            <a:avLst/>
          </a:prstGeom>
        </p:spPr>
        <p:txBody>
          <a:bodyPr vert="horz" wrap="square" lIns="0" tIns="154940" rIns="0" bIns="0" rtlCol="0">
            <a:spAutoFit/>
          </a:bodyPr>
          <a:lstStyle/>
          <a:p>
            <a:pPr marL="12700">
              <a:lnSpc>
                <a:spcPct val="100000"/>
              </a:lnSpc>
              <a:spcBef>
                <a:spcPts val="1220"/>
              </a:spcBef>
            </a:pPr>
            <a:r>
              <a:rPr sz="1800" b="1" spc="5" dirty="0">
                <a:latin typeface="Lato"/>
                <a:cs typeface="Lato"/>
              </a:rPr>
              <a:t>Dataset</a:t>
            </a:r>
            <a:r>
              <a:rPr sz="1800" b="1" spc="-100" dirty="0">
                <a:latin typeface="Lato"/>
                <a:cs typeface="Lato"/>
              </a:rPr>
              <a:t> </a:t>
            </a:r>
            <a:r>
              <a:rPr sz="1800" b="1" spc="5" dirty="0">
                <a:latin typeface="Lato"/>
                <a:cs typeface="Lato"/>
              </a:rPr>
              <a:t>Description:</a:t>
            </a:r>
            <a:endParaRPr lang="en-IN" sz="1800" b="1" spc="5" dirty="0">
              <a:latin typeface="Lato"/>
              <a:cs typeface="Lato"/>
            </a:endParaRPr>
          </a:p>
          <a:p>
            <a:pPr marL="298450" indent="-285750">
              <a:spcBef>
                <a:spcPts val="122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public dataset from Kaggle on the Airbus Ship Detection Challenge is taken. The total size of the dataset is 29.25 Gb. </a:t>
            </a:r>
          </a:p>
          <a:p>
            <a:pPr marL="298450" indent="-285750">
              <a:lnSpc>
                <a:spcPct val="100000"/>
              </a:lnSpc>
              <a:spcBef>
                <a:spcPts val="122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contains more than 2,00,000  768 × 768 images taken from satellite. (1,93,000  images – training data and 15,600  images– testing data)</a:t>
            </a:r>
          </a:p>
          <a:p>
            <a:pPr marL="298450" indent="-285750">
              <a:lnSpc>
                <a:spcPct val="100000"/>
              </a:lnSpc>
              <a:spcBef>
                <a:spcPts val="122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Along with the images in the dataset, is a CSV file that lists all the images ids and their corresponding pixels coordinates. </a:t>
            </a:r>
          </a:p>
          <a:p>
            <a:pPr marL="298450" indent="-285750">
              <a:lnSpc>
                <a:spcPct val="100000"/>
              </a:lnSpc>
              <a:spcBef>
                <a:spcPts val="122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coordinates represent segmentation bounding boxes of ships. Not having pixel coordinates for an image means that particular image doesn’t have any ships.</a:t>
            </a:r>
          </a:p>
          <a:p>
            <a:pPr marL="298450" indent="-285750">
              <a:lnSpc>
                <a:spcPct val="100000"/>
              </a:lnSpc>
              <a:spcBef>
                <a:spcPts val="122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CFFE792-0BA0-4441-9C1A-CEE0EE3EE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167" y="4609187"/>
            <a:ext cx="3200400" cy="18233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0" y="0"/>
            <a:ext cx="9156681" cy="6857986"/>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a:spLocks noGrp="1"/>
          </p:cNvSpPr>
          <p:nvPr>
            <p:ph type="title"/>
          </p:nvPr>
        </p:nvSpPr>
        <p:spPr>
          <a:xfrm>
            <a:off x="3034236" y="105449"/>
            <a:ext cx="281686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Architecture</a:t>
            </a:r>
            <a:endParaRPr sz="4400">
              <a:latin typeface="Times New Roman"/>
              <a:cs typeface="Times New Roman"/>
            </a:endParaRPr>
          </a:p>
        </p:txBody>
      </p:sp>
      <p:grpSp>
        <p:nvGrpSpPr>
          <p:cNvPr id="7" name="object 7"/>
          <p:cNvGrpSpPr/>
          <p:nvPr/>
        </p:nvGrpSpPr>
        <p:grpSpPr>
          <a:xfrm>
            <a:off x="124149" y="1282059"/>
            <a:ext cx="8898152" cy="4897474"/>
            <a:chOff x="124149" y="1282059"/>
            <a:chExt cx="8898152" cy="4897474"/>
          </a:xfrm>
        </p:grpSpPr>
        <p:sp>
          <p:nvSpPr>
            <p:cNvPr id="8" name="object 8"/>
            <p:cNvSpPr/>
            <p:nvPr/>
          </p:nvSpPr>
          <p:spPr>
            <a:xfrm>
              <a:off x="124149" y="1282059"/>
              <a:ext cx="1924685" cy="546741"/>
            </a:xfrm>
            <a:custGeom>
              <a:avLst/>
              <a:gdLst/>
              <a:ahLst/>
              <a:cxnLst/>
              <a:rect l="l" t="t" r="r" b="b"/>
              <a:pathLst>
                <a:path w="1924685" h="778510">
                  <a:moveTo>
                    <a:pt x="1794843" y="777898"/>
                  </a:moveTo>
                  <a:lnTo>
                    <a:pt x="129652" y="777898"/>
                  </a:lnTo>
                  <a:lnTo>
                    <a:pt x="79185" y="767709"/>
                  </a:lnTo>
                  <a:lnTo>
                    <a:pt x="37974" y="739924"/>
                  </a:lnTo>
                  <a:lnTo>
                    <a:pt x="10188" y="698712"/>
                  </a:lnTo>
                  <a:lnTo>
                    <a:pt x="0" y="648246"/>
                  </a:lnTo>
                  <a:lnTo>
                    <a:pt x="0" y="129652"/>
                  </a:lnTo>
                  <a:lnTo>
                    <a:pt x="10188" y="79185"/>
                  </a:lnTo>
                  <a:lnTo>
                    <a:pt x="37974" y="37974"/>
                  </a:lnTo>
                  <a:lnTo>
                    <a:pt x="79185" y="10188"/>
                  </a:lnTo>
                  <a:lnTo>
                    <a:pt x="129652" y="0"/>
                  </a:lnTo>
                  <a:lnTo>
                    <a:pt x="1794843" y="0"/>
                  </a:lnTo>
                  <a:lnTo>
                    <a:pt x="1844458" y="9869"/>
                  </a:lnTo>
                  <a:lnTo>
                    <a:pt x="1886521" y="37974"/>
                  </a:lnTo>
                  <a:lnTo>
                    <a:pt x="1914626" y="80037"/>
                  </a:lnTo>
                  <a:lnTo>
                    <a:pt x="1924496" y="129652"/>
                  </a:lnTo>
                  <a:lnTo>
                    <a:pt x="1924496" y="648246"/>
                  </a:lnTo>
                  <a:lnTo>
                    <a:pt x="1914307" y="698712"/>
                  </a:lnTo>
                  <a:lnTo>
                    <a:pt x="1886521" y="739924"/>
                  </a:lnTo>
                  <a:lnTo>
                    <a:pt x="1845310" y="767709"/>
                  </a:lnTo>
                  <a:lnTo>
                    <a:pt x="1794843" y="777898"/>
                  </a:lnTo>
                  <a:close/>
                </a:path>
              </a:pathLst>
            </a:custGeom>
            <a:solidFill>
              <a:srgbClr val="DFE2E4"/>
            </a:solidFill>
          </p:spPr>
          <p:txBody>
            <a:bodyPr wrap="square" lIns="0" tIns="0" rIns="0" bIns="0" rtlCol="0"/>
            <a:lstStyle/>
            <a:p>
              <a:endParaRPr/>
            </a:p>
          </p:txBody>
        </p:sp>
        <p:sp>
          <p:nvSpPr>
            <p:cNvPr id="9" name="object 9"/>
            <p:cNvSpPr/>
            <p:nvPr/>
          </p:nvSpPr>
          <p:spPr>
            <a:xfrm>
              <a:off x="124149" y="1282059"/>
              <a:ext cx="1924685" cy="778510"/>
            </a:xfrm>
            <a:custGeom>
              <a:avLst/>
              <a:gdLst/>
              <a:ahLst/>
              <a:cxnLst/>
              <a:rect l="l" t="t" r="r" b="b"/>
              <a:pathLst>
                <a:path w="1924685" h="778510">
                  <a:moveTo>
                    <a:pt x="0" y="129652"/>
                  </a:moveTo>
                  <a:lnTo>
                    <a:pt x="10188" y="79185"/>
                  </a:lnTo>
                  <a:lnTo>
                    <a:pt x="37974" y="37974"/>
                  </a:lnTo>
                  <a:lnTo>
                    <a:pt x="79185" y="10188"/>
                  </a:lnTo>
                  <a:lnTo>
                    <a:pt x="129652" y="0"/>
                  </a:lnTo>
                  <a:lnTo>
                    <a:pt x="1794843" y="0"/>
                  </a:lnTo>
                  <a:lnTo>
                    <a:pt x="1844458" y="9869"/>
                  </a:lnTo>
                  <a:lnTo>
                    <a:pt x="1886521" y="37974"/>
                  </a:lnTo>
                  <a:lnTo>
                    <a:pt x="1914626" y="80037"/>
                  </a:lnTo>
                  <a:lnTo>
                    <a:pt x="1924496" y="129652"/>
                  </a:lnTo>
                  <a:lnTo>
                    <a:pt x="1924496" y="648246"/>
                  </a:lnTo>
                  <a:lnTo>
                    <a:pt x="1914307" y="698712"/>
                  </a:lnTo>
                  <a:lnTo>
                    <a:pt x="1886521" y="739924"/>
                  </a:lnTo>
                  <a:lnTo>
                    <a:pt x="1845310" y="767709"/>
                  </a:lnTo>
                  <a:lnTo>
                    <a:pt x="1794843" y="777898"/>
                  </a:lnTo>
                  <a:lnTo>
                    <a:pt x="129652" y="777898"/>
                  </a:lnTo>
                  <a:lnTo>
                    <a:pt x="79185" y="767709"/>
                  </a:lnTo>
                  <a:lnTo>
                    <a:pt x="37974" y="739924"/>
                  </a:lnTo>
                  <a:lnTo>
                    <a:pt x="10188" y="698712"/>
                  </a:lnTo>
                  <a:lnTo>
                    <a:pt x="0" y="648246"/>
                  </a:lnTo>
                  <a:lnTo>
                    <a:pt x="0" y="129652"/>
                  </a:lnTo>
                  <a:close/>
                </a:path>
              </a:pathLst>
            </a:custGeom>
            <a:ln w="9524">
              <a:solidFill>
                <a:srgbClr val="335B74"/>
              </a:solidFill>
            </a:ln>
          </p:spPr>
          <p:txBody>
            <a:bodyPr wrap="square" lIns="0" tIns="0" rIns="0" bIns="0" rtlCol="0"/>
            <a:lstStyle/>
            <a:p>
              <a:endParaRPr/>
            </a:p>
          </p:txBody>
        </p:sp>
        <p:sp>
          <p:nvSpPr>
            <p:cNvPr id="10" name="object 10"/>
            <p:cNvSpPr/>
            <p:nvPr/>
          </p:nvSpPr>
          <p:spPr>
            <a:xfrm>
              <a:off x="1439647" y="2192944"/>
              <a:ext cx="1924685" cy="683139"/>
            </a:xfrm>
            <a:custGeom>
              <a:avLst/>
              <a:gdLst/>
              <a:ahLst/>
              <a:cxnLst/>
              <a:rect l="l" t="t" r="r" b="b"/>
              <a:pathLst>
                <a:path w="1924685" h="778510">
                  <a:moveTo>
                    <a:pt x="1794846" y="777898"/>
                  </a:moveTo>
                  <a:lnTo>
                    <a:pt x="129652" y="777898"/>
                  </a:lnTo>
                  <a:lnTo>
                    <a:pt x="79185" y="767709"/>
                  </a:lnTo>
                  <a:lnTo>
                    <a:pt x="37974" y="739923"/>
                  </a:lnTo>
                  <a:lnTo>
                    <a:pt x="10188" y="698712"/>
                  </a:lnTo>
                  <a:lnTo>
                    <a:pt x="0" y="648248"/>
                  </a:lnTo>
                  <a:lnTo>
                    <a:pt x="0" y="129652"/>
                  </a:lnTo>
                  <a:lnTo>
                    <a:pt x="10188" y="79185"/>
                  </a:lnTo>
                  <a:lnTo>
                    <a:pt x="37974" y="37974"/>
                  </a:lnTo>
                  <a:lnTo>
                    <a:pt x="79185" y="10188"/>
                  </a:lnTo>
                  <a:lnTo>
                    <a:pt x="129652" y="0"/>
                  </a:lnTo>
                  <a:lnTo>
                    <a:pt x="1794846" y="0"/>
                  </a:lnTo>
                  <a:lnTo>
                    <a:pt x="1844452" y="9869"/>
                  </a:lnTo>
                  <a:lnTo>
                    <a:pt x="1886521" y="37974"/>
                  </a:lnTo>
                  <a:lnTo>
                    <a:pt x="1914630" y="80037"/>
                  </a:lnTo>
                  <a:lnTo>
                    <a:pt x="1924496" y="129652"/>
                  </a:lnTo>
                  <a:lnTo>
                    <a:pt x="1924496" y="648248"/>
                  </a:lnTo>
                  <a:lnTo>
                    <a:pt x="1914307" y="698712"/>
                  </a:lnTo>
                  <a:lnTo>
                    <a:pt x="1886521" y="739923"/>
                  </a:lnTo>
                  <a:lnTo>
                    <a:pt x="1845310" y="767709"/>
                  </a:lnTo>
                  <a:lnTo>
                    <a:pt x="1794846" y="777898"/>
                  </a:lnTo>
                  <a:close/>
                </a:path>
              </a:pathLst>
            </a:custGeom>
            <a:solidFill>
              <a:srgbClr val="DFE2E4"/>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Data pre-processing and visualisation</a:t>
              </a:r>
              <a:endParaRPr dirty="0">
                <a:latin typeface="Times New Roman" panose="02020603050405020304" pitchFamily="18" charset="0"/>
                <a:cs typeface="Times New Roman" panose="02020603050405020304" pitchFamily="18" charset="0"/>
              </a:endParaRPr>
            </a:p>
          </p:txBody>
        </p:sp>
        <p:sp>
          <p:nvSpPr>
            <p:cNvPr id="11" name="object 11"/>
            <p:cNvSpPr/>
            <p:nvPr/>
          </p:nvSpPr>
          <p:spPr>
            <a:xfrm>
              <a:off x="1439647" y="2192945"/>
              <a:ext cx="1924685" cy="778510"/>
            </a:xfrm>
            <a:custGeom>
              <a:avLst/>
              <a:gdLst/>
              <a:ahLst/>
              <a:cxnLst/>
              <a:rect l="l" t="t" r="r" b="b"/>
              <a:pathLst>
                <a:path w="1924685" h="778510">
                  <a:moveTo>
                    <a:pt x="0" y="129652"/>
                  </a:moveTo>
                  <a:lnTo>
                    <a:pt x="10188" y="79185"/>
                  </a:lnTo>
                  <a:lnTo>
                    <a:pt x="37974" y="37974"/>
                  </a:lnTo>
                  <a:lnTo>
                    <a:pt x="79185" y="10188"/>
                  </a:lnTo>
                  <a:lnTo>
                    <a:pt x="129652" y="0"/>
                  </a:lnTo>
                  <a:lnTo>
                    <a:pt x="1794846" y="0"/>
                  </a:lnTo>
                  <a:lnTo>
                    <a:pt x="1844452" y="9869"/>
                  </a:lnTo>
                  <a:lnTo>
                    <a:pt x="1886521" y="37974"/>
                  </a:lnTo>
                  <a:lnTo>
                    <a:pt x="1914630" y="80037"/>
                  </a:lnTo>
                  <a:lnTo>
                    <a:pt x="1924496" y="129652"/>
                  </a:lnTo>
                  <a:lnTo>
                    <a:pt x="1924496" y="648248"/>
                  </a:lnTo>
                  <a:lnTo>
                    <a:pt x="1914307" y="698712"/>
                  </a:lnTo>
                  <a:lnTo>
                    <a:pt x="1886521" y="739923"/>
                  </a:lnTo>
                  <a:lnTo>
                    <a:pt x="1845310" y="767709"/>
                  </a:lnTo>
                  <a:lnTo>
                    <a:pt x="1794846" y="777898"/>
                  </a:lnTo>
                  <a:lnTo>
                    <a:pt x="129652" y="777898"/>
                  </a:lnTo>
                  <a:lnTo>
                    <a:pt x="79185" y="767709"/>
                  </a:lnTo>
                  <a:lnTo>
                    <a:pt x="37974" y="739923"/>
                  </a:lnTo>
                  <a:lnTo>
                    <a:pt x="10188" y="698712"/>
                  </a:lnTo>
                  <a:lnTo>
                    <a:pt x="0" y="648248"/>
                  </a:lnTo>
                  <a:lnTo>
                    <a:pt x="0" y="129652"/>
                  </a:lnTo>
                  <a:close/>
                </a:path>
              </a:pathLst>
            </a:custGeom>
            <a:ln w="9524">
              <a:solidFill>
                <a:srgbClr val="335B74"/>
              </a:solidFill>
            </a:ln>
          </p:spPr>
          <p:txBody>
            <a:bodyPr wrap="square" lIns="0" tIns="0" rIns="0" bIns="0" rtlCol="0"/>
            <a:lstStyle/>
            <a:p>
              <a:endParaRPr/>
            </a:p>
          </p:txBody>
        </p:sp>
        <p:sp>
          <p:nvSpPr>
            <p:cNvPr id="12" name="object 12"/>
            <p:cNvSpPr/>
            <p:nvPr/>
          </p:nvSpPr>
          <p:spPr>
            <a:xfrm>
              <a:off x="2732419" y="3229878"/>
              <a:ext cx="1839581" cy="345423"/>
            </a:xfrm>
            <a:custGeom>
              <a:avLst/>
              <a:gdLst/>
              <a:ahLst/>
              <a:cxnLst/>
              <a:rect l="l" t="t" r="r" b="b"/>
              <a:pathLst>
                <a:path w="1924685" h="472439">
                  <a:moveTo>
                    <a:pt x="1845846" y="471899"/>
                  </a:moveTo>
                  <a:lnTo>
                    <a:pt x="78649" y="471899"/>
                  </a:lnTo>
                  <a:lnTo>
                    <a:pt x="48040" y="465716"/>
                  </a:lnTo>
                  <a:lnTo>
                    <a:pt x="23040" y="448858"/>
                  </a:lnTo>
                  <a:lnTo>
                    <a:pt x="6182" y="423858"/>
                  </a:lnTo>
                  <a:lnTo>
                    <a:pt x="0" y="393249"/>
                  </a:lnTo>
                  <a:lnTo>
                    <a:pt x="0" y="78649"/>
                  </a:lnTo>
                  <a:lnTo>
                    <a:pt x="6182" y="48040"/>
                  </a:lnTo>
                  <a:lnTo>
                    <a:pt x="23040" y="23040"/>
                  </a:lnTo>
                  <a:lnTo>
                    <a:pt x="48040" y="6182"/>
                  </a:lnTo>
                  <a:lnTo>
                    <a:pt x="78649" y="0"/>
                  </a:lnTo>
                  <a:lnTo>
                    <a:pt x="1845846" y="0"/>
                  </a:lnTo>
                  <a:lnTo>
                    <a:pt x="1889489" y="13204"/>
                  </a:lnTo>
                  <a:lnTo>
                    <a:pt x="1918514" y="48549"/>
                  </a:lnTo>
                  <a:lnTo>
                    <a:pt x="1924496" y="78649"/>
                  </a:lnTo>
                  <a:lnTo>
                    <a:pt x="1924496" y="393249"/>
                  </a:lnTo>
                  <a:lnTo>
                    <a:pt x="1918313" y="423858"/>
                  </a:lnTo>
                  <a:lnTo>
                    <a:pt x="1901455" y="448858"/>
                  </a:lnTo>
                  <a:lnTo>
                    <a:pt x="1876455" y="465716"/>
                  </a:lnTo>
                  <a:lnTo>
                    <a:pt x="1845846" y="471899"/>
                  </a:lnTo>
                  <a:close/>
                </a:path>
              </a:pathLst>
            </a:custGeom>
            <a:solidFill>
              <a:srgbClr val="DFE2E4"/>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Data augmentation</a:t>
              </a:r>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2732419" y="3159718"/>
              <a:ext cx="1924685" cy="472440"/>
            </a:xfrm>
            <a:custGeom>
              <a:avLst/>
              <a:gdLst/>
              <a:ahLst/>
              <a:cxnLst/>
              <a:rect l="l" t="t" r="r" b="b"/>
              <a:pathLst>
                <a:path w="1924685" h="472439">
                  <a:moveTo>
                    <a:pt x="0" y="78649"/>
                  </a:moveTo>
                  <a:lnTo>
                    <a:pt x="6182" y="48040"/>
                  </a:lnTo>
                  <a:lnTo>
                    <a:pt x="23040" y="23040"/>
                  </a:lnTo>
                  <a:lnTo>
                    <a:pt x="48040" y="6182"/>
                  </a:lnTo>
                  <a:lnTo>
                    <a:pt x="78649" y="0"/>
                  </a:lnTo>
                  <a:lnTo>
                    <a:pt x="1845846" y="0"/>
                  </a:lnTo>
                  <a:lnTo>
                    <a:pt x="1889489" y="13204"/>
                  </a:lnTo>
                  <a:lnTo>
                    <a:pt x="1918514" y="48549"/>
                  </a:lnTo>
                  <a:lnTo>
                    <a:pt x="1924496" y="78649"/>
                  </a:lnTo>
                  <a:lnTo>
                    <a:pt x="1924496" y="393249"/>
                  </a:lnTo>
                  <a:lnTo>
                    <a:pt x="1918313" y="423858"/>
                  </a:lnTo>
                  <a:lnTo>
                    <a:pt x="1901455" y="448858"/>
                  </a:lnTo>
                  <a:lnTo>
                    <a:pt x="1876455" y="465716"/>
                  </a:lnTo>
                  <a:lnTo>
                    <a:pt x="1845846" y="471899"/>
                  </a:lnTo>
                  <a:lnTo>
                    <a:pt x="78649" y="471899"/>
                  </a:lnTo>
                  <a:lnTo>
                    <a:pt x="48040" y="465716"/>
                  </a:lnTo>
                  <a:lnTo>
                    <a:pt x="23040" y="448858"/>
                  </a:lnTo>
                  <a:lnTo>
                    <a:pt x="6182" y="423858"/>
                  </a:lnTo>
                  <a:lnTo>
                    <a:pt x="0" y="393249"/>
                  </a:lnTo>
                  <a:lnTo>
                    <a:pt x="0" y="78649"/>
                  </a:lnTo>
                  <a:close/>
                </a:path>
              </a:pathLst>
            </a:custGeom>
            <a:ln w="9524">
              <a:solidFill>
                <a:srgbClr val="335B74"/>
              </a:solidFill>
            </a:ln>
          </p:spPr>
          <p:txBody>
            <a:bodyPr wrap="square" lIns="0" tIns="0" rIns="0" bIns="0" rtlCol="0"/>
            <a:lstStyle/>
            <a:p>
              <a:endParaRPr/>
            </a:p>
          </p:txBody>
        </p:sp>
        <p:sp>
          <p:nvSpPr>
            <p:cNvPr id="14" name="object 14"/>
            <p:cNvSpPr/>
            <p:nvPr/>
          </p:nvSpPr>
          <p:spPr>
            <a:xfrm>
              <a:off x="3870663" y="3915792"/>
              <a:ext cx="2394829" cy="510396"/>
            </a:xfrm>
            <a:custGeom>
              <a:avLst/>
              <a:gdLst/>
              <a:ahLst/>
              <a:cxnLst/>
              <a:rect l="l" t="t" r="r" b="b"/>
              <a:pathLst>
                <a:path w="2409190" h="778510">
                  <a:moveTo>
                    <a:pt x="2279045" y="777898"/>
                  </a:moveTo>
                  <a:lnTo>
                    <a:pt x="129649" y="777898"/>
                  </a:lnTo>
                  <a:lnTo>
                    <a:pt x="79185" y="767709"/>
                  </a:lnTo>
                  <a:lnTo>
                    <a:pt x="37974" y="739923"/>
                  </a:lnTo>
                  <a:lnTo>
                    <a:pt x="10189" y="698712"/>
                  </a:lnTo>
                  <a:lnTo>
                    <a:pt x="0" y="648248"/>
                  </a:lnTo>
                  <a:lnTo>
                    <a:pt x="0" y="129649"/>
                  </a:lnTo>
                  <a:lnTo>
                    <a:pt x="10189" y="79185"/>
                  </a:lnTo>
                  <a:lnTo>
                    <a:pt x="37974" y="37974"/>
                  </a:lnTo>
                  <a:lnTo>
                    <a:pt x="79185" y="10189"/>
                  </a:lnTo>
                  <a:lnTo>
                    <a:pt x="129649" y="0"/>
                  </a:lnTo>
                  <a:lnTo>
                    <a:pt x="2279045" y="0"/>
                  </a:lnTo>
                  <a:lnTo>
                    <a:pt x="2328651" y="9865"/>
                  </a:lnTo>
                  <a:lnTo>
                    <a:pt x="2370720" y="37974"/>
                  </a:lnTo>
                  <a:lnTo>
                    <a:pt x="2398829" y="80043"/>
                  </a:lnTo>
                  <a:lnTo>
                    <a:pt x="2408695" y="129649"/>
                  </a:lnTo>
                  <a:lnTo>
                    <a:pt x="2408695" y="648248"/>
                  </a:lnTo>
                  <a:lnTo>
                    <a:pt x="2398506" y="698712"/>
                  </a:lnTo>
                  <a:lnTo>
                    <a:pt x="2370720" y="739923"/>
                  </a:lnTo>
                  <a:lnTo>
                    <a:pt x="2329509" y="767709"/>
                  </a:lnTo>
                  <a:lnTo>
                    <a:pt x="2279045" y="777898"/>
                  </a:lnTo>
                  <a:close/>
                </a:path>
              </a:pathLst>
            </a:custGeom>
            <a:solidFill>
              <a:srgbClr val="DFE2E4"/>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Building a deep learning model based on CNN</a:t>
              </a:r>
              <a:endParaRPr dirty="0">
                <a:latin typeface="Times New Roman" panose="02020603050405020304" pitchFamily="18" charset="0"/>
                <a:cs typeface="Times New Roman" panose="02020603050405020304" pitchFamily="18" charset="0"/>
              </a:endParaRPr>
            </a:p>
          </p:txBody>
        </p:sp>
        <p:sp>
          <p:nvSpPr>
            <p:cNvPr id="15" name="object 15"/>
            <p:cNvSpPr/>
            <p:nvPr/>
          </p:nvSpPr>
          <p:spPr>
            <a:xfrm>
              <a:off x="3835017" y="3942268"/>
              <a:ext cx="2409190" cy="539808"/>
            </a:xfrm>
            <a:custGeom>
              <a:avLst/>
              <a:gdLst/>
              <a:ahLst/>
              <a:cxnLst/>
              <a:rect l="l" t="t" r="r" b="b"/>
              <a:pathLst>
                <a:path w="2409190" h="778510">
                  <a:moveTo>
                    <a:pt x="0" y="129649"/>
                  </a:moveTo>
                  <a:lnTo>
                    <a:pt x="10189" y="79185"/>
                  </a:lnTo>
                  <a:lnTo>
                    <a:pt x="37974" y="37974"/>
                  </a:lnTo>
                  <a:lnTo>
                    <a:pt x="79185" y="10189"/>
                  </a:lnTo>
                  <a:lnTo>
                    <a:pt x="129649" y="0"/>
                  </a:lnTo>
                  <a:lnTo>
                    <a:pt x="2279045" y="0"/>
                  </a:lnTo>
                  <a:lnTo>
                    <a:pt x="2328651" y="9865"/>
                  </a:lnTo>
                  <a:lnTo>
                    <a:pt x="2370720" y="37974"/>
                  </a:lnTo>
                  <a:lnTo>
                    <a:pt x="2398829" y="80043"/>
                  </a:lnTo>
                  <a:lnTo>
                    <a:pt x="2408695" y="129649"/>
                  </a:lnTo>
                  <a:lnTo>
                    <a:pt x="2408695" y="648248"/>
                  </a:lnTo>
                  <a:lnTo>
                    <a:pt x="2398506" y="698712"/>
                  </a:lnTo>
                  <a:lnTo>
                    <a:pt x="2370720" y="739923"/>
                  </a:lnTo>
                  <a:lnTo>
                    <a:pt x="2329509" y="767709"/>
                  </a:lnTo>
                  <a:lnTo>
                    <a:pt x="2279045" y="777898"/>
                  </a:lnTo>
                  <a:lnTo>
                    <a:pt x="129649" y="777898"/>
                  </a:lnTo>
                  <a:lnTo>
                    <a:pt x="79185" y="767709"/>
                  </a:lnTo>
                  <a:lnTo>
                    <a:pt x="37974" y="739923"/>
                  </a:lnTo>
                  <a:lnTo>
                    <a:pt x="10189" y="698712"/>
                  </a:lnTo>
                  <a:lnTo>
                    <a:pt x="0" y="648248"/>
                  </a:lnTo>
                  <a:lnTo>
                    <a:pt x="0" y="129649"/>
                  </a:lnTo>
                  <a:close/>
                </a:path>
              </a:pathLst>
            </a:custGeom>
            <a:ln w="9524">
              <a:solidFill>
                <a:srgbClr val="335B74"/>
              </a:solidFill>
            </a:ln>
          </p:spPr>
          <p:txBody>
            <a:bodyPr wrap="square" lIns="0" tIns="0" rIns="0" bIns="0" rtlCol="0"/>
            <a:lstStyle/>
            <a:p>
              <a:endParaRPr/>
            </a:p>
          </p:txBody>
        </p:sp>
        <p:sp>
          <p:nvSpPr>
            <p:cNvPr id="16" name="object 16"/>
            <p:cNvSpPr/>
            <p:nvPr/>
          </p:nvSpPr>
          <p:spPr>
            <a:xfrm>
              <a:off x="5334011" y="4766679"/>
              <a:ext cx="2716952" cy="472440"/>
            </a:xfrm>
            <a:custGeom>
              <a:avLst/>
              <a:gdLst/>
              <a:ahLst/>
              <a:cxnLst/>
              <a:rect l="l" t="t" r="r" b="b"/>
              <a:pathLst>
                <a:path w="1924684" h="472439">
                  <a:moveTo>
                    <a:pt x="1845846" y="471899"/>
                  </a:moveTo>
                  <a:lnTo>
                    <a:pt x="78649" y="471899"/>
                  </a:lnTo>
                  <a:lnTo>
                    <a:pt x="48040" y="465720"/>
                  </a:lnTo>
                  <a:lnTo>
                    <a:pt x="23040" y="448867"/>
                  </a:lnTo>
                  <a:lnTo>
                    <a:pt x="6182" y="423868"/>
                  </a:lnTo>
                  <a:lnTo>
                    <a:pt x="0" y="393249"/>
                  </a:lnTo>
                  <a:lnTo>
                    <a:pt x="0" y="78674"/>
                  </a:lnTo>
                  <a:lnTo>
                    <a:pt x="6182" y="48051"/>
                  </a:lnTo>
                  <a:lnTo>
                    <a:pt x="23040" y="23043"/>
                  </a:lnTo>
                  <a:lnTo>
                    <a:pt x="48040" y="6182"/>
                  </a:lnTo>
                  <a:lnTo>
                    <a:pt x="78649" y="0"/>
                  </a:lnTo>
                  <a:lnTo>
                    <a:pt x="1845846" y="0"/>
                  </a:lnTo>
                  <a:lnTo>
                    <a:pt x="1889489" y="13225"/>
                  </a:lnTo>
                  <a:lnTo>
                    <a:pt x="1918514" y="48565"/>
                  </a:lnTo>
                  <a:lnTo>
                    <a:pt x="1924496" y="78674"/>
                  </a:lnTo>
                  <a:lnTo>
                    <a:pt x="1924496" y="393249"/>
                  </a:lnTo>
                  <a:lnTo>
                    <a:pt x="1918313" y="423868"/>
                  </a:lnTo>
                  <a:lnTo>
                    <a:pt x="1901455" y="448867"/>
                  </a:lnTo>
                  <a:lnTo>
                    <a:pt x="1876455" y="465720"/>
                  </a:lnTo>
                  <a:lnTo>
                    <a:pt x="1845846" y="471899"/>
                  </a:lnTo>
                  <a:close/>
                </a:path>
              </a:pathLst>
            </a:custGeom>
            <a:solidFill>
              <a:srgbClr val="DFE2E4"/>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Evaluating model on training data</a:t>
              </a:r>
              <a:endParaRPr dirty="0">
                <a:latin typeface="Times New Roman" panose="02020603050405020304" pitchFamily="18" charset="0"/>
                <a:cs typeface="Times New Roman" panose="02020603050405020304" pitchFamily="18" charset="0"/>
              </a:endParaRPr>
            </a:p>
          </p:txBody>
        </p:sp>
        <p:sp>
          <p:nvSpPr>
            <p:cNvPr id="17" name="object 17"/>
            <p:cNvSpPr/>
            <p:nvPr/>
          </p:nvSpPr>
          <p:spPr>
            <a:xfrm>
              <a:off x="5334011" y="4807541"/>
              <a:ext cx="2716952" cy="472440"/>
            </a:xfrm>
            <a:custGeom>
              <a:avLst/>
              <a:gdLst/>
              <a:ahLst/>
              <a:cxnLst/>
              <a:rect l="l" t="t" r="r" b="b"/>
              <a:pathLst>
                <a:path w="1924684" h="472439">
                  <a:moveTo>
                    <a:pt x="0" y="78674"/>
                  </a:moveTo>
                  <a:lnTo>
                    <a:pt x="6182" y="48051"/>
                  </a:lnTo>
                  <a:lnTo>
                    <a:pt x="23040" y="23043"/>
                  </a:lnTo>
                  <a:lnTo>
                    <a:pt x="48040" y="6182"/>
                  </a:lnTo>
                  <a:lnTo>
                    <a:pt x="78649" y="0"/>
                  </a:lnTo>
                  <a:lnTo>
                    <a:pt x="1845846" y="0"/>
                  </a:lnTo>
                  <a:lnTo>
                    <a:pt x="1889489" y="13225"/>
                  </a:lnTo>
                  <a:lnTo>
                    <a:pt x="1918514" y="48565"/>
                  </a:lnTo>
                  <a:lnTo>
                    <a:pt x="1924496" y="78674"/>
                  </a:lnTo>
                  <a:lnTo>
                    <a:pt x="1924496" y="393249"/>
                  </a:lnTo>
                  <a:lnTo>
                    <a:pt x="1918313" y="423868"/>
                  </a:lnTo>
                  <a:lnTo>
                    <a:pt x="1901455" y="448867"/>
                  </a:lnTo>
                  <a:lnTo>
                    <a:pt x="1876455" y="465720"/>
                  </a:lnTo>
                  <a:lnTo>
                    <a:pt x="1845846" y="471899"/>
                  </a:lnTo>
                  <a:lnTo>
                    <a:pt x="78649" y="471899"/>
                  </a:lnTo>
                  <a:lnTo>
                    <a:pt x="48040" y="465720"/>
                  </a:lnTo>
                  <a:lnTo>
                    <a:pt x="23040" y="448867"/>
                  </a:lnTo>
                  <a:lnTo>
                    <a:pt x="6182" y="423868"/>
                  </a:lnTo>
                  <a:lnTo>
                    <a:pt x="0" y="393249"/>
                  </a:lnTo>
                  <a:lnTo>
                    <a:pt x="0" y="78674"/>
                  </a:lnTo>
                  <a:close/>
                </a:path>
              </a:pathLst>
            </a:custGeom>
            <a:ln w="9524">
              <a:solidFill>
                <a:srgbClr val="335B74"/>
              </a:solidFill>
            </a:ln>
          </p:spPr>
          <p:txBody>
            <a:bodyPr wrap="square" lIns="0" tIns="0" rIns="0" bIns="0" rtlCol="0"/>
            <a:lstStyle/>
            <a:p>
              <a:endParaRPr/>
            </a:p>
          </p:txBody>
        </p:sp>
        <p:sp>
          <p:nvSpPr>
            <p:cNvPr id="18" name="object 18"/>
            <p:cNvSpPr/>
            <p:nvPr/>
          </p:nvSpPr>
          <p:spPr>
            <a:xfrm>
              <a:off x="6629404" y="5433190"/>
              <a:ext cx="2392854" cy="737699"/>
            </a:xfrm>
            <a:custGeom>
              <a:avLst/>
              <a:gdLst/>
              <a:ahLst/>
              <a:cxnLst/>
              <a:rect l="l" t="t" r="r" b="b"/>
              <a:pathLst>
                <a:path w="2491740" h="858520">
                  <a:moveTo>
                    <a:pt x="2348195" y="857998"/>
                  </a:moveTo>
                  <a:lnTo>
                    <a:pt x="142999" y="857998"/>
                  </a:lnTo>
                  <a:lnTo>
                    <a:pt x="97801" y="850707"/>
                  </a:lnTo>
                  <a:lnTo>
                    <a:pt x="58546" y="830407"/>
                  </a:lnTo>
                  <a:lnTo>
                    <a:pt x="27591" y="799451"/>
                  </a:lnTo>
                  <a:lnTo>
                    <a:pt x="7290" y="760196"/>
                  </a:lnTo>
                  <a:lnTo>
                    <a:pt x="0" y="714998"/>
                  </a:lnTo>
                  <a:lnTo>
                    <a:pt x="0" y="142999"/>
                  </a:lnTo>
                  <a:lnTo>
                    <a:pt x="7290" y="97801"/>
                  </a:lnTo>
                  <a:lnTo>
                    <a:pt x="27591" y="58546"/>
                  </a:lnTo>
                  <a:lnTo>
                    <a:pt x="58546" y="27591"/>
                  </a:lnTo>
                  <a:lnTo>
                    <a:pt x="97801" y="7290"/>
                  </a:lnTo>
                  <a:lnTo>
                    <a:pt x="142999" y="0"/>
                  </a:lnTo>
                  <a:lnTo>
                    <a:pt x="2348195" y="0"/>
                  </a:lnTo>
                  <a:lnTo>
                    <a:pt x="2402920" y="10887"/>
                  </a:lnTo>
                  <a:lnTo>
                    <a:pt x="2449320" y="41874"/>
                  </a:lnTo>
                  <a:lnTo>
                    <a:pt x="2480307" y="88274"/>
                  </a:lnTo>
                  <a:lnTo>
                    <a:pt x="2491194" y="142999"/>
                  </a:lnTo>
                  <a:lnTo>
                    <a:pt x="2491194" y="714998"/>
                  </a:lnTo>
                  <a:lnTo>
                    <a:pt x="2483904" y="760196"/>
                  </a:lnTo>
                  <a:lnTo>
                    <a:pt x="2463603" y="799451"/>
                  </a:lnTo>
                  <a:lnTo>
                    <a:pt x="2432648" y="830407"/>
                  </a:lnTo>
                  <a:lnTo>
                    <a:pt x="2393393" y="850707"/>
                  </a:lnTo>
                  <a:lnTo>
                    <a:pt x="2348195" y="857998"/>
                  </a:lnTo>
                  <a:close/>
                </a:path>
              </a:pathLst>
            </a:custGeom>
            <a:solidFill>
              <a:srgbClr val="DFE2E4"/>
            </a:solidFill>
          </p:spPr>
          <p:txBody>
            <a:bodyPr wrap="square" lIns="0" tIns="0" rIns="0" bIns="0" rtlCol="0"/>
            <a:lstStyle/>
            <a:p>
              <a:r>
                <a:rPr lang="en-IN" dirty="0">
                  <a:latin typeface="Times New Roman" panose="02020603050405020304" pitchFamily="18" charset="0"/>
                  <a:ea typeface="Tahoma" panose="020B0604030504040204" pitchFamily="34" charset="0"/>
                  <a:cs typeface="Times New Roman" panose="02020603050405020304" pitchFamily="18" charset="0"/>
                </a:rPr>
                <a:t>Data interpretation and visualisation</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object 19"/>
            <p:cNvSpPr/>
            <p:nvPr/>
          </p:nvSpPr>
          <p:spPr>
            <a:xfrm>
              <a:off x="6530561" y="5321014"/>
              <a:ext cx="2491740" cy="858519"/>
            </a:xfrm>
            <a:custGeom>
              <a:avLst/>
              <a:gdLst/>
              <a:ahLst/>
              <a:cxnLst/>
              <a:rect l="l" t="t" r="r" b="b"/>
              <a:pathLst>
                <a:path w="2491740" h="858520">
                  <a:moveTo>
                    <a:pt x="0" y="142999"/>
                  </a:moveTo>
                  <a:lnTo>
                    <a:pt x="7290" y="97801"/>
                  </a:lnTo>
                  <a:lnTo>
                    <a:pt x="27591" y="58546"/>
                  </a:lnTo>
                  <a:lnTo>
                    <a:pt x="58546" y="27591"/>
                  </a:lnTo>
                  <a:lnTo>
                    <a:pt x="97801" y="7290"/>
                  </a:lnTo>
                  <a:lnTo>
                    <a:pt x="142999" y="0"/>
                  </a:lnTo>
                  <a:lnTo>
                    <a:pt x="2348195" y="0"/>
                  </a:lnTo>
                  <a:lnTo>
                    <a:pt x="2402920" y="10887"/>
                  </a:lnTo>
                  <a:lnTo>
                    <a:pt x="2449320" y="41874"/>
                  </a:lnTo>
                  <a:lnTo>
                    <a:pt x="2480307" y="88274"/>
                  </a:lnTo>
                  <a:lnTo>
                    <a:pt x="2491194" y="142999"/>
                  </a:lnTo>
                  <a:lnTo>
                    <a:pt x="2491194" y="714998"/>
                  </a:lnTo>
                  <a:lnTo>
                    <a:pt x="2483904" y="760196"/>
                  </a:lnTo>
                  <a:lnTo>
                    <a:pt x="2463603" y="799451"/>
                  </a:lnTo>
                  <a:lnTo>
                    <a:pt x="2432648" y="830407"/>
                  </a:lnTo>
                  <a:lnTo>
                    <a:pt x="2393393" y="850707"/>
                  </a:lnTo>
                  <a:lnTo>
                    <a:pt x="2348195" y="857998"/>
                  </a:lnTo>
                  <a:lnTo>
                    <a:pt x="142999" y="857998"/>
                  </a:lnTo>
                  <a:lnTo>
                    <a:pt x="97801" y="850707"/>
                  </a:lnTo>
                  <a:lnTo>
                    <a:pt x="58546" y="830407"/>
                  </a:lnTo>
                  <a:lnTo>
                    <a:pt x="27591" y="799451"/>
                  </a:lnTo>
                  <a:lnTo>
                    <a:pt x="7290" y="760196"/>
                  </a:lnTo>
                  <a:lnTo>
                    <a:pt x="0" y="714998"/>
                  </a:lnTo>
                  <a:lnTo>
                    <a:pt x="0" y="142999"/>
                  </a:lnTo>
                  <a:close/>
                </a:path>
              </a:pathLst>
            </a:custGeom>
            <a:ln w="9524">
              <a:solidFill>
                <a:srgbClr val="335B74"/>
              </a:solidFill>
            </a:ln>
          </p:spPr>
          <p:txBody>
            <a:bodyPr wrap="square" lIns="0" tIns="0" rIns="0" bIns="0" rtlCol="0"/>
            <a:lstStyle/>
            <a:p>
              <a:endParaRPr/>
            </a:p>
          </p:txBody>
        </p:sp>
      </p:grpSp>
      <p:sp>
        <p:nvSpPr>
          <p:cNvPr id="20" name="object 20"/>
          <p:cNvSpPr txBox="1"/>
          <p:nvPr/>
        </p:nvSpPr>
        <p:spPr>
          <a:xfrm>
            <a:off x="235148" y="1511048"/>
            <a:ext cx="8536305" cy="612988"/>
          </a:xfrm>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Data</a:t>
            </a:r>
            <a:r>
              <a:rPr spc="-1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Acquisition</a:t>
            </a:r>
            <a:endParaRPr dirty="0">
              <a:latin typeface="Times New Roman" panose="02020603050405020304" pitchFamily="18" charset="0"/>
              <a:cs typeface="Times New Roman" panose="02020603050405020304" pitchFamily="18" charset="0"/>
            </a:endParaRPr>
          </a:p>
          <a:p>
            <a:pPr>
              <a:lnSpc>
                <a:spcPct val="100000"/>
              </a:lnSpc>
            </a:pPr>
            <a:endParaRPr sz="2100" dirty="0">
              <a:latin typeface="Lato"/>
              <a:cs typeface="Lato"/>
            </a:endParaRPr>
          </a:p>
        </p:txBody>
      </p:sp>
      <p:sp>
        <p:nvSpPr>
          <p:cNvPr id="21" name="object 21"/>
          <p:cNvSpPr/>
          <p:nvPr/>
        </p:nvSpPr>
        <p:spPr>
          <a:xfrm>
            <a:off x="2047295" y="1699146"/>
            <a:ext cx="5728970" cy="3622040"/>
          </a:xfrm>
          <a:custGeom>
            <a:avLst/>
            <a:gdLst/>
            <a:ahLst/>
            <a:cxnLst/>
            <a:rect l="l" t="t" r="r" b="b"/>
            <a:pathLst>
              <a:path w="5728970" h="3622040">
                <a:moveTo>
                  <a:pt x="0" y="0"/>
                </a:moveTo>
                <a:lnTo>
                  <a:pt x="0" y="61399"/>
                </a:lnTo>
                <a:lnTo>
                  <a:pt x="354599" y="61399"/>
                </a:lnTo>
                <a:lnTo>
                  <a:pt x="354599" y="493799"/>
                </a:lnTo>
              </a:path>
              <a:path w="5728970" h="3622040">
                <a:moveTo>
                  <a:pt x="1350972" y="900773"/>
                </a:moveTo>
                <a:lnTo>
                  <a:pt x="1350972" y="941698"/>
                </a:lnTo>
                <a:lnTo>
                  <a:pt x="1647371" y="941698"/>
                </a:lnTo>
                <a:lnTo>
                  <a:pt x="1647371" y="1460572"/>
                </a:lnTo>
              </a:path>
              <a:path w="5728970" h="3622040">
                <a:moveTo>
                  <a:pt x="2620069" y="1719671"/>
                </a:moveTo>
                <a:lnTo>
                  <a:pt x="2620069" y="1740071"/>
                </a:lnTo>
                <a:lnTo>
                  <a:pt x="2992068" y="1740071"/>
                </a:lnTo>
                <a:lnTo>
                  <a:pt x="2992068" y="2121370"/>
                </a:lnTo>
              </a:path>
              <a:path w="5728970" h="3622040">
                <a:moveTo>
                  <a:pt x="4216866" y="2497519"/>
                </a:moveTo>
                <a:lnTo>
                  <a:pt x="4216866" y="2456595"/>
                </a:lnTo>
                <a:lnTo>
                  <a:pt x="4483265" y="2456595"/>
                </a:lnTo>
                <a:lnTo>
                  <a:pt x="4483265" y="3024593"/>
                </a:lnTo>
              </a:path>
              <a:path w="5728970" h="3622040">
                <a:moveTo>
                  <a:pt x="5465763" y="3295768"/>
                </a:moveTo>
                <a:lnTo>
                  <a:pt x="5465763" y="3275443"/>
                </a:lnTo>
                <a:lnTo>
                  <a:pt x="5728863" y="3275443"/>
                </a:lnTo>
                <a:lnTo>
                  <a:pt x="5728863" y="3621867"/>
                </a:lnTo>
              </a:path>
            </a:pathLst>
          </a:custGeom>
          <a:ln w="9524">
            <a:solidFill>
              <a:srgbClr val="335B74"/>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474053" y="95410"/>
            <a:ext cx="4027804" cy="695960"/>
          </a:xfrm>
          <a:prstGeom prst="rect">
            <a:avLst/>
          </a:prstGeom>
        </p:spPr>
        <p:txBody>
          <a:bodyPr vert="horz" wrap="square" lIns="0" tIns="12700" rIns="0" bIns="0" rtlCol="0">
            <a:spAutoFit/>
          </a:bodyPr>
          <a:lstStyle/>
          <a:p>
            <a:pPr marL="12700">
              <a:lnSpc>
                <a:spcPct val="100000"/>
              </a:lnSpc>
              <a:spcBef>
                <a:spcPts val="100"/>
              </a:spcBef>
            </a:pPr>
            <a:r>
              <a:rPr sz="4400" b="0" spc="-40" dirty="0">
                <a:latin typeface="Times New Roman"/>
                <a:cs typeface="Times New Roman"/>
              </a:rPr>
              <a:t>Technology</a:t>
            </a:r>
            <a:r>
              <a:rPr sz="4400" b="0" spc="-90" dirty="0">
                <a:latin typeface="Times New Roman"/>
                <a:cs typeface="Times New Roman"/>
              </a:rPr>
              <a:t> </a:t>
            </a:r>
            <a:r>
              <a:rPr sz="4400" b="0" spc="-5" dirty="0">
                <a:latin typeface="Times New Roman"/>
                <a:cs typeface="Times New Roman"/>
              </a:rPr>
              <a:t>Stack</a:t>
            </a:r>
            <a:endParaRPr sz="4400">
              <a:latin typeface="Times New Roman"/>
              <a:cs typeface="Times New Roman"/>
            </a:endParaRPr>
          </a:p>
        </p:txBody>
      </p:sp>
      <p:sp>
        <p:nvSpPr>
          <p:cNvPr id="13" name="object 13"/>
          <p:cNvSpPr txBox="1"/>
          <p:nvPr/>
        </p:nvSpPr>
        <p:spPr>
          <a:xfrm>
            <a:off x="914406" y="1310926"/>
            <a:ext cx="7280360" cy="5109091"/>
          </a:xfrm>
          <a:prstGeom prst="rect">
            <a:avLst/>
          </a:prstGeom>
        </p:spPr>
        <p:txBody>
          <a:bodyPr vert="horz" wrap="square" lIns="0" tIns="12700" rIns="0" bIns="0" rtlCol="0">
            <a:spAutoFit/>
          </a:bodyPr>
          <a:lstStyle/>
          <a:p>
            <a:pPr marL="457200" indent="-457200">
              <a:lnSpc>
                <a:spcPct val="100000"/>
              </a:lnSpc>
              <a:spcBef>
                <a:spcPts val="60"/>
              </a:spcBef>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Object Segmentation &amp; detection – Convolutional Neural Networks(Algorithm)</a:t>
            </a:r>
          </a:p>
          <a:p>
            <a:pPr marL="457200" indent="-457200">
              <a:lnSpc>
                <a:spcPct val="100000"/>
              </a:lnSpc>
              <a:spcBef>
                <a:spcPts val="60"/>
              </a:spcBef>
              <a:buFont typeface="Arial" panose="020B0604020202020204" pitchFamily="34" charset="0"/>
              <a:buChar char="•"/>
            </a:pPr>
            <a:endParaRPr sz="2750" dirty="0">
              <a:latin typeface="Times New Roman" panose="02020603050405020304" pitchFamily="18" charset="0"/>
              <a:cs typeface="Times New Roman" panose="02020603050405020304" pitchFamily="18" charset="0"/>
            </a:endParaRPr>
          </a:p>
          <a:p>
            <a:pPr marL="518794" indent="-457200">
              <a:lnSpc>
                <a:spcPct val="100000"/>
              </a:lnSpc>
              <a:buFont typeface="Arial" panose="020B0604020202020204" pitchFamily="34" charset="0"/>
              <a:buChar char="•"/>
            </a:pPr>
            <a:r>
              <a:rPr lang="en-IN" sz="2800" spc="45" dirty="0">
                <a:latin typeface="Times New Roman" panose="02020603050405020304" pitchFamily="18" charset="0"/>
                <a:cs typeface="Times New Roman" panose="02020603050405020304" pitchFamily="18" charset="0"/>
              </a:rPr>
              <a:t>Python</a:t>
            </a:r>
            <a:r>
              <a:rPr sz="2800" spc="-2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Language</a:t>
            </a:r>
            <a:r>
              <a:rPr lang="en-IN" sz="2800" spc="-5" dirty="0">
                <a:latin typeface="Times New Roman" panose="02020603050405020304" pitchFamily="18" charset="0"/>
                <a:cs typeface="Times New Roman" panose="02020603050405020304" pitchFamily="18" charset="0"/>
              </a:rPr>
              <a:t> </a:t>
            </a:r>
          </a:p>
          <a:p>
            <a:pPr marL="61594">
              <a:lnSpc>
                <a:spcPct val="100000"/>
              </a:lnSpc>
            </a:pPr>
            <a:endParaRPr lang="en-IN" sz="2800" spc="-5" dirty="0">
              <a:latin typeface="Times New Roman" panose="02020603050405020304" pitchFamily="18" charset="0"/>
              <a:cs typeface="Times New Roman" panose="02020603050405020304" pitchFamily="18" charset="0"/>
            </a:endParaRPr>
          </a:p>
          <a:p>
            <a:pPr marL="518794" indent="-457200">
              <a:lnSpc>
                <a:spcPct val="100000"/>
              </a:lnSpc>
              <a:buFont typeface="Arial" panose="020B0604020202020204" pitchFamily="34" charset="0"/>
              <a:buChar char="•"/>
            </a:pPr>
            <a:r>
              <a:rPr lang="en-IN" sz="2800" spc="-5" dirty="0">
                <a:latin typeface="Times New Roman" panose="02020603050405020304" pitchFamily="18" charset="0"/>
                <a:cs typeface="Times New Roman" panose="02020603050405020304" pitchFamily="18" charset="0"/>
              </a:rPr>
              <a:t>CNN implemented using TensorFlow as backend</a:t>
            </a:r>
          </a:p>
          <a:p>
            <a:pPr marL="61594">
              <a:lnSpc>
                <a:spcPct val="100000"/>
              </a:lnSpc>
            </a:pPr>
            <a:endParaRPr lang="en-IN" sz="2800" spc="-5" dirty="0">
              <a:latin typeface="Times New Roman" panose="02020603050405020304" pitchFamily="18" charset="0"/>
              <a:cs typeface="Times New Roman" panose="02020603050405020304" pitchFamily="18" charset="0"/>
            </a:endParaRPr>
          </a:p>
          <a:p>
            <a:pPr marL="61594">
              <a:lnSpc>
                <a:spcPct val="100000"/>
              </a:lnSpc>
            </a:pPr>
            <a:r>
              <a:rPr lang="en-IN" sz="2400" b="1" spc="-5" dirty="0">
                <a:latin typeface="Times New Roman" panose="02020603050405020304" pitchFamily="18" charset="0"/>
                <a:cs typeface="Times New Roman" panose="02020603050405020304" pitchFamily="18" charset="0"/>
              </a:rPr>
              <a:t>Packages  &amp; Libraries :</a:t>
            </a:r>
          </a:p>
          <a:p>
            <a:pPr marL="61594">
              <a:lnSpc>
                <a:spcPct val="100000"/>
              </a:lnSpc>
            </a:pPr>
            <a:endParaRPr sz="2800" b="1" dirty="0">
              <a:latin typeface="Times New Roman" panose="02020603050405020304" pitchFamily="18" charset="0"/>
              <a:cs typeface="Times New Roman" panose="02020603050405020304" pitchFamily="18" charset="0"/>
            </a:endParaRPr>
          </a:p>
          <a:p>
            <a:pPr>
              <a:lnSpc>
                <a:spcPct val="100000"/>
              </a:lnSpc>
              <a:spcBef>
                <a:spcPts val="55"/>
              </a:spcBef>
            </a:pPr>
            <a:endParaRPr sz="2800" dirty="0">
              <a:latin typeface="Times New Roman" panose="02020603050405020304" pitchFamily="18" charset="0"/>
              <a:cs typeface="Times New Roman" panose="02020603050405020304" pitchFamily="18" charset="0"/>
            </a:endParaRPr>
          </a:p>
          <a:p>
            <a:pPr marL="12700">
              <a:lnSpc>
                <a:spcPct val="100000"/>
              </a:lnSpc>
            </a:pPr>
            <a:endParaRPr sz="23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E2CB429F-A992-409D-B1AC-8EE90135F730}"/>
              </a:ext>
            </a:extLst>
          </p:cNvPr>
          <p:cNvSpPr/>
          <p:nvPr/>
        </p:nvSpPr>
        <p:spPr>
          <a:xfrm>
            <a:off x="949233" y="5264088"/>
            <a:ext cx="7508965" cy="12891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t>
            </a:r>
          </a:p>
        </p:txBody>
      </p:sp>
      <p:sp>
        <p:nvSpPr>
          <p:cNvPr id="15" name="TextBox 14">
            <a:extLst>
              <a:ext uri="{FF2B5EF4-FFF2-40B4-BE49-F238E27FC236}">
                <a16:creationId xmlns:a16="http://schemas.microsoft.com/office/drawing/2014/main" id="{562A9E77-2E0F-41DB-9E84-6CCB7CEA2506}"/>
              </a:ext>
            </a:extLst>
          </p:cNvPr>
          <p:cNvSpPr txBox="1"/>
          <p:nvPr/>
        </p:nvSpPr>
        <p:spPr>
          <a:xfrm>
            <a:off x="1376018" y="5263952"/>
            <a:ext cx="6624982"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NumPy , Pandas(Data analysis) , OS and CV2</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Matplotlib (Plotting) , tqdm, Image Generator –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 Data augmentation)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TensorFlow 2 (CNN), scikit – Image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634" y="0"/>
            <a:ext cx="9156681" cy="685798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010541" y="107931"/>
            <a:ext cx="490728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System</a:t>
            </a:r>
            <a:r>
              <a:rPr sz="4400" b="0" spc="-90" dirty="0">
                <a:latin typeface="Times New Roman"/>
                <a:cs typeface="Times New Roman"/>
              </a:rPr>
              <a:t> </a:t>
            </a:r>
            <a:r>
              <a:rPr sz="4400" b="0" spc="-5" dirty="0">
                <a:latin typeface="Times New Roman"/>
                <a:cs typeface="Times New Roman"/>
              </a:rPr>
              <a:t>Requirements</a:t>
            </a:r>
            <a:endParaRPr sz="4400">
              <a:latin typeface="Times New Roman"/>
              <a:cs typeface="Times New Roman"/>
            </a:endParaRPr>
          </a:p>
        </p:txBody>
      </p:sp>
      <p:graphicFrame>
        <p:nvGraphicFramePr>
          <p:cNvPr id="6" name="object 6"/>
          <p:cNvGraphicFramePr>
            <a:graphicFrameLocks noGrp="1"/>
          </p:cNvGraphicFramePr>
          <p:nvPr>
            <p:extLst>
              <p:ext uri="{D42A27DB-BD31-4B8C-83A1-F6EECF244321}">
                <p14:modId xmlns:p14="http://schemas.microsoft.com/office/powerpoint/2010/main" val="481921671"/>
              </p:ext>
            </p:extLst>
          </p:nvPr>
        </p:nvGraphicFramePr>
        <p:xfrm>
          <a:off x="533400" y="1905000"/>
          <a:ext cx="8077200" cy="4358604"/>
        </p:xfrm>
        <a:graphic>
          <a:graphicData uri="http://schemas.openxmlformats.org/drawingml/2006/table">
            <a:tbl>
              <a:tblPr firstRow="1" bandRow="1">
                <a:tableStyleId>{2D5ABB26-0587-4C30-8999-92F81FD0307C}</a:tableStyleId>
              </a:tblPr>
              <a:tblGrid>
                <a:gridCol w="3125124">
                  <a:extLst>
                    <a:ext uri="{9D8B030D-6E8A-4147-A177-3AD203B41FA5}">
                      <a16:colId xmlns:a16="http://schemas.microsoft.com/office/drawing/2014/main" val="20000"/>
                    </a:ext>
                  </a:extLst>
                </a:gridCol>
                <a:gridCol w="4840377">
                  <a:extLst>
                    <a:ext uri="{9D8B030D-6E8A-4147-A177-3AD203B41FA5}">
                      <a16:colId xmlns:a16="http://schemas.microsoft.com/office/drawing/2014/main" val="20001"/>
                    </a:ext>
                  </a:extLst>
                </a:gridCol>
                <a:gridCol w="111699">
                  <a:extLst>
                    <a:ext uri="{9D8B030D-6E8A-4147-A177-3AD203B41FA5}">
                      <a16:colId xmlns:a16="http://schemas.microsoft.com/office/drawing/2014/main" val="20002"/>
                    </a:ext>
                  </a:extLst>
                </a:gridCol>
              </a:tblGrid>
              <a:tr h="898006">
                <a:tc>
                  <a:txBody>
                    <a:bodyPr/>
                    <a:lstStyle/>
                    <a:p>
                      <a:pPr algn="ctr">
                        <a:lnSpc>
                          <a:spcPct val="100000"/>
                        </a:lnSpc>
                        <a:spcBef>
                          <a:spcPts val="1295"/>
                        </a:spcBef>
                      </a:pPr>
                      <a:r>
                        <a:rPr sz="3200" b="1" spc="10" dirty="0">
                          <a:solidFill>
                            <a:srgbClr val="FFFFFF"/>
                          </a:solidFill>
                          <a:latin typeface="Lato"/>
                          <a:cs typeface="Lato"/>
                        </a:rPr>
                        <a:t>Environment</a:t>
                      </a:r>
                      <a:endParaRPr sz="3200">
                        <a:latin typeface="Lato"/>
                        <a:cs typeface="Lato"/>
                      </a:endParaRPr>
                    </a:p>
                  </a:txBody>
                  <a:tcPr marL="0" marR="0" marT="164465"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999999"/>
                    </a:solidFill>
                  </a:tcPr>
                </a:tc>
                <a:tc gridSpan="2">
                  <a:txBody>
                    <a:bodyPr/>
                    <a:lstStyle/>
                    <a:p>
                      <a:pPr marL="984885">
                        <a:lnSpc>
                          <a:spcPct val="100000"/>
                        </a:lnSpc>
                        <a:spcBef>
                          <a:spcPts val="1295"/>
                        </a:spcBef>
                      </a:pPr>
                      <a:r>
                        <a:rPr sz="3200" b="1" dirty="0">
                          <a:solidFill>
                            <a:srgbClr val="FFFFFF"/>
                          </a:solidFill>
                          <a:latin typeface="Lato"/>
                          <a:cs typeface="Lato"/>
                        </a:rPr>
                        <a:t>Speciﬁcations</a:t>
                      </a:r>
                      <a:endParaRPr sz="3200" dirty="0">
                        <a:latin typeface="Lato"/>
                        <a:cs typeface="Lato"/>
                      </a:endParaRPr>
                    </a:p>
                  </a:txBody>
                  <a:tcPr marL="0" marR="0" marT="164465"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999999"/>
                    </a:solidFill>
                  </a:tcPr>
                </a:tc>
                <a:tc hMerge="1">
                  <a:txBody>
                    <a:bodyPr/>
                    <a:lstStyle/>
                    <a:p>
                      <a:endParaRPr/>
                    </a:p>
                  </a:txBody>
                  <a:tcPr marL="0" marR="0" marT="0" marB="0"/>
                </a:tc>
                <a:extLst>
                  <a:ext uri="{0D108BD9-81ED-4DB2-BD59-A6C34878D82A}">
                    <a16:rowId xmlns:a16="http://schemas.microsoft.com/office/drawing/2014/main" val="10000"/>
                  </a:ext>
                </a:extLst>
              </a:tr>
              <a:tr h="1371572">
                <a:tc>
                  <a:txBody>
                    <a:bodyPr/>
                    <a:lstStyle/>
                    <a:p>
                      <a:pPr algn="ctr">
                        <a:lnSpc>
                          <a:spcPct val="100000"/>
                        </a:lnSpc>
                        <a:spcBef>
                          <a:spcPts val="1300"/>
                        </a:spcBef>
                      </a:pPr>
                      <a:r>
                        <a:rPr sz="3100" spc="25" dirty="0">
                          <a:latin typeface="Lato"/>
                          <a:cs typeface="Lato"/>
                        </a:rPr>
                        <a:t>Hardware</a:t>
                      </a:r>
                      <a:endParaRPr sz="3100">
                        <a:latin typeface="Lato"/>
                        <a:cs typeface="Lato"/>
                      </a:endParaRPr>
                    </a:p>
                  </a:txBody>
                  <a:tcPr marL="0" marR="0" marT="165100" marB="0">
                    <a:lnL w="9525">
                      <a:solidFill>
                        <a:srgbClr val="9E9E9E"/>
                      </a:solidFill>
                      <a:prstDash val="solid"/>
                    </a:lnL>
                    <a:lnR w="9525">
                      <a:solidFill>
                        <a:srgbClr val="9E9E9E"/>
                      </a:solidFill>
                      <a:prstDash val="solid"/>
                    </a:lnR>
                    <a:lnT w="9525">
                      <a:solidFill>
                        <a:srgbClr val="FFFFFF"/>
                      </a:solidFill>
                      <a:prstDash val="solid"/>
                    </a:lnT>
                    <a:solidFill>
                      <a:srgbClr val="B6B6B6"/>
                    </a:solidFill>
                  </a:tcPr>
                </a:tc>
                <a:tc gridSpan="2">
                  <a:txBody>
                    <a:bodyPr/>
                    <a:lstStyle/>
                    <a:p>
                      <a:pPr marL="85090">
                        <a:lnSpc>
                          <a:spcPct val="100000"/>
                        </a:lnSpc>
                        <a:spcBef>
                          <a:spcPts val="1345"/>
                        </a:spcBef>
                      </a:pPr>
                      <a:r>
                        <a:rPr sz="2000" spc="-5" dirty="0">
                          <a:latin typeface="Arial"/>
                          <a:cs typeface="Arial"/>
                        </a:rPr>
                        <a:t>128GB</a:t>
                      </a:r>
                      <a:r>
                        <a:rPr sz="2000" spc="-10" dirty="0">
                          <a:latin typeface="Arial"/>
                          <a:cs typeface="Arial"/>
                        </a:rPr>
                        <a:t> </a:t>
                      </a:r>
                      <a:r>
                        <a:rPr sz="2000" spc="-5" dirty="0">
                          <a:latin typeface="Arial"/>
                          <a:cs typeface="Arial"/>
                        </a:rPr>
                        <a:t>SSD</a:t>
                      </a:r>
                      <a:endParaRPr sz="2000" dirty="0">
                        <a:latin typeface="Arial"/>
                        <a:cs typeface="Arial"/>
                      </a:endParaRPr>
                    </a:p>
                    <a:p>
                      <a:pPr marL="85090">
                        <a:lnSpc>
                          <a:spcPct val="100000"/>
                        </a:lnSpc>
                      </a:pPr>
                      <a:r>
                        <a:rPr lang="en-IN" sz="2000" spc="-5" dirty="0">
                          <a:latin typeface="Arial"/>
                          <a:cs typeface="Arial"/>
                        </a:rPr>
                        <a:t>Memory - </a:t>
                      </a:r>
                      <a:r>
                        <a:rPr sz="2000" spc="-5" dirty="0">
                          <a:latin typeface="Arial"/>
                          <a:cs typeface="Arial"/>
                        </a:rPr>
                        <a:t>8GB</a:t>
                      </a:r>
                      <a:r>
                        <a:rPr sz="2000" spc="-10" dirty="0">
                          <a:latin typeface="Arial"/>
                          <a:cs typeface="Arial"/>
                        </a:rPr>
                        <a:t> </a:t>
                      </a:r>
                      <a:r>
                        <a:rPr sz="2000" spc="-5" dirty="0">
                          <a:latin typeface="Arial"/>
                          <a:cs typeface="Arial"/>
                        </a:rPr>
                        <a:t>RAM</a:t>
                      </a:r>
                      <a:endParaRPr sz="2000" dirty="0">
                        <a:latin typeface="Arial"/>
                        <a:cs typeface="Arial"/>
                      </a:endParaRPr>
                    </a:p>
                    <a:p>
                      <a:pPr marL="85090">
                        <a:lnSpc>
                          <a:spcPct val="100000"/>
                        </a:lnSpc>
                      </a:pPr>
                      <a:r>
                        <a:rPr sz="2000" spc="-5" dirty="0">
                          <a:latin typeface="Arial"/>
                          <a:cs typeface="Arial"/>
                        </a:rPr>
                        <a:t>Intel I5 Core</a:t>
                      </a:r>
                      <a:r>
                        <a:rPr sz="2000" spc="-15" dirty="0">
                          <a:latin typeface="Arial"/>
                          <a:cs typeface="Arial"/>
                        </a:rPr>
                        <a:t> </a:t>
                      </a:r>
                      <a:r>
                        <a:rPr sz="2000" spc="-5" dirty="0">
                          <a:latin typeface="Arial"/>
                          <a:cs typeface="Arial"/>
                        </a:rPr>
                        <a:t>Processor</a:t>
                      </a:r>
                      <a:endParaRPr sz="2000" dirty="0">
                        <a:latin typeface="Arial"/>
                        <a:cs typeface="Arial"/>
                      </a:endParaRPr>
                    </a:p>
                  </a:txBody>
                  <a:tcPr marL="0" marR="0" marT="170815" marB="0">
                    <a:lnL w="9525">
                      <a:solidFill>
                        <a:srgbClr val="9E9E9E"/>
                      </a:solidFill>
                      <a:prstDash val="solid"/>
                    </a:lnL>
                    <a:lnR w="9525">
                      <a:solidFill>
                        <a:srgbClr val="9E9E9E"/>
                      </a:solidFill>
                      <a:prstDash val="solid"/>
                    </a:lnR>
                    <a:lnT w="9525">
                      <a:solidFill>
                        <a:srgbClr val="FFFFFF"/>
                      </a:solidFill>
                      <a:prstDash val="solid"/>
                    </a:lnT>
                    <a:solidFill>
                      <a:srgbClr val="B6B6B6"/>
                    </a:solidFill>
                  </a:tcPr>
                </a:tc>
                <a:tc hMerge="1">
                  <a:txBody>
                    <a:bodyPr/>
                    <a:lstStyle/>
                    <a:p>
                      <a:endParaRPr/>
                    </a:p>
                  </a:txBody>
                  <a:tcPr marL="0" marR="0" marT="0" marB="0"/>
                </a:tc>
                <a:extLst>
                  <a:ext uri="{0D108BD9-81ED-4DB2-BD59-A6C34878D82A}">
                    <a16:rowId xmlns:a16="http://schemas.microsoft.com/office/drawing/2014/main" val="10001"/>
                  </a:ext>
                </a:extLst>
              </a:tr>
              <a:tr h="1376334">
                <a:tc>
                  <a:txBody>
                    <a:bodyPr/>
                    <a:lstStyle/>
                    <a:p>
                      <a:pPr algn="ctr">
                        <a:lnSpc>
                          <a:spcPct val="100000"/>
                        </a:lnSpc>
                        <a:spcBef>
                          <a:spcPts val="1300"/>
                        </a:spcBef>
                      </a:pPr>
                      <a:r>
                        <a:rPr sz="3100" dirty="0">
                          <a:latin typeface="Lato"/>
                          <a:cs typeface="Lato"/>
                        </a:rPr>
                        <a:t>Software</a:t>
                      </a:r>
                    </a:p>
                  </a:txBody>
                  <a:tcPr marL="0" marR="0" marT="165100" marB="0">
                    <a:solidFill>
                      <a:srgbClr val="CCCCCC"/>
                    </a:solidFill>
                  </a:tcPr>
                </a:tc>
                <a:tc>
                  <a:txBody>
                    <a:bodyPr/>
                    <a:lstStyle/>
                    <a:p>
                      <a:pPr marL="85090">
                        <a:lnSpc>
                          <a:spcPct val="100000"/>
                        </a:lnSpc>
                      </a:pPr>
                      <a:r>
                        <a:rPr sz="2000" spc="-5" dirty="0">
                          <a:latin typeface="Arial"/>
                          <a:cs typeface="Arial"/>
                        </a:rPr>
                        <a:t>OS: </a:t>
                      </a:r>
                      <a:r>
                        <a:rPr sz="2000" dirty="0">
                          <a:latin typeface="Arial"/>
                          <a:cs typeface="Arial"/>
                        </a:rPr>
                        <a:t>Microsoft</a:t>
                      </a:r>
                      <a:r>
                        <a:rPr sz="2000" spc="-25" dirty="0">
                          <a:latin typeface="Arial"/>
                          <a:cs typeface="Arial"/>
                        </a:rPr>
                        <a:t> </a:t>
                      </a:r>
                      <a:r>
                        <a:rPr sz="2000" spc="-5" dirty="0">
                          <a:latin typeface="Arial"/>
                          <a:cs typeface="Arial"/>
                        </a:rPr>
                        <a:t>10</a:t>
                      </a:r>
                      <a:endParaRPr lang="en-IN" sz="2000" spc="-5" dirty="0">
                        <a:latin typeface="Arial"/>
                        <a:cs typeface="Arial"/>
                      </a:endParaRPr>
                    </a:p>
                    <a:p>
                      <a:pPr marL="85090">
                        <a:lnSpc>
                          <a:spcPct val="100000"/>
                        </a:lnSpc>
                      </a:pPr>
                      <a:r>
                        <a:rPr lang="en-IN" sz="2000" spc="-5" dirty="0">
                          <a:latin typeface="Arial"/>
                          <a:cs typeface="Arial"/>
                        </a:rPr>
                        <a:t>Jupyter notebook ( Python – TensorFlow)</a:t>
                      </a:r>
                    </a:p>
                    <a:p>
                      <a:pPr marL="85090">
                        <a:lnSpc>
                          <a:spcPct val="100000"/>
                        </a:lnSpc>
                      </a:pPr>
                      <a:r>
                        <a:rPr lang="en-IN" sz="2000" spc="-5" dirty="0">
                          <a:latin typeface="Arial"/>
                          <a:cs typeface="Arial"/>
                        </a:rPr>
                        <a:t>Kaggle API (data download)</a:t>
                      </a:r>
                    </a:p>
                    <a:p>
                      <a:pPr marL="85090">
                        <a:lnSpc>
                          <a:spcPct val="100000"/>
                        </a:lnSpc>
                      </a:pPr>
                      <a:endParaRPr lang="en-IN" sz="2000" spc="-5" dirty="0">
                        <a:latin typeface="Arial"/>
                        <a:cs typeface="Arial"/>
                      </a:endParaRPr>
                    </a:p>
                    <a:p>
                      <a:pPr marL="85090">
                        <a:lnSpc>
                          <a:spcPct val="100000"/>
                        </a:lnSpc>
                      </a:pPr>
                      <a:endParaRPr sz="2000" dirty="0">
                        <a:latin typeface="Arial"/>
                        <a:cs typeface="Arial"/>
                      </a:endParaRPr>
                    </a:p>
                  </a:txBody>
                  <a:tcPr marL="0" marR="0" marT="170815" marB="0">
                    <a:solidFill>
                      <a:srgbClr val="CCCCCC"/>
                    </a:solidFill>
                  </a:tcPr>
                </a:tc>
                <a:tc>
                  <a:txBody>
                    <a:bodyPr/>
                    <a:lstStyle/>
                    <a:p>
                      <a:pPr>
                        <a:lnSpc>
                          <a:spcPct val="100000"/>
                        </a:lnSpc>
                      </a:pPr>
                      <a:endParaRPr sz="2600">
                        <a:latin typeface="Times New Roman"/>
                        <a:cs typeface="Times New Roman"/>
                      </a:endParaRPr>
                    </a:p>
                  </a:txBody>
                  <a:tcPr marL="0" marR="0" marT="0" marB="0">
                    <a:solidFill>
                      <a:srgbClr val="CCCCCC"/>
                    </a:solidFill>
                  </a:tcPr>
                </a:tc>
                <a:extLst>
                  <a:ext uri="{0D108BD9-81ED-4DB2-BD59-A6C34878D82A}">
                    <a16:rowId xmlns:a16="http://schemas.microsoft.com/office/drawing/2014/main" val="10002"/>
                  </a:ext>
                </a:extLst>
              </a:tr>
              <a:tr h="394211">
                <a:tc gridSpan="2">
                  <a:txBody>
                    <a:bodyPr/>
                    <a:lstStyle/>
                    <a:p>
                      <a:pPr>
                        <a:lnSpc>
                          <a:spcPct val="100000"/>
                        </a:lnSpc>
                      </a:pPr>
                      <a:endParaRPr sz="2500">
                        <a:latin typeface="Times New Roman"/>
                        <a:cs typeface="Times New Roman"/>
                      </a:endParaRPr>
                    </a:p>
                  </a:txBody>
                  <a:tcPr marL="0" marR="0" marT="0" marB="0">
                    <a:lnR w="19050">
                      <a:solidFill>
                        <a:srgbClr val="1482AA"/>
                      </a:solidFill>
                      <a:prstDash val="solid"/>
                    </a:lnR>
                  </a:tcPr>
                </a:tc>
                <a:tc hMerge="1">
                  <a:txBody>
                    <a:bodyPr/>
                    <a:lstStyle/>
                    <a:p>
                      <a:endParaRPr/>
                    </a:p>
                  </a:txBody>
                  <a:tcPr marL="0" marR="0" marT="0" marB="0"/>
                </a:tc>
                <a:tc>
                  <a:txBody>
                    <a:bodyPr/>
                    <a:lstStyle/>
                    <a:p>
                      <a:pPr>
                        <a:lnSpc>
                          <a:spcPct val="100000"/>
                        </a:lnSpc>
                      </a:pPr>
                      <a:endParaRPr sz="2500" dirty="0">
                        <a:latin typeface="Times New Roman"/>
                        <a:cs typeface="Times New Roman"/>
                      </a:endParaRPr>
                    </a:p>
                  </a:txBody>
                  <a:tcPr marL="0" marR="0" marT="0" marB="0">
                    <a:lnL w="19050">
                      <a:solidFill>
                        <a:srgbClr val="1482AA"/>
                      </a:solidFill>
                      <a:prstDash val="solid"/>
                    </a:ln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455983" y="107931"/>
            <a:ext cx="2019935" cy="695960"/>
          </a:xfrm>
          <a:prstGeom prst="rect">
            <a:avLst/>
          </a:prstGeom>
        </p:spPr>
        <p:txBody>
          <a:bodyPr vert="horz" wrap="square" lIns="0" tIns="12700" rIns="0" bIns="0" rtlCol="0">
            <a:spAutoFit/>
          </a:bodyPr>
          <a:lstStyle/>
          <a:p>
            <a:pPr marL="12700">
              <a:lnSpc>
                <a:spcPct val="100000"/>
              </a:lnSpc>
              <a:spcBef>
                <a:spcPts val="100"/>
              </a:spcBef>
            </a:pPr>
            <a:r>
              <a:rPr sz="4400" b="0" spc="-160" dirty="0">
                <a:latin typeface="Times New Roman"/>
                <a:cs typeface="Times New Roman"/>
              </a:rPr>
              <a:t>T</a:t>
            </a:r>
            <a:r>
              <a:rPr sz="4400" b="0" spc="-5" dirty="0">
                <a:latin typeface="Times New Roman"/>
                <a:cs typeface="Times New Roman"/>
              </a:rPr>
              <a:t>imeline</a:t>
            </a:r>
            <a:endParaRPr sz="4400">
              <a:latin typeface="Times New Roman"/>
              <a:cs typeface="Times New Roman"/>
            </a:endParaRPr>
          </a:p>
        </p:txBody>
      </p:sp>
      <p:graphicFrame>
        <p:nvGraphicFramePr>
          <p:cNvPr id="6" name="object 6"/>
          <p:cNvGraphicFramePr>
            <a:graphicFrameLocks noGrp="1"/>
          </p:cNvGraphicFramePr>
          <p:nvPr>
            <p:extLst>
              <p:ext uri="{D42A27DB-BD31-4B8C-83A1-F6EECF244321}">
                <p14:modId xmlns:p14="http://schemas.microsoft.com/office/powerpoint/2010/main" val="3991762656"/>
              </p:ext>
            </p:extLst>
          </p:nvPr>
        </p:nvGraphicFramePr>
        <p:xfrm>
          <a:off x="419730" y="1344613"/>
          <a:ext cx="8092440" cy="4875088"/>
        </p:xfrm>
        <a:graphic>
          <a:graphicData uri="http://schemas.openxmlformats.org/drawingml/2006/table">
            <a:tbl>
              <a:tblPr firstRow="1" bandRow="1">
                <a:tableStyleId>{2D5ABB26-0587-4C30-8999-92F81FD0307C}</a:tableStyleId>
              </a:tblPr>
              <a:tblGrid>
                <a:gridCol w="2333625">
                  <a:extLst>
                    <a:ext uri="{9D8B030D-6E8A-4147-A177-3AD203B41FA5}">
                      <a16:colId xmlns:a16="http://schemas.microsoft.com/office/drawing/2014/main" val="20000"/>
                    </a:ext>
                  </a:extLst>
                </a:gridCol>
                <a:gridCol w="5704845">
                  <a:extLst>
                    <a:ext uri="{9D8B030D-6E8A-4147-A177-3AD203B41FA5}">
                      <a16:colId xmlns:a16="http://schemas.microsoft.com/office/drawing/2014/main" val="20001"/>
                    </a:ext>
                  </a:extLst>
                </a:gridCol>
                <a:gridCol w="53970">
                  <a:extLst>
                    <a:ext uri="{9D8B030D-6E8A-4147-A177-3AD203B41FA5}">
                      <a16:colId xmlns:a16="http://schemas.microsoft.com/office/drawing/2014/main" val="20002"/>
                    </a:ext>
                  </a:extLst>
                </a:gridCol>
              </a:tblGrid>
              <a:tr h="1071872">
                <a:tc>
                  <a:txBody>
                    <a:bodyPr/>
                    <a:lstStyle/>
                    <a:p>
                      <a:pPr>
                        <a:lnSpc>
                          <a:spcPct val="100000"/>
                        </a:lnSpc>
                        <a:spcBef>
                          <a:spcPts val="5"/>
                        </a:spcBef>
                      </a:pPr>
                      <a:endParaRPr sz="260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0</a:t>
                      </a:r>
                      <a:endParaRPr sz="2000">
                        <a:latin typeface="Lato"/>
                        <a:cs typeface="Lato"/>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sz="2000" spc="5" dirty="0">
                          <a:latin typeface="Times New Roman" panose="02020603050405020304" pitchFamily="18" charset="0"/>
                          <a:cs typeface="Times New Roman" panose="02020603050405020304" pitchFamily="18" charset="0"/>
                        </a:rPr>
                        <a:t>Identifying </a:t>
                      </a:r>
                      <a:r>
                        <a:rPr sz="2000" dirty="0">
                          <a:latin typeface="Times New Roman" panose="02020603050405020304" pitchFamily="18" charset="0"/>
                          <a:cs typeface="Times New Roman" panose="02020603050405020304" pitchFamily="18" charset="0"/>
                        </a:rPr>
                        <a:t>Business</a:t>
                      </a:r>
                      <a:r>
                        <a:rPr sz="2000" spc="-27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Case</a:t>
                      </a:r>
                      <a:endParaRPr sz="2000" dirty="0">
                        <a:latin typeface="Times New Roman" panose="02020603050405020304" pitchFamily="18" charset="0"/>
                        <a:cs typeface="Times New Roman" panose="02020603050405020304" pitchFamily="18" charset="0"/>
                      </a:endParaRPr>
                    </a:p>
                    <a:p>
                      <a:pPr marL="542290" indent="-382270">
                        <a:lnSpc>
                          <a:spcPct val="100000"/>
                        </a:lnSpc>
                        <a:buFont typeface="Arial"/>
                        <a:buChar char="●"/>
                        <a:tabLst>
                          <a:tab pos="542290" algn="l"/>
                          <a:tab pos="542925" algn="l"/>
                        </a:tabLst>
                      </a:pPr>
                      <a:r>
                        <a:rPr sz="2000" spc="10" dirty="0">
                          <a:latin typeface="Times New Roman" panose="02020603050405020304" pitchFamily="18" charset="0"/>
                          <a:cs typeface="Times New Roman" panose="02020603050405020304" pitchFamily="18" charset="0"/>
                        </a:rPr>
                        <a:t>Requirements </a:t>
                      </a:r>
                      <a:r>
                        <a:rPr sz="2000" spc="-20" dirty="0">
                          <a:latin typeface="Times New Roman" panose="02020603050405020304" pitchFamily="18" charset="0"/>
                          <a:cs typeface="Times New Roman" panose="02020603050405020304" pitchFamily="18" charset="0"/>
                        </a:rPr>
                        <a:t>&amp;</a:t>
                      </a:r>
                      <a:r>
                        <a:rPr sz="2000" spc="-27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Speciﬁcations</a:t>
                      </a:r>
                      <a:endParaRPr sz="2000" dirty="0">
                        <a:latin typeface="Times New Roman" panose="02020603050405020304" pitchFamily="18" charset="0"/>
                        <a:cs typeface="Times New Roman" panose="02020603050405020304"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910523">
                <a:tc>
                  <a:txBody>
                    <a:bodyPr/>
                    <a:lstStyle/>
                    <a:p>
                      <a:pPr>
                        <a:lnSpc>
                          <a:spcPct val="100000"/>
                        </a:lnSpc>
                        <a:spcBef>
                          <a:spcPts val="5"/>
                        </a:spcBef>
                      </a:pPr>
                      <a:endParaRPr sz="260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1</a:t>
                      </a:r>
                      <a:endParaRPr sz="2000">
                        <a:latin typeface="Lato"/>
                        <a:cs typeface="Lato"/>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sz="2000" spc="10" dirty="0">
                          <a:latin typeface="Times New Roman" panose="02020603050405020304" pitchFamily="18" charset="0"/>
                          <a:cs typeface="Times New Roman" panose="02020603050405020304" pitchFamily="18" charset="0"/>
                        </a:rPr>
                        <a:t>Data</a:t>
                      </a:r>
                      <a:r>
                        <a:rPr sz="2000" spc="-13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Gathering</a:t>
                      </a:r>
                      <a:endParaRPr sz="2000" dirty="0">
                        <a:latin typeface="Times New Roman" panose="02020603050405020304" pitchFamily="18" charset="0"/>
                        <a:cs typeface="Times New Roman" panose="02020603050405020304" pitchFamily="18" charset="0"/>
                      </a:endParaRPr>
                    </a:p>
                    <a:p>
                      <a:pPr marL="542290" indent="-382270">
                        <a:lnSpc>
                          <a:spcPct val="100000"/>
                        </a:lnSpc>
                        <a:buFont typeface="Arial"/>
                        <a:buChar char="●"/>
                        <a:tabLst>
                          <a:tab pos="542290" algn="l"/>
                          <a:tab pos="542925" algn="l"/>
                        </a:tabLst>
                      </a:pPr>
                      <a:r>
                        <a:rPr lang="en-IN" sz="2000" spc="10" dirty="0">
                          <a:latin typeface="Times New Roman" panose="02020603050405020304" pitchFamily="18" charset="0"/>
                          <a:cs typeface="Times New Roman" panose="02020603050405020304" pitchFamily="18" charset="0"/>
                        </a:rPr>
                        <a:t>Data Preprocessing and data augmentation</a:t>
                      </a:r>
                      <a:endParaRPr sz="2000" dirty="0">
                        <a:latin typeface="Times New Roman" panose="02020603050405020304" pitchFamily="18" charset="0"/>
                        <a:cs typeface="Times New Roman" panose="02020603050405020304"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606771">
                <a:tc>
                  <a:txBody>
                    <a:bodyPr/>
                    <a:lstStyle/>
                    <a:p>
                      <a:pPr>
                        <a:lnSpc>
                          <a:spcPct val="100000"/>
                        </a:lnSpc>
                        <a:spcBef>
                          <a:spcPts val="5"/>
                        </a:spcBef>
                      </a:pPr>
                      <a:endParaRPr sz="260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2</a:t>
                      </a:r>
                      <a:endParaRPr sz="2000">
                        <a:latin typeface="Lato"/>
                        <a:cs typeface="Lato"/>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lang="en-IN" sz="2000" dirty="0">
                          <a:latin typeface="Times New Roman" panose="02020603050405020304" pitchFamily="18" charset="0"/>
                          <a:cs typeface="Times New Roman" panose="02020603050405020304" pitchFamily="18" charset="0"/>
                        </a:rPr>
                        <a:t>Data Segmentation Algorithms( TensorFlow –CNN, Masked CNN ,Fast RCNN / UNet Model)</a:t>
                      </a:r>
                    </a:p>
                    <a:p>
                      <a:pPr marL="542290" indent="-382270">
                        <a:lnSpc>
                          <a:spcPct val="100000"/>
                        </a:lnSpc>
                        <a:spcBef>
                          <a:spcPts val="595"/>
                        </a:spcBef>
                        <a:buFont typeface="Arial"/>
                        <a:buChar char="●"/>
                        <a:tabLst>
                          <a:tab pos="542290" algn="l"/>
                          <a:tab pos="542925" algn="l"/>
                        </a:tabLst>
                      </a:pPr>
                      <a:r>
                        <a:rPr lang="en-IN" sz="2000" dirty="0">
                          <a:latin typeface="Times New Roman" panose="02020603050405020304" pitchFamily="18" charset="0"/>
                          <a:cs typeface="Times New Roman" panose="02020603050405020304" pitchFamily="18" charset="0"/>
                        </a:rPr>
                        <a:t>Data Validation and visualisation</a:t>
                      </a:r>
                    </a:p>
                    <a:p>
                      <a:pPr marL="542290" indent="-382270">
                        <a:lnSpc>
                          <a:spcPct val="100000"/>
                        </a:lnSpc>
                        <a:spcBef>
                          <a:spcPts val="595"/>
                        </a:spcBef>
                        <a:buFont typeface="Arial"/>
                        <a:buChar char="●"/>
                        <a:tabLst>
                          <a:tab pos="542290" algn="l"/>
                          <a:tab pos="542925" algn="l"/>
                        </a:tabLst>
                      </a:pPr>
                      <a:endParaRPr sz="2000" dirty="0">
                        <a:latin typeface="Times New Roman" panose="02020603050405020304" pitchFamily="18" charset="0"/>
                        <a:cs typeface="Times New Roman" panose="02020603050405020304"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71524">
                <a:tc rowSpan="2">
                  <a:txBody>
                    <a:bodyPr/>
                    <a:lstStyle/>
                    <a:p>
                      <a:pPr marL="648970">
                        <a:lnSpc>
                          <a:spcPct val="100000"/>
                        </a:lnSpc>
                        <a:spcBef>
                          <a:spcPts val="595"/>
                        </a:spcBef>
                      </a:pPr>
                      <a:r>
                        <a:rPr sz="2000" b="1" spc="-5" dirty="0">
                          <a:latin typeface="Lato"/>
                          <a:cs typeface="Lato"/>
                        </a:rPr>
                        <a:t>Review</a:t>
                      </a:r>
                      <a:r>
                        <a:rPr sz="2000" b="1" spc="-110" dirty="0">
                          <a:latin typeface="Lato"/>
                          <a:cs typeface="Lato"/>
                        </a:rPr>
                        <a:t> </a:t>
                      </a:r>
                      <a:r>
                        <a:rPr sz="2000" b="1" dirty="0">
                          <a:latin typeface="Lato"/>
                          <a:cs typeface="Lato"/>
                        </a:rPr>
                        <a:t>3</a:t>
                      </a:r>
                      <a:endParaRPr sz="2000">
                        <a:latin typeface="Lato"/>
                        <a:cs typeface="Lato"/>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ts val="2230"/>
                        </a:lnSpc>
                        <a:spcBef>
                          <a:spcPts val="595"/>
                        </a:spcBef>
                        <a:buFont typeface="Arial"/>
                        <a:buChar char="●"/>
                        <a:tabLst>
                          <a:tab pos="542290" algn="l"/>
                          <a:tab pos="542925" algn="l"/>
                        </a:tabLst>
                      </a:pPr>
                      <a:r>
                        <a:rPr lang="en-IN" sz="2000" spc="20" dirty="0">
                          <a:latin typeface="Times New Roman" panose="02020603050405020304" pitchFamily="18" charset="0"/>
                          <a:cs typeface="Times New Roman" panose="02020603050405020304" pitchFamily="18" charset="0"/>
                        </a:rPr>
                        <a:t>Data Prediction</a:t>
                      </a:r>
                      <a:endParaRPr sz="2000" dirty="0">
                        <a:latin typeface="Times New Roman" panose="02020603050405020304" pitchFamily="18" charset="0"/>
                        <a:cs typeface="Times New Roman" panose="02020603050405020304"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tcPr>
                </a:tc>
                <a:tc hMerge="1">
                  <a:txBody>
                    <a:bodyPr/>
                    <a:lstStyle/>
                    <a:p>
                      <a:endParaRPr/>
                    </a:p>
                  </a:txBody>
                  <a:tcPr marL="0" marR="0" marT="0" marB="0"/>
                </a:tc>
                <a:extLst>
                  <a:ext uri="{0D108BD9-81ED-4DB2-BD59-A6C34878D82A}">
                    <a16:rowId xmlns:a16="http://schemas.microsoft.com/office/drawing/2014/main" val="10003"/>
                  </a:ext>
                </a:extLst>
              </a:tr>
              <a:tr h="420899">
                <a:tc vMerge="1">
                  <a:txBody>
                    <a:bodyPr/>
                    <a:lstStyle/>
                    <a:p>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70"/>
                        </a:spcBef>
                        <a:buFont typeface="Arial"/>
                        <a:buChar char="●"/>
                        <a:tabLst>
                          <a:tab pos="542290" algn="l"/>
                          <a:tab pos="542925" algn="l"/>
                        </a:tabLst>
                      </a:pPr>
                      <a:r>
                        <a:rPr sz="2000" spc="-4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Project</a:t>
                      </a:r>
                      <a:r>
                        <a:rPr lang="en-IN" sz="2000" spc="15" dirty="0">
                          <a:latin typeface="Times New Roman" panose="02020603050405020304" pitchFamily="18" charset="0"/>
                          <a:cs typeface="Times New Roman" panose="02020603050405020304" pitchFamily="18" charset="0"/>
                        </a:rPr>
                        <a:t> report</a:t>
                      </a:r>
                      <a:endParaRPr sz="2000" dirty="0">
                        <a:latin typeface="Times New Roman" panose="02020603050405020304" pitchFamily="18" charset="0"/>
                        <a:cs typeface="Times New Roman" panose="02020603050405020304" pitchFamily="18" charset="0"/>
                      </a:endParaRPr>
                    </a:p>
                  </a:txBody>
                  <a:tcPr marL="0" marR="0" marT="8890" marB="0">
                    <a:lnL w="9525">
                      <a:solidFill>
                        <a:srgbClr val="9E9E9E"/>
                      </a:solidFill>
                      <a:prstDash val="solid"/>
                    </a:lnL>
                    <a:lnR w="19050">
                      <a:solidFill>
                        <a:srgbClr val="1482AA"/>
                      </a:solidFill>
                      <a:prstDash val="solid"/>
                    </a:lnR>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19050">
                      <a:solidFill>
                        <a:srgbClr val="1482AA"/>
                      </a:solidFill>
                      <a:prstDash val="solid"/>
                    </a:lnL>
                    <a:lnR w="9525">
                      <a:solidFill>
                        <a:srgbClr val="9E9E9E"/>
                      </a:solidFill>
                      <a:prstDash val="solid"/>
                    </a:lnR>
                    <a:lnB w="9525">
                      <a:solidFill>
                        <a:srgbClr val="9E9E9E"/>
                      </a:solidFill>
                      <a:prstDash val="solid"/>
                    </a:lnB>
                  </a:tcPr>
                </a:tc>
                <a:extLst>
                  <a:ext uri="{0D108BD9-81ED-4DB2-BD59-A6C34878D82A}">
                    <a16:rowId xmlns:a16="http://schemas.microsoft.com/office/drawing/2014/main" val="10004"/>
                  </a:ext>
                </a:extLst>
              </a:tr>
              <a:tr h="493499">
                <a:tc gridSpan="2">
                  <a:txBody>
                    <a:bodyPr/>
                    <a:lstStyle/>
                    <a:p>
                      <a:pPr>
                        <a:lnSpc>
                          <a:spcPct val="100000"/>
                        </a:lnSpc>
                      </a:pPr>
                      <a:endParaRPr sz="2000" dirty="0">
                        <a:latin typeface="Times New Roman"/>
                        <a:cs typeface="Times New Roman"/>
                      </a:endParaRPr>
                    </a:p>
                  </a:txBody>
                  <a:tcPr marL="0" marR="0" marT="0" marB="0">
                    <a:lnR w="19050">
                      <a:solidFill>
                        <a:srgbClr val="1482AA"/>
                      </a:solidFill>
                      <a:prstDash val="solid"/>
                    </a:lnR>
                    <a:lnT w="9525">
                      <a:solidFill>
                        <a:srgbClr val="9E9E9E"/>
                      </a:solidFill>
                      <a:prstDash val="solid"/>
                    </a:lnT>
                  </a:tcPr>
                </a:tc>
                <a:tc hMerge="1">
                  <a:txBody>
                    <a:bodyPr/>
                    <a:lstStyle/>
                    <a:p>
                      <a:endParaRPr/>
                    </a:p>
                  </a:txBody>
                  <a:tcPr marL="0" marR="0" marT="0" marB="0"/>
                </a:tc>
                <a:tc>
                  <a:txBody>
                    <a:bodyPr/>
                    <a:lstStyle/>
                    <a:p>
                      <a:pPr>
                        <a:lnSpc>
                          <a:spcPct val="100000"/>
                        </a:lnSpc>
                      </a:pPr>
                      <a:endParaRPr sz="2000" dirty="0">
                        <a:latin typeface="Times New Roman"/>
                        <a:cs typeface="Times New Roman"/>
                      </a:endParaRPr>
                    </a:p>
                  </a:txBody>
                  <a:tcPr marL="0" marR="0" marT="0" marB="0">
                    <a:lnL w="19050">
                      <a:solidFill>
                        <a:srgbClr val="1482AA"/>
                      </a:solidFill>
                      <a:prstDash val="solid"/>
                    </a:lnL>
                    <a:lnT w="9525">
                      <a:solidFill>
                        <a:srgbClr val="9E9E9E"/>
                      </a:solidFill>
                      <a:prstDash val="solid"/>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1"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213868" y="107931"/>
            <a:ext cx="25019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References</a:t>
            </a:r>
            <a:endParaRPr sz="4400">
              <a:latin typeface="Times New Roman"/>
              <a:cs typeface="Times New Roman"/>
            </a:endParaRPr>
          </a:p>
        </p:txBody>
      </p:sp>
      <p:sp>
        <p:nvSpPr>
          <p:cNvPr id="7" name="object 7"/>
          <p:cNvSpPr txBox="1"/>
          <p:nvPr/>
        </p:nvSpPr>
        <p:spPr>
          <a:xfrm>
            <a:off x="304799" y="1243458"/>
            <a:ext cx="8789835" cy="6388928"/>
          </a:xfrm>
          <a:prstGeom prst="rect">
            <a:avLst/>
          </a:prstGeom>
        </p:spPr>
        <p:txBody>
          <a:bodyPr vert="horz" wrap="square" lIns="0" tIns="12700" rIns="0" bIns="0" rtlCol="0">
            <a:spAutoFit/>
          </a:bodyPr>
          <a:lstStyle/>
          <a:p>
            <a:r>
              <a:rPr lang="en-IN" sz="2000" b="1" dirty="0">
                <a:latin typeface="Times New Roman" panose="02020603050405020304" pitchFamily="18" charset="0"/>
                <a:cs typeface="Times New Roman" panose="02020603050405020304" pitchFamily="18" charset="0"/>
              </a:rPr>
              <a:t>Base paper: </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4"/>
              </a:rPr>
              <a:t>http://www.ijstr.org/final-print/dec2019/Real-Time-Detection-And-Segmentation-Of-Ships-In-Satellite-Images.pdf</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References:</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Airbus Ship Detection</a:t>
            </a:r>
          </a:p>
          <a:p>
            <a:r>
              <a:rPr lang="en-IN" sz="2000" dirty="0">
                <a:latin typeface="Times New Roman" panose="02020603050405020304" pitchFamily="18" charset="0"/>
                <a:cs typeface="Times New Roman" panose="02020603050405020304" pitchFamily="18" charset="0"/>
                <a:hlinkClick r:id="rId5"/>
              </a:rPr>
              <a:t>https://www.kaggle.com/c/airbus-ship-detection/data</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intelligent ship detection using CNN</a:t>
            </a:r>
          </a:p>
          <a:p>
            <a:r>
              <a:rPr lang="en-IN" sz="2000" dirty="0">
                <a:latin typeface="Times New Roman" panose="02020603050405020304" pitchFamily="18" charset="0"/>
                <a:cs typeface="Times New Roman" panose="02020603050405020304" pitchFamily="18" charset="0"/>
                <a:hlinkClick r:id="rId6"/>
              </a:rPr>
              <a:t>https://www.hindawi.com/journals/complexity/2020/1520872/</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Ship detection using high resolution satellite imagery</a:t>
            </a:r>
          </a:p>
          <a:p>
            <a:r>
              <a:rPr lang="en-IN" sz="2000" dirty="0">
                <a:latin typeface="Times New Roman" panose="02020603050405020304" pitchFamily="18" charset="0"/>
                <a:cs typeface="Times New Roman" panose="02020603050405020304" pitchFamily="18" charset="0"/>
                <a:hlinkClick r:id="rId7"/>
              </a:rPr>
              <a:t>https://earth.esa.int/eogateway/documents/20142/37627/8-Ship-Detection-High-Res-Satellite-Imagery.pdf</a:t>
            </a:r>
            <a:endParaRPr lang="en-IN" sz="2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endParaRPr>
          </a:p>
          <a:p>
            <a:pPr>
              <a:lnSpc>
                <a:spcPct val="100000"/>
              </a:lnSpc>
              <a:spcBef>
                <a:spcPts val="60"/>
              </a:spcBef>
            </a:pPr>
            <a:endParaRPr sz="1550" dirty="0">
              <a:latin typeface="Lato"/>
              <a:cs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Words>651</Words>
  <Application>Microsoft Office PowerPoint</Application>
  <PresentationFormat>On-screen Show (4:3)</PresentationFormat>
  <Paragraphs>195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Carlito</vt:lpstr>
      <vt:lpstr>Lato</vt:lpstr>
      <vt:lpstr>Times New Roman</vt:lpstr>
      <vt:lpstr>Office Theme</vt:lpstr>
      <vt:lpstr>Department of Computer Science and Engineering</vt:lpstr>
      <vt:lpstr>Abstract</vt:lpstr>
      <vt:lpstr>Dataset</vt:lpstr>
      <vt:lpstr>Architecture</vt:lpstr>
      <vt:lpstr>Technology Stack</vt:lpstr>
      <vt:lpstr>System Requirements</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Admin</dc:creator>
  <cp:lastModifiedBy>nikitha kambhampati</cp:lastModifiedBy>
  <cp:revision>17</cp:revision>
  <dcterms:created xsi:type="dcterms:W3CDTF">2021-04-21T13:34:38Z</dcterms:created>
  <dcterms:modified xsi:type="dcterms:W3CDTF">2021-04-22T05:41:58Z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2021-04-21T00:00:00Z</vt:filetime>
  </property>
</Properties>
</file>