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4" r:id="rId5"/>
    <p:sldId id="266" r:id="rId6"/>
    <p:sldId id="267" r:id="rId7"/>
    <p:sldId id="265" r:id="rId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4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457199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18" name="bg object 18"/>
          <p:cNvSpPr/>
          <p:nvPr/>
        </p:nvSpPr>
        <p:spPr>
          <a:xfrm>
            <a:off x="0" y="11549"/>
            <a:ext cx="9143976" cy="6846436"/>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457199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994505" y="3013748"/>
            <a:ext cx="3154988" cy="779779"/>
          </a:xfrm>
          <a:prstGeom prst="rect">
            <a:avLst/>
          </a:prstGeom>
        </p:spPr>
        <p:txBody>
          <a:bodyPr wrap="square" lIns="0" tIns="0" rIns="0" bIns="0">
            <a:spAutoFit/>
          </a:bodyPr>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45628" y="2086758"/>
            <a:ext cx="7348220" cy="40919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5/12/2021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4" name="object 4"/>
            <p:cNvSpPr/>
            <p:nvPr/>
          </p:nvSpPr>
          <p:spPr>
            <a:xfrm>
              <a:off x="0" y="0"/>
              <a:ext cx="9143981" cy="6857986"/>
            </a:xfrm>
            <a:prstGeom prst="rect">
              <a:avLst/>
            </a:prstGeom>
            <a:blipFill>
              <a:blip r:embed="rId2"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446022" y="1679042"/>
            <a:ext cx="6609715" cy="391160"/>
          </a:xfrm>
          <a:prstGeom prst="rect">
            <a:avLst/>
          </a:prstGeom>
        </p:spPr>
        <p:txBody>
          <a:bodyPr vert="horz" wrap="square" lIns="0" tIns="12700" rIns="0" bIns="0" rtlCol="0">
            <a:spAutoFit/>
          </a:bodyPr>
          <a:lstStyle/>
          <a:p>
            <a:pPr marL="12700">
              <a:lnSpc>
                <a:spcPct val="100000"/>
              </a:lnSpc>
              <a:spcBef>
                <a:spcPts val="100"/>
              </a:spcBef>
            </a:pPr>
            <a:r>
              <a:rPr sz="2400" spc="-5" dirty="0"/>
              <a:t>Department </a:t>
            </a:r>
            <a:r>
              <a:rPr sz="2400" dirty="0"/>
              <a:t>of </a:t>
            </a:r>
            <a:r>
              <a:rPr sz="2400" spc="-5" dirty="0"/>
              <a:t>Computer Science </a:t>
            </a:r>
            <a:r>
              <a:rPr sz="2400" dirty="0"/>
              <a:t>and</a:t>
            </a:r>
            <a:r>
              <a:rPr sz="2400" spc="-120" dirty="0"/>
              <a:t> </a:t>
            </a:r>
            <a:r>
              <a:rPr sz="2400" spc="-5" dirty="0"/>
              <a:t>Engineering</a:t>
            </a:r>
            <a:endParaRPr sz="2400"/>
          </a:p>
        </p:txBody>
      </p:sp>
      <p:sp>
        <p:nvSpPr>
          <p:cNvPr id="6" name="object 6"/>
          <p:cNvSpPr txBox="1"/>
          <p:nvPr/>
        </p:nvSpPr>
        <p:spPr>
          <a:xfrm>
            <a:off x="0" y="2410052"/>
            <a:ext cx="9044292" cy="1218282"/>
          </a:xfrm>
          <a:prstGeom prst="rect">
            <a:avLst/>
          </a:prstGeom>
        </p:spPr>
        <p:txBody>
          <a:bodyPr vert="horz" wrap="square" lIns="0" tIns="12700" rIns="0" bIns="0" rtlCol="0">
            <a:spAutoFit/>
          </a:bodyPr>
          <a:lstStyle/>
          <a:p>
            <a:pPr marL="12700">
              <a:lnSpc>
                <a:spcPct val="100000"/>
              </a:lnSpc>
              <a:spcBef>
                <a:spcPts val="100"/>
              </a:spcBef>
            </a:pPr>
            <a:r>
              <a:rPr lang="en-IN" sz="4000" b="1" spc="-5" dirty="0">
                <a:solidFill>
                  <a:srgbClr val="0000FF"/>
                </a:solidFill>
                <a:latin typeface="Times New Roman"/>
                <a:cs typeface="Times New Roman"/>
              </a:rPr>
              <a:t>Vessel detection from space borne images</a:t>
            </a:r>
            <a:endParaRPr sz="4000" dirty="0">
              <a:latin typeface="Times New Roman"/>
              <a:cs typeface="Times New Roman"/>
            </a:endParaRPr>
          </a:p>
          <a:p>
            <a:pPr marL="309880" algn="ctr">
              <a:lnSpc>
                <a:spcPct val="100000"/>
              </a:lnSpc>
              <a:spcBef>
                <a:spcPts val="2195"/>
              </a:spcBef>
            </a:pPr>
            <a:r>
              <a:rPr sz="2000" b="1" spc="-5" dirty="0">
                <a:latin typeface="Times New Roman"/>
                <a:cs typeface="Times New Roman"/>
              </a:rPr>
              <a:t>Date: </a:t>
            </a:r>
            <a:r>
              <a:rPr lang="en-US" sz="2000" b="1" spc="-5" dirty="0">
                <a:latin typeface="Times New Roman"/>
                <a:cs typeface="Times New Roman"/>
              </a:rPr>
              <a:t>13 May</a:t>
            </a:r>
            <a:r>
              <a:rPr sz="2000" b="1" spc="-120" dirty="0">
                <a:latin typeface="Times New Roman"/>
                <a:cs typeface="Times New Roman"/>
              </a:rPr>
              <a:t> </a:t>
            </a:r>
            <a:r>
              <a:rPr sz="2000" b="1" dirty="0">
                <a:latin typeface="Times New Roman"/>
                <a:cs typeface="Times New Roman"/>
              </a:rPr>
              <a:t>2021</a:t>
            </a:r>
            <a:endParaRPr sz="2000" dirty="0">
              <a:latin typeface="Times New Roman"/>
              <a:cs typeface="Times New Roman"/>
            </a:endParaRPr>
          </a:p>
        </p:txBody>
      </p:sp>
      <p:sp>
        <p:nvSpPr>
          <p:cNvPr id="7" name="object 7"/>
          <p:cNvSpPr txBox="1"/>
          <p:nvPr/>
        </p:nvSpPr>
        <p:spPr>
          <a:xfrm>
            <a:off x="641323" y="4592923"/>
            <a:ext cx="7896859" cy="1854200"/>
          </a:xfrm>
          <a:prstGeom prst="rect">
            <a:avLst/>
          </a:prstGeom>
        </p:spPr>
        <p:txBody>
          <a:bodyPr vert="horz" wrap="square" lIns="0" tIns="12700" rIns="0" bIns="0" rtlCol="0">
            <a:spAutoFit/>
          </a:bodyPr>
          <a:lstStyle/>
          <a:p>
            <a:pPr marL="12700" marR="3012440">
              <a:lnSpc>
                <a:spcPct val="100000"/>
              </a:lnSpc>
              <a:spcBef>
                <a:spcPts val="100"/>
              </a:spcBef>
            </a:pPr>
            <a:r>
              <a:rPr lang="en-IN" b="1" spc="-5" dirty="0">
                <a:latin typeface="Times New Roman" panose="02020603050405020304" pitchFamily="18" charset="0"/>
                <a:cs typeface="Times New Roman" panose="02020603050405020304" pitchFamily="18" charset="0"/>
              </a:rPr>
              <a:t>Nikitha Kambhampati</a:t>
            </a:r>
            <a:r>
              <a:rPr sz="1800" b="1" spc="-5" dirty="0">
                <a:latin typeface="Times New Roman" panose="02020603050405020304" pitchFamily="18" charset="0"/>
                <a:cs typeface="Times New Roman" panose="02020603050405020304" pitchFamily="18" charset="0"/>
              </a:rPr>
              <a:t> </a:t>
            </a:r>
            <a:r>
              <a:rPr lang="en-IN" b="1" spc="-5" dirty="0">
                <a:latin typeface="Times New Roman" panose="02020603050405020304" pitchFamily="18" charset="0"/>
                <a:cs typeface="Times New Roman" panose="02020603050405020304" pitchFamily="18" charset="0"/>
              </a:rPr>
              <a:t>-</a:t>
            </a:r>
            <a:r>
              <a:rPr sz="1800" b="1"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17WH1A05</a:t>
            </a:r>
            <a:r>
              <a:rPr lang="en-IN" b="1" spc="-5" dirty="0">
                <a:latin typeface="Times New Roman" panose="02020603050405020304" pitchFamily="18" charset="0"/>
                <a:cs typeface="Times New Roman" panose="02020603050405020304" pitchFamily="18" charset="0"/>
              </a:rPr>
              <a:t>07</a:t>
            </a:r>
          </a:p>
          <a:p>
            <a:pPr marL="12700" marR="3012440">
              <a:lnSpc>
                <a:spcPct val="100000"/>
              </a:lnSpc>
              <a:spcBef>
                <a:spcPts val="100"/>
              </a:spcBef>
            </a:pPr>
            <a:r>
              <a:rPr lang="en-IN" b="1" spc="-5" dirty="0">
                <a:latin typeface="Times New Roman" panose="02020603050405020304" pitchFamily="18" charset="0"/>
                <a:cs typeface="Times New Roman" panose="02020603050405020304" pitchFamily="18" charset="0"/>
              </a:rPr>
              <a:t>Pagilla Sai Preethi        -</a:t>
            </a:r>
            <a:r>
              <a:rPr sz="18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17WH1A05</a:t>
            </a:r>
            <a:r>
              <a:rPr lang="en-IN" sz="1800" b="1" spc="-5" dirty="0">
                <a:latin typeface="Times New Roman" panose="02020603050405020304" pitchFamily="18" charset="0"/>
                <a:cs typeface="Times New Roman" panose="02020603050405020304" pitchFamily="18" charset="0"/>
              </a:rPr>
              <a:t>47</a:t>
            </a:r>
            <a:endParaRPr sz="1800" dirty="0">
              <a:latin typeface="Times New Roman" panose="02020603050405020304" pitchFamily="18" charset="0"/>
              <a:cs typeface="Times New Roman" panose="02020603050405020304" pitchFamily="18" charset="0"/>
            </a:endParaRPr>
          </a:p>
          <a:p>
            <a:pPr marL="12700">
              <a:lnSpc>
                <a:spcPct val="100000"/>
              </a:lnSpc>
            </a:pPr>
            <a:r>
              <a:rPr lang="en-IN" b="1" spc="-15" dirty="0">
                <a:latin typeface="Times New Roman" panose="02020603050405020304" pitchFamily="18" charset="0"/>
                <a:cs typeface="Times New Roman" panose="02020603050405020304" pitchFamily="18" charset="0"/>
              </a:rPr>
              <a:t>Gaddam Nikitha          </a:t>
            </a:r>
            <a:r>
              <a:rPr sz="1800" b="1" spc="-20" dirty="0">
                <a:latin typeface="Times New Roman" panose="02020603050405020304" pitchFamily="18" charset="0"/>
                <a:cs typeface="Times New Roman" panose="02020603050405020304" pitchFamily="18" charset="0"/>
              </a:rPr>
              <a:t> </a:t>
            </a:r>
            <a:r>
              <a:rPr lang="en-IN" b="1" spc="-20" dirty="0">
                <a:latin typeface="Times New Roman" panose="02020603050405020304" pitchFamily="18" charset="0"/>
                <a:cs typeface="Times New Roman" panose="02020603050405020304" pitchFamily="18" charset="0"/>
              </a:rPr>
              <a:t>-</a:t>
            </a:r>
            <a:r>
              <a:rPr sz="1800" b="1" spc="35" dirty="0">
                <a:latin typeface="Times New Roman" panose="02020603050405020304" pitchFamily="18" charset="0"/>
                <a:cs typeface="Times New Roman" panose="02020603050405020304" pitchFamily="18" charset="0"/>
              </a:rPr>
              <a:t> </a:t>
            </a:r>
            <a:r>
              <a:rPr lang="en-IN" sz="1800" b="1" spc="3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1</a:t>
            </a:r>
            <a:r>
              <a:rPr lang="en-IN" sz="1800" b="1" spc="-5" dirty="0">
                <a:latin typeface="Times New Roman" panose="02020603050405020304" pitchFamily="18" charset="0"/>
                <a:cs typeface="Times New Roman" panose="02020603050405020304" pitchFamily="18" charset="0"/>
              </a:rPr>
              <a:t>8WH5A0502</a:t>
            </a:r>
            <a:endParaRPr sz="1800" dirty="0">
              <a:latin typeface="Times New Roman" panose="02020603050405020304" pitchFamily="18" charset="0"/>
              <a:cs typeface="Times New Roman" panose="02020603050405020304" pitchFamily="18" charset="0"/>
            </a:endParaRPr>
          </a:p>
          <a:p>
            <a:pPr>
              <a:lnSpc>
                <a:spcPct val="100000"/>
              </a:lnSpc>
            </a:pPr>
            <a:endParaRPr sz="1800" dirty="0">
              <a:latin typeface="Carlito"/>
              <a:cs typeface="Carlito"/>
            </a:endParaRPr>
          </a:p>
          <a:p>
            <a:pPr marL="3902075" marR="5080" indent="19050">
              <a:lnSpc>
                <a:spcPct val="100000"/>
              </a:lnSpc>
              <a:spcBef>
                <a:spcPts val="1400"/>
              </a:spcBef>
              <a:tabLst>
                <a:tab pos="5456555" algn="l"/>
              </a:tabLst>
            </a:pPr>
            <a:r>
              <a:rPr sz="1800" b="1" spc="-5" dirty="0">
                <a:latin typeface="Times New Roman"/>
                <a:cs typeface="Times New Roman"/>
              </a:rPr>
              <a:t>Internal Guide </a:t>
            </a:r>
            <a:r>
              <a:rPr sz="1800" b="1" dirty="0">
                <a:latin typeface="Times New Roman"/>
                <a:cs typeface="Times New Roman"/>
              </a:rPr>
              <a:t>: </a:t>
            </a:r>
            <a:r>
              <a:rPr lang="en-US" sz="1800" b="1" dirty="0">
                <a:latin typeface="Times New Roman" panose="02020603050405020304" pitchFamily="18" charset="0"/>
                <a:cs typeface="Times New Roman" panose="02020603050405020304" pitchFamily="18" charset="0"/>
              </a:rPr>
              <a:t>Ms. C Jagadeeswari </a:t>
            </a:r>
            <a:r>
              <a:rPr sz="1800" b="1" spc="-5" dirty="0">
                <a:latin typeface="Times New Roman"/>
                <a:cs typeface="Times New Roman"/>
              </a:rPr>
              <a:t>Designation</a:t>
            </a:r>
            <a:r>
              <a:rPr lang="en-IN" sz="1800" b="1" spc="-5" dirty="0">
                <a:latin typeface="Times New Roman"/>
                <a:cs typeface="Times New Roman"/>
              </a:rPr>
              <a:t>       </a:t>
            </a:r>
            <a:r>
              <a:rPr sz="1800" b="1" dirty="0">
                <a:latin typeface="Times New Roman"/>
                <a:cs typeface="Times New Roman"/>
              </a:rPr>
              <a:t>: </a:t>
            </a:r>
            <a:r>
              <a:rPr sz="1800" b="1" spc="-5" dirty="0">
                <a:latin typeface="Times New Roman"/>
                <a:cs typeface="Times New Roman"/>
              </a:rPr>
              <a:t>Ass</a:t>
            </a:r>
            <a:r>
              <a:rPr lang="en-IN" sz="1800" b="1" spc="-5" dirty="0">
                <a:latin typeface="Times New Roman"/>
                <a:cs typeface="Times New Roman"/>
              </a:rPr>
              <a:t>istant</a:t>
            </a:r>
            <a:r>
              <a:rPr sz="1800" b="1" spc="-135" dirty="0">
                <a:latin typeface="Times New Roman"/>
                <a:cs typeface="Times New Roman"/>
              </a:rPr>
              <a:t> </a:t>
            </a:r>
            <a:r>
              <a:rPr sz="1800" b="1" spc="-5" dirty="0">
                <a:latin typeface="Times New Roman"/>
                <a:cs typeface="Times New Roman"/>
              </a:rPr>
              <a:t>Professor</a:t>
            </a:r>
            <a:endParaRPr sz="18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189729" y="210654"/>
            <a:ext cx="191770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Abstract</a:t>
            </a:r>
            <a:endParaRPr sz="4400">
              <a:latin typeface="Times New Roman"/>
              <a:cs typeface="Times New Roman"/>
            </a:endParaRPr>
          </a:p>
        </p:txBody>
      </p:sp>
      <p:sp>
        <p:nvSpPr>
          <p:cNvPr id="7" name="object 7"/>
          <p:cNvSpPr txBox="1"/>
          <p:nvPr/>
        </p:nvSpPr>
        <p:spPr>
          <a:xfrm>
            <a:off x="152400" y="1109870"/>
            <a:ext cx="8839200" cy="5242269"/>
          </a:xfrm>
          <a:prstGeom prst="rect">
            <a:avLst/>
          </a:prstGeom>
        </p:spPr>
        <p:txBody>
          <a:bodyPr vert="horz" wrap="square" lIns="0" tIns="154940" rIns="0" bIns="0" rtlCol="0">
            <a:spAutoFit/>
          </a:bodyPr>
          <a:lstStyle/>
          <a:p>
            <a:pPr marL="12700">
              <a:lnSpc>
                <a:spcPct val="100000"/>
              </a:lnSpc>
              <a:spcBef>
                <a:spcPts val="1220"/>
              </a:spcBef>
            </a:pPr>
            <a:r>
              <a:rPr sz="2000" b="1" spc="15" dirty="0">
                <a:latin typeface="Times New Roman" panose="02020603050405020304" pitchFamily="18" charset="0"/>
                <a:cs typeface="Times New Roman" panose="02020603050405020304" pitchFamily="18" charset="0"/>
              </a:rPr>
              <a:t>Problem</a:t>
            </a:r>
            <a:r>
              <a:rPr sz="2000" b="1" spc="-9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Statement:</a:t>
            </a:r>
            <a:endParaRPr lang="en-IN" sz="2000" b="1" spc="5"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project aims at detecting large vessels (ships) in sea from satellite images.</a:t>
            </a:r>
          </a:p>
          <a:p>
            <a:r>
              <a:rPr lang="en-US" sz="2000" dirty="0">
                <a:latin typeface="Times New Roman" panose="02020603050405020304" pitchFamily="18" charset="0"/>
                <a:cs typeface="Times New Roman" panose="02020603050405020304" pitchFamily="18" charset="0"/>
              </a:rPr>
              <a:t>Ship detection from remote sensing imagery is a crucial application for maritime security which includes traffic surveillance, protection against illegal fisheries, oil discharge control and sea pollution monitoring.</a:t>
            </a:r>
          </a:p>
          <a:p>
            <a:pPr>
              <a:lnSpc>
                <a:spcPct val="100000"/>
              </a:lnSpc>
            </a:pPr>
            <a:endParaRPr sz="2000" dirty="0">
              <a:latin typeface="Times New Roman" panose="02020603050405020304" pitchFamily="18" charset="0"/>
              <a:cs typeface="Times New Roman" panose="02020603050405020304" pitchFamily="18" charset="0"/>
            </a:endParaRPr>
          </a:p>
          <a:p>
            <a:pPr marL="12700">
              <a:lnSpc>
                <a:spcPct val="100000"/>
              </a:lnSpc>
            </a:pPr>
            <a:r>
              <a:rPr sz="2000" b="1" spc="15" dirty="0">
                <a:latin typeface="Times New Roman" panose="02020603050405020304" pitchFamily="18" charset="0"/>
                <a:cs typeface="Times New Roman" panose="02020603050405020304" pitchFamily="18" charset="0"/>
              </a:rPr>
              <a:t>Project</a:t>
            </a:r>
            <a:r>
              <a:rPr sz="2000" b="1" spc="-9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Objective:</a:t>
            </a:r>
            <a:endParaRPr lang="en-IN" sz="2000" b="1" dirty="0">
              <a:latin typeface="Times New Roman" panose="02020603050405020304" pitchFamily="18" charset="0"/>
              <a:cs typeface="Times New Roman" panose="02020603050405020304" pitchFamily="18" charset="0"/>
            </a:endParaRPr>
          </a:p>
          <a:p>
            <a:pPr marL="355600" marR="5080" indent="-342900">
              <a:lnSpc>
                <a:spcPct val="114999"/>
              </a:lnSpc>
              <a:spcBef>
                <a:spcPts val="8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build an algorithm to automatically detect and segment ships in satellite images.  Some of the challenging factors include flaws in image quality like uneven brightness, obstruction, many images which have similar shape, color and texture. </a:t>
            </a:r>
          </a:p>
          <a:p>
            <a:pPr marL="355600" marR="5080" indent="-342900">
              <a:lnSpc>
                <a:spcPct val="114999"/>
              </a:lnSpc>
              <a:spcBef>
                <a:spcPts val="8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Another problem is that objects like islands, ports, whales etc look quite similar to ships. The algorithm had to be extremely accurate because lives and billions of dollars in energy infrastructure is at stake. In this algorithm  custom MASK R CNN is used  for predicting with  more accuracy.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0" y="0"/>
            <a:ext cx="9156681" cy="6857986"/>
          </a:xfrm>
          <a:prstGeom prst="rect">
            <a:avLst/>
          </a:prstGeom>
          <a:blipFill>
            <a:blip r:embed="rId3" cstate="print"/>
            <a:stretch>
              <a:fillRect/>
            </a:stretch>
          </a:blipFill>
        </p:spPr>
        <p:txBody>
          <a:bodyPr wrap="square" lIns="0" tIns="0" rIns="0" bIns="0" rtlCol="0"/>
          <a:lstStyle/>
          <a:p>
            <a:endParaRPr dirty="0"/>
          </a:p>
        </p:txBody>
      </p:sp>
      <p:sp>
        <p:nvSpPr>
          <p:cNvPr id="6" name="object 6"/>
          <p:cNvSpPr txBox="1">
            <a:spLocks noGrp="1"/>
          </p:cNvSpPr>
          <p:nvPr>
            <p:ph type="title"/>
          </p:nvPr>
        </p:nvSpPr>
        <p:spPr>
          <a:xfrm>
            <a:off x="3034236" y="105449"/>
            <a:ext cx="281686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Architecture</a:t>
            </a:r>
            <a:endParaRPr sz="4400" dirty="0">
              <a:latin typeface="Times New Roman"/>
              <a:cs typeface="Times New Roman"/>
            </a:endParaRPr>
          </a:p>
        </p:txBody>
      </p:sp>
      <p:grpSp>
        <p:nvGrpSpPr>
          <p:cNvPr id="7" name="object 7"/>
          <p:cNvGrpSpPr/>
          <p:nvPr/>
        </p:nvGrpSpPr>
        <p:grpSpPr>
          <a:xfrm>
            <a:off x="124149" y="1282059"/>
            <a:ext cx="8898152" cy="4897474"/>
            <a:chOff x="124149" y="1282059"/>
            <a:chExt cx="8898152" cy="4897474"/>
          </a:xfrm>
        </p:grpSpPr>
        <p:sp>
          <p:nvSpPr>
            <p:cNvPr id="8" name="object 8"/>
            <p:cNvSpPr/>
            <p:nvPr/>
          </p:nvSpPr>
          <p:spPr>
            <a:xfrm>
              <a:off x="124149" y="1282059"/>
              <a:ext cx="1924685" cy="546741"/>
            </a:xfrm>
            <a:custGeom>
              <a:avLst/>
              <a:gdLst/>
              <a:ahLst/>
              <a:cxnLst/>
              <a:rect l="l" t="t" r="r" b="b"/>
              <a:pathLst>
                <a:path w="1924685" h="778510">
                  <a:moveTo>
                    <a:pt x="1794843" y="777898"/>
                  </a:moveTo>
                  <a:lnTo>
                    <a:pt x="129652" y="777898"/>
                  </a:lnTo>
                  <a:lnTo>
                    <a:pt x="79185" y="767709"/>
                  </a:lnTo>
                  <a:lnTo>
                    <a:pt x="37974" y="739924"/>
                  </a:lnTo>
                  <a:lnTo>
                    <a:pt x="10188" y="698712"/>
                  </a:lnTo>
                  <a:lnTo>
                    <a:pt x="0" y="648246"/>
                  </a:lnTo>
                  <a:lnTo>
                    <a:pt x="0" y="129652"/>
                  </a:lnTo>
                  <a:lnTo>
                    <a:pt x="10188" y="79185"/>
                  </a:lnTo>
                  <a:lnTo>
                    <a:pt x="37974" y="37974"/>
                  </a:lnTo>
                  <a:lnTo>
                    <a:pt x="79185" y="10188"/>
                  </a:lnTo>
                  <a:lnTo>
                    <a:pt x="129652" y="0"/>
                  </a:lnTo>
                  <a:lnTo>
                    <a:pt x="1794843" y="0"/>
                  </a:lnTo>
                  <a:lnTo>
                    <a:pt x="1844458" y="9869"/>
                  </a:lnTo>
                  <a:lnTo>
                    <a:pt x="1886521" y="37974"/>
                  </a:lnTo>
                  <a:lnTo>
                    <a:pt x="1914626" y="80037"/>
                  </a:lnTo>
                  <a:lnTo>
                    <a:pt x="1924496" y="129652"/>
                  </a:lnTo>
                  <a:lnTo>
                    <a:pt x="1924496" y="648246"/>
                  </a:lnTo>
                  <a:lnTo>
                    <a:pt x="1914307" y="698712"/>
                  </a:lnTo>
                  <a:lnTo>
                    <a:pt x="1886521" y="739924"/>
                  </a:lnTo>
                  <a:lnTo>
                    <a:pt x="1845310" y="767709"/>
                  </a:lnTo>
                  <a:lnTo>
                    <a:pt x="1794843" y="777898"/>
                  </a:lnTo>
                  <a:close/>
                </a:path>
              </a:pathLst>
            </a:custGeom>
            <a:solidFill>
              <a:srgbClr val="DFE2E4"/>
            </a:solidFill>
          </p:spPr>
          <p:txBody>
            <a:bodyPr wrap="square" lIns="0" tIns="0" rIns="0" bIns="0" rtlCol="0"/>
            <a:lstStyle/>
            <a:p>
              <a:endParaRPr/>
            </a:p>
          </p:txBody>
        </p:sp>
        <p:sp>
          <p:nvSpPr>
            <p:cNvPr id="9" name="object 9"/>
            <p:cNvSpPr/>
            <p:nvPr/>
          </p:nvSpPr>
          <p:spPr>
            <a:xfrm>
              <a:off x="124149" y="1282059"/>
              <a:ext cx="1924685" cy="778510"/>
            </a:xfrm>
            <a:custGeom>
              <a:avLst/>
              <a:gdLst/>
              <a:ahLst/>
              <a:cxnLst/>
              <a:rect l="l" t="t" r="r" b="b"/>
              <a:pathLst>
                <a:path w="1924685" h="778510">
                  <a:moveTo>
                    <a:pt x="0" y="129652"/>
                  </a:moveTo>
                  <a:lnTo>
                    <a:pt x="10188" y="79185"/>
                  </a:lnTo>
                  <a:lnTo>
                    <a:pt x="37974" y="37974"/>
                  </a:lnTo>
                  <a:lnTo>
                    <a:pt x="79185" y="10188"/>
                  </a:lnTo>
                  <a:lnTo>
                    <a:pt x="129652" y="0"/>
                  </a:lnTo>
                  <a:lnTo>
                    <a:pt x="1794843" y="0"/>
                  </a:lnTo>
                  <a:lnTo>
                    <a:pt x="1844458" y="9869"/>
                  </a:lnTo>
                  <a:lnTo>
                    <a:pt x="1886521" y="37974"/>
                  </a:lnTo>
                  <a:lnTo>
                    <a:pt x="1914626" y="80037"/>
                  </a:lnTo>
                  <a:lnTo>
                    <a:pt x="1924496" y="129652"/>
                  </a:lnTo>
                  <a:lnTo>
                    <a:pt x="1924496" y="648246"/>
                  </a:lnTo>
                  <a:lnTo>
                    <a:pt x="1914307" y="698712"/>
                  </a:lnTo>
                  <a:lnTo>
                    <a:pt x="1886521" y="739924"/>
                  </a:lnTo>
                  <a:lnTo>
                    <a:pt x="1845310" y="767709"/>
                  </a:lnTo>
                  <a:lnTo>
                    <a:pt x="1794843" y="777898"/>
                  </a:lnTo>
                  <a:lnTo>
                    <a:pt x="129652" y="777898"/>
                  </a:lnTo>
                  <a:lnTo>
                    <a:pt x="79185" y="767709"/>
                  </a:lnTo>
                  <a:lnTo>
                    <a:pt x="37974" y="739924"/>
                  </a:lnTo>
                  <a:lnTo>
                    <a:pt x="10188" y="698712"/>
                  </a:lnTo>
                  <a:lnTo>
                    <a:pt x="0" y="648246"/>
                  </a:lnTo>
                  <a:lnTo>
                    <a:pt x="0" y="129652"/>
                  </a:lnTo>
                  <a:close/>
                </a:path>
              </a:pathLst>
            </a:custGeom>
            <a:ln w="9524">
              <a:solidFill>
                <a:srgbClr val="335B74"/>
              </a:solidFill>
            </a:ln>
          </p:spPr>
          <p:txBody>
            <a:bodyPr wrap="square" lIns="0" tIns="0" rIns="0" bIns="0" rtlCol="0"/>
            <a:lstStyle/>
            <a:p>
              <a:endParaRPr/>
            </a:p>
          </p:txBody>
        </p:sp>
        <p:sp>
          <p:nvSpPr>
            <p:cNvPr id="10" name="object 10"/>
            <p:cNvSpPr/>
            <p:nvPr/>
          </p:nvSpPr>
          <p:spPr>
            <a:xfrm>
              <a:off x="1439647" y="2192944"/>
              <a:ext cx="1924685" cy="683139"/>
            </a:xfrm>
            <a:custGeom>
              <a:avLst/>
              <a:gdLst/>
              <a:ahLst/>
              <a:cxnLst/>
              <a:rect l="l" t="t" r="r" b="b"/>
              <a:pathLst>
                <a:path w="1924685" h="778510">
                  <a:moveTo>
                    <a:pt x="1794846" y="777898"/>
                  </a:moveTo>
                  <a:lnTo>
                    <a:pt x="129652" y="777898"/>
                  </a:lnTo>
                  <a:lnTo>
                    <a:pt x="79185" y="767709"/>
                  </a:lnTo>
                  <a:lnTo>
                    <a:pt x="37974" y="739923"/>
                  </a:lnTo>
                  <a:lnTo>
                    <a:pt x="10188" y="698712"/>
                  </a:lnTo>
                  <a:lnTo>
                    <a:pt x="0" y="648248"/>
                  </a:lnTo>
                  <a:lnTo>
                    <a:pt x="0" y="129652"/>
                  </a:lnTo>
                  <a:lnTo>
                    <a:pt x="10188" y="79185"/>
                  </a:lnTo>
                  <a:lnTo>
                    <a:pt x="37974" y="37974"/>
                  </a:lnTo>
                  <a:lnTo>
                    <a:pt x="79185" y="10188"/>
                  </a:lnTo>
                  <a:lnTo>
                    <a:pt x="129652" y="0"/>
                  </a:lnTo>
                  <a:lnTo>
                    <a:pt x="1794846" y="0"/>
                  </a:lnTo>
                  <a:lnTo>
                    <a:pt x="1844452" y="9869"/>
                  </a:lnTo>
                  <a:lnTo>
                    <a:pt x="1886521" y="37974"/>
                  </a:lnTo>
                  <a:lnTo>
                    <a:pt x="1914630" y="80037"/>
                  </a:lnTo>
                  <a:lnTo>
                    <a:pt x="1924496" y="129652"/>
                  </a:lnTo>
                  <a:lnTo>
                    <a:pt x="1924496" y="648248"/>
                  </a:lnTo>
                  <a:lnTo>
                    <a:pt x="1914307" y="698712"/>
                  </a:lnTo>
                  <a:lnTo>
                    <a:pt x="1886521" y="739923"/>
                  </a:lnTo>
                  <a:lnTo>
                    <a:pt x="1845310" y="767709"/>
                  </a:lnTo>
                  <a:lnTo>
                    <a:pt x="1794846" y="777898"/>
                  </a:lnTo>
                  <a:close/>
                </a:path>
              </a:pathLst>
            </a:custGeom>
            <a:solidFill>
              <a:srgbClr val="DFE2E4"/>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Data pre-processing and visualisation</a:t>
              </a:r>
              <a:endParaRPr dirty="0">
                <a:latin typeface="Times New Roman" panose="02020603050405020304" pitchFamily="18" charset="0"/>
                <a:cs typeface="Times New Roman" panose="02020603050405020304" pitchFamily="18" charset="0"/>
              </a:endParaRPr>
            </a:p>
          </p:txBody>
        </p:sp>
        <p:sp>
          <p:nvSpPr>
            <p:cNvPr id="11" name="object 11"/>
            <p:cNvSpPr/>
            <p:nvPr/>
          </p:nvSpPr>
          <p:spPr>
            <a:xfrm>
              <a:off x="1439647" y="2192945"/>
              <a:ext cx="1924685" cy="778510"/>
            </a:xfrm>
            <a:custGeom>
              <a:avLst/>
              <a:gdLst/>
              <a:ahLst/>
              <a:cxnLst/>
              <a:rect l="l" t="t" r="r" b="b"/>
              <a:pathLst>
                <a:path w="1924685" h="778510">
                  <a:moveTo>
                    <a:pt x="0" y="129652"/>
                  </a:moveTo>
                  <a:lnTo>
                    <a:pt x="10188" y="79185"/>
                  </a:lnTo>
                  <a:lnTo>
                    <a:pt x="37974" y="37974"/>
                  </a:lnTo>
                  <a:lnTo>
                    <a:pt x="79185" y="10188"/>
                  </a:lnTo>
                  <a:lnTo>
                    <a:pt x="129652" y="0"/>
                  </a:lnTo>
                  <a:lnTo>
                    <a:pt x="1794846" y="0"/>
                  </a:lnTo>
                  <a:lnTo>
                    <a:pt x="1844452" y="9869"/>
                  </a:lnTo>
                  <a:lnTo>
                    <a:pt x="1886521" y="37974"/>
                  </a:lnTo>
                  <a:lnTo>
                    <a:pt x="1914630" y="80037"/>
                  </a:lnTo>
                  <a:lnTo>
                    <a:pt x="1924496" y="129652"/>
                  </a:lnTo>
                  <a:lnTo>
                    <a:pt x="1924496" y="648248"/>
                  </a:lnTo>
                  <a:lnTo>
                    <a:pt x="1914307" y="698712"/>
                  </a:lnTo>
                  <a:lnTo>
                    <a:pt x="1886521" y="739923"/>
                  </a:lnTo>
                  <a:lnTo>
                    <a:pt x="1845310" y="767709"/>
                  </a:lnTo>
                  <a:lnTo>
                    <a:pt x="1794846" y="777898"/>
                  </a:lnTo>
                  <a:lnTo>
                    <a:pt x="129652" y="777898"/>
                  </a:lnTo>
                  <a:lnTo>
                    <a:pt x="79185" y="767709"/>
                  </a:lnTo>
                  <a:lnTo>
                    <a:pt x="37974" y="739923"/>
                  </a:lnTo>
                  <a:lnTo>
                    <a:pt x="10188" y="698712"/>
                  </a:lnTo>
                  <a:lnTo>
                    <a:pt x="0" y="648248"/>
                  </a:lnTo>
                  <a:lnTo>
                    <a:pt x="0" y="129652"/>
                  </a:lnTo>
                  <a:close/>
                </a:path>
              </a:pathLst>
            </a:custGeom>
            <a:ln w="9524">
              <a:solidFill>
                <a:srgbClr val="335B74"/>
              </a:solidFill>
            </a:ln>
          </p:spPr>
          <p:txBody>
            <a:bodyPr wrap="square" lIns="0" tIns="0" rIns="0" bIns="0" rtlCol="0"/>
            <a:lstStyle/>
            <a:p>
              <a:endParaRPr/>
            </a:p>
          </p:txBody>
        </p:sp>
        <p:sp>
          <p:nvSpPr>
            <p:cNvPr id="12" name="object 12"/>
            <p:cNvSpPr/>
            <p:nvPr/>
          </p:nvSpPr>
          <p:spPr>
            <a:xfrm>
              <a:off x="2732419" y="3229878"/>
              <a:ext cx="1839581" cy="345423"/>
            </a:xfrm>
            <a:custGeom>
              <a:avLst/>
              <a:gdLst/>
              <a:ahLst/>
              <a:cxnLst/>
              <a:rect l="l" t="t" r="r" b="b"/>
              <a:pathLst>
                <a:path w="1924685" h="472439">
                  <a:moveTo>
                    <a:pt x="1845846" y="471899"/>
                  </a:moveTo>
                  <a:lnTo>
                    <a:pt x="78649" y="471899"/>
                  </a:lnTo>
                  <a:lnTo>
                    <a:pt x="48040" y="465716"/>
                  </a:lnTo>
                  <a:lnTo>
                    <a:pt x="23040" y="448858"/>
                  </a:lnTo>
                  <a:lnTo>
                    <a:pt x="6182" y="423858"/>
                  </a:lnTo>
                  <a:lnTo>
                    <a:pt x="0" y="393249"/>
                  </a:lnTo>
                  <a:lnTo>
                    <a:pt x="0" y="78649"/>
                  </a:lnTo>
                  <a:lnTo>
                    <a:pt x="6182" y="48040"/>
                  </a:lnTo>
                  <a:lnTo>
                    <a:pt x="23040" y="23040"/>
                  </a:lnTo>
                  <a:lnTo>
                    <a:pt x="48040" y="6182"/>
                  </a:lnTo>
                  <a:lnTo>
                    <a:pt x="78649" y="0"/>
                  </a:lnTo>
                  <a:lnTo>
                    <a:pt x="1845846" y="0"/>
                  </a:lnTo>
                  <a:lnTo>
                    <a:pt x="1889489" y="13204"/>
                  </a:lnTo>
                  <a:lnTo>
                    <a:pt x="1918514" y="48549"/>
                  </a:lnTo>
                  <a:lnTo>
                    <a:pt x="1924496" y="78649"/>
                  </a:lnTo>
                  <a:lnTo>
                    <a:pt x="1924496" y="393249"/>
                  </a:lnTo>
                  <a:lnTo>
                    <a:pt x="1918313" y="423858"/>
                  </a:lnTo>
                  <a:lnTo>
                    <a:pt x="1901455" y="448858"/>
                  </a:lnTo>
                  <a:lnTo>
                    <a:pt x="1876455" y="465716"/>
                  </a:lnTo>
                  <a:lnTo>
                    <a:pt x="1845846" y="471899"/>
                  </a:lnTo>
                  <a:close/>
                </a:path>
              </a:pathLst>
            </a:custGeom>
            <a:solidFill>
              <a:srgbClr val="DFE2E4"/>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Data augmentation</a:t>
              </a:r>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2732419" y="3159718"/>
              <a:ext cx="1924685" cy="472440"/>
            </a:xfrm>
            <a:custGeom>
              <a:avLst/>
              <a:gdLst/>
              <a:ahLst/>
              <a:cxnLst/>
              <a:rect l="l" t="t" r="r" b="b"/>
              <a:pathLst>
                <a:path w="1924685" h="472439">
                  <a:moveTo>
                    <a:pt x="0" y="78649"/>
                  </a:moveTo>
                  <a:lnTo>
                    <a:pt x="6182" y="48040"/>
                  </a:lnTo>
                  <a:lnTo>
                    <a:pt x="23040" y="23040"/>
                  </a:lnTo>
                  <a:lnTo>
                    <a:pt x="48040" y="6182"/>
                  </a:lnTo>
                  <a:lnTo>
                    <a:pt x="78649" y="0"/>
                  </a:lnTo>
                  <a:lnTo>
                    <a:pt x="1845846" y="0"/>
                  </a:lnTo>
                  <a:lnTo>
                    <a:pt x="1889489" y="13204"/>
                  </a:lnTo>
                  <a:lnTo>
                    <a:pt x="1918514" y="48549"/>
                  </a:lnTo>
                  <a:lnTo>
                    <a:pt x="1924496" y="78649"/>
                  </a:lnTo>
                  <a:lnTo>
                    <a:pt x="1924496" y="393249"/>
                  </a:lnTo>
                  <a:lnTo>
                    <a:pt x="1918313" y="423858"/>
                  </a:lnTo>
                  <a:lnTo>
                    <a:pt x="1901455" y="448858"/>
                  </a:lnTo>
                  <a:lnTo>
                    <a:pt x="1876455" y="465716"/>
                  </a:lnTo>
                  <a:lnTo>
                    <a:pt x="1845846" y="471899"/>
                  </a:lnTo>
                  <a:lnTo>
                    <a:pt x="78649" y="471899"/>
                  </a:lnTo>
                  <a:lnTo>
                    <a:pt x="48040" y="465716"/>
                  </a:lnTo>
                  <a:lnTo>
                    <a:pt x="23040" y="448858"/>
                  </a:lnTo>
                  <a:lnTo>
                    <a:pt x="6182" y="423858"/>
                  </a:lnTo>
                  <a:lnTo>
                    <a:pt x="0" y="393249"/>
                  </a:lnTo>
                  <a:lnTo>
                    <a:pt x="0" y="78649"/>
                  </a:lnTo>
                  <a:close/>
                </a:path>
              </a:pathLst>
            </a:custGeom>
            <a:ln w="9524">
              <a:solidFill>
                <a:srgbClr val="335B74"/>
              </a:solidFill>
            </a:ln>
          </p:spPr>
          <p:txBody>
            <a:bodyPr wrap="square" lIns="0" tIns="0" rIns="0" bIns="0" rtlCol="0"/>
            <a:lstStyle/>
            <a:p>
              <a:endParaRPr/>
            </a:p>
          </p:txBody>
        </p:sp>
        <p:sp>
          <p:nvSpPr>
            <p:cNvPr id="14" name="object 14"/>
            <p:cNvSpPr/>
            <p:nvPr/>
          </p:nvSpPr>
          <p:spPr>
            <a:xfrm>
              <a:off x="3870663" y="3915792"/>
              <a:ext cx="2394829" cy="510396"/>
            </a:xfrm>
            <a:custGeom>
              <a:avLst/>
              <a:gdLst/>
              <a:ahLst/>
              <a:cxnLst/>
              <a:rect l="l" t="t" r="r" b="b"/>
              <a:pathLst>
                <a:path w="2409190" h="778510">
                  <a:moveTo>
                    <a:pt x="2279045" y="777898"/>
                  </a:moveTo>
                  <a:lnTo>
                    <a:pt x="129649" y="777898"/>
                  </a:lnTo>
                  <a:lnTo>
                    <a:pt x="79185" y="767709"/>
                  </a:lnTo>
                  <a:lnTo>
                    <a:pt x="37974" y="739923"/>
                  </a:lnTo>
                  <a:lnTo>
                    <a:pt x="10189" y="698712"/>
                  </a:lnTo>
                  <a:lnTo>
                    <a:pt x="0" y="648248"/>
                  </a:lnTo>
                  <a:lnTo>
                    <a:pt x="0" y="129649"/>
                  </a:lnTo>
                  <a:lnTo>
                    <a:pt x="10189" y="79185"/>
                  </a:lnTo>
                  <a:lnTo>
                    <a:pt x="37974" y="37974"/>
                  </a:lnTo>
                  <a:lnTo>
                    <a:pt x="79185" y="10189"/>
                  </a:lnTo>
                  <a:lnTo>
                    <a:pt x="129649" y="0"/>
                  </a:lnTo>
                  <a:lnTo>
                    <a:pt x="2279045" y="0"/>
                  </a:lnTo>
                  <a:lnTo>
                    <a:pt x="2328651" y="9865"/>
                  </a:lnTo>
                  <a:lnTo>
                    <a:pt x="2370720" y="37974"/>
                  </a:lnTo>
                  <a:lnTo>
                    <a:pt x="2398829" y="80043"/>
                  </a:lnTo>
                  <a:lnTo>
                    <a:pt x="2408695" y="129649"/>
                  </a:lnTo>
                  <a:lnTo>
                    <a:pt x="2408695" y="648248"/>
                  </a:lnTo>
                  <a:lnTo>
                    <a:pt x="2398506" y="698712"/>
                  </a:lnTo>
                  <a:lnTo>
                    <a:pt x="2370720" y="739923"/>
                  </a:lnTo>
                  <a:lnTo>
                    <a:pt x="2329509" y="767709"/>
                  </a:lnTo>
                  <a:lnTo>
                    <a:pt x="2279045" y="777898"/>
                  </a:lnTo>
                  <a:close/>
                </a:path>
              </a:pathLst>
            </a:custGeom>
            <a:solidFill>
              <a:srgbClr val="DFE2E4"/>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Building a deep learning model based on CNN</a:t>
              </a:r>
              <a:endParaRPr dirty="0">
                <a:latin typeface="Times New Roman" panose="02020603050405020304" pitchFamily="18" charset="0"/>
                <a:cs typeface="Times New Roman" panose="02020603050405020304" pitchFamily="18" charset="0"/>
              </a:endParaRPr>
            </a:p>
          </p:txBody>
        </p:sp>
        <p:sp>
          <p:nvSpPr>
            <p:cNvPr id="15" name="object 15"/>
            <p:cNvSpPr/>
            <p:nvPr/>
          </p:nvSpPr>
          <p:spPr>
            <a:xfrm>
              <a:off x="3835017" y="3942268"/>
              <a:ext cx="2409190" cy="539808"/>
            </a:xfrm>
            <a:custGeom>
              <a:avLst/>
              <a:gdLst/>
              <a:ahLst/>
              <a:cxnLst/>
              <a:rect l="l" t="t" r="r" b="b"/>
              <a:pathLst>
                <a:path w="2409190" h="778510">
                  <a:moveTo>
                    <a:pt x="0" y="129649"/>
                  </a:moveTo>
                  <a:lnTo>
                    <a:pt x="10189" y="79185"/>
                  </a:lnTo>
                  <a:lnTo>
                    <a:pt x="37974" y="37974"/>
                  </a:lnTo>
                  <a:lnTo>
                    <a:pt x="79185" y="10189"/>
                  </a:lnTo>
                  <a:lnTo>
                    <a:pt x="129649" y="0"/>
                  </a:lnTo>
                  <a:lnTo>
                    <a:pt x="2279045" y="0"/>
                  </a:lnTo>
                  <a:lnTo>
                    <a:pt x="2328651" y="9865"/>
                  </a:lnTo>
                  <a:lnTo>
                    <a:pt x="2370720" y="37974"/>
                  </a:lnTo>
                  <a:lnTo>
                    <a:pt x="2398829" y="80043"/>
                  </a:lnTo>
                  <a:lnTo>
                    <a:pt x="2408695" y="129649"/>
                  </a:lnTo>
                  <a:lnTo>
                    <a:pt x="2408695" y="648248"/>
                  </a:lnTo>
                  <a:lnTo>
                    <a:pt x="2398506" y="698712"/>
                  </a:lnTo>
                  <a:lnTo>
                    <a:pt x="2370720" y="739923"/>
                  </a:lnTo>
                  <a:lnTo>
                    <a:pt x="2329509" y="767709"/>
                  </a:lnTo>
                  <a:lnTo>
                    <a:pt x="2279045" y="777898"/>
                  </a:lnTo>
                  <a:lnTo>
                    <a:pt x="129649" y="777898"/>
                  </a:lnTo>
                  <a:lnTo>
                    <a:pt x="79185" y="767709"/>
                  </a:lnTo>
                  <a:lnTo>
                    <a:pt x="37974" y="739923"/>
                  </a:lnTo>
                  <a:lnTo>
                    <a:pt x="10189" y="698712"/>
                  </a:lnTo>
                  <a:lnTo>
                    <a:pt x="0" y="648248"/>
                  </a:lnTo>
                  <a:lnTo>
                    <a:pt x="0" y="129649"/>
                  </a:lnTo>
                  <a:close/>
                </a:path>
              </a:pathLst>
            </a:custGeom>
            <a:ln w="9524">
              <a:solidFill>
                <a:srgbClr val="335B74"/>
              </a:solidFill>
            </a:ln>
          </p:spPr>
          <p:txBody>
            <a:bodyPr wrap="square" lIns="0" tIns="0" rIns="0" bIns="0" rtlCol="0"/>
            <a:lstStyle/>
            <a:p>
              <a:endParaRPr/>
            </a:p>
          </p:txBody>
        </p:sp>
        <p:sp>
          <p:nvSpPr>
            <p:cNvPr id="16" name="object 16"/>
            <p:cNvSpPr/>
            <p:nvPr/>
          </p:nvSpPr>
          <p:spPr>
            <a:xfrm>
              <a:off x="5334011" y="4766679"/>
              <a:ext cx="2716952" cy="472440"/>
            </a:xfrm>
            <a:custGeom>
              <a:avLst/>
              <a:gdLst/>
              <a:ahLst/>
              <a:cxnLst/>
              <a:rect l="l" t="t" r="r" b="b"/>
              <a:pathLst>
                <a:path w="1924684" h="472439">
                  <a:moveTo>
                    <a:pt x="1845846" y="471899"/>
                  </a:moveTo>
                  <a:lnTo>
                    <a:pt x="78649" y="471899"/>
                  </a:lnTo>
                  <a:lnTo>
                    <a:pt x="48040" y="465720"/>
                  </a:lnTo>
                  <a:lnTo>
                    <a:pt x="23040" y="448867"/>
                  </a:lnTo>
                  <a:lnTo>
                    <a:pt x="6182" y="423868"/>
                  </a:lnTo>
                  <a:lnTo>
                    <a:pt x="0" y="393249"/>
                  </a:lnTo>
                  <a:lnTo>
                    <a:pt x="0" y="78674"/>
                  </a:lnTo>
                  <a:lnTo>
                    <a:pt x="6182" y="48051"/>
                  </a:lnTo>
                  <a:lnTo>
                    <a:pt x="23040" y="23043"/>
                  </a:lnTo>
                  <a:lnTo>
                    <a:pt x="48040" y="6182"/>
                  </a:lnTo>
                  <a:lnTo>
                    <a:pt x="78649" y="0"/>
                  </a:lnTo>
                  <a:lnTo>
                    <a:pt x="1845846" y="0"/>
                  </a:lnTo>
                  <a:lnTo>
                    <a:pt x="1889489" y="13225"/>
                  </a:lnTo>
                  <a:lnTo>
                    <a:pt x="1918514" y="48565"/>
                  </a:lnTo>
                  <a:lnTo>
                    <a:pt x="1924496" y="78674"/>
                  </a:lnTo>
                  <a:lnTo>
                    <a:pt x="1924496" y="393249"/>
                  </a:lnTo>
                  <a:lnTo>
                    <a:pt x="1918313" y="423868"/>
                  </a:lnTo>
                  <a:lnTo>
                    <a:pt x="1901455" y="448867"/>
                  </a:lnTo>
                  <a:lnTo>
                    <a:pt x="1876455" y="465720"/>
                  </a:lnTo>
                  <a:lnTo>
                    <a:pt x="1845846" y="471899"/>
                  </a:lnTo>
                  <a:close/>
                </a:path>
              </a:pathLst>
            </a:custGeom>
            <a:solidFill>
              <a:srgbClr val="DFE2E4"/>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Evaluating model on training data</a:t>
              </a:r>
              <a:endParaRPr dirty="0">
                <a:latin typeface="Times New Roman" panose="02020603050405020304" pitchFamily="18" charset="0"/>
                <a:cs typeface="Times New Roman" panose="02020603050405020304" pitchFamily="18" charset="0"/>
              </a:endParaRPr>
            </a:p>
          </p:txBody>
        </p:sp>
        <p:sp>
          <p:nvSpPr>
            <p:cNvPr id="17" name="object 17"/>
            <p:cNvSpPr/>
            <p:nvPr/>
          </p:nvSpPr>
          <p:spPr>
            <a:xfrm>
              <a:off x="5334011" y="4807541"/>
              <a:ext cx="2716952" cy="472440"/>
            </a:xfrm>
            <a:custGeom>
              <a:avLst/>
              <a:gdLst/>
              <a:ahLst/>
              <a:cxnLst/>
              <a:rect l="l" t="t" r="r" b="b"/>
              <a:pathLst>
                <a:path w="1924684" h="472439">
                  <a:moveTo>
                    <a:pt x="0" y="78674"/>
                  </a:moveTo>
                  <a:lnTo>
                    <a:pt x="6182" y="48051"/>
                  </a:lnTo>
                  <a:lnTo>
                    <a:pt x="23040" y="23043"/>
                  </a:lnTo>
                  <a:lnTo>
                    <a:pt x="48040" y="6182"/>
                  </a:lnTo>
                  <a:lnTo>
                    <a:pt x="78649" y="0"/>
                  </a:lnTo>
                  <a:lnTo>
                    <a:pt x="1845846" y="0"/>
                  </a:lnTo>
                  <a:lnTo>
                    <a:pt x="1889489" y="13225"/>
                  </a:lnTo>
                  <a:lnTo>
                    <a:pt x="1918514" y="48565"/>
                  </a:lnTo>
                  <a:lnTo>
                    <a:pt x="1924496" y="78674"/>
                  </a:lnTo>
                  <a:lnTo>
                    <a:pt x="1924496" y="393249"/>
                  </a:lnTo>
                  <a:lnTo>
                    <a:pt x="1918313" y="423868"/>
                  </a:lnTo>
                  <a:lnTo>
                    <a:pt x="1901455" y="448867"/>
                  </a:lnTo>
                  <a:lnTo>
                    <a:pt x="1876455" y="465720"/>
                  </a:lnTo>
                  <a:lnTo>
                    <a:pt x="1845846" y="471899"/>
                  </a:lnTo>
                  <a:lnTo>
                    <a:pt x="78649" y="471899"/>
                  </a:lnTo>
                  <a:lnTo>
                    <a:pt x="48040" y="465720"/>
                  </a:lnTo>
                  <a:lnTo>
                    <a:pt x="23040" y="448867"/>
                  </a:lnTo>
                  <a:lnTo>
                    <a:pt x="6182" y="423868"/>
                  </a:lnTo>
                  <a:lnTo>
                    <a:pt x="0" y="393249"/>
                  </a:lnTo>
                  <a:lnTo>
                    <a:pt x="0" y="78674"/>
                  </a:lnTo>
                  <a:close/>
                </a:path>
              </a:pathLst>
            </a:custGeom>
            <a:ln w="9524">
              <a:solidFill>
                <a:srgbClr val="335B74"/>
              </a:solidFill>
            </a:ln>
          </p:spPr>
          <p:txBody>
            <a:bodyPr wrap="square" lIns="0" tIns="0" rIns="0" bIns="0" rtlCol="0"/>
            <a:lstStyle/>
            <a:p>
              <a:endParaRPr/>
            </a:p>
          </p:txBody>
        </p:sp>
        <p:sp>
          <p:nvSpPr>
            <p:cNvPr id="18" name="object 18"/>
            <p:cNvSpPr/>
            <p:nvPr/>
          </p:nvSpPr>
          <p:spPr>
            <a:xfrm>
              <a:off x="6629404" y="5433190"/>
              <a:ext cx="2392854" cy="737699"/>
            </a:xfrm>
            <a:custGeom>
              <a:avLst/>
              <a:gdLst/>
              <a:ahLst/>
              <a:cxnLst/>
              <a:rect l="l" t="t" r="r" b="b"/>
              <a:pathLst>
                <a:path w="2491740" h="858520">
                  <a:moveTo>
                    <a:pt x="2348195" y="857998"/>
                  </a:moveTo>
                  <a:lnTo>
                    <a:pt x="142999" y="857998"/>
                  </a:lnTo>
                  <a:lnTo>
                    <a:pt x="97801" y="850707"/>
                  </a:lnTo>
                  <a:lnTo>
                    <a:pt x="58546" y="830407"/>
                  </a:lnTo>
                  <a:lnTo>
                    <a:pt x="27591" y="799451"/>
                  </a:lnTo>
                  <a:lnTo>
                    <a:pt x="7290" y="760196"/>
                  </a:lnTo>
                  <a:lnTo>
                    <a:pt x="0" y="714998"/>
                  </a:lnTo>
                  <a:lnTo>
                    <a:pt x="0" y="142999"/>
                  </a:lnTo>
                  <a:lnTo>
                    <a:pt x="7290" y="97801"/>
                  </a:lnTo>
                  <a:lnTo>
                    <a:pt x="27591" y="58546"/>
                  </a:lnTo>
                  <a:lnTo>
                    <a:pt x="58546" y="27591"/>
                  </a:lnTo>
                  <a:lnTo>
                    <a:pt x="97801" y="7290"/>
                  </a:lnTo>
                  <a:lnTo>
                    <a:pt x="142999" y="0"/>
                  </a:lnTo>
                  <a:lnTo>
                    <a:pt x="2348195" y="0"/>
                  </a:lnTo>
                  <a:lnTo>
                    <a:pt x="2402920" y="10887"/>
                  </a:lnTo>
                  <a:lnTo>
                    <a:pt x="2449320" y="41874"/>
                  </a:lnTo>
                  <a:lnTo>
                    <a:pt x="2480307" y="88274"/>
                  </a:lnTo>
                  <a:lnTo>
                    <a:pt x="2491194" y="142999"/>
                  </a:lnTo>
                  <a:lnTo>
                    <a:pt x="2491194" y="714998"/>
                  </a:lnTo>
                  <a:lnTo>
                    <a:pt x="2483904" y="760196"/>
                  </a:lnTo>
                  <a:lnTo>
                    <a:pt x="2463603" y="799451"/>
                  </a:lnTo>
                  <a:lnTo>
                    <a:pt x="2432648" y="830407"/>
                  </a:lnTo>
                  <a:lnTo>
                    <a:pt x="2393393" y="850707"/>
                  </a:lnTo>
                  <a:lnTo>
                    <a:pt x="2348195" y="857998"/>
                  </a:lnTo>
                  <a:close/>
                </a:path>
              </a:pathLst>
            </a:custGeom>
            <a:solidFill>
              <a:srgbClr val="DFE2E4"/>
            </a:solidFill>
          </p:spPr>
          <p:txBody>
            <a:bodyPr wrap="square" lIns="0" tIns="0" rIns="0" bIns="0" rtlCol="0"/>
            <a:lstStyle/>
            <a:p>
              <a:r>
                <a:rPr lang="en-IN" dirty="0">
                  <a:latin typeface="Times New Roman" panose="02020603050405020304" pitchFamily="18" charset="0"/>
                  <a:ea typeface="Tahoma" panose="020B0604030504040204" pitchFamily="34" charset="0"/>
                  <a:cs typeface="Times New Roman" panose="02020603050405020304" pitchFamily="18" charset="0"/>
                </a:rPr>
                <a:t>Data interpretation and visualisation</a:t>
              </a:r>
              <a:endParaRPr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9" name="object 19"/>
            <p:cNvSpPr/>
            <p:nvPr/>
          </p:nvSpPr>
          <p:spPr>
            <a:xfrm>
              <a:off x="6530561" y="5321014"/>
              <a:ext cx="2491740" cy="858519"/>
            </a:xfrm>
            <a:custGeom>
              <a:avLst/>
              <a:gdLst/>
              <a:ahLst/>
              <a:cxnLst/>
              <a:rect l="l" t="t" r="r" b="b"/>
              <a:pathLst>
                <a:path w="2491740" h="858520">
                  <a:moveTo>
                    <a:pt x="0" y="142999"/>
                  </a:moveTo>
                  <a:lnTo>
                    <a:pt x="7290" y="97801"/>
                  </a:lnTo>
                  <a:lnTo>
                    <a:pt x="27591" y="58546"/>
                  </a:lnTo>
                  <a:lnTo>
                    <a:pt x="58546" y="27591"/>
                  </a:lnTo>
                  <a:lnTo>
                    <a:pt x="97801" y="7290"/>
                  </a:lnTo>
                  <a:lnTo>
                    <a:pt x="142999" y="0"/>
                  </a:lnTo>
                  <a:lnTo>
                    <a:pt x="2348195" y="0"/>
                  </a:lnTo>
                  <a:lnTo>
                    <a:pt x="2402920" y="10887"/>
                  </a:lnTo>
                  <a:lnTo>
                    <a:pt x="2449320" y="41874"/>
                  </a:lnTo>
                  <a:lnTo>
                    <a:pt x="2480307" y="88274"/>
                  </a:lnTo>
                  <a:lnTo>
                    <a:pt x="2491194" y="142999"/>
                  </a:lnTo>
                  <a:lnTo>
                    <a:pt x="2491194" y="714998"/>
                  </a:lnTo>
                  <a:lnTo>
                    <a:pt x="2483904" y="760196"/>
                  </a:lnTo>
                  <a:lnTo>
                    <a:pt x="2463603" y="799451"/>
                  </a:lnTo>
                  <a:lnTo>
                    <a:pt x="2432648" y="830407"/>
                  </a:lnTo>
                  <a:lnTo>
                    <a:pt x="2393393" y="850707"/>
                  </a:lnTo>
                  <a:lnTo>
                    <a:pt x="2348195" y="857998"/>
                  </a:lnTo>
                  <a:lnTo>
                    <a:pt x="142999" y="857998"/>
                  </a:lnTo>
                  <a:lnTo>
                    <a:pt x="97801" y="850707"/>
                  </a:lnTo>
                  <a:lnTo>
                    <a:pt x="58546" y="830407"/>
                  </a:lnTo>
                  <a:lnTo>
                    <a:pt x="27591" y="799451"/>
                  </a:lnTo>
                  <a:lnTo>
                    <a:pt x="7290" y="760196"/>
                  </a:lnTo>
                  <a:lnTo>
                    <a:pt x="0" y="714998"/>
                  </a:lnTo>
                  <a:lnTo>
                    <a:pt x="0" y="142999"/>
                  </a:lnTo>
                  <a:close/>
                </a:path>
              </a:pathLst>
            </a:custGeom>
            <a:ln w="9524">
              <a:solidFill>
                <a:srgbClr val="335B74"/>
              </a:solidFill>
            </a:ln>
          </p:spPr>
          <p:txBody>
            <a:bodyPr wrap="square" lIns="0" tIns="0" rIns="0" bIns="0" rtlCol="0"/>
            <a:lstStyle/>
            <a:p>
              <a:endParaRPr/>
            </a:p>
          </p:txBody>
        </p:sp>
      </p:grpSp>
      <p:sp>
        <p:nvSpPr>
          <p:cNvPr id="20" name="object 20"/>
          <p:cNvSpPr txBox="1"/>
          <p:nvPr/>
        </p:nvSpPr>
        <p:spPr>
          <a:xfrm>
            <a:off x="235148" y="1511048"/>
            <a:ext cx="8536305" cy="612988"/>
          </a:xfrm>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pitchFamily="18" charset="0"/>
                <a:cs typeface="Times New Roman" panose="02020603050405020304" pitchFamily="18" charset="0"/>
              </a:rPr>
              <a:t>Data</a:t>
            </a:r>
            <a:r>
              <a:rPr spc="-12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Acquisition</a:t>
            </a:r>
            <a:endParaRPr dirty="0">
              <a:latin typeface="Times New Roman" panose="02020603050405020304" pitchFamily="18" charset="0"/>
              <a:cs typeface="Times New Roman" panose="02020603050405020304" pitchFamily="18" charset="0"/>
            </a:endParaRPr>
          </a:p>
          <a:p>
            <a:pPr>
              <a:lnSpc>
                <a:spcPct val="100000"/>
              </a:lnSpc>
            </a:pPr>
            <a:endParaRPr sz="2100" dirty="0">
              <a:latin typeface="Lato"/>
              <a:cs typeface="Lato"/>
            </a:endParaRPr>
          </a:p>
        </p:txBody>
      </p:sp>
      <p:sp>
        <p:nvSpPr>
          <p:cNvPr id="21" name="object 21"/>
          <p:cNvSpPr/>
          <p:nvPr/>
        </p:nvSpPr>
        <p:spPr>
          <a:xfrm>
            <a:off x="2047295" y="1699146"/>
            <a:ext cx="5728970" cy="3622040"/>
          </a:xfrm>
          <a:custGeom>
            <a:avLst/>
            <a:gdLst/>
            <a:ahLst/>
            <a:cxnLst/>
            <a:rect l="l" t="t" r="r" b="b"/>
            <a:pathLst>
              <a:path w="5728970" h="3622040">
                <a:moveTo>
                  <a:pt x="0" y="0"/>
                </a:moveTo>
                <a:lnTo>
                  <a:pt x="0" y="61399"/>
                </a:lnTo>
                <a:lnTo>
                  <a:pt x="354599" y="61399"/>
                </a:lnTo>
                <a:lnTo>
                  <a:pt x="354599" y="493799"/>
                </a:lnTo>
              </a:path>
              <a:path w="5728970" h="3622040">
                <a:moveTo>
                  <a:pt x="1350972" y="900773"/>
                </a:moveTo>
                <a:lnTo>
                  <a:pt x="1350972" y="941698"/>
                </a:lnTo>
                <a:lnTo>
                  <a:pt x="1647371" y="941698"/>
                </a:lnTo>
                <a:lnTo>
                  <a:pt x="1647371" y="1460572"/>
                </a:lnTo>
              </a:path>
              <a:path w="5728970" h="3622040">
                <a:moveTo>
                  <a:pt x="2620069" y="1719671"/>
                </a:moveTo>
                <a:lnTo>
                  <a:pt x="2620069" y="1740071"/>
                </a:lnTo>
                <a:lnTo>
                  <a:pt x="2992068" y="1740071"/>
                </a:lnTo>
                <a:lnTo>
                  <a:pt x="2992068" y="2121370"/>
                </a:lnTo>
              </a:path>
              <a:path w="5728970" h="3622040">
                <a:moveTo>
                  <a:pt x="4216866" y="2497519"/>
                </a:moveTo>
                <a:lnTo>
                  <a:pt x="4216866" y="2456595"/>
                </a:lnTo>
                <a:lnTo>
                  <a:pt x="4483265" y="2456595"/>
                </a:lnTo>
                <a:lnTo>
                  <a:pt x="4483265" y="3024593"/>
                </a:lnTo>
              </a:path>
              <a:path w="5728970" h="3622040">
                <a:moveTo>
                  <a:pt x="5465763" y="3295768"/>
                </a:moveTo>
                <a:lnTo>
                  <a:pt x="5465763" y="3275443"/>
                </a:lnTo>
                <a:lnTo>
                  <a:pt x="5728863" y="3275443"/>
                </a:lnTo>
                <a:lnTo>
                  <a:pt x="5728863" y="3621867"/>
                </a:lnTo>
              </a:path>
            </a:pathLst>
          </a:custGeom>
          <a:ln w="9524">
            <a:solidFill>
              <a:srgbClr val="335B74"/>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152400"/>
            <a:ext cx="5715000" cy="689932"/>
          </a:xfrm>
          <a:prstGeom prst="rect">
            <a:avLst/>
          </a:prstGeom>
        </p:spPr>
        <p:txBody>
          <a:bodyPr vert="horz" wrap="square" lIns="0" tIns="12700" rIns="0" bIns="0" rtlCol="0">
            <a:spAutoFit/>
          </a:bodyPr>
          <a:lstStyle/>
          <a:p>
            <a:pPr marL="229870">
              <a:lnSpc>
                <a:spcPct val="100000"/>
              </a:lnSpc>
              <a:spcBef>
                <a:spcPts val="100"/>
              </a:spcBef>
            </a:pPr>
            <a:r>
              <a:rPr lang="en-IN" sz="4400" dirty="0"/>
              <a:t> Model Code </a:t>
            </a:r>
            <a:r>
              <a:rPr lang="en-IN" sz="4400"/>
              <a:t>- Output</a:t>
            </a:r>
            <a:endParaRPr sz="4400" dirty="0"/>
          </a:p>
        </p:txBody>
      </p:sp>
      <p:pic>
        <p:nvPicPr>
          <p:cNvPr id="4" name="Picture 3">
            <a:extLst>
              <a:ext uri="{FF2B5EF4-FFF2-40B4-BE49-F238E27FC236}">
                <a16:creationId xmlns:a16="http://schemas.microsoft.com/office/drawing/2014/main" id="{18508C7A-6F3D-4EED-99EB-3E3364E11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550" y="1568450"/>
            <a:ext cx="6438900" cy="3721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67FC-67D2-42B5-A4E3-FA900ED7EDAD}"/>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D7697C6C-A9B8-448F-BD06-24A142679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2600"/>
            <a:ext cx="6477000" cy="3810000"/>
          </a:xfrm>
          <a:prstGeom prst="rect">
            <a:avLst/>
          </a:prstGeom>
        </p:spPr>
      </p:pic>
    </p:spTree>
    <p:extLst>
      <p:ext uri="{BB962C8B-B14F-4D97-AF65-F5344CB8AC3E}">
        <p14:creationId xmlns:p14="http://schemas.microsoft.com/office/powerpoint/2010/main" val="31427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C80A-E4B0-4BCE-A8F1-99A1018BF808}"/>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1218AF1C-F986-4D84-ADD3-BFED6F163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2057400"/>
            <a:ext cx="7823200" cy="3352800"/>
          </a:xfrm>
          <a:prstGeom prst="rect">
            <a:avLst/>
          </a:prstGeom>
        </p:spPr>
      </p:pic>
    </p:spTree>
    <p:extLst>
      <p:ext uri="{BB962C8B-B14F-4D97-AF65-F5344CB8AC3E}">
        <p14:creationId xmlns:p14="http://schemas.microsoft.com/office/powerpoint/2010/main" val="3170746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C60F-717D-483E-AE1F-E5072C833947}"/>
              </a:ext>
            </a:extLst>
          </p:cNvPr>
          <p:cNvSpPr>
            <a:spLocks noGrp="1"/>
          </p:cNvSpPr>
          <p:nvPr>
            <p:ph type="title"/>
          </p:nvPr>
        </p:nvSpPr>
        <p:spPr>
          <a:xfrm>
            <a:off x="2667000" y="2743200"/>
            <a:ext cx="3809999" cy="1050327"/>
          </a:xfrm>
        </p:spPr>
        <p:txBody>
          <a:bodyPr/>
          <a:lstStyle/>
          <a:p>
            <a:r>
              <a:rPr lang="en-IN" dirty="0"/>
              <a:t>Thank you</a:t>
            </a:r>
          </a:p>
        </p:txBody>
      </p:sp>
    </p:spTree>
    <p:extLst>
      <p:ext uri="{BB962C8B-B14F-4D97-AF65-F5344CB8AC3E}">
        <p14:creationId xmlns:p14="http://schemas.microsoft.com/office/powerpoint/2010/main" val="1787558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TotalTime>
  <Words>256</Words>
  <Application>Microsoft Office PowerPoint</Application>
  <PresentationFormat>On-screen Show (4:3)</PresentationFormat>
  <Paragraphs>56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Carlito</vt:lpstr>
      <vt:lpstr>Lato</vt:lpstr>
      <vt:lpstr>Times New Roman</vt:lpstr>
      <vt:lpstr>Office Theme</vt:lpstr>
      <vt:lpstr>Department of Computer Science and Engineering</vt:lpstr>
      <vt:lpstr>Abstract</vt:lpstr>
      <vt:lpstr>Architecture</vt:lpstr>
      <vt:lpstr> Model Code - Output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Admin</dc:creator>
  <cp:lastModifiedBy>nikitha kambhampati</cp:lastModifiedBy>
  <cp:revision>23</cp:revision>
  <dcterms:created xsi:type="dcterms:W3CDTF">2021-04-21T13:34:38Z</dcterms:created>
  <dcterms:modified xsi:type="dcterms:W3CDTF">2021-05-12T16:16:52Z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2021-04-21T00:00:00Z</vt:filetime>
  </property>
</Properties>
</file>