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62" r:id="rId9"/>
    <p:sldId id="265" r:id="rId10"/>
    <p:sldId id="266" r:id="rId11"/>
    <p:sldId id="2146847063" r:id="rId12"/>
    <p:sldId id="2146847064" r:id="rId13"/>
    <p:sldId id="267" r:id="rId14"/>
    <p:sldId id="2146847065" r:id="rId15"/>
    <p:sldId id="2146847066" r:id="rId16"/>
    <p:sldId id="2146847067" r:id="rId17"/>
    <p:sldId id="2146847068" r:id="rId18"/>
    <p:sldId id="2146847069" r:id="rId19"/>
    <p:sldId id="2146847070" r:id="rId20"/>
    <p:sldId id="2146847071" r:id="rId21"/>
    <p:sldId id="2146847072" r:id="rId22"/>
    <p:sldId id="2146847073" r:id="rId23"/>
    <p:sldId id="268" r:id="rId24"/>
    <p:sldId id="2146847055" r:id="rId25"/>
    <p:sldId id="269" r:id="rId26"/>
    <p:sldId id="2146847059" r:id="rId27"/>
    <p:sldId id="2146847060" r:id="rId28"/>
    <p:sldId id="2146847061" r:id="rId29"/>
    <p:sldId id="2146847074"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BA7DF-B1AF-4DC3-B11E-DD5697088B8E}" v="6" dt="2025-08-04T19:34:32.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660"/>
  </p:normalViewPr>
  <p:slideViewPr>
    <p:cSldViewPr snapToGrid="0">
      <p:cViewPr varScale="1">
        <p:scale>
          <a:sx n="64" d="100"/>
          <a:sy n="64"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ha M" userId="d4ab7e586bc79414" providerId="LiveId" clId="{DD3BA7DF-B1AF-4DC3-B11E-DD5697088B8E}"/>
    <pc:docChg chg="undo redo custSel modSld">
      <pc:chgData name="Nikitha M" userId="d4ab7e586bc79414" providerId="LiveId" clId="{DD3BA7DF-B1AF-4DC3-B11E-DD5697088B8E}" dt="2025-08-05T10:33:26.335" v="516" actId="20577"/>
      <pc:docMkLst>
        <pc:docMk/>
      </pc:docMkLst>
      <pc:sldChg chg="addSp delSp modSp mod">
        <pc:chgData name="Nikitha M" userId="d4ab7e586bc79414" providerId="LiveId" clId="{DD3BA7DF-B1AF-4DC3-B11E-DD5697088B8E}" dt="2025-08-04T19:37:40.582" v="501" actId="20577"/>
        <pc:sldMkLst>
          <pc:docMk/>
          <pc:sldMk cId="953325580" sldId="256"/>
        </pc:sldMkLst>
        <pc:spChg chg="mod">
          <ac:chgData name="Nikitha M" userId="d4ab7e586bc79414" providerId="LiveId" clId="{DD3BA7DF-B1AF-4DC3-B11E-DD5697088B8E}" dt="2025-08-04T19:37:28.515" v="500" actId="2711"/>
          <ac:spMkLst>
            <pc:docMk/>
            <pc:sldMk cId="953325580" sldId="256"/>
            <ac:spMk id="2" creationId="{A8A11E26-4C38-41A6-9857-11032CEECD80}"/>
          </ac:spMkLst>
        </pc:spChg>
        <pc:spChg chg="add del mod">
          <ac:chgData name="Nikitha M" userId="d4ab7e586bc79414" providerId="LiveId" clId="{DD3BA7DF-B1AF-4DC3-B11E-DD5697088B8E}" dt="2025-08-04T19:19:11.602" v="83" actId="478"/>
          <ac:spMkLst>
            <pc:docMk/>
            <pc:sldMk cId="953325580" sldId="256"/>
            <ac:spMk id="3" creationId="{00000000-0000-0000-0000-000000000000}"/>
          </ac:spMkLst>
        </pc:spChg>
        <pc:spChg chg="mod">
          <ac:chgData name="Nikitha M" userId="d4ab7e586bc79414" providerId="LiveId" clId="{DD3BA7DF-B1AF-4DC3-B11E-DD5697088B8E}" dt="2025-08-04T19:37:40.582" v="501" actId="20577"/>
          <ac:spMkLst>
            <pc:docMk/>
            <pc:sldMk cId="953325580" sldId="256"/>
            <ac:spMk id="4" creationId="{00000000-0000-0000-0000-000000000000}"/>
          </ac:spMkLst>
        </pc:spChg>
      </pc:sldChg>
      <pc:sldChg chg="modSp mod">
        <pc:chgData name="Nikitha M" userId="d4ab7e586bc79414" providerId="LiveId" clId="{DD3BA7DF-B1AF-4DC3-B11E-DD5697088B8E}" dt="2025-08-04T19:40:31.415" v="513" actId="207"/>
        <pc:sldMkLst>
          <pc:docMk/>
          <pc:sldMk cId="1186421160" sldId="262"/>
        </pc:sldMkLst>
        <pc:spChg chg="mod">
          <ac:chgData name="Nikitha M" userId="d4ab7e586bc79414" providerId="LiveId" clId="{DD3BA7DF-B1AF-4DC3-B11E-DD5697088B8E}" dt="2025-08-04T19:34:30.052" v="481" actId="20578"/>
          <ac:spMkLst>
            <pc:docMk/>
            <pc:sldMk cId="1186421160" sldId="262"/>
            <ac:spMk id="2" creationId="{8FEE4A9C-3F57-7DA7-91FD-715C3FB47F93}"/>
          </ac:spMkLst>
        </pc:spChg>
        <pc:spChg chg="mod">
          <ac:chgData name="Nikitha M" userId="d4ab7e586bc79414" providerId="LiveId" clId="{DD3BA7DF-B1AF-4DC3-B11E-DD5697088B8E}" dt="2025-08-04T19:40:31.415" v="513" actId="207"/>
          <ac:spMkLst>
            <pc:docMk/>
            <pc:sldMk cId="1186421160" sldId="262"/>
            <ac:spMk id="5" creationId="{8FBA75B4-2DD5-42EB-9397-F36BFB8BA723}"/>
          </ac:spMkLst>
        </pc:spChg>
      </pc:sldChg>
      <pc:sldChg chg="modSp mod">
        <pc:chgData name="Nikitha M" userId="d4ab7e586bc79414" providerId="LiveId" clId="{DD3BA7DF-B1AF-4DC3-B11E-DD5697088B8E}" dt="2025-08-05T10:33:26.335" v="516" actId="20577"/>
        <pc:sldMkLst>
          <pc:docMk/>
          <pc:sldMk cId="3210358481" sldId="263"/>
        </pc:sldMkLst>
        <pc:spChg chg="mod">
          <ac:chgData name="Nikitha M" userId="d4ab7e586bc79414" providerId="LiveId" clId="{DD3BA7DF-B1AF-4DC3-B11E-DD5697088B8E}" dt="2025-08-05T10:33:26.335" v="516" actId="20577"/>
          <ac:spMkLst>
            <pc:docMk/>
            <pc:sldMk cId="3210358481" sldId="263"/>
            <ac:spMk id="10" creationId="{892E180C-9DEA-5C05-7F3F-6FFF3E890EEF}"/>
          </ac:spMkLst>
        </pc:spChg>
      </pc:sldChg>
      <pc:sldChg chg="modSp mod">
        <pc:chgData name="Nikitha M" userId="d4ab7e586bc79414" providerId="LiveId" clId="{DD3BA7DF-B1AF-4DC3-B11E-DD5697088B8E}" dt="2025-08-04T19:40:39.095" v="515" actId="20577"/>
        <pc:sldMkLst>
          <pc:docMk/>
          <pc:sldMk cId="2900153716" sldId="2146847054"/>
        </pc:sldMkLst>
        <pc:spChg chg="mod">
          <ac:chgData name="Nikitha M" userId="d4ab7e586bc79414" providerId="LiveId" clId="{DD3BA7DF-B1AF-4DC3-B11E-DD5697088B8E}" dt="2025-08-04T19:40:14.833" v="511" actId="255"/>
          <ac:spMkLst>
            <pc:docMk/>
            <pc:sldMk cId="2900153716" sldId="2146847054"/>
            <ac:spMk id="2" creationId="{49FFEB4C-F209-4AE7-AA2B-B3C26CE2C51D}"/>
          </ac:spMkLst>
        </pc:spChg>
        <pc:spChg chg="mod">
          <ac:chgData name="Nikitha M" userId="d4ab7e586bc79414" providerId="LiveId" clId="{DD3BA7DF-B1AF-4DC3-B11E-DD5697088B8E}" dt="2025-08-04T19:40:39.095" v="515" actId="20577"/>
          <ac:spMkLst>
            <pc:docMk/>
            <pc:sldMk cId="2900153716" sldId="2146847054"/>
            <ac:spMk id="3" creationId="{B2678641-EEA3-4EC4-BF39-4075B0C120E8}"/>
          </ac:spMkLst>
        </pc:spChg>
      </pc:sldChg>
      <pc:sldChg chg="addSp delSp modSp mod">
        <pc:chgData name="Nikitha M" userId="d4ab7e586bc79414" providerId="LiveId" clId="{DD3BA7DF-B1AF-4DC3-B11E-DD5697088B8E}" dt="2025-08-04T19:16:12.279" v="78" actId="14100"/>
        <pc:sldMkLst>
          <pc:docMk/>
          <pc:sldMk cId="384733178" sldId="2146847059"/>
        </pc:sldMkLst>
        <pc:spChg chg="del mod">
          <ac:chgData name="Nikitha M" userId="d4ab7e586bc79414" providerId="LiveId" clId="{DD3BA7DF-B1AF-4DC3-B11E-DD5697088B8E}" dt="2025-08-04T19:15:43.987" v="72" actId="22"/>
          <ac:spMkLst>
            <pc:docMk/>
            <pc:sldMk cId="384733178" sldId="2146847059"/>
            <ac:spMk id="3" creationId="{177D9613-6E93-8A63-8EC7-750760D77FD8}"/>
          </ac:spMkLst>
        </pc:spChg>
        <pc:picChg chg="add mod ord">
          <ac:chgData name="Nikitha M" userId="d4ab7e586bc79414" providerId="LiveId" clId="{DD3BA7DF-B1AF-4DC3-B11E-DD5697088B8E}" dt="2025-08-04T19:16:12.279" v="78" actId="14100"/>
          <ac:picMkLst>
            <pc:docMk/>
            <pc:sldMk cId="384733178" sldId="2146847059"/>
            <ac:picMk id="5" creationId="{BEEB064E-FA3B-9B0C-6C74-B126A98A81D3}"/>
          </ac:picMkLst>
        </pc:picChg>
      </pc:sldChg>
      <pc:sldChg chg="addSp delSp modSp mod">
        <pc:chgData name="Nikitha M" userId="d4ab7e586bc79414" providerId="LiveId" clId="{DD3BA7DF-B1AF-4DC3-B11E-DD5697088B8E}" dt="2025-08-04T19:13:47.204" v="9" actId="14100"/>
        <pc:sldMkLst>
          <pc:docMk/>
          <pc:sldMk cId="4128710330" sldId="2146847060"/>
        </pc:sldMkLst>
        <pc:spChg chg="del mod">
          <ac:chgData name="Nikitha M" userId="d4ab7e586bc79414" providerId="LiveId" clId="{DD3BA7DF-B1AF-4DC3-B11E-DD5697088B8E}" dt="2025-08-04T19:13:24.206" v="2" actId="22"/>
          <ac:spMkLst>
            <pc:docMk/>
            <pc:sldMk cId="4128710330" sldId="2146847060"/>
            <ac:spMk id="3" creationId="{177D9613-6E93-8A63-8EC7-750760D77FD8}"/>
          </ac:spMkLst>
        </pc:spChg>
        <pc:picChg chg="add mod ord">
          <ac:chgData name="Nikitha M" userId="d4ab7e586bc79414" providerId="LiveId" clId="{DD3BA7DF-B1AF-4DC3-B11E-DD5697088B8E}" dt="2025-08-04T19:13:47.204" v="9" actId="14100"/>
          <ac:picMkLst>
            <pc:docMk/>
            <pc:sldMk cId="4128710330" sldId="2146847060"/>
            <ac:picMk id="5" creationId="{CF13B8F8-2AB7-10E1-BCFD-380995629B2E}"/>
          </ac:picMkLst>
        </pc:picChg>
      </pc:sldChg>
      <pc:sldChg chg="modSp mod">
        <pc:chgData name="Nikitha M" userId="d4ab7e586bc79414" providerId="LiveId" clId="{DD3BA7DF-B1AF-4DC3-B11E-DD5697088B8E}" dt="2025-08-04T19:14:33.936" v="14" actId="14100"/>
        <pc:sldMkLst>
          <pc:docMk/>
          <pc:sldMk cId="2171852726" sldId="2146847061"/>
        </pc:sldMkLst>
        <pc:picChg chg="mod">
          <ac:chgData name="Nikitha M" userId="d4ab7e586bc79414" providerId="LiveId" clId="{DD3BA7DF-B1AF-4DC3-B11E-DD5697088B8E}" dt="2025-08-04T19:14:33.936" v="14" actId="14100"/>
          <ac:picMkLst>
            <pc:docMk/>
            <pc:sldMk cId="2171852726" sldId="2146847061"/>
            <ac:picMk id="5" creationId="{832A18B1-70A3-4701-EE88-05E236E611D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ikosh.indiaai.gov.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Intelligent Classification of Rural Infrastructure Projects</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648919" y="3866837"/>
            <a:ext cx="9144000"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Presented By:</a:t>
            </a:r>
          </a:p>
          <a:p>
            <a:r>
              <a:rPr lang="en-US" sz="2000" b="1" dirty="0">
                <a:solidFill>
                  <a:schemeClr val="accent1">
                    <a:lumMod val="75000"/>
                  </a:schemeClr>
                </a:solidFill>
                <a:latin typeface="Arial"/>
                <a:cs typeface="Arial"/>
              </a:rPr>
              <a:t>                                                       NIKITHA M</a:t>
            </a:r>
          </a:p>
          <a:p>
            <a:r>
              <a:rPr lang="en-US" sz="2000" b="1" dirty="0">
                <a:solidFill>
                  <a:schemeClr val="accent1">
                    <a:lumMod val="75000"/>
                  </a:schemeClr>
                </a:solidFill>
                <a:latin typeface="Arial"/>
                <a:cs typeface="Arial"/>
              </a:rPr>
              <a:t>                           INFORMATION SCIENCE AND ENGINEERING</a:t>
            </a:r>
          </a:p>
          <a:p>
            <a:r>
              <a:rPr lang="en-US" sz="2000" b="1" dirty="0">
                <a:solidFill>
                  <a:schemeClr val="accent1">
                    <a:lumMod val="75000"/>
                  </a:schemeClr>
                </a:solidFill>
                <a:latin typeface="Arial"/>
                <a:cs typeface="Arial"/>
              </a:rPr>
              <a:t>  RAO BAHADUR Y MAHABALESWARAPPA ENGINEERING COLLEGE</a:t>
            </a:r>
          </a:p>
          <a:p>
            <a:r>
              <a:rPr lang="en-US" sz="2000" b="1" dirty="0">
                <a:solidFill>
                  <a:schemeClr val="accent1">
                    <a:lumMod val="75000"/>
                  </a:schemeClr>
                </a:solidFill>
                <a:latin typeface="Arial"/>
                <a:cs typeface="Arial"/>
              </a:rPr>
              <a:t>                                          BELLARY,KARNATAKA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04F45C0-ED06-FDD8-6A31-A73A091BE520}"/>
              </a:ext>
            </a:extLst>
          </p:cNvPr>
          <p:cNvPicPr>
            <a:picLocks noGrp="1" noChangeAspect="1"/>
          </p:cNvPicPr>
          <p:nvPr>
            <p:ph idx="1"/>
          </p:nvPr>
        </p:nvPicPr>
        <p:blipFill>
          <a:blip r:embed="rId2"/>
          <a:stretch>
            <a:fillRect/>
          </a:stretch>
        </p:blipFill>
        <p:spPr>
          <a:xfrm>
            <a:off x="581025" y="1484263"/>
            <a:ext cx="9342464" cy="4308574"/>
          </a:xfr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7C4C8F-AD23-B36E-8917-6FE812E3DF25}"/>
              </a:ext>
            </a:extLst>
          </p:cNvPr>
          <p:cNvPicPr>
            <a:picLocks noGrp="1" noChangeAspect="1"/>
          </p:cNvPicPr>
          <p:nvPr>
            <p:ph idx="1"/>
          </p:nvPr>
        </p:nvPicPr>
        <p:blipFill>
          <a:blip r:embed="rId2"/>
          <a:stretch>
            <a:fillRect/>
          </a:stretch>
        </p:blipFill>
        <p:spPr>
          <a:xfrm>
            <a:off x="581025" y="1184223"/>
            <a:ext cx="11029950" cy="4796852"/>
          </a:xfrm>
        </p:spPr>
      </p:pic>
    </p:spTree>
    <p:extLst>
      <p:ext uri="{BB962C8B-B14F-4D97-AF65-F5344CB8AC3E}">
        <p14:creationId xmlns:p14="http://schemas.microsoft.com/office/powerpoint/2010/main" val="124908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367F91-9FAE-5D0B-7A9E-B290DA7439E9}"/>
              </a:ext>
            </a:extLst>
          </p:cNvPr>
          <p:cNvPicPr>
            <a:picLocks noGrp="1" noChangeAspect="1"/>
          </p:cNvPicPr>
          <p:nvPr>
            <p:ph idx="1"/>
          </p:nvPr>
        </p:nvPicPr>
        <p:blipFill>
          <a:blip r:embed="rId2"/>
          <a:stretch>
            <a:fillRect/>
          </a:stretch>
        </p:blipFill>
        <p:spPr>
          <a:xfrm>
            <a:off x="581025" y="1184223"/>
            <a:ext cx="11029950" cy="4901784"/>
          </a:xfrm>
        </p:spPr>
      </p:pic>
    </p:spTree>
    <p:extLst>
      <p:ext uri="{BB962C8B-B14F-4D97-AF65-F5344CB8AC3E}">
        <p14:creationId xmlns:p14="http://schemas.microsoft.com/office/powerpoint/2010/main" val="1933696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48A28A-5FF9-EFB1-422B-3024B7A80FB8}"/>
              </a:ext>
            </a:extLst>
          </p:cNvPr>
          <p:cNvPicPr>
            <a:picLocks noGrp="1" noChangeAspect="1"/>
          </p:cNvPicPr>
          <p:nvPr>
            <p:ph idx="1"/>
          </p:nvPr>
        </p:nvPicPr>
        <p:blipFill>
          <a:blip r:embed="rId2"/>
          <a:stretch>
            <a:fillRect/>
          </a:stretch>
        </p:blipFill>
        <p:spPr>
          <a:xfrm>
            <a:off x="581025" y="824460"/>
            <a:ext cx="11029950" cy="4931764"/>
          </a:xfrm>
        </p:spPr>
      </p:pic>
    </p:spTree>
    <p:extLst>
      <p:ext uri="{BB962C8B-B14F-4D97-AF65-F5344CB8AC3E}">
        <p14:creationId xmlns:p14="http://schemas.microsoft.com/office/powerpoint/2010/main" val="178937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77D790-6B5A-30A1-5CE0-14CC831FECB9}"/>
              </a:ext>
            </a:extLst>
          </p:cNvPr>
          <p:cNvPicPr>
            <a:picLocks noGrp="1" noChangeAspect="1"/>
          </p:cNvPicPr>
          <p:nvPr>
            <p:ph idx="1"/>
          </p:nvPr>
        </p:nvPicPr>
        <p:blipFill>
          <a:blip r:embed="rId2"/>
          <a:stretch>
            <a:fillRect/>
          </a:stretch>
        </p:blipFill>
        <p:spPr>
          <a:xfrm>
            <a:off x="956646" y="1301750"/>
            <a:ext cx="9521479" cy="4673600"/>
          </a:xfrm>
        </p:spPr>
      </p:pic>
    </p:spTree>
    <p:extLst>
      <p:ext uri="{BB962C8B-B14F-4D97-AF65-F5344CB8AC3E}">
        <p14:creationId xmlns:p14="http://schemas.microsoft.com/office/powerpoint/2010/main" val="299640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FECC57-7B6E-C673-7D2F-31A0B8AF8548}"/>
              </a:ext>
            </a:extLst>
          </p:cNvPr>
          <p:cNvPicPr>
            <a:picLocks noGrp="1" noChangeAspect="1"/>
          </p:cNvPicPr>
          <p:nvPr>
            <p:ph idx="1"/>
          </p:nvPr>
        </p:nvPicPr>
        <p:blipFill>
          <a:blip r:embed="rId2"/>
          <a:stretch>
            <a:fillRect/>
          </a:stretch>
        </p:blipFill>
        <p:spPr>
          <a:xfrm>
            <a:off x="1573967" y="1476375"/>
            <a:ext cx="7970083" cy="4324350"/>
          </a:xfrm>
        </p:spPr>
      </p:pic>
    </p:spTree>
    <p:extLst>
      <p:ext uri="{BB962C8B-B14F-4D97-AF65-F5344CB8AC3E}">
        <p14:creationId xmlns:p14="http://schemas.microsoft.com/office/powerpoint/2010/main" val="46484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633439-9EC2-4423-6A5A-FB04CE4F1A86}"/>
              </a:ext>
            </a:extLst>
          </p:cNvPr>
          <p:cNvPicPr>
            <a:picLocks noGrp="1" noChangeAspect="1"/>
          </p:cNvPicPr>
          <p:nvPr>
            <p:ph idx="1"/>
          </p:nvPr>
        </p:nvPicPr>
        <p:blipFill>
          <a:blip r:embed="rId2"/>
          <a:stretch>
            <a:fillRect/>
          </a:stretch>
        </p:blipFill>
        <p:spPr>
          <a:xfrm>
            <a:off x="1160940" y="1154243"/>
            <a:ext cx="9870120" cy="4821107"/>
          </a:xfrm>
        </p:spPr>
      </p:pic>
    </p:spTree>
    <p:extLst>
      <p:ext uri="{BB962C8B-B14F-4D97-AF65-F5344CB8AC3E}">
        <p14:creationId xmlns:p14="http://schemas.microsoft.com/office/powerpoint/2010/main" val="2822279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1216C8-2D37-C27F-108E-1FBBC85A635C}"/>
              </a:ext>
            </a:extLst>
          </p:cNvPr>
          <p:cNvPicPr>
            <a:picLocks noGrp="1" noChangeAspect="1"/>
          </p:cNvPicPr>
          <p:nvPr>
            <p:ph idx="1"/>
          </p:nvPr>
        </p:nvPicPr>
        <p:blipFill>
          <a:blip r:embed="rId2"/>
          <a:stretch>
            <a:fillRect/>
          </a:stretch>
        </p:blipFill>
        <p:spPr>
          <a:xfrm>
            <a:off x="875923" y="1064302"/>
            <a:ext cx="10440153" cy="4911048"/>
          </a:xfrm>
        </p:spPr>
      </p:pic>
    </p:spTree>
    <p:extLst>
      <p:ext uri="{BB962C8B-B14F-4D97-AF65-F5344CB8AC3E}">
        <p14:creationId xmlns:p14="http://schemas.microsoft.com/office/powerpoint/2010/main" val="366259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B4602C-9580-F089-B8D8-87A344F45D7B}"/>
              </a:ext>
            </a:extLst>
          </p:cNvPr>
          <p:cNvPicPr>
            <a:picLocks noGrp="1" noChangeAspect="1"/>
          </p:cNvPicPr>
          <p:nvPr>
            <p:ph idx="1"/>
          </p:nvPr>
        </p:nvPicPr>
        <p:blipFill>
          <a:blip r:embed="rId2"/>
          <a:stretch>
            <a:fillRect/>
          </a:stretch>
        </p:blipFill>
        <p:spPr>
          <a:xfrm>
            <a:off x="1319212" y="554636"/>
            <a:ext cx="9553575" cy="5007964"/>
          </a:xfrm>
        </p:spPr>
      </p:pic>
    </p:spTree>
    <p:extLst>
      <p:ext uri="{BB962C8B-B14F-4D97-AF65-F5344CB8AC3E}">
        <p14:creationId xmlns:p14="http://schemas.microsoft.com/office/powerpoint/2010/main" val="216630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7E9321-5ADB-6DE4-8BDC-7CCECE913265}"/>
              </a:ext>
            </a:extLst>
          </p:cNvPr>
          <p:cNvPicPr>
            <a:picLocks noGrp="1" noChangeAspect="1"/>
          </p:cNvPicPr>
          <p:nvPr>
            <p:ph idx="1"/>
          </p:nvPr>
        </p:nvPicPr>
        <p:blipFill>
          <a:blip r:embed="rId2"/>
          <a:stretch>
            <a:fillRect/>
          </a:stretch>
        </p:blipFill>
        <p:spPr>
          <a:xfrm>
            <a:off x="839227" y="1301750"/>
            <a:ext cx="10513546" cy="4673600"/>
          </a:xfrm>
        </p:spPr>
      </p:pic>
    </p:spTree>
    <p:extLst>
      <p:ext uri="{BB962C8B-B14F-4D97-AF65-F5344CB8AC3E}">
        <p14:creationId xmlns:p14="http://schemas.microsoft.com/office/powerpoint/2010/main" val="269925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chemeClr val="accent2"/>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802483"/>
            <a:ext cx="11019020" cy="4497049"/>
          </a:xfrm>
        </p:spPr>
        <p:txBody>
          <a:bodyPr vert="horz" lIns="91440" tIns="45720" rIns="91440" bIns="45720" rtlCol="0" anchor="t">
            <a:noAutofit/>
          </a:bodyPr>
          <a:lstStyle/>
          <a:p>
            <a:pPr marL="0" indent="0">
              <a:buNone/>
            </a:pPr>
            <a:endParaRPr lang="en-US" dirty="0">
              <a:latin typeface="Arial"/>
              <a:cs typeface="Arial"/>
            </a:endParaRPr>
          </a:p>
          <a:p>
            <a:pPr marL="305435" indent="-305435"/>
            <a:r>
              <a:rPr lang="en-US" sz="2000" b="1" dirty="0">
                <a:latin typeface="Arial" panose="020B0604020202020204" pitchFamily="34" charset="0"/>
                <a:ea typeface="+mn-lt"/>
                <a:cs typeface="Arial" panose="020B0604020202020204" pitchFamily="34" charset="0"/>
              </a:rPr>
              <a:t>Problem Statement</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Proposed System/Solution</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System Development Approach </a:t>
            </a:r>
            <a:r>
              <a:rPr lang="en-US" sz="2000" dirty="0">
                <a:latin typeface="Arial" panose="020B0604020202020204" pitchFamily="34" charset="0"/>
                <a:ea typeface="+mn-lt"/>
                <a:cs typeface="Arial" panose="020B0604020202020204" pitchFamily="34" charset="0"/>
              </a:rPr>
              <a:t>(Technology Used) </a:t>
            </a:r>
            <a:endParaRPr lang="en-US" dirty="0">
              <a:latin typeface="Arial" panose="020B0604020202020204" pitchFamily="34" charset="0"/>
              <a:ea typeface="+mn-lt"/>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Algorithm &amp; Deployment  </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Result </a:t>
            </a:r>
          </a:p>
          <a:p>
            <a:pPr marL="305435" indent="-305435"/>
            <a:r>
              <a:rPr lang="en-US" sz="2000" b="1" dirty="0">
                <a:latin typeface="Arial" panose="020B0604020202020204" pitchFamily="34" charset="0"/>
                <a:ea typeface="+mn-lt"/>
                <a:cs typeface="Arial" panose="020B0604020202020204" pitchFamily="34" charset="0"/>
              </a:rPr>
              <a:t>Conclusion</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Future Scope</a:t>
            </a:r>
          </a:p>
          <a:p>
            <a:pPr marL="305435" indent="-305435"/>
            <a:r>
              <a:rPr lang="en-US" sz="2000" b="1" dirty="0">
                <a:latin typeface="Arial" panose="020B0604020202020204" pitchFamily="34" charset="0"/>
                <a:ea typeface="+mn-lt"/>
                <a:cs typeface="Arial" panose="020B0604020202020204" pitchFamily="34" charset="0"/>
              </a:rPr>
              <a:t>References</a:t>
            </a:r>
            <a:endParaRPr lang="en-US" dirty="0">
              <a:latin typeface="Arial" panose="020B0604020202020204" pitchFamily="34" charset="0"/>
              <a:cs typeface="Arial" panose="020B0604020202020204" pitchFamily="34"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1800" dirty="0">
                <a:latin typeface="Arial" panose="020B0604020202020204" pitchFamily="34" charset="0"/>
                <a:cs typeface="Arial" panose="020B0604020202020204" pitchFamily="34" charset="0"/>
              </a:rPr>
              <a:t>The PMGSY Scheme Classification project successfully demonstrated the use of machine learning to </a:t>
            </a:r>
            <a:r>
              <a:rPr lang="en-US" sz="1800" b="1" dirty="0">
                <a:latin typeface="Arial" panose="020B0604020202020204" pitchFamily="34" charset="0"/>
                <a:cs typeface="Arial" panose="020B0604020202020204" pitchFamily="34" charset="0"/>
              </a:rPr>
              <a:t>automatically categorize rural infrastructure projects</a:t>
            </a:r>
            <a:r>
              <a:rPr lang="en-US" sz="1800" dirty="0">
                <a:latin typeface="Arial" panose="020B0604020202020204" pitchFamily="34" charset="0"/>
                <a:cs typeface="Arial" panose="020B0604020202020204" pitchFamily="34" charset="0"/>
              </a:rPr>
              <a:t> into the appropriate scheme (PMGSY-I, PMGSY-II, RCPLWEA, etc.). By leveraging </a:t>
            </a:r>
            <a:r>
              <a:rPr lang="en-US" sz="1800" b="1" dirty="0">
                <a:latin typeface="Arial" panose="020B0604020202020204" pitchFamily="34" charset="0"/>
                <a:cs typeface="Arial" panose="020B0604020202020204" pitchFamily="34" charset="0"/>
              </a:rPr>
              <a:t>IBM Watson Studio’s </a:t>
            </a:r>
            <a:r>
              <a:rPr lang="en-US" sz="1800" b="1" dirty="0" err="1">
                <a:latin typeface="Arial" panose="020B0604020202020204" pitchFamily="34" charset="0"/>
                <a:cs typeface="Arial" panose="020B0604020202020204" pitchFamily="34" charset="0"/>
              </a:rPr>
              <a:t>AutoAI</a:t>
            </a:r>
            <a:r>
              <a:rPr lang="en-US" sz="1800" dirty="0">
                <a:latin typeface="Arial" panose="020B0604020202020204" pitchFamily="34" charset="0"/>
                <a:cs typeface="Arial" panose="020B0604020202020204" pitchFamily="34" charset="0"/>
              </a:rPr>
              <a:t>, we developed and deployed a robust model capable of achieving over </a:t>
            </a:r>
            <a:r>
              <a:rPr lang="en-US" sz="1800" b="1" dirty="0">
                <a:latin typeface="Arial" panose="020B0604020202020204" pitchFamily="34" charset="0"/>
                <a:cs typeface="Arial" panose="020B0604020202020204" pitchFamily="34" charset="0"/>
              </a:rPr>
              <a:t>90% classification accuracy</a:t>
            </a:r>
            <a:r>
              <a:rPr lang="en-US" sz="1800" dirty="0">
                <a:latin typeface="Arial" panose="020B0604020202020204" pitchFamily="34" charset="0"/>
                <a:cs typeface="Arial" panose="020B0604020202020204" pitchFamily="34" charset="0"/>
              </a:rPr>
              <a:t>, ensuring reliable and scalable performance across diverse project data.</a:t>
            </a:r>
          </a:p>
          <a:p>
            <a:pPr algn="just"/>
            <a:r>
              <a:rPr lang="en-US" sz="1800" dirty="0">
                <a:latin typeface="Arial" panose="020B0604020202020204" pitchFamily="34" charset="0"/>
                <a:cs typeface="Arial" panose="020B0604020202020204" pitchFamily="34" charset="0"/>
              </a:rPr>
              <a:t>The proposed system proved effective in handling real-world tabular data with a combination of </a:t>
            </a:r>
            <a:r>
              <a:rPr lang="en-US" sz="1800" b="1" dirty="0">
                <a:latin typeface="Arial" panose="020B0604020202020204" pitchFamily="34" charset="0"/>
                <a:cs typeface="Arial" panose="020B0604020202020204" pitchFamily="34" charset="0"/>
              </a:rPr>
              <a:t>geographical, financial, and physical attributes</a:t>
            </a:r>
            <a:r>
              <a:rPr lang="en-US" sz="1800" dirty="0">
                <a:latin typeface="Arial" panose="020B0604020202020204" pitchFamily="34" charset="0"/>
                <a:cs typeface="Arial" panose="020B0604020202020204" pitchFamily="34" charset="0"/>
              </a:rPr>
              <a:t>. It eliminated the need for manual classification, reducing both time and potential human errors while enabling better </a:t>
            </a:r>
            <a:r>
              <a:rPr lang="en-US" sz="1800" b="1" dirty="0">
                <a:latin typeface="Arial" panose="020B0604020202020204" pitchFamily="34" charset="0"/>
                <a:cs typeface="Arial" panose="020B0604020202020204" pitchFamily="34" charset="0"/>
              </a:rPr>
              <a:t>transparency and decision-making</a:t>
            </a:r>
            <a:r>
              <a:rPr lang="en-US" sz="1800" dirty="0">
                <a:latin typeface="Arial" panose="020B0604020202020204" pitchFamily="34" charset="0"/>
                <a:cs typeface="Arial" panose="020B0604020202020204" pitchFamily="34" charset="0"/>
              </a:rPr>
              <a:t> in infrastructure planning and funding allocation.</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marL="0" indent="0">
              <a:buNone/>
            </a:pPr>
            <a:endParaRPr lang="en-US" sz="2000" b="1" dirty="0"/>
          </a:p>
          <a:p>
            <a:r>
              <a:rPr lang="en-US" sz="1800" dirty="0">
                <a:latin typeface="Arial" panose="020B0604020202020204" pitchFamily="34" charset="0"/>
                <a:cs typeface="Arial" panose="020B0604020202020204" pitchFamily="34" charset="0"/>
              </a:rPr>
              <a:t>The PMGSY classification system can be further enhanced by:</a:t>
            </a:r>
          </a:p>
          <a:p>
            <a:r>
              <a:rPr lang="en-US" sz="1800" b="1" dirty="0">
                <a:latin typeface="Arial" panose="020B0604020202020204" pitchFamily="34" charset="0"/>
                <a:cs typeface="Arial" panose="020B0604020202020204" pitchFamily="34" charset="0"/>
              </a:rPr>
              <a:t>Integrating additional data sources</a:t>
            </a:r>
            <a:r>
              <a:rPr lang="en-US" sz="1800" dirty="0">
                <a:latin typeface="Arial" panose="020B0604020202020204" pitchFamily="34" charset="0"/>
                <a:cs typeface="Arial" panose="020B0604020202020204" pitchFamily="34" charset="0"/>
              </a:rPr>
              <a:t> like satellite imagery, demographic data, and real-time project updates to improve prediction accuracy.</a:t>
            </a:r>
          </a:p>
          <a:p>
            <a:r>
              <a:rPr lang="en-US" sz="1800" b="1" dirty="0">
                <a:latin typeface="Arial" panose="020B0604020202020204" pitchFamily="34" charset="0"/>
                <a:cs typeface="Arial" panose="020B0604020202020204" pitchFamily="34" charset="0"/>
              </a:rPr>
              <a:t>Optimizing algorithms</a:t>
            </a:r>
            <a:r>
              <a:rPr lang="en-US" sz="1800" dirty="0">
                <a:latin typeface="Arial" panose="020B0604020202020204" pitchFamily="34" charset="0"/>
                <a:cs typeface="Arial" panose="020B0604020202020204" pitchFamily="34" charset="0"/>
              </a:rPr>
              <a:t> using advanced techniques such as ensemble models, feature selection, and class balancing to boost performance.</a:t>
            </a:r>
          </a:p>
          <a:p>
            <a:r>
              <a:rPr lang="en-US" sz="1800" b="1" dirty="0">
                <a:latin typeface="Arial" panose="020B0604020202020204" pitchFamily="34" charset="0"/>
                <a:cs typeface="Arial" panose="020B0604020202020204" pitchFamily="34" charset="0"/>
              </a:rPr>
              <a:t>Expanding regionally</a:t>
            </a:r>
            <a:r>
              <a:rPr lang="en-US" sz="1800" dirty="0">
                <a:latin typeface="Arial" panose="020B0604020202020204" pitchFamily="34" charset="0"/>
                <a:cs typeface="Arial" panose="020B0604020202020204" pitchFamily="34" charset="0"/>
              </a:rPr>
              <a:t> to cover more states and infrastructure schemes, enabling broader deployment and impact.</a:t>
            </a:r>
          </a:p>
          <a:p>
            <a:r>
              <a:rPr lang="en-US" sz="1800" b="1" dirty="0">
                <a:latin typeface="Arial" panose="020B0604020202020204" pitchFamily="34" charset="0"/>
                <a:cs typeface="Arial" panose="020B0604020202020204" pitchFamily="34" charset="0"/>
              </a:rPr>
              <a:t>Incorporating emerging technologies</a:t>
            </a:r>
            <a:r>
              <a:rPr lang="en-US" sz="1800" dirty="0">
                <a:latin typeface="Arial" panose="020B0604020202020204" pitchFamily="34" charset="0"/>
                <a:cs typeface="Arial" panose="020B0604020202020204" pitchFamily="34" charset="0"/>
              </a:rPr>
              <a:t> like Edge AI for remote areas and Explainable AI for transparent decision-making.</a:t>
            </a:r>
          </a:p>
          <a:p>
            <a:r>
              <a:rPr lang="en-US" sz="1800" b="1" dirty="0">
                <a:latin typeface="Arial" panose="020B0604020202020204" pitchFamily="34" charset="0"/>
                <a:cs typeface="Arial" panose="020B0604020202020204" pitchFamily="34" charset="0"/>
              </a:rPr>
              <a:t>Integrating with government platforms</a:t>
            </a:r>
            <a:r>
              <a:rPr lang="en-US" sz="1800" dirty="0">
                <a:latin typeface="Arial" panose="020B0604020202020204" pitchFamily="34" charset="0"/>
                <a:cs typeface="Arial" panose="020B0604020202020204" pitchFamily="34" charset="0"/>
              </a:rPr>
              <a:t> to assist in automated planning, approvals, and monitoring.</a:t>
            </a:r>
          </a:p>
          <a:p>
            <a:r>
              <a:rPr lang="en-US" sz="1800" dirty="0">
                <a:latin typeface="Arial" panose="020B0604020202020204" pitchFamily="34" charset="0"/>
                <a:cs typeface="Arial" panose="020B0604020202020204" pitchFamily="34" charset="0"/>
              </a:rPr>
              <a:t>These improvements will help make the system more scalable, accurate, and useful for rural infrastructure development.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F180B89E-76FC-2A53-1A84-6DCE4F2CA049}"/>
              </a:ext>
            </a:extLst>
          </p:cNvPr>
          <p:cNvSpPr>
            <a:spLocks noGrp="1" noChangeArrowheads="1"/>
          </p:cNvSpPr>
          <p:nvPr>
            <p:ph idx="1"/>
          </p:nvPr>
        </p:nvSpPr>
        <p:spPr bwMode="auto">
          <a:xfrm>
            <a:off x="581192" y="1555136"/>
            <a:ext cx="102566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AI Kosh - PMGSY Project Dataset</a:t>
            </a:r>
          </a:p>
          <a:p>
            <a:pPr marL="0" indent="0" defTabSz="914400" eaLnBrk="0" fontAlgn="base" hangingPunct="0">
              <a:lnSpc>
                <a:spcPct val="100000"/>
              </a:lnSpc>
              <a:spcBef>
                <a:spcPct val="0"/>
              </a:spcBef>
              <a:spcAft>
                <a:spcPct val="0"/>
              </a:spcAft>
              <a:buClrTx/>
              <a:buSzTx/>
              <a:buNone/>
            </a:pPr>
            <a:br>
              <a:rPr kumimoji="0" lang="en-US" altLang="en-US" sz="1800" i="0" u="none" strike="noStrike" cap="none" normalizeH="0" baseline="0" dirty="0">
                <a:ln>
                  <a:noFill/>
                </a:ln>
                <a:solidFill>
                  <a:schemeClr val="tx1"/>
                </a:solidFill>
                <a:effectLst/>
                <a:latin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rPr>
              <a:t>   1.Government of India – AI Kosh Open Dataset Portal  </a:t>
            </a:r>
            <a:r>
              <a:rPr kumimoji="0" lang="en-US" altLang="en-US" sz="1800" i="0" u="none" strike="noStrike" cap="none" normalizeH="0" baseline="0" dirty="0">
                <a:ln>
                  <a:noFill/>
                </a:ln>
                <a:solidFill>
                  <a:schemeClr val="tx1"/>
                </a:solidFill>
                <a:effectLst/>
                <a:latin typeface="Arial" panose="020B0604020202020204" pitchFamily="34" charset="0"/>
                <a:hlinkClick r:id="rId2"/>
              </a:rPr>
              <a:t>https://aikosh.indiaai.gov.in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IBM Cloud &amp; </a:t>
            </a:r>
            <a:r>
              <a:rPr kumimoji="0" lang="en-US" altLang="en-US" sz="1800" i="0" u="none" strike="noStrike" cap="none" normalizeH="0" baseline="0" dirty="0" err="1">
                <a:ln>
                  <a:noFill/>
                </a:ln>
                <a:solidFill>
                  <a:schemeClr val="tx1"/>
                </a:solidFill>
                <a:effectLst/>
                <a:latin typeface="Arial" panose="020B0604020202020204" pitchFamily="34" charset="0"/>
              </a:rPr>
              <a:t>AutoAI</a:t>
            </a:r>
            <a:r>
              <a:rPr kumimoji="0" lang="en-US" altLang="en-US" sz="1800" i="0" u="none" strike="noStrike" cap="none" normalizeH="0" baseline="0" dirty="0">
                <a:ln>
                  <a:noFill/>
                </a:ln>
                <a:solidFill>
                  <a:schemeClr val="tx1"/>
                </a:solidFill>
                <a:effectLst/>
                <a:latin typeface="Arial" panose="020B0604020202020204" pitchFamily="34" charset="0"/>
              </a:rPr>
              <a:t> Documentation</a:t>
            </a:r>
            <a:endParaRPr lang="en-US" altLang="en-US" sz="18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800" i="0" u="none" strike="noStrike" cap="none" normalizeH="0" baseline="0" dirty="0">
                <a:ln>
                  <a:noFill/>
                </a:ln>
                <a:solidFill>
                  <a:schemeClr val="tx1"/>
                </a:solidFill>
                <a:effectLst/>
                <a:latin typeface="Arial" panose="020B0604020202020204" pitchFamily="34" charset="0"/>
              </a:rPr>
              <a:t>            1.IBM Watson Studio and Machine Learning documentation</a:t>
            </a: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chemeClr val="tx1"/>
                </a:solidFill>
                <a:latin typeface="Arial" panose="020B0604020202020204" pitchFamily="34" charset="0"/>
              </a:rPr>
              <a:t>            2.</a:t>
            </a:r>
            <a:r>
              <a:rPr kumimoji="0" lang="en-US" altLang="en-US" sz="1800" i="0" u="none" strike="noStrike" cap="none" normalizeH="0" baseline="0" dirty="0">
                <a:ln>
                  <a:noFill/>
                </a:ln>
                <a:solidFill>
                  <a:schemeClr val="tx1"/>
                </a:solidFill>
                <a:effectLst/>
                <a:latin typeface="Arial" panose="020B0604020202020204" pitchFamily="34" charset="0"/>
              </a:rPr>
              <a:t>https://www.ibm.com/cloud/watson-studio</a:t>
            </a:r>
            <a:br>
              <a:rPr kumimoji="0" lang="en-US" altLang="en-US" sz="1800" i="0" u="none" strike="noStrike" cap="none" normalizeH="0" baseline="0" dirty="0">
                <a:ln>
                  <a:noFill/>
                </a:ln>
                <a:solidFill>
                  <a:schemeClr val="tx1"/>
                </a:solidFill>
                <a:effectLst/>
                <a:latin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rPr>
              <a:t>            3.https://www.ibm.com/docs/en/watsonx</a:t>
            </a:r>
          </a:p>
        </p:txBody>
      </p:sp>
    </p:spTree>
    <p:extLst>
      <p:ext uri="{BB962C8B-B14F-4D97-AF65-F5344CB8AC3E}">
        <p14:creationId xmlns:p14="http://schemas.microsoft.com/office/powerpoint/2010/main" val="72895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EEB064E-FA3B-9B0C-6C74-B126A98A81D3}"/>
              </a:ext>
            </a:extLst>
          </p:cNvPr>
          <p:cNvPicPr>
            <a:picLocks noGrp="1" noChangeAspect="1"/>
          </p:cNvPicPr>
          <p:nvPr>
            <p:ph idx="1"/>
          </p:nvPr>
        </p:nvPicPr>
        <p:blipFill>
          <a:blip r:embed="rId2"/>
          <a:stretch>
            <a:fillRect/>
          </a:stretch>
        </p:blipFill>
        <p:spPr>
          <a:xfrm>
            <a:off x="2128603" y="1482244"/>
            <a:ext cx="8409482" cy="4673600"/>
          </a:xfrm>
        </p:spPr>
      </p:pic>
    </p:spTree>
    <p:extLst>
      <p:ext uri="{BB962C8B-B14F-4D97-AF65-F5344CB8AC3E}">
        <p14:creationId xmlns:p14="http://schemas.microsoft.com/office/powerpoint/2010/main" val="38473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F13B8F8-2AB7-10E1-BCFD-380995629B2E}"/>
              </a:ext>
            </a:extLst>
          </p:cNvPr>
          <p:cNvPicPr>
            <a:picLocks noGrp="1" noChangeAspect="1"/>
          </p:cNvPicPr>
          <p:nvPr>
            <p:ph idx="1"/>
          </p:nvPr>
        </p:nvPicPr>
        <p:blipFill>
          <a:blip r:embed="rId2"/>
          <a:stretch>
            <a:fillRect/>
          </a:stretch>
        </p:blipFill>
        <p:spPr>
          <a:xfrm>
            <a:off x="2158584" y="1482244"/>
            <a:ext cx="7884826" cy="4673600"/>
          </a:xfrm>
        </p:spPr>
      </p:pic>
    </p:spTree>
    <p:extLst>
      <p:ext uri="{BB962C8B-B14F-4D97-AF65-F5344CB8AC3E}">
        <p14:creationId xmlns:p14="http://schemas.microsoft.com/office/powerpoint/2010/main" val="412871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32A18B1-70A3-4701-EE88-05E236E611DD}"/>
              </a:ext>
            </a:extLst>
          </p:cNvPr>
          <p:cNvPicPr>
            <a:picLocks noGrp="1" noChangeAspect="1"/>
          </p:cNvPicPr>
          <p:nvPr>
            <p:ph idx="1"/>
          </p:nvPr>
        </p:nvPicPr>
        <p:blipFill>
          <a:blip r:embed="rId2"/>
          <a:stretch>
            <a:fillRect/>
          </a:stretch>
        </p:blipFill>
        <p:spPr>
          <a:xfrm>
            <a:off x="2068831" y="1603949"/>
            <a:ext cx="8054337" cy="4422098"/>
          </a:xfrm>
        </p:spPr>
      </p:pic>
    </p:spTree>
    <p:extLst>
      <p:ext uri="{BB962C8B-B14F-4D97-AF65-F5344CB8AC3E}">
        <p14:creationId xmlns:p14="http://schemas.microsoft.com/office/powerpoint/2010/main" val="217185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FA47-69C4-766D-B977-9A90C70914B3}"/>
              </a:ext>
            </a:extLst>
          </p:cNvPr>
          <p:cNvSpPr>
            <a:spLocks noGrp="1"/>
          </p:cNvSpPr>
          <p:nvPr>
            <p:ph type="title"/>
          </p:nvPr>
        </p:nvSpPr>
        <p:spPr/>
        <p:txBody>
          <a:bodyPr/>
          <a:lstStyle/>
          <a:p>
            <a:r>
              <a:rPr lang="en-IN" b="1" dirty="0" err="1">
                <a:solidFill>
                  <a:schemeClr val="accent1"/>
                </a:solidFill>
                <a:latin typeface="Arial" panose="020B0604020202020204" pitchFamily="34" charset="0"/>
                <a:cs typeface="Arial" panose="020B0604020202020204" pitchFamily="34" charset="0"/>
              </a:rPr>
              <a:t>Github</a:t>
            </a:r>
            <a:r>
              <a:rPr lang="en-IN" b="1" dirty="0">
                <a:solidFill>
                  <a:schemeClr val="accent1"/>
                </a:solidFill>
                <a:latin typeface="Arial" panose="020B0604020202020204" pitchFamily="34" charset="0"/>
                <a:cs typeface="Arial" panose="020B0604020202020204" pitchFamily="34" charset="0"/>
              </a:rPr>
              <a:t> link</a:t>
            </a:r>
          </a:p>
        </p:txBody>
      </p:sp>
      <p:sp>
        <p:nvSpPr>
          <p:cNvPr id="3" name="Content Placeholder 2">
            <a:extLst>
              <a:ext uri="{FF2B5EF4-FFF2-40B4-BE49-F238E27FC236}">
                <a16:creationId xmlns:a16="http://schemas.microsoft.com/office/drawing/2014/main" id="{83BB4FD9-21BC-C1A5-0F46-6FF176DBDB43}"/>
              </a:ext>
            </a:extLst>
          </p:cNvPr>
          <p:cNvSpPr>
            <a:spLocks noGrp="1"/>
          </p:cNvSpPr>
          <p:nvPr>
            <p:ph idx="1"/>
          </p:nvPr>
        </p:nvSpPr>
        <p:spPr/>
        <p:txBody>
          <a:bodyPr>
            <a:normAutofit/>
          </a:bodyPr>
          <a:lstStyle/>
          <a:p>
            <a:r>
              <a:rPr lang="en-IN" sz="2800" dirty="0">
                <a:latin typeface="Arial" panose="020B0604020202020204" pitchFamily="34" charset="0"/>
                <a:cs typeface="Arial" panose="020B0604020202020204" pitchFamily="34" charset="0"/>
              </a:rPr>
              <a:t>https://github.com/nikitha2305/PMGSY_Classification</a:t>
            </a:r>
          </a:p>
        </p:txBody>
      </p:sp>
    </p:spTree>
    <p:extLst>
      <p:ext uri="{BB962C8B-B14F-4D97-AF65-F5344CB8AC3E}">
        <p14:creationId xmlns:p14="http://schemas.microsoft.com/office/powerpoint/2010/main" val="279233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916120"/>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1800" dirty="0">
                <a:latin typeface="Arial" panose="020B0604020202020204" pitchFamily="34" charset="0"/>
                <a:cs typeface="Arial" panose="020B0604020202020204" pitchFamily="34" charset="0"/>
              </a:rPr>
              <a:t>The Pradhan Mantri Gram Sadak Yojana (PMGSY) is a flagship rural development program in India, initiated to provide all-weather road connectivity to eligible unconnected habitations.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a:t>
            </a:r>
          </a:p>
          <a:p>
            <a:pPr marL="305435" indent="-305435" algn="just"/>
            <a:r>
              <a:rPr lang="en-US" sz="1800" dirty="0">
                <a:latin typeface="Arial" panose="020B0604020202020204" pitchFamily="34" charset="0"/>
                <a:cs typeface="Arial" panose="020B0604020202020204" pitchFamily="34" charset="0"/>
              </a:rPr>
              <a:t>Manual classification is time-consuming, prone to errors, and scales poorly. Your specific task is to design, build, and evaluate a machine learning model that can automatically classify a road or bridge construction project into its correct PMGSY_SCHEME based on its physical and financial characteristics.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IN" dirty="0"/>
          </a:p>
        </p:txBody>
      </p:sp>
      <p:sp>
        <p:nvSpPr>
          <p:cNvPr id="10" name="TextBox 9">
            <a:extLst>
              <a:ext uri="{FF2B5EF4-FFF2-40B4-BE49-F238E27FC236}">
                <a16:creationId xmlns:a16="http://schemas.microsoft.com/office/drawing/2014/main" id="{892E180C-9DEA-5C05-7F3F-6FFF3E890EEF}"/>
              </a:ext>
            </a:extLst>
          </p:cNvPr>
          <p:cNvSpPr txBox="1"/>
          <p:nvPr/>
        </p:nvSpPr>
        <p:spPr>
          <a:xfrm>
            <a:off x="378286" y="1232452"/>
            <a:ext cx="11169137" cy="5355312"/>
          </a:xfrm>
          <a:prstGeom prst="rect">
            <a:avLst/>
          </a:prstGeom>
          <a:noFill/>
        </p:spPr>
        <p:txBody>
          <a:bodyPr wrap="square" rtlCol="0">
            <a:spAutoFit/>
          </a:bodyPr>
          <a:lstStyle/>
          <a:p>
            <a:pPr algn="just">
              <a:buClr>
                <a:srgbClr val="00B0F0"/>
              </a:buClr>
            </a:pPr>
            <a:r>
              <a:rPr lang="en-US" dirty="0">
                <a:latin typeface="Arial" panose="020B0604020202020204" pitchFamily="34" charset="0"/>
                <a:cs typeface="Arial" panose="020B0604020202020204" pitchFamily="34" charset="0"/>
              </a:rPr>
              <a:t>The goal is to automate the classification of PMGSY rural infrastructure projects into appropriate schemes (e.g., PMGSY-I, PMGSY-II) using machine learning based on project-level physical and financial data.</a:t>
            </a:r>
          </a:p>
          <a:p>
            <a:pPr marL="285750" indent="-285750" algn="just">
              <a:buClr>
                <a:srgbClr val="00B0F0"/>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Clr>
                <a:srgbClr val="00B0F0"/>
              </a:buClr>
              <a:buFont typeface="Wingdings" panose="05000000000000000000" pitchFamily="2" charset="2"/>
              <a:buChar char="§"/>
            </a:pPr>
            <a:r>
              <a:rPr lang="en-IN" b="1" dirty="0">
                <a:latin typeface="Arial" panose="020B0604020202020204" pitchFamily="34" charset="0"/>
                <a:ea typeface="+mn-lt"/>
                <a:cs typeface="Arial" panose="020B0604020202020204" pitchFamily="34" charset="0"/>
              </a:rPr>
              <a:t>Data Collection:</a:t>
            </a:r>
            <a:endParaRPr lang="en-IN" dirty="0">
              <a:latin typeface="Arial" panose="020B0604020202020204" pitchFamily="34" charset="0"/>
              <a:cs typeface="Arial" panose="020B0604020202020204" pitchFamily="34" charset="0"/>
            </a:endParaRPr>
          </a:p>
          <a:p>
            <a:pPr marL="629920" lvl="1" indent="-305435" algn="just">
              <a:buClr>
                <a:srgbClr val="00B0F0"/>
              </a:buClr>
              <a:buFont typeface="Arial" panose="020B0604020202020204" pitchFamily="34" charset="0"/>
              <a:buChar char="•"/>
            </a:pPr>
            <a:r>
              <a:rPr lang="en-IN" dirty="0">
                <a:latin typeface="Arial" panose="020B0604020202020204" pitchFamily="34" charset="0"/>
                <a:ea typeface="+mn-lt"/>
                <a:cs typeface="Arial" panose="020B0604020202020204" pitchFamily="34" charset="0"/>
              </a:rPr>
              <a:t>Utilize real-time data sources, such as State name, district name, length of the road and work sanctioned, cost of  work sanctioned, expenditure and completion status and derived metrics like no of road work balance and length.</a:t>
            </a:r>
            <a:endParaRPr lang="en-IN" dirty="0">
              <a:latin typeface="Arial" panose="020B0604020202020204" pitchFamily="34" charset="0"/>
              <a:cs typeface="Arial" panose="020B0604020202020204" pitchFamily="34" charset="0"/>
            </a:endParaRPr>
          </a:p>
          <a:p>
            <a:pPr marL="285750" indent="-285750">
              <a:buClr>
                <a:srgbClr val="00B0F0"/>
              </a:buClr>
              <a:buFont typeface="Wingdings" panose="05000000000000000000" pitchFamily="2" charset="2"/>
              <a:buChar char="§"/>
            </a:pPr>
            <a:r>
              <a:rPr lang="en-IN" b="1" dirty="0">
                <a:latin typeface="Arial" panose="020B0604020202020204" pitchFamily="34" charset="0"/>
                <a:ea typeface="+mn-lt"/>
                <a:cs typeface="Arial" panose="020B0604020202020204" pitchFamily="34" charset="0"/>
              </a:rPr>
              <a:t>Data Preprocessing:</a:t>
            </a:r>
            <a:endParaRPr lang="en-IN" b="1" dirty="0">
              <a:latin typeface="Arial" panose="020B0604020202020204" pitchFamily="34" charset="0"/>
              <a:cs typeface="Arial" panose="020B0604020202020204" pitchFamily="34" charset="0"/>
            </a:endParaRPr>
          </a:p>
          <a:p>
            <a:pPr marL="629920" lvl="1" indent="-305435" algn="just">
              <a:buClr>
                <a:srgbClr val="00B0F0"/>
              </a:buClr>
              <a:buFont typeface="Arial" panose="020B0604020202020204" pitchFamily="34" charset="0"/>
              <a:buChar char="•"/>
            </a:pPr>
            <a:r>
              <a:rPr lang="en-IN" dirty="0">
                <a:latin typeface="Arial" panose="020B0604020202020204" pitchFamily="34" charset="0"/>
                <a:ea typeface="+mn-lt"/>
                <a:cs typeface="Arial" panose="020B0604020202020204" pitchFamily="34" charset="0"/>
              </a:rPr>
              <a:t>Clean and preprocess the collected data to handle missing values, outliers, and inconsistencies.</a:t>
            </a:r>
            <a:endParaRPr lang="en-IN" dirty="0">
              <a:latin typeface="Arial" panose="020B0604020202020204" pitchFamily="34" charset="0"/>
              <a:cs typeface="Arial" panose="020B0604020202020204" pitchFamily="34" charset="0"/>
            </a:endParaRPr>
          </a:p>
          <a:p>
            <a:pPr marL="610235" lvl="1" indent="-285750" algn="just">
              <a:buClr>
                <a:srgbClr val="00B0F0"/>
              </a:buClr>
              <a:buFont typeface="Arial" panose="020B0604020202020204" pitchFamily="34" charset="0"/>
              <a:buChar char="•"/>
            </a:pPr>
            <a:r>
              <a:rPr lang="en-US" dirty="0"/>
              <a:t>Create additional features that may enhance prediction accuracy:</a:t>
            </a:r>
          </a:p>
          <a:p>
            <a:pPr marL="324485" lvl="1" algn="just">
              <a:buClr>
                <a:srgbClr val="00B0F0"/>
              </a:buClr>
            </a:pPr>
            <a:r>
              <a:rPr lang="en-US" altLang="en-US" dirty="0">
                <a:latin typeface="Arial" panose="020B0604020202020204" pitchFamily="34" charset="0"/>
                <a:cs typeface="Arial" panose="020B0604020202020204" pitchFamily="34" charset="0"/>
              </a:rPr>
              <a:t>             1.cost per kilometer = </a:t>
            </a:r>
            <a:r>
              <a:rPr lang="en-US" altLang="en-US" sz="1400" dirty="0">
                <a:latin typeface="Arial" panose="020B0604020202020204" pitchFamily="34" charset="0"/>
                <a:cs typeface="Arial" panose="020B0604020202020204" pitchFamily="34" charset="0"/>
              </a:rPr>
              <a:t>COST_OF_WORKS_SANCTIONED / LENGTH_OF_ROAD_WORK_SANCTIONED </a:t>
            </a:r>
          </a:p>
          <a:p>
            <a:pPr marL="324485" lvl="1" algn="just">
              <a:buClr>
                <a:srgbClr val="00B0F0"/>
              </a:buClr>
            </a:pPr>
            <a:r>
              <a:rPr lang="en-US" altLang="en-US" sz="1400" dirty="0">
                <a:latin typeface="Arial" panose="020B0604020202020204" pitchFamily="34" charset="0"/>
                <a:cs typeface="Arial" panose="020B0604020202020204" pitchFamily="34" charset="0"/>
              </a:rPr>
              <a:t>                 2.</a:t>
            </a:r>
            <a:r>
              <a:rPr lang="en-US" altLang="en-US" dirty="0">
                <a:latin typeface="Arial" panose="020B0604020202020204" pitchFamily="34" charset="0"/>
                <a:cs typeface="Arial" panose="020B0604020202020204" pitchFamily="34" charset="0"/>
              </a:rPr>
              <a:t>Completion_rate = </a:t>
            </a:r>
            <a:r>
              <a:rPr lang="en-US" altLang="en-US" sz="1400" dirty="0">
                <a:latin typeface="Arial" panose="020B0604020202020204" pitchFamily="34" charset="0"/>
                <a:cs typeface="Arial" panose="020B0604020202020204" pitchFamily="34" charset="0"/>
              </a:rPr>
              <a:t>LENGTH_OF_ROAD_WORK_COMPLETED / LENGTH_OF_ROAD_WORK_SANCTIONED </a:t>
            </a:r>
          </a:p>
          <a:p>
            <a:pPr marL="285750" indent="-285750">
              <a:buClr>
                <a:srgbClr val="00B0F0"/>
              </a:buClr>
              <a:buFont typeface="Wingdings" panose="05000000000000000000" pitchFamily="2" charset="2"/>
              <a:buChar char="§"/>
            </a:pPr>
            <a:r>
              <a:rPr lang="en-IN" b="1" dirty="0">
                <a:latin typeface="Arial" panose="020B0604020202020204" pitchFamily="34" charset="0"/>
                <a:ea typeface="+mn-lt"/>
                <a:cs typeface="Arial" panose="020B0604020202020204" pitchFamily="34" charset="0"/>
              </a:rPr>
              <a:t>Machine Learning Algorithm: </a:t>
            </a:r>
            <a:r>
              <a:rPr lang="en-IN" dirty="0">
                <a:latin typeface="Arial" panose="020B0604020202020204" pitchFamily="34" charset="0"/>
                <a:cs typeface="Arial" panose="020B0604020202020204" pitchFamily="34" charset="0"/>
              </a:rPr>
              <a:t>Use IBM Watson Studio’s </a:t>
            </a:r>
            <a:r>
              <a:rPr lang="en-IN" b="1" dirty="0" err="1">
                <a:latin typeface="Arial" panose="020B0604020202020204" pitchFamily="34" charset="0"/>
                <a:cs typeface="Arial" panose="020B0604020202020204" pitchFamily="34" charset="0"/>
              </a:rPr>
              <a:t>AutoAI</a:t>
            </a:r>
            <a:r>
              <a:rPr lang="en-IN" dirty="0">
                <a:latin typeface="Arial" panose="020B0604020202020204" pitchFamily="34" charset="0"/>
                <a:cs typeface="Arial" panose="020B0604020202020204" pitchFamily="34" charset="0"/>
              </a:rPr>
              <a:t> to</a:t>
            </a:r>
          </a:p>
          <a:p>
            <a:pPr algn="just">
              <a:buClr>
                <a:srgbClr val="00B0F0"/>
              </a:buClr>
            </a:pPr>
            <a:r>
              <a:rPr lang="en-IN" dirty="0">
                <a:latin typeface="Arial" panose="020B0604020202020204" pitchFamily="34" charset="0"/>
                <a:cs typeface="Arial" panose="020B0604020202020204" pitchFamily="34" charset="0"/>
              </a:rPr>
              <a:t>                            1.Train multiple classifiers (Logistic Regression, Random Forest, </a:t>
            </a:r>
            <a:r>
              <a:rPr lang="en-IN" dirty="0" err="1">
                <a:latin typeface="Arial" panose="020B0604020202020204" pitchFamily="34" charset="0"/>
                <a:cs typeface="Arial" panose="020B0604020202020204" pitchFamily="34" charset="0"/>
              </a:rPr>
              <a:t>XGBoost</a:t>
            </a:r>
            <a:r>
              <a:rPr lang="en-IN" dirty="0">
                <a:latin typeface="Arial" panose="020B0604020202020204" pitchFamily="34" charset="0"/>
                <a:cs typeface="Arial" panose="020B0604020202020204" pitchFamily="34" charset="0"/>
              </a:rPr>
              <a:t>)</a:t>
            </a:r>
          </a:p>
          <a:p>
            <a:pPr algn="just">
              <a:buClr>
                <a:srgbClr val="00B0F0"/>
              </a:buClr>
            </a:pPr>
            <a:r>
              <a:rPr lang="en-IN" dirty="0">
                <a:latin typeface="Arial" panose="020B0604020202020204" pitchFamily="34" charset="0"/>
                <a:cs typeface="Arial" panose="020B0604020202020204" pitchFamily="34" charset="0"/>
              </a:rPr>
              <a:t>                            2.Automatically preprocess data, select features, and tune hyperparameters</a:t>
            </a:r>
          </a:p>
          <a:p>
            <a:pPr algn="just">
              <a:buClr>
                <a:srgbClr val="00B0F0"/>
              </a:buClr>
            </a:pPr>
            <a:r>
              <a:rPr lang="en-IN" dirty="0">
                <a:latin typeface="Arial" panose="020B0604020202020204" pitchFamily="34" charset="0"/>
                <a:cs typeface="Arial" panose="020B0604020202020204" pitchFamily="34" charset="0"/>
              </a:rPr>
              <a:t>                            3.Evaluate models using accuracy, F1-score, precision, recall</a:t>
            </a:r>
          </a:p>
          <a:p>
            <a:pPr algn="just">
              <a:buClr>
                <a:srgbClr val="00B0F0"/>
              </a:buClr>
            </a:pPr>
            <a:r>
              <a:rPr lang="en-IN" dirty="0">
                <a:latin typeface="Arial" panose="020B0604020202020204" pitchFamily="34" charset="0"/>
                <a:cs typeface="Arial" panose="020B0604020202020204" pitchFamily="34" charset="0"/>
              </a:rPr>
              <a:t>                            4.Select the best-performing pipeline for deployment</a:t>
            </a:r>
          </a:p>
          <a:p>
            <a:pPr marL="629920" lvl="1" indent="-305435">
              <a:buClr>
                <a:srgbClr val="00B0F0"/>
              </a:buClr>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Clr>
                <a:srgbClr val="00B0F0"/>
              </a:buClr>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31600-5F9D-669A-59A1-E0FC35D769E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DC1BE1-1D51-1152-955A-7E5A420C12AE}"/>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3" name="Rectangle 1">
            <a:extLst>
              <a:ext uri="{FF2B5EF4-FFF2-40B4-BE49-F238E27FC236}">
                <a16:creationId xmlns:a16="http://schemas.microsoft.com/office/drawing/2014/main" id="{BD6B06AD-CF91-97A1-000F-F528BF53C9AB}"/>
              </a:ext>
            </a:extLst>
          </p:cNvPr>
          <p:cNvSpPr>
            <a:spLocks noGrp="1" noChangeArrowheads="1"/>
          </p:cNvSpPr>
          <p:nvPr>
            <p:ph idx="1"/>
          </p:nvPr>
        </p:nvSpPr>
        <p:spPr bwMode="auto">
          <a:xfrm>
            <a:off x="179882" y="1804497"/>
            <a:ext cx="11317574" cy="299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Model Deployment</a:t>
            </a:r>
            <a:r>
              <a:rPr lang="en-US" altLang="en-US" sz="1800" b="1" dirty="0">
                <a:solidFill>
                  <a:schemeClr val="tx1"/>
                </a:solidFill>
                <a:latin typeface="Arial" panose="020B0604020202020204" pitchFamily="34" charset="0"/>
                <a:cs typeface="Arial" panose="020B0604020202020204" pitchFamily="34" charset="0"/>
              </a:rPr>
              <a:t>:</a:t>
            </a:r>
            <a:endParaRPr lang="en-IN" sz="1800" b="1" dirty="0">
              <a:latin typeface="Arial" panose="020B0604020202020204" pitchFamily="34" charset="0"/>
              <a:cs typeface="Arial" panose="020B0604020202020204" pitchFamily="34" charset="0"/>
            </a:endParaRPr>
          </a:p>
          <a:p>
            <a:pPr marL="610235" lvl="1"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Deploy the chosen model as a </a:t>
            </a:r>
            <a:r>
              <a:rPr lang="en-US" sz="1800" b="1" dirty="0">
                <a:latin typeface="Arial" panose="020B0604020202020204" pitchFamily="34" charset="0"/>
                <a:cs typeface="Arial" panose="020B0604020202020204" pitchFamily="34" charset="0"/>
              </a:rPr>
              <a:t>REST API</a:t>
            </a:r>
            <a:r>
              <a:rPr lang="en-US" sz="1800" dirty="0">
                <a:latin typeface="Arial" panose="020B0604020202020204" pitchFamily="34" charset="0"/>
                <a:cs typeface="Arial" panose="020B0604020202020204" pitchFamily="34" charset="0"/>
              </a:rPr>
              <a:t> using IBM Watson Machine Learning.</a:t>
            </a:r>
          </a:p>
          <a:p>
            <a:pPr marL="610235" lvl="1" indent="-285750">
              <a:buFont typeface="Arial" panose="020B0604020202020204" pitchFamily="34" charset="0"/>
              <a:buChar char="•"/>
            </a:pPr>
            <a:r>
              <a:rPr lang="en-US" altLang="en-US" sz="1800" dirty="0">
                <a:solidFill>
                  <a:schemeClr val="tx1"/>
                </a:solidFill>
                <a:latin typeface="Arial" panose="020B0604020202020204" pitchFamily="34" charset="0"/>
                <a:cs typeface="Arial" panose="020B0604020202020204" pitchFamily="34" charset="0"/>
              </a:rPr>
              <a:t>The API accepts new project data and returns the predicted PMGSY_SCHEME</a:t>
            </a:r>
            <a:r>
              <a:rPr lang="en-US" altLang="en-US" sz="1000" dirty="0">
                <a:solidFill>
                  <a:schemeClr val="tx1"/>
                </a:solidFill>
                <a:latin typeface="Arial Unicode MS"/>
              </a:rPr>
              <a:t>.</a:t>
            </a:r>
            <a:endParaRPr lang="en-US" altLang="en-US" sz="18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IN" sz="1800" b="1" dirty="0">
                <a:latin typeface="Arial" panose="020B0604020202020204" pitchFamily="34" charset="0"/>
                <a:ea typeface="+mn-lt"/>
                <a:cs typeface="Arial" panose="020B0604020202020204" pitchFamily="34" charset="0"/>
              </a:rPr>
              <a:t>Evaluation:</a:t>
            </a:r>
            <a:endParaRPr lang="en-IN" sz="1800" b="1" dirty="0">
              <a:latin typeface="Arial" panose="020B0604020202020204" pitchFamily="34" charset="0"/>
              <a:cs typeface="Arial" panose="020B0604020202020204" pitchFamily="34" charset="0"/>
            </a:endParaRPr>
          </a:p>
          <a:p>
            <a:pPr marL="495935" lvl="1" indent="-171450">
              <a:buFont typeface="Arial" panose="020B0604020202020204" pitchFamily="34" charset="0"/>
              <a:buChar char="•"/>
            </a:pPr>
            <a:r>
              <a:rPr lang="en-IN" sz="1800" dirty="0">
                <a:latin typeface="Arial" panose="020B0604020202020204" pitchFamily="34" charset="0"/>
                <a:ea typeface="+mn-lt"/>
                <a:cs typeface="Arial" panose="020B0604020202020204" pitchFamily="34" charset="0"/>
              </a:rPr>
              <a:t>Assess the model's performance using appropriate metrics such as Mean Absolute Error (MAE), Root Mean Squared Error (RMSE), or other relevant metrics.</a:t>
            </a:r>
          </a:p>
          <a:p>
            <a:pPr marL="495935" lvl="1" indent="-171450">
              <a:buFont typeface="Arial" panose="020B0604020202020204" pitchFamily="34" charset="0"/>
              <a:buChar char="•"/>
            </a:pPr>
            <a:r>
              <a:rPr lang="en-IN" sz="1800" dirty="0">
                <a:latin typeface="Arial" panose="020B0604020202020204" pitchFamily="34" charset="0"/>
                <a:ea typeface="+mn-lt"/>
                <a:cs typeface="Arial" panose="020B0604020202020204" pitchFamily="34" charset="0"/>
              </a:rPr>
              <a:t>Fine-tune the model based on feedback and continuous monitoring of prediction accuracy</a:t>
            </a:r>
            <a:r>
              <a:rPr lang="en-IN" sz="1800" dirty="0">
                <a:highlight>
                  <a:srgbClr val="C0C0C0"/>
                </a:highlight>
                <a:latin typeface="Arial" panose="020B0604020202020204" pitchFamily="34" charset="0"/>
                <a:ea typeface="+mn-lt"/>
                <a:cs typeface="Arial" panose="020B0604020202020204" pitchFamily="34" charset="0"/>
              </a:rPr>
              <a:t>.</a:t>
            </a:r>
            <a:endParaRPr lang="en-US" altLang="en-US" sz="1800" dirty="0">
              <a:solidFill>
                <a:schemeClr val="tx1"/>
              </a:solidFill>
              <a:highlight>
                <a:srgbClr val="C0C0C0"/>
              </a:highligh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401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34321"/>
            <a:ext cx="11029616" cy="5161107"/>
          </a:xfrm>
        </p:spPr>
        <p:txBody>
          <a:bodyPr>
            <a:normAutofit fontScale="92500" lnSpcReduction="20000"/>
          </a:bodyPr>
          <a:lstStyle/>
          <a:p>
            <a:pPr marL="0" indent="0">
              <a:buNone/>
            </a:pPr>
            <a:r>
              <a:rPr lang="en-US" sz="1800" dirty="0">
                <a:latin typeface="Arial" panose="020B0604020202020204" pitchFamily="34" charset="0"/>
                <a:cs typeface="Arial" panose="020B0604020202020204" pitchFamily="34" charset="0"/>
              </a:rPr>
              <a:t>This section outlines the </a:t>
            </a:r>
            <a:r>
              <a:rPr lang="en-US" sz="1800" b="1" dirty="0">
                <a:latin typeface="Arial" panose="020B0604020202020204" pitchFamily="34" charset="0"/>
                <a:cs typeface="Arial" panose="020B0604020202020204" pitchFamily="34" charset="0"/>
              </a:rPr>
              <a:t>overall strategy, system architecture, technical requirements</a:t>
            </a:r>
            <a:r>
              <a:rPr lang="en-US" sz="1800" dirty="0">
                <a:latin typeface="Arial" panose="020B0604020202020204" pitchFamily="34" charset="0"/>
                <a:cs typeface="Arial" panose="020B0604020202020204" pitchFamily="34" charset="0"/>
              </a:rPr>
              <a:t>, and the tools/libraries used to build and deploy the machine learning model for classifying PMGSY rural infrastructure projects.</a:t>
            </a:r>
          </a:p>
          <a:p>
            <a:pPr marL="0" indent="0">
              <a:buNone/>
            </a:pPr>
            <a:r>
              <a:rPr lang="en-US" sz="1800" b="1" u="sng" dirty="0">
                <a:latin typeface="Arial" panose="020B0604020202020204" pitchFamily="34" charset="0"/>
                <a:cs typeface="Arial" panose="020B0604020202020204" pitchFamily="34" charset="0"/>
              </a:rPr>
              <a:t>System Requirements</a:t>
            </a:r>
          </a:p>
          <a:p>
            <a:r>
              <a:rPr lang="en-US" sz="1900" b="1" dirty="0">
                <a:latin typeface="Arial" panose="020B0604020202020204" pitchFamily="34" charset="0"/>
                <a:cs typeface="Arial" panose="020B0604020202020204" pitchFamily="34" charset="0"/>
              </a:rPr>
              <a:t>Hardware Requirements:</a:t>
            </a:r>
          </a:p>
          <a:p>
            <a:r>
              <a:rPr lang="en-US" sz="1800" dirty="0">
                <a:latin typeface="Arial" panose="020B0604020202020204" pitchFamily="34" charset="0"/>
                <a:cs typeface="Arial" panose="020B0604020202020204" pitchFamily="34" charset="0"/>
              </a:rPr>
              <a:t>Any standard system with:</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RAM: 8 GB or more (for local development)</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Disk: 2 GB free</a:t>
            </a:r>
          </a:p>
          <a:p>
            <a:pPr lvl="1">
              <a:buFont typeface="Arial" panose="020B0604020202020204" pitchFamily="34" charset="0"/>
              <a:buChar char="•"/>
            </a:pPr>
            <a:r>
              <a:rPr lang="en-US" sz="1900" dirty="0">
                <a:latin typeface="Arial" panose="020B0604020202020204" pitchFamily="34" charset="0"/>
                <a:cs typeface="Arial" panose="020B0604020202020204" pitchFamily="34" charset="0"/>
              </a:rPr>
              <a:t>Internet connection</a:t>
            </a:r>
          </a:p>
          <a:p>
            <a:r>
              <a:rPr lang="en-IN" sz="1900" b="1" dirty="0">
                <a:latin typeface="Arial" panose="020B0604020202020204" pitchFamily="34" charset="0"/>
                <a:cs typeface="Arial" panose="020B0604020202020204" pitchFamily="34" charset="0"/>
              </a:rPr>
              <a:t>Cloud Platform:</a:t>
            </a:r>
          </a:p>
          <a:p>
            <a:r>
              <a:rPr lang="en-IN" sz="1900" dirty="0">
                <a:latin typeface="Arial" panose="020B0604020202020204" pitchFamily="34" charset="0"/>
                <a:cs typeface="Arial" panose="020B0604020202020204" pitchFamily="34" charset="0"/>
              </a:rPr>
              <a:t>IBM Cloud Lite Account (Free Tier)</a:t>
            </a:r>
          </a:p>
          <a:p>
            <a:pPr lvl="1">
              <a:buFont typeface="Arial" panose="020B0604020202020204" pitchFamily="34" charset="0"/>
              <a:buChar char="•"/>
            </a:pPr>
            <a:r>
              <a:rPr lang="en-IN" sz="1900" dirty="0">
                <a:latin typeface="Arial" panose="020B0604020202020204" pitchFamily="34" charset="0"/>
                <a:cs typeface="Arial" panose="020B0604020202020204" pitchFamily="34" charset="0"/>
              </a:rPr>
              <a:t>IBM Watson Studio</a:t>
            </a:r>
          </a:p>
          <a:p>
            <a:pPr lvl="1">
              <a:buFont typeface="Arial" panose="020B0604020202020204" pitchFamily="34" charset="0"/>
              <a:buChar char="•"/>
            </a:pPr>
            <a:r>
              <a:rPr lang="en-IN" sz="1900" dirty="0">
                <a:latin typeface="Arial" panose="020B0604020202020204" pitchFamily="34" charset="0"/>
                <a:cs typeface="Arial" panose="020B0604020202020204" pitchFamily="34" charset="0"/>
              </a:rPr>
              <a:t>IBM </a:t>
            </a:r>
            <a:r>
              <a:rPr lang="en-IN" sz="1900" dirty="0" err="1">
                <a:latin typeface="Arial" panose="020B0604020202020204" pitchFamily="34" charset="0"/>
                <a:cs typeface="Arial" panose="020B0604020202020204" pitchFamily="34" charset="0"/>
              </a:rPr>
              <a:t>AutoAI</a:t>
            </a:r>
            <a:endParaRPr lang="en-IN" sz="19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IN" sz="1900" dirty="0">
                <a:latin typeface="Arial" panose="020B0604020202020204" pitchFamily="34" charset="0"/>
                <a:cs typeface="Arial" panose="020B0604020202020204" pitchFamily="34" charset="0"/>
              </a:rPr>
              <a:t>IBM Cloud Object Storage</a:t>
            </a:r>
          </a:p>
          <a:p>
            <a:pPr lvl="1">
              <a:buFont typeface="Arial" panose="020B0604020202020204" pitchFamily="34" charset="0"/>
              <a:buChar char="•"/>
            </a:pPr>
            <a:r>
              <a:rPr lang="en-IN" sz="1900" dirty="0">
                <a:latin typeface="Arial" panose="020B0604020202020204" pitchFamily="34" charset="0"/>
                <a:cs typeface="Arial" panose="020B0604020202020204" pitchFamily="34" charset="0"/>
              </a:rPr>
              <a:t>IBM Machine Learning (Deployment)</a:t>
            </a: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IN" sz="1800" b="1" dirty="0">
                <a:latin typeface="Arial" panose="020B0604020202020204" pitchFamily="34" charset="0"/>
                <a:ea typeface="+mn-lt"/>
                <a:cs typeface="Arial" panose="020B0604020202020204" pitchFamily="34" charset="0"/>
              </a:rPr>
              <a:t>1.Algorithm Selection:</a:t>
            </a:r>
            <a:endParaRPr lang="en-IN"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For this project, a Random Forest Classifier or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Classifier was chosen. These are ensemble machine learning algorithms known for their high accuracy and robustness in handling structured tabular data. They are well-suited for:</a:t>
            </a:r>
          </a:p>
          <a:p>
            <a:r>
              <a:rPr lang="en-US" sz="1800" dirty="0">
                <a:latin typeface="Arial" panose="020B0604020202020204" pitchFamily="34" charset="0"/>
                <a:cs typeface="Arial" panose="020B0604020202020204" pitchFamily="34" charset="0"/>
              </a:rPr>
              <a:t>Multi-class classification tasks</a:t>
            </a:r>
          </a:p>
          <a:p>
            <a:r>
              <a:rPr lang="en-US" sz="1800" dirty="0">
                <a:latin typeface="Arial" panose="020B0604020202020204" pitchFamily="34" charset="0"/>
                <a:cs typeface="Arial" panose="020B0604020202020204" pitchFamily="34" charset="0"/>
              </a:rPr>
              <a:t>Handling both numerical and categorical features</a:t>
            </a:r>
          </a:p>
          <a:p>
            <a:r>
              <a:rPr lang="en-US" sz="1800" dirty="0">
                <a:latin typeface="Arial" panose="020B0604020202020204" pitchFamily="34" charset="0"/>
                <a:cs typeface="Arial" panose="020B0604020202020204" pitchFamily="34" charset="0"/>
              </a:rPr>
              <a:t>Managing missing data and outliers</a:t>
            </a:r>
          </a:p>
          <a:p>
            <a:pPr marL="0" indent="0">
              <a:buNone/>
            </a:pPr>
            <a:r>
              <a:rPr lang="en-US" sz="1800" dirty="0" err="1">
                <a:latin typeface="Arial" panose="020B0604020202020204" pitchFamily="34" charset="0"/>
                <a:cs typeface="Arial" panose="020B0604020202020204" pitchFamily="34" charset="0"/>
              </a:rPr>
              <a:t>AutoAI</a:t>
            </a:r>
            <a:r>
              <a:rPr lang="en-US" sz="1800" dirty="0">
                <a:latin typeface="Arial" panose="020B0604020202020204" pitchFamily="34" charset="0"/>
                <a:cs typeface="Arial" panose="020B0604020202020204" pitchFamily="34" charset="0"/>
              </a:rPr>
              <a:t> in IBM Watson Studio was used to automatically test multiple models (including Logistic Regression, Decision Trees, Gradient Boosting, etc.), and selected the one with the best accuracy and generalization performance.</a:t>
            </a:r>
          </a:p>
          <a:p>
            <a:pPr marL="305435" indent="-305435"/>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C5C41-D9E4-AE13-2A0C-F575FE4DF46B}"/>
              </a:ext>
            </a:extLst>
          </p:cNvPr>
          <p:cNvSpPr>
            <a:spLocks noGrp="1"/>
          </p:cNvSpPr>
          <p:nvPr>
            <p:ph idx="1"/>
          </p:nvPr>
        </p:nvSpPr>
        <p:spPr>
          <a:xfrm>
            <a:off x="686123" y="987581"/>
            <a:ext cx="11029615" cy="5870419"/>
          </a:xfrm>
        </p:spPr>
        <p:txBody>
          <a:bodyPr>
            <a:normAutofit fontScale="85000" lnSpcReduction="20000"/>
          </a:bodyPr>
          <a:lstStyle/>
          <a:p>
            <a:pPr marL="0" lvl="0" indent="0" defTabSz="914400" eaLnBrk="0" fontAlgn="base" hangingPunct="0">
              <a:lnSpc>
                <a:spcPct val="100000"/>
              </a:lnSpc>
              <a:spcBef>
                <a:spcPct val="0"/>
              </a:spcBef>
              <a:spcAft>
                <a:spcPct val="0"/>
              </a:spcAft>
              <a:buSzTx/>
              <a:buNone/>
            </a:pPr>
            <a:r>
              <a:rPr lang="en-US" altLang="en-US" sz="1900" b="1" dirty="0">
                <a:solidFill>
                  <a:schemeClr val="tx1"/>
                </a:solidFill>
                <a:latin typeface="Arial" panose="020B0604020202020204" pitchFamily="34" charset="0"/>
                <a:cs typeface="Arial" panose="020B0604020202020204" pitchFamily="34" charset="0"/>
              </a:rPr>
              <a:t>2.Data Input:</a:t>
            </a:r>
          </a:p>
          <a:p>
            <a:pPr defTabSz="914400" eaLnBrk="0" fontAlgn="base" hangingPunct="0">
              <a:lnSpc>
                <a:spcPct val="100000"/>
              </a:lnSpc>
              <a:spcBef>
                <a:spcPct val="0"/>
              </a:spcBef>
              <a:spcAft>
                <a:spcPct val="0"/>
              </a:spcAft>
              <a:buSzTx/>
              <a:buFont typeface="Wingdings" panose="05000000000000000000" pitchFamily="2" charset="2"/>
              <a:buChar char="§"/>
            </a:pPr>
            <a:r>
              <a:rPr lang="en-US" altLang="en-US" sz="1900" dirty="0">
                <a:solidFill>
                  <a:schemeClr val="tx1"/>
                </a:solidFill>
                <a:latin typeface="Arial" panose="020B0604020202020204" pitchFamily="34" charset="0"/>
                <a:cs typeface="Arial" panose="020B0604020202020204" pitchFamily="34" charset="0"/>
              </a:rPr>
              <a:t>The algorithm uses the following input features extracted from the PMGSY dataset:</a:t>
            </a:r>
          </a:p>
          <a:p>
            <a:pPr marL="0" lvl="0" indent="0" defTabSz="914400" eaLnBrk="0" fontAlgn="base" hangingPunct="0">
              <a:lnSpc>
                <a:spcPct val="100000"/>
              </a:lnSpc>
              <a:spcBef>
                <a:spcPct val="0"/>
              </a:spcBef>
              <a:spcAft>
                <a:spcPct val="0"/>
              </a:spcAft>
              <a:buSzTx/>
              <a:buNone/>
            </a:pPr>
            <a:endParaRPr lang="en-US" altLang="en-US" sz="1900" dirty="0">
              <a:solidFill>
                <a:schemeClr val="tx1"/>
              </a:solidFill>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SzTx/>
              <a:buFont typeface="Wingdings" panose="05000000000000000000" pitchFamily="2" charset="2"/>
              <a:buChar char="§"/>
            </a:pPr>
            <a:r>
              <a:rPr lang="en-US" altLang="en-US" sz="1900" dirty="0">
                <a:solidFill>
                  <a:schemeClr val="tx1"/>
                </a:solidFill>
                <a:latin typeface="Arial" panose="020B0604020202020204" pitchFamily="34" charset="0"/>
                <a:cs typeface="Arial" panose="020B0604020202020204" pitchFamily="34" charset="0"/>
              </a:rPr>
              <a:t>Geographic attributes: STATE_NAME, DISTRICT_NAME</a:t>
            </a:r>
          </a:p>
          <a:p>
            <a:pPr marL="0" lvl="0" indent="0" defTabSz="914400" eaLnBrk="0" fontAlgn="base" hangingPunct="0">
              <a:lnSpc>
                <a:spcPct val="100000"/>
              </a:lnSpc>
              <a:spcBef>
                <a:spcPct val="0"/>
              </a:spcBef>
              <a:spcAft>
                <a:spcPct val="0"/>
              </a:spcAft>
              <a:buSzTx/>
              <a:buNone/>
            </a:pPr>
            <a:endParaRPr lang="en-US" altLang="en-US" sz="1900" dirty="0">
              <a:solidFill>
                <a:schemeClr val="tx1"/>
              </a:solidFill>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SzTx/>
              <a:buFont typeface="Wingdings" panose="05000000000000000000" pitchFamily="2" charset="2"/>
              <a:buChar char="§"/>
            </a:pPr>
            <a:r>
              <a:rPr lang="en-US" altLang="en-US" sz="1900" dirty="0">
                <a:solidFill>
                  <a:schemeClr val="tx1"/>
                </a:solidFill>
                <a:latin typeface="Arial" panose="020B0604020202020204" pitchFamily="34" charset="0"/>
                <a:cs typeface="Arial" panose="020B0604020202020204" pitchFamily="34" charset="0"/>
              </a:rPr>
              <a:t>Project metrics:</a:t>
            </a:r>
          </a:p>
          <a:p>
            <a:pPr lvl="0" defTabSz="914400" eaLnBrk="0" fontAlgn="base" hangingPunct="0">
              <a:lnSpc>
                <a:spcPct val="100000"/>
              </a:lnSpc>
              <a:spcBef>
                <a:spcPct val="0"/>
              </a:spcBef>
              <a:spcAft>
                <a:spcPct val="0"/>
              </a:spcAft>
              <a:buSzTx/>
              <a:buFont typeface="Wingdings" panose="05000000000000000000" pitchFamily="2" charset="2"/>
              <a:buChar char="§"/>
            </a:pPr>
            <a:endParaRPr lang="en-US" altLang="en-US" sz="1900" dirty="0">
              <a:solidFill>
                <a:schemeClr val="tx1"/>
              </a:solidFill>
              <a:latin typeface="Arial" panose="020B0604020202020204" pitchFamily="34" charset="0"/>
              <a:cs typeface="Arial" panose="020B0604020202020204" pitchFamily="34" charset="0"/>
            </a:endParaRPr>
          </a:p>
          <a:p>
            <a:pPr marL="742950" lvl="1" indent="-285750" defTabSz="914400" eaLnBrk="0" fontAlgn="base" hangingPunct="0">
              <a:spcBef>
                <a:spcPct val="0"/>
              </a:spcBef>
              <a:spcAft>
                <a:spcPct val="0"/>
              </a:spcAft>
              <a:buSzTx/>
              <a:buFont typeface="Wingdings" panose="05000000000000000000" pitchFamily="2" charset="2"/>
              <a:buChar char="§"/>
            </a:pPr>
            <a:r>
              <a:rPr lang="en-US" altLang="en-US" sz="1900" dirty="0">
                <a:solidFill>
                  <a:schemeClr val="tx1"/>
                </a:solidFill>
                <a:latin typeface="Arial" panose="020B0604020202020204" pitchFamily="34" charset="0"/>
                <a:cs typeface="Arial" panose="020B0604020202020204" pitchFamily="34" charset="0"/>
              </a:rPr>
              <a:t>NO_OF_ROAD_WORK_SANCTIONED, NO_OF_ROAD_WORKS_COMPLETED, NO_OF_ROAD_WORKS_BALANCE</a:t>
            </a:r>
          </a:p>
          <a:p>
            <a:pPr marL="457200" lvl="1" indent="0" defTabSz="914400" eaLnBrk="0" fontAlgn="base" hangingPunct="0">
              <a:spcBef>
                <a:spcPct val="0"/>
              </a:spcBef>
              <a:spcAft>
                <a:spcPct val="0"/>
              </a:spcAft>
              <a:buSzTx/>
              <a:buNone/>
            </a:pPr>
            <a:endParaRPr lang="en-US" altLang="en-US" sz="1900" dirty="0">
              <a:solidFill>
                <a:schemeClr val="tx1"/>
              </a:solidFill>
              <a:latin typeface="Arial" panose="020B0604020202020204" pitchFamily="34" charset="0"/>
              <a:cs typeface="Arial" panose="020B0604020202020204" pitchFamily="34" charset="0"/>
            </a:endParaRPr>
          </a:p>
          <a:p>
            <a:pPr marL="742950" lvl="1" indent="-285750" defTabSz="914400" eaLnBrk="0" fontAlgn="base" hangingPunct="0">
              <a:spcBef>
                <a:spcPct val="0"/>
              </a:spcBef>
              <a:spcAft>
                <a:spcPct val="0"/>
              </a:spcAft>
              <a:buSzTx/>
              <a:buFont typeface="Wingdings" panose="05000000000000000000" pitchFamily="2" charset="2"/>
              <a:buChar char="§"/>
            </a:pPr>
            <a:r>
              <a:rPr lang="en-US" altLang="en-US" sz="1900" dirty="0">
                <a:solidFill>
                  <a:schemeClr val="tx1"/>
                </a:solidFill>
                <a:latin typeface="Arial" panose="020B0604020202020204" pitchFamily="34" charset="0"/>
                <a:cs typeface="Arial" panose="020B0604020202020204" pitchFamily="34" charset="0"/>
              </a:rPr>
              <a:t>LENGTH_OF_ROAD_WORK_SANCTIONED, LENGTH_OF_ROAD_WORK_COMPLETED, LENGTH_OF_ROAD_WORK_BALANCE</a:t>
            </a:r>
          </a:p>
          <a:p>
            <a:pPr marL="457200" lvl="1" indent="0" defTabSz="914400" eaLnBrk="0" fontAlgn="base" hangingPunct="0">
              <a:spcBef>
                <a:spcPct val="0"/>
              </a:spcBef>
              <a:spcAft>
                <a:spcPct val="0"/>
              </a:spcAft>
              <a:buSzTx/>
              <a:buNone/>
            </a:pPr>
            <a:endParaRPr lang="en-US" altLang="en-US" sz="1900" dirty="0">
              <a:solidFill>
                <a:schemeClr val="tx1"/>
              </a:solidFill>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SzTx/>
              <a:buFont typeface="Wingdings" panose="05000000000000000000" pitchFamily="2" charset="2"/>
              <a:buChar char="§"/>
            </a:pPr>
            <a:r>
              <a:rPr lang="en-US" altLang="en-US" sz="1900" dirty="0">
                <a:solidFill>
                  <a:schemeClr val="tx1"/>
                </a:solidFill>
                <a:latin typeface="Arial" panose="020B0604020202020204" pitchFamily="34" charset="0"/>
                <a:cs typeface="Arial" panose="020B0604020202020204" pitchFamily="34" charset="0"/>
              </a:rPr>
              <a:t>Financial metrics:</a:t>
            </a:r>
          </a:p>
          <a:p>
            <a:pPr marL="742950" lvl="1" indent="-285750" defTabSz="914400" eaLnBrk="0" fontAlgn="base" hangingPunct="0">
              <a:spcBef>
                <a:spcPct val="0"/>
              </a:spcBef>
              <a:spcAft>
                <a:spcPct val="0"/>
              </a:spcAft>
              <a:buSzTx/>
              <a:buFont typeface="Wingdings" panose="05000000000000000000" pitchFamily="2" charset="2"/>
              <a:buChar char="§"/>
            </a:pPr>
            <a:r>
              <a:rPr lang="en-US" altLang="en-US" sz="1900" dirty="0">
                <a:solidFill>
                  <a:schemeClr val="tx1"/>
                </a:solidFill>
                <a:latin typeface="Arial" panose="020B0604020202020204" pitchFamily="34" charset="0"/>
                <a:cs typeface="Arial" panose="020B0604020202020204" pitchFamily="34" charset="0"/>
              </a:rPr>
              <a:t>COST_OF_WORKS_SANCTIONED, EXPENDITURE_OCCURED</a:t>
            </a:r>
          </a:p>
          <a:p>
            <a:pPr marL="0" lvl="0" indent="0" defTabSz="914400" eaLnBrk="0" fontAlgn="base" hangingPunct="0">
              <a:lnSpc>
                <a:spcPct val="100000"/>
              </a:lnSpc>
              <a:spcBef>
                <a:spcPct val="0"/>
              </a:spcBef>
              <a:spcAft>
                <a:spcPct val="0"/>
              </a:spcAft>
              <a:buClrTx/>
              <a:buSzTx/>
              <a:buNone/>
            </a:pPr>
            <a:endParaRPr lang="en-US" altLang="en-US" sz="1900" dirty="0">
              <a:solidFill>
                <a:schemeClr val="tx1"/>
              </a:solidFill>
              <a:latin typeface="Arial" panose="020B0604020202020204" pitchFamily="34" charset="0"/>
              <a:cs typeface="Arial" panose="020B0604020202020204" pitchFamily="34" charset="0"/>
            </a:endParaRPr>
          </a:p>
          <a:p>
            <a:pPr marL="0" indent="0">
              <a:buNone/>
            </a:pPr>
            <a:r>
              <a:rPr lang="en-IN" sz="1900" b="1" dirty="0">
                <a:latin typeface="Arial" panose="020B0604020202020204" pitchFamily="34" charset="0"/>
                <a:cs typeface="Arial" panose="020B0604020202020204" pitchFamily="34" charset="0"/>
              </a:rPr>
              <a:t>3.Training Process:</a:t>
            </a:r>
          </a:p>
          <a:p>
            <a:r>
              <a:rPr lang="en-IN" sz="1900" dirty="0">
                <a:latin typeface="Arial" panose="020B0604020202020204" pitchFamily="34" charset="0"/>
                <a:cs typeface="Arial" panose="020B0604020202020204" pitchFamily="34" charset="0"/>
              </a:rPr>
              <a:t>The dataset was split into training and validation sets (e.g., 80/20).</a:t>
            </a:r>
          </a:p>
          <a:p>
            <a:r>
              <a:rPr lang="en-IN" sz="1900" dirty="0" err="1">
                <a:latin typeface="Arial" panose="020B0604020202020204" pitchFamily="34" charset="0"/>
                <a:cs typeface="Arial" panose="020B0604020202020204" pitchFamily="34" charset="0"/>
              </a:rPr>
              <a:t>AutoAI</a:t>
            </a:r>
            <a:r>
              <a:rPr lang="en-IN" sz="1900" dirty="0">
                <a:latin typeface="Arial" panose="020B0604020202020204" pitchFamily="34" charset="0"/>
                <a:cs typeface="Arial" panose="020B0604020202020204" pitchFamily="34" charset="0"/>
              </a:rPr>
              <a:t> automatically handled:</a:t>
            </a:r>
          </a:p>
          <a:p>
            <a:pPr lvl="1"/>
            <a:r>
              <a:rPr lang="en-IN" sz="2100" dirty="0">
                <a:latin typeface="Arial" panose="020B0604020202020204" pitchFamily="34" charset="0"/>
                <a:cs typeface="Arial" panose="020B0604020202020204" pitchFamily="34" charset="0"/>
              </a:rPr>
              <a:t>Feature encoding (for categorical data like state names)</a:t>
            </a:r>
          </a:p>
          <a:p>
            <a:pPr lvl="1"/>
            <a:r>
              <a:rPr lang="en-IN" sz="2100" dirty="0">
                <a:latin typeface="Arial" panose="020B0604020202020204" pitchFamily="34" charset="0"/>
                <a:cs typeface="Arial" panose="020B0604020202020204" pitchFamily="34" charset="0"/>
              </a:rPr>
              <a:t>Missing value imputation</a:t>
            </a:r>
          </a:p>
          <a:p>
            <a:pPr lvl="1"/>
            <a:r>
              <a:rPr lang="en-IN" sz="2100" dirty="0">
                <a:latin typeface="Arial" panose="020B0604020202020204" pitchFamily="34" charset="0"/>
                <a:cs typeface="Arial" panose="020B0604020202020204" pitchFamily="34" charset="0"/>
              </a:rPr>
              <a:t>Feature scaling</a:t>
            </a:r>
          </a:p>
          <a:p>
            <a:pPr lvl="1"/>
            <a:r>
              <a:rPr lang="en-IN" sz="2100" dirty="0">
                <a:latin typeface="Arial" panose="020B0604020202020204" pitchFamily="34" charset="0"/>
                <a:cs typeface="Arial" panose="020B0604020202020204" pitchFamily="34" charset="0"/>
              </a:rPr>
              <a:t>Model selection and hyperparameter tuning</a:t>
            </a:r>
          </a:p>
          <a:p>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77782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C14FBDA-AA90-990D-755D-73BBC7041641}"/>
              </a:ext>
            </a:extLst>
          </p:cNvPr>
          <p:cNvSpPr>
            <a:spLocks noGrp="1" noChangeArrowheads="1"/>
          </p:cNvSpPr>
          <p:nvPr>
            <p:ph idx="1"/>
          </p:nvPr>
        </p:nvSpPr>
        <p:spPr bwMode="auto">
          <a:xfrm>
            <a:off x="611173" y="713376"/>
            <a:ext cx="994926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Sz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4.Prediction Process: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Once trained, the model accepts a new data row with the same input fields.</a:t>
            </a:r>
            <a:endParaRPr lang="en-US" altLang="en-US" sz="18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model evaluates the input and assigns it to one of the PMGSY schemes:</a:t>
            </a:r>
          </a:p>
          <a:p>
            <a:pPr marL="742950" marR="0" lvl="1"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PMGSY-I, PMGSY-II, or RCPLWEA</a:t>
            </a:r>
          </a:p>
          <a:p>
            <a:pPr marL="457200" marR="0" lvl="1" indent="0" algn="l" defTabSz="914400" rtl="0" eaLnBrk="0" fontAlgn="base" latinLnBrk="0" hangingPunct="0">
              <a:lnSpc>
                <a:spcPct val="100000"/>
              </a:lnSpc>
              <a:spcBef>
                <a:spcPct val="0"/>
              </a:spcBef>
              <a:spcAft>
                <a:spcPct val="0"/>
              </a:spcAft>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prediction process:</a:t>
            </a:r>
          </a:p>
          <a:p>
            <a:pPr marL="742950" marR="0" lvl="1"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Uses feature importance to weigh inputs</a:t>
            </a:r>
          </a:p>
          <a:p>
            <a:pPr marL="742950" marR="0" lvl="1"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Calculates probabilities for each class</a:t>
            </a:r>
          </a:p>
          <a:p>
            <a:pPr marL="742950" marR="0" lvl="1"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Returns the class with the highest probability</a:t>
            </a:r>
          </a:p>
          <a:p>
            <a:pPr marL="457200" marR="0" lvl="1" indent="0" algn="l" defTabSz="914400" rtl="0" eaLnBrk="0" fontAlgn="base" latinLnBrk="0" hangingPunct="0">
              <a:lnSpc>
                <a:spcPct val="100000"/>
              </a:lnSpc>
              <a:spcBef>
                <a:spcPct val="0"/>
              </a:spcBef>
              <a:spcAft>
                <a:spcPct val="0"/>
              </a:spcAft>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deployed model runs as a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REST API endpoint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which can be queried in real-time using:</a:t>
            </a:r>
          </a:p>
          <a:p>
            <a:pPr marL="742950" marR="0" lvl="1"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Postman</a:t>
            </a:r>
          </a:p>
          <a:p>
            <a:pPr marL="742950" marR="0" lvl="1"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Python script</a:t>
            </a:r>
          </a:p>
          <a:p>
            <a:pPr marL="742950" marR="0" lvl="1"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Any web/mobile application</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15918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275</TotalTime>
  <Words>1258</Words>
  <Application>Microsoft Office PowerPoint</Application>
  <PresentationFormat>Widescreen</PresentationFormat>
  <Paragraphs>124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Unicode MS</vt:lpstr>
      <vt:lpstr>Calibri</vt:lpstr>
      <vt:lpstr>Calibri Light</vt:lpstr>
      <vt:lpstr>Franklin Gothic Book</vt:lpstr>
      <vt:lpstr>Franklin Gothic Demi</vt:lpstr>
      <vt:lpstr>Wingdings</vt:lpstr>
      <vt:lpstr>Wingdings 2</vt:lpstr>
      <vt:lpstr>DividendVTI</vt:lpstr>
      <vt:lpstr>Intelligent Classification of Rural Infrastructure Projects</vt:lpstr>
      <vt:lpstr>OUTLINE</vt:lpstr>
      <vt:lpstr>Problem Statement</vt:lpstr>
      <vt:lpstr>Proposed Solution</vt:lpstr>
      <vt:lpstr>Proposed Solution</vt:lpstr>
      <vt:lpstr>System  Approach</vt:lpstr>
      <vt:lpstr>Algorithm &amp; Deployment</vt:lpstr>
      <vt:lpstr>PowerPoint Presentation</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Nikitha M</cp:lastModifiedBy>
  <cp:revision>29</cp:revision>
  <dcterms:created xsi:type="dcterms:W3CDTF">2021-05-26T16:50:10Z</dcterms:created>
  <dcterms:modified xsi:type="dcterms:W3CDTF">2025-08-05T10:33:35Z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