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66" r:id="rId3"/>
    <p:sldId id="257" r:id="rId4"/>
    <p:sldId id="267" r:id="rId5"/>
    <p:sldId id="259" r:id="rId6"/>
    <p:sldId id="270" r:id="rId7"/>
    <p:sldId id="261" r:id="rId8"/>
    <p:sldId id="268" r:id="rId9"/>
    <p:sldId id="269" r:id="rId10"/>
    <p:sldId id="260" r:id="rId11"/>
    <p:sldId id="263" r:id="rId12"/>
    <p:sldId id="271" r:id="rId13"/>
    <p:sldId id="272"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pPr/>
              <a:t>4/25/2020</a:t>
            </a:fld>
            <a:endParaRPr lang="en-US"/>
          </a:p>
        </p:txBody>
      </p:sp>
      <p:sp>
        <p:nvSpPr>
          <p:cNvPr id="5" name="Footer Placeholder 4">
            <a:extLst>
              <a:ext uri="{FF2B5EF4-FFF2-40B4-BE49-F238E27FC236}">
                <a16:creationId xmlns=""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50707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pPr/>
              <a:t>4/25/2020</a:t>
            </a:fld>
            <a:endParaRPr lang="en-US"/>
          </a:p>
        </p:txBody>
      </p:sp>
      <p:sp>
        <p:nvSpPr>
          <p:cNvPr id="5" name="Footer Placeholder 4">
            <a:extLst>
              <a:ext uri="{FF2B5EF4-FFF2-40B4-BE49-F238E27FC236}">
                <a16:creationId xmlns=""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295827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pPr/>
              <a:t>4/25/2020</a:t>
            </a:fld>
            <a:endParaRPr lang="en-US"/>
          </a:p>
        </p:txBody>
      </p:sp>
      <p:sp>
        <p:nvSpPr>
          <p:cNvPr id="5" name="Footer Placeholder 4">
            <a:extLst>
              <a:ext uri="{FF2B5EF4-FFF2-40B4-BE49-F238E27FC236}">
                <a16:creationId xmlns=""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134426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pPr/>
              <a:t>4/25/2020</a:t>
            </a:fld>
            <a:endParaRPr lang="en-US"/>
          </a:p>
        </p:txBody>
      </p:sp>
      <p:sp>
        <p:nvSpPr>
          <p:cNvPr id="5" name="Footer Placeholder 4">
            <a:extLst>
              <a:ext uri="{FF2B5EF4-FFF2-40B4-BE49-F238E27FC236}">
                <a16:creationId xmlns=""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8" name="Rectangle 7" descr="Tag=AccentColor&#10;Flavor=Light&#10;Target=FillAndLine">
            <a:extLst>
              <a:ext uri="{FF2B5EF4-FFF2-40B4-BE49-F238E27FC236}">
                <a16:creationId xmlns=""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5546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pPr/>
              <a:t>4/25/2020</a:t>
            </a:fld>
            <a:endParaRPr lang="en-US"/>
          </a:p>
        </p:txBody>
      </p:sp>
      <p:sp>
        <p:nvSpPr>
          <p:cNvPr id="5" name="Footer Placeholder 4">
            <a:extLst>
              <a:ext uri="{FF2B5EF4-FFF2-40B4-BE49-F238E27FC236}">
                <a16:creationId xmlns=""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7" name="Rectangle 6" descr="Tag=AccentColor&#10;Flavor=Light&#10;Target=FillAndLine">
            <a:extLst>
              <a:ext uri="{FF2B5EF4-FFF2-40B4-BE49-F238E27FC236}">
                <a16:creationId xmlns=""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121183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pPr/>
              <a:t>4/25/2020</a:t>
            </a:fld>
            <a:endParaRPr lang="en-US"/>
          </a:p>
        </p:txBody>
      </p:sp>
      <p:sp>
        <p:nvSpPr>
          <p:cNvPr id="6" name="Footer Placeholder 5">
            <a:extLst>
              <a:ext uri="{FF2B5EF4-FFF2-40B4-BE49-F238E27FC236}">
                <a16:creationId xmlns=""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9" name="Rectangle 8" descr="Tag=AccentColor&#10;Flavor=Light&#10;Target=FillAndLine">
            <a:extLst>
              <a:ext uri="{FF2B5EF4-FFF2-40B4-BE49-F238E27FC236}">
                <a16:creationId xmlns=""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3715909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pPr/>
              <a:t>4/25/2020</a:t>
            </a:fld>
            <a:endParaRPr lang="en-US"/>
          </a:p>
        </p:txBody>
      </p:sp>
      <p:sp>
        <p:nvSpPr>
          <p:cNvPr id="8" name="Footer Placeholder 7">
            <a:extLst>
              <a:ext uri="{FF2B5EF4-FFF2-40B4-BE49-F238E27FC236}">
                <a16:creationId xmlns=""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11" name="Rectangle 10" descr="Tag=AccentColor&#10;Flavor=Light&#10;Target=FillAndLine">
            <a:extLst>
              <a:ext uri="{FF2B5EF4-FFF2-40B4-BE49-F238E27FC236}">
                <a16:creationId xmlns=""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235175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pPr/>
              <a:t>4/25/2020</a:t>
            </a:fld>
            <a:endParaRPr lang="en-US"/>
          </a:p>
        </p:txBody>
      </p:sp>
      <p:sp>
        <p:nvSpPr>
          <p:cNvPr id="4" name="Footer Placeholder 3">
            <a:extLst>
              <a:ext uri="{FF2B5EF4-FFF2-40B4-BE49-F238E27FC236}">
                <a16:creationId xmlns=""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6" name="Rectangle 6" descr="Tag=AccentColor&#10;Flavor=Light&#10;Target=FillAndLine">
            <a:extLst>
              <a:ext uri="{FF2B5EF4-FFF2-40B4-BE49-F238E27FC236}">
                <a16:creationId xmlns=""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316465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pPr/>
              <a:t>4/25/2020</a:t>
            </a:fld>
            <a:endParaRPr lang="en-US"/>
          </a:p>
        </p:txBody>
      </p:sp>
      <p:sp>
        <p:nvSpPr>
          <p:cNvPr id="3" name="Footer Placeholder 2">
            <a:extLst>
              <a:ext uri="{FF2B5EF4-FFF2-40B4-BE49-F238E27FC236}">
                <a16:creationId xmlns=""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42154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pPr/>
              <a:t>4/25/2020</a:t>
            </a:fld>
            <a:endParaRPr lang="en-US"/>
          </a:p>
        </p:txBody>
      </p:sp>
      <p:sp>
        <p:nvSpPr>
          <p:cNvPr id="6" name="Footer Placeholder 5">
            <a:extLst>
              <a:ext uri="{FF2B5EF4-FFF2-40B4-BE49-F238E27FC236}">
                <a16:creationId xmlns=""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8" name="Rectangle 6" descr="Tag=AccentColor&#10;Flavor=Light&#10;Target=FillAndLine">
            <a:extLst>
              <a:ext uri="{FF2B5EF4-FFF2-40B4-BE49-F238E27FC236}">
                <a16:creationId xmlns=""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67032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pPr/>
              <a:t>4/25/2020</a:t>
            </a:fld>
            <a:endParaRPr lang="en-US"/>
          </a:p>
        </p:txBody>
      </p:sp>
      <p:sp>
        <p:nvSpPr>
          <p:cNvPr id="6" name="Footer Placeholder 5">
            <a:extLst>
              <a:ext uri="{FF2B5EF4-FFF2-40B4-BE49-F238E27FC236}">
                <a16:creationId xmlns=""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8" name="Rectangle 6" descr="Tag=AccentColor&#10;Flavor=Light&#10;Target=FillAndLine">
            <a:extLst>
              <a:ext uri="{FF2B5EF4-FFF2-40B4-BE49-F238E27FC236}">
                <a16:creationId xmlns=""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06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pPr/>
              <a:t>4/25/2020</a:t>
            </a:fld>
            <a:endParaRPr lang="en-US"/>
          </a:p>
        </p:txBody>
      </p:sp>
      <p:sp>
        <p:nvSpPr>
          <p:cNvPr id="5" name="Footer Placeholder 4">
            <a:extLst>
              <a:ext uri="{FF2B5EF4-FFF2-40B4-BE49-F238E27FC236}">
                <a16:creationId xmlns=""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255970916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31966843_Content-Based_Movie_Recommendation_System_Using_Genre_Correlation" TargetMode="External"/><Relationship Id="rId7" Type="http://schemas.openxmlformats.org/officeDocument/2006/relationships/hyperlink" Target="http://facweb.cs.depaul.edu/mobasher/classes/ect584/Papers/ContentBasedRS.pdf" TargetMode="External"/><Relationship Id="rId2" Type="http://schemas.openxmlformats.org/officeDocument/2006/relationships/hyperlink" Target="http://citeseerx.ist.psu.edu/viewdoc/download?doi=10.1.1.703.4954&amp;rep=rep1&amp;type=pdf" TargetMode="External"/><Relationship Id="rId1" Type="http://schemas.openxmlformats.org/officeDocument/2006/relationships/slideLayout" Target="../slideLayouts/slideLayout2.xml"/><Relationship Id="rId6" Type="http://schemas.openxmlformats.org/officeDocument/2006/relationships/hyperlink" Target="http://citeseerx.ist.psu.edu/viewdoc/download?doi=10.1.1.25.5743&amp;rep=rep1&amp;type=pdf" TargetMode="External"/><Relationship Id="rId5" Type="http://schemas.openxmlformats.org/officeDocument/2006/relationships/hyperlink" Target="http://www.ijesrt.com/issues%20pdf%20file/Archive-2016/November-2016/63.pdf" TargetMode="External"/><Relationship Id="rId4" Type="http://schemas.openxmlformats.org/officeDocument/2006/relationships/hyperlink" Target="http://www.acadpubl.eu/hub/2018-118-21/articles/21b/56.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 xmlns:a16="http://schemas.microsoft.com/office/drawing/2014/main" id="{AD35AE2F-5E3A-49D9-8DE1-8A333BA408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3">
            <a:extLst>
              <a:ext uri="{FF2B5EF4-FFF2-40B4-BE49-F238E27FC236}">
                <a16:creationId xmlns="" xmlns:a16="http://schemas.microsoft.com/office/drawing/2014/main" id="{8EABBE34-B63B-4874-AE10-291BC5F21BF7}"/>
              </a:ext>
            </a:extLst>
          </p:cNvPr>
          <p:cNvPicPr>
            <a:picLocks noChangeAspect="1"/>
          </p:cNvPicPr>
          <p:nvPr/>
        </p:nvPicPr>
        <p:blipFill rotWithShape="1">
          <a:blip r:embed="rId2">
            <a:alphaModFix amt="50000"/>
          </a:blip>
          <a:srcRect t="8367" r="-1" b="7341"/>
          <a:stretch/>
        </p:blipFill>
        <p:spPr>
          <a:xfrm>
            <a:off x="3070" y="10"/>
            <a:ext cx="12188930" cy="6857990"/>
          </a:xfrm>
          <a:prstGeom prst="rect">
            <a:avLst/>
          </a:prstGeom>
        </p:spPr>
      </p:pic>
      <p:sp>
        <p:nvSpPr>
          <p:cNvPr id="30" name="Rectangle 6">
            <a:extLst>
              <a:ext uri="{FF2B5EF4-FFF2-40B4-BE49-F238E27FC236}">
                <a16:creationId xmlns="" xmlns:a16="http://schemas.microsoft.com/office/drawing/2014/main" id="{04D8AD8F-EF7F-481F-B99A-B8513897050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 xmlns:a16="http://schemas.microsoft.com/office/drawing/2014/main" id="{79EB4626-023C-436D-9F57-9EB460809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61;p12">
            <a:extLst>
              <a:ext uri="{FF2B5EF4-FFF2-40B4-BE49-F238E27FC236}">
                <a16:creationId xmlns="" xmlns:a16="http://schemas.microsoft.com/office/drawing/2014/main" id="{93D765A6-8340-4272-92CC-E8C1234A1C9C}"/>
              </a:ext>
            </a:extLst>
          </p:cNvPr>
          <p:cNvSpPr txBox="1">
            <a:spLocks/>
          </p:cNvSpPr>
          <p:nvPr/>
        </p:nvSpPr>
        <p:spPr>
          <a:xfrm>
            <a:off x="1336432" y="1714851"/>
            <a:ext cx="9172134" cy="1908215"/>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dirty="0"/>
              <a:t> </a:t>
            </a:r>
            <a:r>
              <a:rPr lang="en-US" sz="4000" dirty="0">
                <a:latin typeface="Times New Roman" pitchFamily="18" charset="0"/>
                <a:cs typeface="Times New Roman" pitchFamily="18" charset="0"/>
              </a:rPr>
              <a:t>MOVIE RECOMMENDER SYSTEM USING CONTENT FILTERING</a:t>
            </a:r>
          </a:p>
        </p:txBody>
      </p:sp>
      <p:sp>
        <p:nvSpPr>
          <p:cNvPr id="5" name="TextBox 4">
            <a:extLst>
              <a:ext uri="{FF2B5EF4-FFF2-40B4-BE49-F238E27FC236}">
                <a16:creationId xmlns="" xmlns:a16="http://schemas.microsoft.com/office/drawing/2014/main" id="{C9C59687-D0D0-403E-9C3C-8CF77912243B}"/>
              </a:ext>
            </a:extLst>
          </p:cNvPr>
          <p:cNvSpPr txBox="1"/>
          <p:nvPr/>
        </p:nvSpPr>
        <p:spPr>
          <a:xfrm flipH="1">
            <a:off x="3840480" y="4616964"/>
            <a:ext cx="4843723" cy="1292662"/>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Nikitha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Chennamaneni</a:t>
            </a:r>
            <a:r>
              <a:rPr lang="en-US" sz="2000" dirty="0">
                <a:latin typeface="Times New Roman" panose="02020603050405020304" pitchFamily="18" charset="0"/>
                <a:cs typeface="Times New Roman" panose="02020603050405020304" pitchFamily="18" charset="0"/>
              </a:rPr>
              <a:t> (1001745322)</a:t>
            </a: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Laxmisravya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Nimmagadda</a:t>
            </a:r>
            <a:r>
              <a:rPr lang="en-US" sz="2000" dirty="0">
                <a:latin typeface="Times New Roman" panose="02020603050405020304" pitchFamily="18" charset="0"/>
                <a:cs typeface="Times New Roman" panose="02020603050405020304" pitchFamily="18" charset="0"/>
              </a:rPr>
              <a:t>(1001715633)</a:t>
            </a:r>
          </a:p>
          <a:p>
            <a:endParaRPr lang="en-US" sz="2000"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 xmlns:a16="http://schemas.microsoft.com/office/drawing/2014/main" id="{93BD7078-FD96-4405-8735-F4314921C875}"/>
              </a:ext>
            </a:extLst>
          </p:cNvPr>
          <p:cNvSpPr txBox="1"/>
          <p:nvPr/>
        </p:nvSpPr>
        <p:spPr>
          <a:xfrm>
            <a:off x="1941885" y="2847832"/>
            <a:ext cx="5807399" cy="584775"/>
          </a:xfrm>
          <a:prstGeom prst="rect">
            <a:avLst/>
          </a:prstGeom>
          <a:noFill/>
        </p:spPr>
        <p:txBody>
          <a:bodyPr wrap="square" rtlCol="0">
            <a:spAutoFit/>
          </a:bodyPr>
          <a:lstStyle/>
          <a:p>
            <a:pPr algn="ctr"/>
            <a:endParaRPr lang="en-US" sz="1800" dirty="0"/>
          </a:p>
          <a:p>
            <a:endParaRPr lang="en-US" dirty="0"/>
          </a:p>
        </p:txBody>
      </p:sp>
    </p:spTree>
    <p:extLst>
      <p:ext uri="{BB962C8B-B14F-4D97-AF65-F5344CB8AC3E}">
        <p14:creationId xmlns="" xmlns:p14="http://schemas.microsoft.com/office/powerpoint/2010/main" val="4429286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2E5339-4DDD-44AD-A9B3-EB6B395AC651}"/>
              </a:ext>
            </a:extLst>
          </p:cNvPr>
          <p:cNvSpPr>
            <a:spLocks noGrp="1"/>
          </p:cNvSpPr>
          <p:nvPr>
            <p:ph type="title"/>
          </p:nvPr>
        </p:nvSpPr>
        <p:spPr/>
        <p:txBody>
          <a:bodyPr>
            <a:normAutofit fontScale="90000"/>
          </a:bodyPr>
          <a:lstStyle/>
          <a:p>
            <a:r>
              <a:rPr lang="en-US" dirty="0">
                <a:cs typeface="Times New Roman" pitchFamily="18" charset="0"/>
              </a:rPr>
              <a:t>K-Means Clustering Algorithm approach</a:t>
            </a:r>
          </a:p>
        </p:txBody>
      </p:sp>
      <p:sp>
        <p:nvSpPr>
          <p:cNvPr id="4" name="TextBox 3"/>
          <p:cNvSpPr txBox="1"/>
          <p:nvPr/>
        </p:nvSpPr>
        <p:spPr>
          <a:xfrm>
            <a:off x="836023" y="1959429"/>
            <a:ext cx="9862457" cy="4154984"/>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1. Reading </a:t>
            </a:r>
            <a:r>
              <a:rPr lang="en-US" sz="2400" dirty="0" smtClean="0">
                <a:latin typeface="Times New Roman" pitchFamily="18" charset="0"/>
                <a:cs typeface="Times New Roman" pitchFamily="18" charset="0"/>
              </a:rPr>
              <a:t>and Merging of the </a:t>
            </a:r>
            <a:r>
              <a:rPr lang="en-US" sz="2400" dirty="0">
                <a:latin typeface="Times New Roman" pitchFamily="18" charset="0"/>
                <a:cs typeface="Times New Roman" pitchFamily="18" charset="0"/>
              </a:rPr>
              <a:t>movies, ratings </a:t>
            </a:r>
            <a:r>
              <a:rPr lang="en-US" sz="2400" dirty="0" smtClean="0">
                <a:latin typeface="Times New Roman" pitchFamily="18" charset="0"/>
                <a:cs typeface="Times New Roman" pitchFamily="18" charset="0"/>
              </a:rPr>
              <a:t>and tags </a:t>
            </a:r>
            <a:r>
              <a:rPr lang="en-US" sz="2400" dirty="0">
                <a:latin typeface="Times New Roman" pitchFamily="18" charset="0"/>
                <a:cs typeface="Times New Roman" pitchFamily="18" charset="0"/>
              </a:rPr>
              <a:t>datasets.</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2. Elbow method is used to find optimal value of k to be used in k-means.</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3.</a:t>
            </a:r>
            <a:r>
              <a:rPr lang="en-US" sz="2400" dirty="0">
                <a:latin typeface="Times New Roman" pitchFamily="18" charset="0"/>
                <a:cs typeface="Times New Roman" pitchFamily="18" charset="0"/>
              </a:rPr>
              <a:t> Calculate the squared sum for each value of k within the cluster from their cluster </a:t>
            </a:r>
            <a:r>
              <a:rPr lang="en-US" sz="2400" dirty="0" err="1">
                <a:latin typeface="Times New Roman" pitchFamily="18" charset="0"/>
                <a:cs typeface="Times New Roman" pitchFamily="18" charset="0"/>
              </a:rPr>
              <a:t>centroid</a:t>
            </a:r>
            <a:r>
              <a:rPr lang="en-US" sz="2400" dirty="0">
                <a:latin typeface="Times New Roman" pitchFamily="18" charset="0"/>
                <a:cs typeface="Times New Roman" pitchFamily="18" charset="0"/>
              </a:rPr>
              <a:t>, called as </a:t>
            </a:r>
            <a:r>
              <a:rPr lang="en-US" sz="2400" b="1" dirty="0">
                <a:latin typeface="Times New Roman" pitchFamily="18" charset="0"/>
                <a:cs typeface="Times New Roman" pitchFamily="18" charset="0"/>
              </a:rPr>
              <a:t>Within-Cluster-Sum-of-Squares (WCSS)</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4. Plotting a graph against k value and </a:t>
            </a:r>
            <a:r>
              <a:rPr lang="en-US" sz="2400" dirty="0" err="1">
                <a:latin typeface="Times New Roman" pitchFamily="18" charset="0"/>
                <a:cs typeface="Times New Roman" pitchFamily="18" charset="0"/>
              </a:rPr>
              <a:t>wcss</a:t>
            </a:r>
            <a:r>
              <a:rPr lang="en-US" sz="2400" dirty="0">
                <a:latin typeface="Times New Roman" pitchFamily="18" charset="0"/>
                <a:cs typeface="Times New Roman" pitchFamily="18" charset="0"/>
              </a:rPr>
              <a:t> at each value of k.</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5. Define k-means object with number of clusters and fitting the data to it.</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6. Tag the rating dataset with the cluster information.</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7. Calculate number of times each movie is differently labeled and finally classifies the movies cluster as the label having highest count.</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8. Rename the data frame columns and merge </a:t>
            </a:r>
            <a:r>
              <a:rPr lang="en-US" sz="2400" dirty="0" err="1">
                <a:latin typeface="Times New Roman" pitchFamily="18" charset="0"/>
                <a:cs typeface="Times New Roman" pitchFamily="18" charset="0"/>
              </a:rPr>
              <a:t>movieId</a:t>
            </a:r>
            <a:r>
              <a:rPr lang="en-US" sz="2400" dirty="0">
                <a:latin typeface="Times New Roman" pitchFamily="18" charset="0"/>
                <a:cs typeface="Times New Roman" pitchFamily="18" charset="0"/>
              </a:rPr>
              <a:t> with the obtained data frame.</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92674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B3B20-FBF5-4B35-8932-D68BAEA1DF9F}"/>
              </a:ext>
            </a:extLst>
          </p:cNvPr>
          <p:cNvSpPr>
            <a:spLocks noGrp="1"/>
          </p:cNvSpPr>
          <p:nvPr>
            <p:ph type="title"/>
          </p:nvPr>
        </p:nvSpPr>
        <p:spPr/>
        <p:txBody>
          <a:bodyPr/>
          <a:lstStyle/>
          <a:p>
            <a:r>
              <a:rPr lang="en-US" dirty="0"/>
              <a:t>Applications in day-to-day life</a:t>
            </a:r>
          </a:p>
        </p:txBody>
      </p:sp>
      <p:sp>
        <p:nvSpPr>
          <p:cNvPr id="3" name="Content Placeholder 2">
            <a:extLst>
              <a:ext uri="{FF2B5EF4-FFF2-40B4-BE49-F238E27FC236}">
                <a16:creationId xmlns="" xmlns:a16="http://schemas.microsoft.com/office/drawing/2014/main" id="{93750618-C1ED-4F04-8078-2E7E6AE0B77B}"/>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Recommender systems are essentially a central part of websites and e-commerce applications.</a:t>
            </a:r>
            <a:endParaRPr lang="en-US" i="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Content based filtering genre correlation is compatible with other preference-based services like education services, where information on preferred subjects or instructors would be seamlessly applicable.</a:t>
            </a:r>
          </a:p>
          <a:p>
            <a:pPr algn="just"/>
            <a:r>
              <a:rPr lang="en-US" dirty="0">
                <a:latin typeface="Times New Roman" panose="02020603050405020304" pitchFamily="18" charset="0"/>
                <a:cs typeface="Times New Roman" panose="02020603050405020304" pitchFamily="18" charset="0"/>
              </a:rPr>
              <a:t>K-means clustering is rather easy to apply to even large data sets. It has been successfully used in market segmentation, computer vision, and astronomy among many other domains.</a:t>
            </a:r>
          </a:p>
        </p:txBody>
      </p:sp>
    </p:spTree>
    <p:extLst>
      <p:ext uri="{BB962C8B-B14F-4D97-AF65-F5344CB8AC3E}">
        <p14:creationId xmlns="" xmlns:p14="http://schemas.microsoft.com/office/powerpoint/2010/main" val="95182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7A6559-9EE9-4F1A-A472-85CA4C9B5647}"/>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 xmlns:a16="http://schemas.microsoft.com/office/drawing/2014/main" id="{3D4BBF46-5DC1-4746-BCED-83B41308C21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future study will extend to the applicability of customer feedback on the recommendation performance of the proposed model. </a:t>
            </a:r>
          </a:p>
          <a:p>
            <a:r>
              <a:rPr lang="en-US" dirty="0">
                <a:latin typeface="Times New Roman" panose="02020603050405020304" pitchFamily="18" charset="0"/>
                <a:cs typeface="Times New Roman" panose="02020603050405020304" pitchFamily="18" charset="0"/>
              </a:rPr>
              <a:t>We would like to implement a Web based user interface that has a user database and has the learning model tailored to each user. </a:t>
            </a:r>
          </a:p>
          <a:p>
            <a:endParaRPr lang="en-US" dirty="0"/>
          </a:p>
        </p:txBody>
      </p:sp>
    </p:spTree>
    <p:extLst>
      <p:ext uri="{BB962C8B-B14F-4D97-AF65-F5344CB8AC3E}">
        <p14:creationId xmlns="" xmlns:p14="http://schemas.microsoft.com/office/powerpoint/2010/main" val="1748006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By the nature of the system, it is not a straightforward task to evaluate the performance since there is no right or wrong </a:t>
            </a:r>
            <a:r>
              <a:rPr lang="en-US" dirty="0" smtClean="0">
                <a:latin typeface="Times New Roman" panose="02020603050405020304" pitchFamily="18" charset="0"/>
                <a:cs typeface="Times New Roman" panose="02020603050405020304" pitchFamily="18" charset="0"/>
              </a:rPr>
              <a:t>recommendation, </a:t>
            </a:r>
            <a:r>
              <a:rPr lang="en-US" dirty="0">
                <a:latin typeface="Times New Roman" panose="02020603050405020304" pitchFamily="18" charset="0"/>
                <a:cs typeface="Times New Roman" panose="02020603050405020304" pitchFamily="18" charset="0"/>
              </a:rPr>
              <a:t>it is just a matter of opinion.</a:t>
            </a:r>
          </a:p>
          <a:p>
            <a:pPr algn="just"/>
            <a:r>
              <a:rPr lang="en-IN" dirty="0" smtClean="0">
                <a:latin typeface="Times New Roman" pitchFamily="18" charset="0"/>
                <a:cs typeface="Times New Roman" pitchFamily="18" charset="0"/>
              </a:rPr>
              <a:t>Content Based filtering using correlation </a:t>
            </a:r>
            <a:r>
              <a:rPr lang="en-US" dirty="0" smtClean="0">
                <a:latin typeface="Times New Roman" pitchFamily="18" charset="0"/>
                <a:cs typeface="Times New Roman" pitchFamily="18" charset="0"/>
              </a:rPr>
              <a:t>is efficient when compared to K-means clustering but it </a:t>
            </a:r>
            <a:r>
              <a:rPr lang="en-IN" dirty="0" smtClean="0">
                <a:latin typeface="Times New Roman" pitchFamily="18" charset="0"/>
                <a:cs typeface="Times New Roman" pitchFamily="18" charset="0"/>
              </a:rPr>
              <a:t>lacks some diversity and </a:t>
            </a:r>
            <a:r>
              <a:rPr lang="en-US" dirty="0" smtClean="0">
                <a:latin typeface="Times New Roman" pitchFamily="18" charset="0"/>
                <a:cs typeface="Times New Roman" pitchFamily="18" charset="0"/>
              </a:rPr>
              <a:t>scalability compared to Collaborative.</a:t>
            </a:r>
          </a:p>
          <a:p>
            <a:pPr algn="just"/>
            <a:r>
              <a:rPr lang="en-IN" dirty="0" smtClean="0">
                <a:latin typeface="Times New Roman" pitchFamily="18" charset="0"/>
                <a:cs typeface="Times New Roman" pitchFamily="18" charset="0"/>
              </a:rPr>
              <a:t>In general the </a:t>
            </a:r>
            <a:r>
              <a:rPr lang="en-IN" dirty="0">
                <a:latin typeface="Times New Roman" pitchFamily="18" charset="0"/>
                <a:cs typeface="Times New Roman" pitchFamily="18" charset="0"/>
              </a:rPr>
              <a:t>collaborative filtering recommendation system is more suitable in recommending movies to active users because this system is more successful in producing desirable recommendations compared to content-based recommendation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05A530-0FF8-43C8-B82F-820B7B1C750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 xmlns:a16="http://schemas.microsoft.com/office/drawing/2014/main" id="{A6B40C1F-00F2-4662-9D09-66815E2BAFE6}"/>
              </a:ext>
            </a:extLst>
          </p:cNvPr>
          <p:cNvSpPr>
            <a:spLocks noGrp="1"/>
          </p:cNvSpPr>
          <p:nvPr>
            <p:ph idx="1"/>
          </p:nvPr>
        </p:nvSpPr>
        <p:spPr/>
        <p:txBody>
          <a:bodyPr>
            <a:normAutofit fontScale="55000" lnSpcReduction="20000"/>
          </a:bodyPr>
          <a:lstStyle/>
          <a:p>
            <a:r>
              <a:rPr lang="en-US" sz="3300" dirty="0">
                <a:latin typeface="Times New Roman" panose="02020603050405020304" pitchFamily="18" charset="0"/>
                <a:cs typeface="Times New Roman" panose="02020603050405020304" pitchFamily="18" charset="0"/>
              </a:rPr>
              <a:t>[1]. </a:t>
            </a:r>
            <a:r>
              <a:rPr lang="en-US" sz="3300" dirty="0" err="1">
                <a:latin typeface="Times New Roman" panose="02020603050405020304" pitchFamily="18" charset="0"/>
                <a:cs typeface="Times New Roman" panose="02020603050405020304" pitchFamily="18" charset="0"/>
              </a:rPr>
              <a:t>MovieGEN</a:t>
            </a:r>
            <a:r>
              <a:rPr lang="en-US" sz="3300" dirty="0">
                <a:latin typeface="Times New Roman" panose="02020603050405020304" pitchFamily="18" charset="0"/>
                <a:cs typeface="Times New Roman" panose="02020603050405020304" pitchFamily="18" charset="0"/>
              </a:rPr>
              <a:t>: A Movie Recommendation System</a:t>
            </a:r>
            <a:r>
              <a:rPr lang="en-US" sz="3300" dirty="0">
                <a:latin typeface="Times New Roman" panose="02020603050405020304" pitchFamily="18" charset="0"/>
                <a:cs typeface="Times New Roman" panose="02020603050405020304" pitchFamily="18" charset="0"/>
                <a:hlinkClick r:id="rId2"/>
              </a:rPr>
              <a:t> http://citeseerx.ist.psu.edu/viewdoc/download?doi=10.1.1.703.4954&amp;rep=rep1&amp;type=pdf</a:t>
            </a:r>
            <a:endParaRPr lang="en-US" sz="3300" dirty="0">
              <a:latin typeface="Times New Roman" panose="02020603050405020304" pitchFamily="18" charset="0"/>
              <a:cs typeface="Times New Roman" panose="02020603050405020304" pitchFamily="18" charset="0"/>
            </a:endParaRPr>
          </a:p>
          <a:p>
            <a:r>
              <a:rPr lang="en-US" sz="3300" dirty="0">
                <a:latin typeface="Times New Roman" panose="02020603050405020304" pitchFamily="18" charset="0"/>
                <a:cs typeface="Times New Roman" panose="02020603050405020304" pitchFamily="18" charset="0"/>
              </a:rPr>
              <a:t>[2]. Content-Based Movie Recommendation System Using Genre Correlation</a:t>
            </a:r>
            <a:r>
              <a:rPr lang="en-US" sz="3300" b="1" u="sng" dirty="0">
                <a:latin typeface="Times New Roman" panose="02020603050405020304" pitchFamily="18" charset="0"/>
                <a:cs typeface="Times New Roman" panose="02020603050405020304" pitchFamily="18" charset="0"/>
                <a:hlinkClick r:id="rId3"/>
              </a:rPr>
              <a:t>https://www.researchgate.net/publication/331966843_Content-Based_Movie_Recommendation_System_Using_Genre_Correlation</a:t>
            </a:r>
            <a:endParaRPr lang="en-IN" sz="3300" dirty="0">
              <a:latin typeface="Times New Roman" panose="02020603050405020304" pitchFamily="18" charset="0"/>
              <a:cs typeface="Times New Roman" panose="02020603050405020304" pitchFamily="18" charset="0"/>
            </a:endParaRPr>
          </a:p>
          <a:p>
            <a:r>
              <a:rPr lang="en-US" sz="3300" dirty="0">
                <a:latin typeface="Times New Roman" panose="02020603050405020304" pitchFamily="18" charset="0"/>
                <a:cs typeface="Times New Roman" panose="02020603050405020304" pitchFamily="18" charset="0"/>
              </a:rPr>
              <a:t>[3]. The Use of Collaborative Filtering, Content based Filtering and Pearson Correlation Coefficient for Multilevel Recommender System </a:t>
            </a:r>
            <a:r>
              <a:rPr lang="en-US" sz="3300" b="1" u="sng" dirty="0">
                <a:latin typeface="Times New Roman" panose="02020603050405020304" pitchFamily="18" charset="0"/>
                <a:cs typeface="Times New Roman" panose="02020603050405020304" pitchFamily="18" charset="0"/>
                <a:hlinkClick r:id="rId4"/>
              </a:rPr>
              <a:t>http://www.acadpubl.eu/hub/2018-118-21/articles/21b/56.pdf</a:t>
            </a:r>
            <a:endParaRPr lang="en-IN" sz="3300" dirty="0">
              <a:latin typeface="Times New Roman" panose="02020603050405020304" pitchFamily="18" charset="0"/>
              <a:cs typeface="Times New Roman" panose="02020603050405020304" pitchFamily="18" charset="0"/>
            </a:endParaRPr>
          </a:p>
          <a:p>
            <a:r>
              <a:rPr lang="en-US" sz="3300" dirty="0">
                <a:latin typeface="Times New Roman" panose="02020603050405020304" pitchFamily="18" charset="0"/>
                <a:cs typeface="Times New Roman" panose="02020603050405020304" pitchFamily="18" charset="0"/>
              </a:rPr>
              <a:t>[4]. A Movie Recommendation System </a:t>
            </a:r>
            <a:r>
              <a:rPr lang="en-US" sz="3300" b="1" u="sng" dirty="0">
                <a:latin typeface="Times New Roman" panose="02020603050405020304" pitchFamily="18" charset="0"/>
                <a:cs typeface="Times New Roman" panose="02020603050405020304" pitchFamily="18" charset="0"/>
                <a:hlinkClick r:id="rId5"/>
              </a:rPr>
              <a:t>http://www.ijesrt.com/issues%20pdf%20file/Archive-2016/November-2016/63.pdf</a:t>
            </a:r>
            <a:endParaRPr lang="en-IN" sz="3300" dirty="0">
              <a:latin typeface="Times New Roman" panose="02020603050405020304" pitchFamily="18" charset="0"/>
              <a:cs typeface="Times New Roman" panose="02020603050405020304" pitchFamily="18" charset="0"/>
            </a:endParaRPr>
          </a:p>
          <a:p>
            <a:r>
              <a:rPr lang="en-US" sz="3300" dirty="0">
                <a:latin typeface="Times New Roman" panose="02020603050405020304" pitchFamily="18" charset="0"/>
                <a:cs typeface="Times New Roman" panose="02020603050405020304" pitchFamily="18" charset="0"/>
              </a:rPr>
              <a:t>[5]. Using Content based filtering for Recommendation </a:t>
            </a:r>
            <a:r>
              <a:rPr lang="en-US" sz="3300" b="1" u="sng" dirty="0">
                <a:latin typeface="Times New Roman" panose="02020603050405020304" pitchFamily="18" charset="0"/>
                <a:cs typeface="Times New Roman" panose="02020603050405020304" pitchFamily="18" charset="0"/>
                <a:hlinkClick r:id="rId6"/>
              </a:rPr>
              <a:t>http://citeseerx.ist.psu.edu/viewdoc/download?doi=10.1.1.25.5743&amp;rep=rep1&amp;type=pdf</a:t>
            </a:r>
            <a:endParaRPr lang="en-IN" sz="3300" dirty="0">
              <a:latin typeface="Times New Roman" panose="02020603050405020304" pitchFamily="18" charset="0"/>
              <a:cs typeface="Times New Roman" panose="02020603050405020304" pitchFamily="18" charset="0"/>
            </a:endParaRPr>
          </a:p>
          <a:p>
            <a:r>
              <a:rPr lang="en-US" sz="3300" dirty="0">
                <a:latin typeface="Times New Roman" panose="02020603050405020304" pitchFamily="18" charset="0"/>
                <a:cs typeface="Times New Roman" panose="02020603050405020304" pitchFamily="18" charset="0"/>
              </a:rPr>
              <a:t>[6]. Content based Recommender systems: State of Art and Trends </a:t>
            </a:r>
            <a:r>
              <a:rPr lang="en-US" sz="3300" b="1" u="sng" dirty="0">
                <a:latin typeface="Times New Roman" panose="02020603050405020304" pitchFamily="18" charset="0"/>
                <a:cs typeface="Times New Roman" panose="02020603050405020304" pitchFamily="18" charset="0"/>
                <a:hlinkClick r:id="rId7"/>
              </a:rPr>
              <a:t>http://facweb.cs.depaul.edu/mobasher/classes/ect584/Papers/ContentBasedRS.pdf</a:t>
            </a:r>
            <a:r>
              <a:rPr lang="en-US" sz="3300" dirty="0">
                <a:latin typeface="Times New Roman" panose="02020603050405020304" pitchFamily="18" charset="0"/>
                <a:cs typeface="Times New Roman" panose="02020603050405020304" pitchFamily="18" charset="0"/>
              </a:rPr>
              <a:t> </a:t>
            </a:r>
            <a:endParaRPr lang="en-IN" sz="33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7587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99EECF-DF39-4791-863E-F00AE3460523}"/>
              </a:ext>
            </a:extLst>
          </p:cNvPr>
          <p:cNvSpPr>
            <a:spLocks noGrp="1"/>
          </p:cNvSpPr>
          <p:nvPr>
            <p:ph type="title"/>
          </p:nvPr>
        </p:nvSpPr>
        <p:spPr>
          <a:xfrm>
            <a:off x="950742" y="1886477"/>
            <a:ext cx="10515600" cy="1014032"/>
          </a:xfrm>
        </p:spPr>
        <p:txBody>
          <a:bodyPr/>
          <a:lstStyle/>
          <a:p>
            <a:r>
              <a:rPr lang="en-US" dirty="0"/>
              <a:t>                 THANK YOU!</a:t>
            </a:r>
          </a:p>
        </p:txBody>
      </p:sp>
    </p:spTree>
    <p:extLst>
      <p:ext uri="{BB962C8B-B14F-4D97-AF65-F5344CB8AC3E}">
        <p14:creationId xmlns="" xmlns:p14="http://schemas.microsoft.com/office/powerpoint/2010/main" val="224725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D74BA3-A1C1-4A94-8A44-13F961444EEB}"/>
              </a:ext>
            </a:extLst>
          </p:cNvPr>
          <p:cNvSpPr>
            <a:spLocks noGrp="1"/>
          </p:cNvSpPr>
          <p:nvPr>
            <p:ph type="title"/>
          </p:nvPr>
        </p:nvSpPr>
        <p:spPr/>
        <p:txBody>
          <a:bodyPr/>
          <a:lstStyle/>
          <a:p>
            <a:r>
              <a:rPr lang="en-US" dirty="0"/>
              <a:t>Topics to be discussed:</a:t>
            </a:r>
          </a:p>
        </p:txBody>
      </p:sp>
      <p:sp>
        <p:nvSpPr>
          <p:cNvPr id="5" name="Content Placeholder 4">
            <a:extLst>
              <a:ext uri="{FF2B5EF4-FFF2-40B4-BE49-F238E27FC236}">
                <a16:creationId xmlns="" xmlns:a16="http://schemas.microsoft.com/office/drawing/2014/main" id="{9E451D16-61D9-4C4E-9690-E51F8BB2CF2E}"/>
              </a:ext>
            </a:extLst>
          </p:cNvPr>
          <p:cNvSpPr>
            <a:spLocks noGrp="1"/>
          </p:cNvSpPr>
          <p:nvPr>
            <p:ph idx="1"/>
          </p:nvPr>
        </p:nvSpPr>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1. Introduction: What is Recommendation System?</a:t>
            </a:r>
          </a:p>
          <a:p>
            <a:pPr marL="0" indent="0">
              <a:buNone/>
            </a:pPr>
            <a:r>
              <a:rPr lang="en-US" dirty="0">
                <a:latin typeface="Times New Roman" panose="02020603050405020304" pitchFamily="18" charset="0"/>
                <a:cs typeface="Times New Roman" panose="02020603050405020304" pitchFamily="18" charset="0"/>
              </a:rPr>
              <a:t>2. Traditional methods: Content and Collaborative filtering</a:t>
            </a:r>
          </a:p>
          <a:p>
            <a:pPr marL="0" indent="0">
              <a:buNone/>
            </a:pPr>
            <a:r>
              <a:rPr lang="en-US" dirty="0">
                <a:latin typeface="Times New Roman" panose="02020603050405020304" pitchFamily="18" charset="0"/>
                <a:cs typeface="Times New Roman" panose="02020603050405020304" pitchFamily="18" charset="0"/>
              </a:rPr>
              <a:t>3. Goal of the project </a:t>
            </a:r>
          </a:p>
          <a:p>
            <a:pPr marL="0" indent="0">
              <a:buNone/>
            </a:pPr>
            <a:r>
              <a:rPr lang="en-US" dirty="0">
                <a:latin typeface="Times New Roman" panose="02020603050405020304" pitchFamily="18" charset="0"/>
                <a:cs typeface="Times New Roman" panose="02020603050405020304" pitchFamily="18" charset="0"/>
              </a:rPr>
              <a:t>4. Implementation of Content filtering using genre correlation</a:t>
            </a:r>
          </a:p>
          <a:p>
            <a:pPr marL="0" indent="0">
              <a:buNone/>
            </a:pPr>
            <a:r>
              <a:rPr lang="en-US" dirty="0">
                <a:latin typeface="Times New Roman" panose="02020603050405020304" pitchFamily="18" charset="0"/>
                <a:cs typeface="Times New Roman" panose="02020603050405020304" pitchFamily="18" charset="0"/>
              </a:rPr>
              <a:t>5. Implementation of K-means clustering </a:t>
            </a:r>
          </a:p>
          <a:p>
            <a:pPr marL="0" indent="0">
              <a:buNone/>
            </a:pPr>
            <a:r>
              <a:rPr lang="en-US" dirty="0">
                <a:latin typeface="Times New Roman" panose="02020603050405020304" pitchFamily="18" charset="0"/>
                <a:cs typeface="Times New Roman" panose="02020603050405020304" pitchFamily="18" charset="0"/>
              </a:rPr>
              <a:t>6. Applications in day-to-day life</a:t>
            </a:r>
          </a:p>
          <a:p>
            <a:pPr marL="0" indent="0">
              <a:buNone/>
            </a:pPr>
            <a:r>
              <a:rPr lang="en-US" dirty="0">
                <a:latin typeface="Times New Roman" panose="02020603050405020304" pitchFamily="18" charset="0"/>
                <a:cs typeface="Times New Roman" panose="02020603050405020304" pitchFamily="18" charset="0"/>
              </a:rPr>
              <a:t>7. Future scope</a:t>
            </a:r>
          </a:p>
          <a:p>
            <a:pPr marL="0" indent="0">
              <a:buNone/>
            </a:pPr>
            <a:r>
              <a:rPr lang="en-US" dirty="0">
                <a:latin typeface="Times New Roman" panose="02020603050405020304" pitchFamily="18" charset="0"/>
                <a:cs typeface="Times New Roman" panose="02020603050405020304" pitchFamily="18" charset="0"/>
              </a:rPr>
              <a:t>8. Conclusion</a:t>
            </a:r>
          </a:p>
          <a:p>
            <a:pPr marL="0" indent="0">
              <a:buNone/>
            </a:pPr>
            <a:r>
              <a:rPr lang="en-US" dirty="0">
                <a:latin typeface="Times New Roman" panose="02020603050405020304" pitchFamily="18" charset="0"/>
                <a:cs typeface="Times New Roman" panose="02020603050405020304" pitchFamily="18" charset="0"/>
              </a:rPr>
              <a:t>9. References</a:t>
            </a:r>
            <a:endParaRPr lang="en-US" dirty="0"/>
          </a:p>
        </p:txBody>
      </p:sp>
    </p:spTree>
    <p:extLst>
      <p:ext uri="{BB962C8B-B14F-4D97-AF65-F5344CB8AC3E}">
        <p14:creationId xmlns="" xmlns:p14="http://schemas.microsoft.com/office/powerpoint/2010/main" val="265288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C81BFB-9985-4BB3-A55B-C98901B9613A}"/>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 xmlns:a16="http://schemas.microsoft.com/office/drawing/2014/main" id="{5D7FF65E-B9E1-4685-B35D-14F56063F2ED}"/>
              </a:ext>
            </a:extLst>
          </p:cNvPr>
          <p:cNvSpPr>
            <a:spLocks noGrp="1"/>
          </p:cNvSpPr>
          <p:nvPr>
            <p:ph idx="1"/>
          </p:nvPr>
        </p:nvSpPr>
        <p:spPr/>
        <p:txBody>
          <a:bodyPr>
            <a:normAutofit lnSpcReduction="10000"/>
          </a:bodyPr>
          <a:lstStyle/>
          <a:p>
            <a:pPr marL="342900" indent="-342900">
              <a:buFont typeface="Wingdings" panose="05000000000000000000" pitchFamily="2" charset="2"/>
              <a:buChar char="Ø"/>
            </a:pPr>
            <a:r>
              <a:rPr lang="en-IN" dirty="0">
                <a:latin typeface="Times New Roman" panose="02020603050405020304" pitchFamily="18" charset="0"/>
                <a:cs typeface="Times New Roman" pitchFamily="18" charset="0"/>
              </a:rPr>
              <a:t>Recommendation system is an information filtering technique </a:t>
            </a:r>
            <a:r>
              <a:rPr lang="en-US" dirty="0">
                <a:latin typeface="Times New Roman" panose="02020603050405020304" pitchFamily="18" charset="0"/>
                <a:cs typeface="Times New Roman" panose="02020603050405020304" pitchFamily="18" charset="0"/>
              </a:rPr>
              <a:t>with two major paradigms : collaborative and content-based methods.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recommend movies to the users based on the history of their personalized searches and reviews. </a:t>
            </a:r>
            <a:r>
              <a:rPr lang="en-IN" dirty="0">
                <a:latin typeface="Times New Roman" pitchFamily="18" charset="0"/>
                <a:cs typeface="Times New Roman" pitchFamily="18" charset="0"/>
              </a:rPr>
              <a:t>In the Content based movie recommender systems gives their recommendations based on the attributes like Directors, Ratings, Genre, Tags etc., </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Other approach is Collaborative Filtering making automatic prediction (filtering) about the interests of a user by collecting interests from many related users.</a:t>
            </a:r>
            <a:endParaRPr lang="en-IN" dirty="0">
              <a:latin typeface="Times New Roman" panose="02020603050405020304" pitchFamily="18" charset="0"/>
              <a:cs typeface="Times New Roman" pitchFamily="18" charset="0"/>
            </a:endParaRPr>
          </a:p>
          <a:p>
            <a:endParaRPr lang="en-US" dirty="0"/>
          </a:p>
        </p:txBody>
      </p:sp>
    </p:spTree>
    <p:extLst>
      <p:ext uri="{BB962C8B-B14F-4D97-AF65-F5344CB8AC3E}">
        <p14:creationId xmlns="" xmlns:p14="http://schemas.microsoft.com/office/powerpoint/2010/main" val="284248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EA5D64-9017-41F6-908F-9C0B7E685402}"/>
              </a:ext>
            </a:extLst>
          </p:cNvPr>
          <p:cNvSpPr>
            <a:spLocks noGrp="1"/>
          </p:cNvSpPr>
          <p:nvPr>
            <p:ph type="title"/>
          </p:nvPr>
        </p:nvSpPr>
        <p:spPr/>
        <p:txBody>
          <a:bodyPr/>
          <a:lstStyle/>
          <a:p>
            <a:r>
              <a:rPr lang="en-US" dirty="0"/>
              <a:t>Aim of the project</a:t>
            </a:r>
          </a:p>
        </p:txBody>
      </p:sp>
      <p:sp>
        <p:nvSpPr>
          <p:cNvPr id="3" name="Content Placeholder 2">
            <a:extLst>
              <a:ext uri="{FF2B5EF4-FFF2-40B4-BE49-F238E27FC236}">
                <a16:creationId xmlns="" xmlns:a16="http://schemas.microsoft.com/office/drawing/2014/main" id="{5B3D92D2-B53E-4F59-A13D-E06C6886B293}"/>
              </a:ext>
            </a:extLst>
          </p:cNvPr>
          <p:cNvSpPr>
            <a:spLocks noGrp="1"/>
          </p:cNvSpPr>
          <p:nvPr>
            <p:ph idx="1"/>
          </p:nvPr>
        </p:nvSpPr>
        <p:spPr/>
        <p:txBody>
          <a:bodyPr>
            <a:normAutofit/>
          </a:bodyPr>
          <a:lstStyle/>
          <a:p>
            <a:pPr>
              <a:buFont typeface="Wingdings" pitchFamily="2" charset="2"/>
              <a:buChar char="Ø"/>
            </a:pPr>
            <a:r>
              <a:rPr lang="en-US" dirty="0">
                <a:latin typeface="Times New Roman" pitchFamily="18" charset="0"/>
                <a:cs typeface="Times New Roman" pitchFamily="18" charset="0"/>
              </a:rPr>
              <a:t>In our project, our goal is to recommend movies to users based on similarity of genres, ratings and tags. If a user has rated high for a certain movie, other movies containing similar genres and then followed by tags are recommended by the user. </a:t>
            </a:r>
          </a:p>
          <a:p>
            <a:pPr>
              <a:buFont typeface="Wingdings" pitchFamily="2" charset="2"/>
              <a:buChar char="Ø"/>
            </a:pPr>
            <a:r>
              <a:rPr lang="en-US" dirty="0">
                <a:latin typeface="Times New Roman" pitchFamily="18" charset="0"/>
                <a:cs typeface="Times New Roman" pitchFamily="18" charset="0"/>
              </a:rPr>
              <a:t>Followed by the enhancement in the project implementing a Collaborative filtering using K-means clustering.</a:t>
            </a:r>
          </a:p>
          <a:p>
            <a:pPr>
              <a:buNone/>
            </a:pPr>
            <a:endParaRPr lang="en-IN" dirty="0">
              <a:latin typeface="Times New Roman" pitchFamily="18" charset="0"/>
              <a:cs typeface="Times New Roman" pitchFamily="18" charset="0"/>
            </a:endParaRPr>
          </a:p>
          <a:p>
            <a:pPr lvl="0">
              <a:buFont typeface="Wingdings" pitchFamily="2" charset="2"/>
              <a:buChar char="Ø"/>
            </a:pPr>
            <a:endParaRPr lang="en-US" dirty="0">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2475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8E171A-CA9F-490F-BC20-ACDF35468326}"/>
              </a:ext>
            </a:extLst>
          </p:cNvPr>
          <p:cNvSpPr>
            <a:spLocks noGrp="1"/>
          </p:cNvSpPr>
          <p:nvPr>
            <p:ph type="title"/>
          </p:nvPr>
        </p:nvSpPr>
        <p:spPr/>
        <p:txBody>
          <a:bodyPr>
            <a:normAutofit fontScale="90000"/>
          </a:bodyPr>
          <a:lstStyle/>
          <a:p>
            <a:r>
              <a:rPr lang="en-IN" dirty="0">
                <a:cs typeface="Times New Roman" pitchFamily="18" charset="0"/>
              </a:rPr>
              <a:t>Content-Based Movie Recommendation System Using </a:t>
            </a:r>
            <a:r>
              <a:rPr lang="en-IN" dirty="0" smtClean="0">
                <a:cs typeface="Times New Roman" pitchFamily="18" charset="0"/>
              </a:rPr>
              <a:t>Correlation</a:t>
            </a:r>
            <a:endParaRPr lang="en-US" dirty="0"/>
          </a:p>
        </p:txBody>
      </p:sp>
      <p:sp>
        <p:nvSpPr>
          <p:cNvPr id="3" name="Content Placeholder 2">
            <a:extLst>
              <a:ext uri="{FF2B5EF4-FFF2-40B4-BE49-F238E27FC236}">
                <a16:creationId xmlns="" xmlns:a16="http://schemas.microsoft.com/office/drawing/2014/main" id="{202DA5D4-8B43-40FF-833A-EF0778C8F1A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As of now, we implemented Recommender system using movie genre similarity </a:t>
            </a:r>
            <a:r>
              <a:rPr lang="en-IN" dirty="0">
                <a:latin typeface="Times New Roman" pitchFamily="18" charset="0"/>
                <a:cs typeface="Times New Roman" pitchFamily="18" charset="0"/>
              </a:rPr>
              <a:t>by using pivot table and correlation functions.</a:t>
            </a:r>
          </a:p>
          <a:p>
            <a:r>
              <a:rPr lang="en-IN" dirty="0">
                <a:latin typeface="Times New Roman" pitchFamily="18" charset="0"/>
                <a:cs typeface="Times New Roman" pitchFamily="18" charset="0"/>
              </a:rPr>
              <a:t>Filtered top 30 similar movies bases on ratings for a movie given and then filtered obtained result by genre to return top 10 movies which provides more similar recommendation to user. </a:t>
            </a:r>
          </a:p>
          <a:p>
            <a:r>
              <a:rPr lang="en-IN" dirty="0">
                <a:latin typeface="Times New Roman" pitchFamily="18" charset="0"/>
                <a:cs typeface="Times New Roman" pitchFamily="18" charset="0"/>
              </a:rPr>
              <a:t>Now, we filtered and recommended movies based on the tags as well and obtained final list of movies recommended to a user.</a:t>
            </a:r>
          </a:p>
          <a:p>
            <a:endParaRPr lang="en-IN" dirty="0">
              <a:latin typeface="Times New Roman" pitchFamily="18" charset="0"/>
              <a:cs typeface="Times New Roman"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0922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67A54A-A355-4BEB-8170-40C69F9AD61C}"/>
              </a:ext>
            </a:extLst>
          </p:cNvPr>
          <p:cNvSpPr>
            <a:spLocks noGrp="1"/>
          </p:cNvSpPr>
          <p:nvPr>
            <p:ph type="title"/>
          </p:nvPr>
        </p:nvSpPr>
        <p:spPr/>
        <p:txBody>
          <a:bodyPr>
            <a:normAutofit fontScale="90000"/>
          </a:bodyPr>
          <a:lstStyle/>
          <a:p>
            <a:r>
              <a:rPr lang="en-US" dirty="0">
                <a:cs typeface="Times New Roman" pitchFamily="18" charset="0"/>
              </a:rPr>
              <a:t>Content-Based Movie Recommendation System Using Tags</a:t>
            </a:r>
            <a:endParaRPr lang="en-US" dirty="0"/>
          </a:p>
        </p:txBody>
      </p:sp>
      <p:sp>
        <p:nvSpPr>
          <p:cNvPr id="3" name="Content Placeholder 2">
            <a:extLst>
              <a:ext uri="{FF2B5EF4-FFF2-40B4-BE49-F238E27FC236}">
                <a16:creationId xmlns="" xmlns:a16="http://schemas.microsoft.com/office/drawing/2014/main" id="{5206D880-2CED-4F47-9810-BF6A4FF58F5B}"/>
              </a:ext>
            </a:extLst>
          </p:cNvPr>
          <p:cNvSpPr>
            <a:spLocks noGrp="1"/>
          </p:cNvSpPr>
          <p:nvPr>
            <p:ph idx="1"/>
          </p:nvPr>
        </p:nvSpPr>
        <p:spPr/>
        <p:txBody>
          <a:bodyPr>
            <a:normAutofit fontScale="77500" lnSpcReduction="20000"/>
          </a:bodyPr>
          <a:lstStyle/>
          <a:p>
            <a:r>
              <a:rPr lang="en-US" dirty="0">
                <a:latin typeface="Times New Roman" pitchFamily="18" charset="0"/>
                <a:cs typeface="Times New Roman" pitchFamily="18" charset="0"/>
              </a:rPr>
              <a:t>Step 1. Reading the movies, ratings datasets that are taken after performing data pre-processing </a:t>
            </a:r>
          </a:p>
          <a:p>
            <a:r>
              <a:rPr lang="en-US" dirty="0">
                <a:latin typeface="Times New Roman" pitchFamily="18" charset="0"/>
                <a:cs typeface="Times New Roman" pitchFamily="18" charset="0"/>
              </a:rPr>
              <a:t>Step 2. Previously, we performed recommendation based on ratings and genres which returned top 10 movies. Out of those, movies with similar tags is recommended as follows.</a:t>
            </a:r>
          </a:p>
          <a:p>
            <a:r>
              <a:rPr lang="en-US" dirty="0">
                <a:latin typeface="Times New Roman" pitchFamily="18" charset="0"/>
                <a:cs typeface="Times New Roman" pitchFamily="18" charset="0"/>
              </a:rPr>
              <a:t>Step 3. First, we retrieve similar genre movie list and get tag list of search.</a:t>
            </a:r>
          </a:p>
          <a:p>
            <a:r>
              <a:rPr lang="en-US" dirty="0">
                <a:latin typeface="Times New Roman" pitchFamily="18" charset="0"/>
                <a:cs typeface="Times New Roman" pitchFamily="18" charset="0"/>
              </a:rPr>
              <a:t>Step 4. Iterating through all similar genre movie and comparing with tags of search. </a:t>
            </a:r>
          </a:p>
          <a:p>
            <a:r>
              <a:rPr lang="en-US" dirty="0">
                <a:latin typeface="Times New Roman" pitchFamily="18" charset="0"/>
                <a:cs typeface="Times New Roman" pitchFamily="18" charset="0"/>
              </a:rPr>
              <a:t>Step 5. Sorting based on tag match count.</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Step 6. Returning tag match movies. These are the recommended movies for the current user.</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712555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42BE9D-577C-4C73-B5FF-AA1010DF2E03}"/>
              </a:ext>
            </a:extLst>
          </p:cNvPr>
          <p:cNvSpPr>
            <a:spLocks noGrp="1"/>
          </p:cNvSpPr>
          <p:nvPr>
            <p:ph type="title"/>
          </p:nvPr>
        </p:nvSpPr>
        <p:spPr/>
        <p:txBody>
          <a:bodyPr>
            <a:normAutofit/>
          </a:bodyPr>
          <a:lstStyle/>
          <a:p>
            <a:r>
              <a:rPr lang="en-US" dirty="0" smtClean="0"/>
              <a:t>Enhancement</a:t>
            </a:r>
            <a:endParaRPr lang="en-US" dirty="0"/>
          </a:p>
        </p:txBody>
      </p:sp>
      <p:sp>
        <p:nvSpPr>
          <p:cNvPr id="3" name="Content Placeholder 2">
            <a:extLst>
              <a:ext uri="{FF2B5EF4-FFF2-40B4-BE49-F238E27FC236}">
                <a16:creationId xmlns="" xmlns:a16="http://schemas.microsoft.com/office/drawing/2014/main" id="{C96303D6-CABB-488B-9871-F9E0B89392D9}"/>
              </a:ext>
            </a:extLst>
          </p:cNvPr>
          <p:cNvSpPr>
            <a:spLocks noGrp="1"/>
          </p:cNvSpPr>
          <p:nvPr>
            <p:ph idx="1"/>
          </p:nvPr>
        </p:nvSpPr>
        <p:spPr/>
        <p:txBody>
          <a:bodyPr>
            <a:noAutofit/>
          </a:bodyPr>
          <a:lstStyle/>
          <a:p>
            <a:r>
              <a:rPr lang="en-IN" sz="2400" dirty="0">
                <a:latin typeface="Times New Roman" pitchFamily="18" charset="0"/>
                <a:cs typeface="Times New Roman" pitchFamily="18" charset="0"/>
              </a:rPr>
              <a:t>Content Based filtering </a:t>
            </a:r>
            <a:r>
              <a:rPr lang="en-IN" sz="2400" dirty="0" smtClean="0">
                <a:latin typeface="Times New Roman" pitchFamily="18" charset="0"/>
                <a:cs typeface="Times New Roman" pitchFamily="18" charset="0"/>
              </a:rPr>
              <a:t>using </a:t>
            </a:r>
            <a:r>
              <a:rPr lang="en-IN" sz="2400" dirty="0">
                <a:latin typeface="Times New Roman" pitchFamily="18" charset="0"/>
                <a:cs typeface="Times New Roman" pitchFamily="18" charset="0"/>
              </a:rPr>
              <a:t>correlation approach lacks some diversity and serendipity</a:t>
            </a:r>
            <a:r>
              <a:rPr lang="en-US" sz="2400" dirty="0">
                <a:latin typeface="Times New Roman" pitchFamily="18" charset="0"/>
                <a:cs typeface="Times New Roman" pitchFamily="18" charset="0"/>
              </a:rPr>
              <a:t> compared to Collaborative. </a:t>
            </a:r>
            <a:r>
              <a:rPr lang="en-IN" sz="2400" dirty="0">
                <a:latin typeface="Times New Roman" pitchFamily="18" charset="0"/>
                <a:cs typeface="Times New Roman" pitchFamily="18" charset="0"/>
              </a:rPr>
              <a:t>The advantage of collaborative filtering is that it does not rely on content that can be analyzed and can accurately represent complex items.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difference between both is filtering using correlation has issues of data sparsity and scalability where clustering reduces the problem of scalability.</a:t>
            </a:r>
          </a:p>
          <a:p>
            <a:r>
              <a:rPr lang="en-US" sz="2400" dirty="0" smtClean="0">
                <a:latin typeface="Times New Roman" pitchFamily="18" charset="0"/>
                <a:cs typeface="Times New Roman" pitchFamily="18" charset="0"/>
              </a:rPr>
              <a:t>But, with some datasets performance </a:t>
            </a:r>
            <a:r>
              <a:rPr lang="en-US" sz="2400" dirty="0">
                <a:latin typeface="Times New Roman" pitchFamily="18" charset="0"/>
                <a:cs typeface="Times New Roman" pitchFamily="18" charset="0"/>
              </a:rPr>
              <a:t>of Correlation is more efficient when compared to K-means clustering because it correlates between movies where as K-means takes random cluster of samples each time and each time the recommendation set of movies differs.</a:t>
            </a:r>
          </a:p>
          <a:p>
            <a:pPr marL="0" indent="0">
              <a:buNone/>
            </a:pPr>
            <a:endParaRPr lang="en-US" sz="2400" dirty="0"/>
          </a:p>
        </p:txBody>
      </p:sp>
    </p:spTree>
    <p:extLst>
      <p:ext uri="{BB962C8B-B14F-4D97-AF65-F5344CB8AC3E}">
        <p14:creationId xmlns="" xmlns:p14="http://schemas.microsoft.com/office/powerpoint/2010/main" val="187586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769BD5-F2BC-4D0E-97CD-7A9AE53B0078}"/>
              </a:ext>
            </a:extLst>
          </p:cNvPr>
          <p:cNvSpPr>
            <a:spLocks noGrp="1"/>
          </p:cNvSpPr>
          <p:nvPr>
            <p:ph type="title"/>
          </p:nvPr>
        </p:nvSpPr>
        <p:spPr/>
        <p:txBody>
          <a:bodyPr>
            <a:normAutofit/>
          </a:bodyPr>
          <a:lstStyle/>
          <a:p>
            <a:r>
              <a:rPr lang="en-US" sz="4000" b="1" dirty="0">
                <a:cs typeface="Times New Roman" pitchFamily="18" charset="0"/>
              </a:rPr>
              <a:t>Collaborative-Based filtering using K-means clustering</a:t>
            </a:r>
          </a:p>
        </p:txBody>
      </p:sp>
      <p:sp>
        <p:nvSpPr>
          <p:cNvPr id="3" name="Content Placeholder 2">
            <a:extLst>
              <a:ext uri="{FF2B5EF4-FFF2-40B4-BE49-F238E27FC236}">
                <a16:creationId xmlns="" xmlns:a16="http://schemas.microsoft.com/office/drawing/2014/main" id="{C5F1B357-DB57-4575-925C-B102A8ABB196}"/>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purpose of clustering is to partition objects into groups known as clusters in such a way that two objects within the same cluster have a minimum distance between them to identify similar objects then clustering process is performed offline to build the model.</a:t>
            </a:r>
          </a:p>
          <a:p>
            <a:r>
              <a:rPr lang="en-US" dirty="0">
                <a:latin typeface="Times New Roman" panose="02020603050405020304" pitchFamily="18" charset="0"/>
                <a:cs typeface="Times New Roman" panose="02020603050405020304" pitchFamily="18" charset="0"/>
              </a:rPr>
              <a:t> When a target user arrived, the online module allocates a cluster with a substantial similarity weight to the user, and the prediction rating of a specified item is computed based on the same cluster members instead of searching whole user space.</a:t>
            </a:r>
          </a:p>
          <a:p>
            <a:r>
              <a:rPr lang="en-US" dirty="0">
                <a:latin typeface="Times New Roman" panose="02020603050405020304" pitchFamily="18" charset="0"/>
                <a:cs typeface="Times New Roman" panose="02020603050405020304" pitchFamily="18" charset="0"/>
              </a:rPr>
              <a:t>K represents the number of clusters.</a:t>
            </a:r>
          </a:p>
          <a:p>
            <a:r>
              <a:rPr lang="en-US" dirty="0">
                <a:latin typeface="Times New Roman" panose="02020603050405020304" pitchFamily="18" charset="0"/>
                <a:cs typeface="Times New Roman" panose="02020603050405020304" pitchFamily="18" charset="0"/>
              </a:rPr>
              <a:t>The system takes in the user’s personal information and predicts their movie preferences. Afterwards it clusters the movies and generates questions to refine the recommendation. Finally it suggests movies for the users.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5107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5790F-0B19-4CF6-BB84-B408EB1188F9}"/>
              </a:ext>
            </a:extLst>
          </p:cNvPr>
          <p:cNvSpPr>
            <a:spLocks noGrp="1"/>
          </p:cNvSpPr>
          <p:nvPr>
            <p:ph type="title"/>
          </p:nvPr>
        </p:nvSpPr>
        <p:spPr/>
        <p:txBody>
          <a:bodyPr/>
          <a:lstStyle/>
          <a:p>
            <a:r>
              <a:rPr lang="en-US" dirty="0"/>
              <a:t>Euclidean distance</a:t>
            </a:r>
          </a:p>
        </p:txBody>
      </p:sp>
      <p:sp>
        <p:nvSpPr>
          <p:cNvPr id="3" name="Content Placeholder 2">
            <a:extLst>
              <a:ext uri="{FF2B5EF4-FFF2-40B4-BE49-F238E27FC236}">
                <a16:creationId xmlns="" xmlns:a16="http://schemas.microsoft.com/office/drawing/2014/main" id="{69977FD6-644C-4F7C-81ED-D67164A01FC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Similarity measures between two users can be found by Euclidean, Manhattan, cosine distance. In our project, we used Euclidean distance and the formula for it is as below.</a:t>
            </a:r>
          </a:p>
          <a:p>
            <a:endParaRPr lang="en-US" dirty="0">
              <a:latin typeface="Times New Roman" panose="02020603050405020304" pitchFamily="18" charset="0"/>
              <a:cs typeface="Times New Roman" panose="02020603050405020304" pitchFamily="18" charset="0"/>
            </a:endParaRPr>
          </a:p>
        </p:txBody>
      </p:sp>
      <p:pic>
        <p:nvPicPr>
          <p:cNvPr id="5" name="Content Placeholder 8" descr="A close up of a logo&#10;&#10;Description automatically generated">
            <a:extLst>
              <a:ext uri="{FF2B5EF4-FFF2-40B4-BE49-F238E27FC236}">
                <a16:creationId xmlns="" xmlns:a16="http://schemas.microsoft.com/office/drawing/2014/main" id="{712A6423-FC86-4AC9-A1CC-65F7EFA4A58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704770" y="3578087"/>
            <a:ext cx="4533073" cy="2168490"/>
          </a:xfrm>
          <a:prstGeom prst="rect">
            <a:avLst/>
          </a:prstGeom>
        </p:spPr>
      </p:pic>
    </p:spTree>
    <p:extLst>
      <p:ext uri="{BB962C8B-B14F-4D97-AF65-F5344CB8AC3E}">
        <p14:creationId xmlns="" xmlns:p14="http://schemas.microsoft.com/office/powerpoint/2010/main" val="1816823892"/>
      </p:ext>
    </p:extLst>
  </p:cSld>
  <p:clrMapOvr>
    <a:masterClrMapping/>
  </p:clrMapOvr>
</p:sld>
</file>

<file path=ppt/theme/theme1.xml><?xml version="1.0" encoding="utf-8"?>
<a:theme xmlns:a="http://schemas.openxmlformats.org/drawingml/2006/main" name="SketchyVTI">
  <a:themeElements>
    <a:clrScheme name="AnalogousFromLightSeed_2SEEDS">
      <a:dk1>
        <a:srgbClr val="000000"/>
      </a:dk1>
      <a:lt1>
        <a:srgbClr val="FFFFFF"/>
      </a:lt1>
      <a:dk2>
        <a:srgbClr val="243641"/>
      </a:dk2>
      <a:lt2>
        <a:srgbClr val="E2E3E8"/>
      </a:lt2>
      <a:accent1>
        <a:srgbClr val="B3A13B"/>
      </a:accent1>
      <a:accent2>
        <a:srgbClr val="E98941"/>
      </a:accent2>
      <a:accent3>
        <a:srgbClr val="91A94E"/>
      </a:accent3>
      <a:accent4>
        <a:srgbClr val="37B0AA"/>
      </a:accent4>
      <a:accent5>
        <a:srgbClr val="39A9E9"/>
      </a:accent5>
      <a:accent6>
        <a:srgbClr val="4E71EB"/>
      </a:accent6>
      <a:hlink>
        <a:srgbClr val="717BB2"/>
      </a:hlink>
      <a:folHlink>
        <a:srgbClr val="7F7F7F"/>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829</TotalTime>
  <Words>1055</Words>
  <Application>Microsoft Office PowerPoint</Application>
  <PresentationFormat>Custom</PresentationFormat>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SketchyVTI</vt:lpstr>
      <vt:lpstr>Slide 1</vt:lpstr>
      <vt:lpstr>Topics to be discussed:</vt:lpstr>
      <vt:lpstr>Project Description</vt:lpstr>
      <vt:lpstr>Aim of the project</vt:lpstr>
      <vt:lpstr>Content-Based Movie Recommendation System Using Correlation</vt:lpstr>
      <vt:lpstr>Content-Based Movie Recommendation System Using Tags</vt:lpstr>
      <vt:lpstr>Enhancement</vt:lpstr>
      <vt:lpstr>Collaborative-Based filtering using K-means clustering</vt:lpstr>
      <vt:lpstr>Euclidean distance</vt:lpstr>
      <vt:lpstr>K-Means Clustering Algorithm approach</vt:lpstr>
      <vt:lpstr>Applications in day-to-day life</vt:lpstr>
      <vt:lpstr>Future Scope</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Laxmisravya Nimmagadda</dc:creator>
  <cp:lastModifiedBy>ALEKYA</cp:lastModifiedBy>
  <cp:revision>58</cp:revision>
  <dcterms:created xsi:type="dcterms:W3CDTF">2020-04-21T23:41:57Z</dcterms:created>
  <dcterms:modified xsi:type="dcterms:W3CDTF">2020-04-26T02:18:46Z</dcterms:modified>
</cp:coreProperties>
</file>