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4"/>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5" d="100"/>
          <a:sy n="55" d="100"/>
        </p:scale>
        <p:origin x="109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E737BE-859A-4273-A205-7828D85EA536}" type="datetimeFigureOut">
              <a:rPr lang="en-IN" smtClean="0"/>
              <a:t>04-08-2024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28A594-1F20-4E7B-A4DB-92F0D1C2A37C}" type="slidenum">
              <a:rPr lang="en-IN" smtClean="0"/>
              <a:t>‹#›</a:t>
            </a:fld>
            <a:endParaRPr lang="en-IN"/>
          </a:p>
        </p:txBody>
      </p:sp>
    </p:spTree>
    <p:extLst>
      <p:ext uri="{BB962C8B-B14F-4D97-AF65-F5344CB8AC3E}">
        <p14:creationId xmlns:p14="http://schemas.microsoft.com/office/powerpoint/2010/main" val="2510373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FE8407CC-180F-4897-B7A8-4C771685F045}" type="datetimeFigureOut">
              <a:rPr lang="en-IN" smtClean="0"/>
              <a:t>04-08-2024</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7D00C9B3-A854-41BD-BDD1-E1A6AD5850F0}" type="slidenum">
              <a:rPr lang="en-IN" smtClean="0"/>
              <a:t>‹#›</a:t>
            </a:fld>
            <a:endParaRPr lang="en-IN"/>
          </a:p>
        </p:txBody>
      </p:sp>
    </p:spTree>
    <p:extLst>
      <p:ext uri="{BB962C8B-B14F-4D97-AF65-F5344CB8AC3E}">
        <p14:creationId xmlns:p14="http://schemas.microsoft.com/office/powerpoint/2010/main" val="1676974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8407CC-180F-4897-B7A8-4C771685F045}" type="datetimeFigureOut">
              <a:rPr lang="en-IN" smtClean="0"/>
              <a:t>04-08-2024</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D00C9B3-A854-41BD-BDD1-E1A6AD5850F0}" type="slidenum">
              <a:rPr lang="en-IN" smtClean="0"/>
              <a:t>‹#›</a:t>
            </a:fld>
            <a:endParaRPr lang="en-IN"/>
          </a:p>
        </p:txBody>
      </p:sp>
    </p:spTree>
    <p:extLst>
      <p:ext uri="{BB962C8B-B14F-4D97-AF65-F5344CB8AC3E}">
        <p14:creationId xmlns:p14="http://schemas.microsoft.com/office/powerpoint/2010/main" val="3802281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E8407CC-180F-4897-B7A8-4C771685F045}" type="datetimeFigureOut">
              <a:rPr lang="en-IN" smtClean="0"/>
              <a:t>04-08-2024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D00C9B3-A854-41BD-BDD1-E1A6AD5850F0}" type="slidenum">
              <a:rPr lang="en-IN" smtClean="0"/>
              <a:t>‹#›</a:t>
            </a:fld>
            <a:endParaRPr lang="en-IN"/>
          </a:p>
        </p:txBody>
      </p:sp>
    </p:spTree>
    <p:extLst>
      <p:ext uri="{BB962C8B-B14F-4D97-AF65-F5344CB8AC3E}">
        <p14:creationId xmlns:p14="http://schemas.microsoft.com/office/powerpoint/2010/main" val="2013382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E8407CC-180F-4897-B7A8-4C771685F045}" type="datetimeFigureOut">
              <a:rPr lang="en-IN" smtClean="0"/>
              <a:t>04-08-2024</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D00C9B3-A854-41BD-BDD1-E1A6AD5850F0}" type="slidenum">
              <a:rPr lang="en-IN" smtClean="0"/>
              <a:t>‹#›</a:t>
            </a:fld>
            <a:endParaRPr lang="en-IN"/>
          </a:p>
        </p:txBody>
      </p:sp>
    </p:spTree>
    <p:extLst>
      <p:ext uri="{BB962C8B-B14F-4D97-AF65-F5344CB8AC3E}">
        <p14:creationId xmlns:p14="http://schemas.microsoft.com/office/powerpoint/2010/main" val="3744457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8407CC-180F-4897-B7A8-4C771685F045}" type="datetimeFigureOut">
              <a:rPr lang="en-IN" smtClean="0"/>
              <a:t>04-08-2024</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D00C9B3-A854-41BD-BDD1-E1A6AD5850F0}" type="slidenum">
              <a:rPr lang="en-IN" smtClean="0"/>
              <a:t>‹#›</a:t>
            </a:fld>
            <a:endParaRPr lang="en-IN"/>
          </a:p>
        </p:txBody>
      </p:sp>
    </p:spTree>
    <p:extLst>
      <p:ext uri="{BB962C8B-B14F-4D97-AF65-F5344CB8AC3E}">
        <p14:creationId xmlns:p14="http://schemas.microsoft.com/office/powerpoint/2010/main" val="3267437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E8407CC-180F-4897-B7A8-4C771685F045}" type="datetimeFigureOut">
              <a:rPr lang="en-IN" smtClean="0"/>
              <a:t>04-08-2024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00C9B3-A854-41BD-BDD1-E1A6AD5850F0}" type="slidenum">
              <a:rPr lang="en-IN" smtClean="0"/>
              <a:t>‹#›</a:t>
            </a:fld>
            <a:endParaRPr lang="en-IN"/>
          </a:p>
        </p:txBody>
      </p:sp>
    </p:spTree>
    <p:extLst>
      <p:ext uri="{BB962C8B-B14F-4D97-AF65-F5344CB8AC3E}">
        <p14:creationId xmlns:p14="http://schemas.microsoft.com/office/powerpoint/2010/main" val="1035256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E8407CC-180F-4897-B7A8-4C771685F045}" type="datetimeFigureOut">
              <a:rPr lang="en-IN" smtClean="0"/>
              <a:t>04-08-2024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00C9B3-A854-41BD-BDD1-E1A6AD5850F0}" type="slidenum">
              <a:rPr lang="en-IN" smtClean="0"/>
              <a:t>‹#›</a:t>
            </a:fld>
            <a:endParaRPr lang="en-IN"/>
          </a:p>
        </p:txBody>
      </p:sp>
    </p:spTree>
    <p:extLst>
      <p:ext uri="{BB962C8B-B14F-4D97-AF65-F5344CB8AC3E}">
        <p14:creationId xmlns:p14="http://schemas.microsoft.com/office/powerpoint/2010/main" val="5286646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8407CC-180F-4897-B7A8-4C771685F045}" type="datetimeFigureOut">
              <a:rPr lang="en-IN" smtClean="0"/>
              <a:t>04-08-2024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00C9B3-A854-41BD-BDD1-E1A6AD5850F0}" type="slidenum">
              <a:rPr lang="en-IN" smtClean="0"/>
              <a:t>‹#›</a:t>
            </a:fld>
            <a:endParaRPr lang="en-IN"/>
          </a:p>
        </p:txBody>
      </p:sp>
    </p:spTree>
    <p:extLst>
      <p:ext uri="{BB962C8B-B14F-4D97-AF65-F5344CB8AC3E}">
        <p14:creationId xmlns:p14="http://schemas.microsoft.com/office/powerpoint/2010/main" val="1746413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8407CC-180F-4897-B7A8-4C771685F045}" type="datetimeFigureOut">
              <a:rPr lang="en-IN" smtClean="0"/>
              <a:t>04-08-2024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D00C9B3-A854-41BD-BDD1-E1A6AD5850F0}" type="slidenum">
              <a:rPr lang="en-IN" smtClean="0"/>
              <a:t>‹#›</a:t>
            </a:fld>
            <a:endParaRPr lang="en-IN"/>
          </a:p>
        </p:txBody>
      </p:sp>
    </p:spTree>
    <p:extLst>
      <p:ext uri="{BB962C8B-B14F-4D97-AF65-F5344CB8AC3E}">
        <p14:creationId xmlns:p14="http://schemas.microsoft.com/office/powerpoint/2010/main" val="463964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8407CC-180F-4897-B7A8-4C771685F045}" type="datetimeFigureOut">
              <a:rPr lang="en-IN" smtClean="0"/>
              <a:t>04-08-2024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00C9B3-A854-41BD-BDD1-E1A6AD5850F0}" type="slidenum">
              <a:rPr lang="en-IN" smtClean="0"/>
              <a:t>‹#›</a:t>
            </a:fld>
            <a:endParaRPr lang="en-IN"/>
          </a:p>
        </p:txBody>
      </p:sp>
    </p:spTree>
    <p:extLst>
      <p:ext uri="{BB962C8B-B14F-4D97-AF65-F5344CB8AC3E}">
        <p14:creationId xmlns:p14="http://schemas.microsoft.com/office/powerpoint/2010/main" val="305085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8407CC-180F-4897-B7A8-4C771685F045}" type="datetimeFigureOut">
              <a:rPr lang="en-IN" smtClean="0"/>
              <a:t>04-08-2024</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D00C9B3-A854-41BD-BDD1-E1A6AD5850F0}" type="slidenum">
              <a:rPr lang="en-IN" smtClean="0"/>
              <a:t>‹#›</a:t>
            </a:fld>
            <a:endParaRPr lang="en-IN"/>
          </a:p>
        </p:txBody>
      </p:sp>
    </p:spTree>
    <p:extLst>
      <p:ext uri="{BB962C8B-B14F-4D97-AF65-F5344CB8AC3E}">
        <p14:creationId xmlns:p14="http://schemas.microsoft.com/office/powerpoint/2010/main" val="3977829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8407CC-180F-4897-B7A8-4C771685F045}" type="datetimeFigureOut">
              <a:rPr lang="en-IN" smtClean="0"/>
              <a:t>04-08-2024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00C9B3-A854-41BD-BDD1-E1A6AD5850F0}" type="slidenum">
              <a:rPr lang="en-IN" smtClean="0"/>
              <a:t>‹#›</a:t>
            </a:fld>
            <a:endParaRPr lang="en-IN"/>
          </a:p>
        </p:txBody>
      </p:sp>
    </p:spTree>
    <p:extLst>
      <p:ext uri="{BB962C8B-B14F-4D97-AF65-F5344CB8AC3E}">
        <p14:creationId xmlns:p14="http://schemas.microsoft.com/office/powerpoint/2010/main" val="1476074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8407CC-180F-4897-B7A8-4C771685F045}" type="datetimeFigureOut">
              <a:rPr lang="en-IN" smtClean="0"/>
              <a:t>04-08-2024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00C9B3-A854-41BD-BDD1-E1A6AD5850F0}" type="slidenum">
              <a:rPr lang="en-IN" smtClean="0"/>
              <a:t>‹#›</a:t>
            </a:fld>
            <a:endParaRPr lang="en-IN"/>
          </a:p>
        </p:txBody>
      </p:sp>
    </p:spTree>
    <p:extLst>
      <p:ext uri="{BB962C8B-B14F-4D97-AF65-F5344CB8AC3E}">
        <p14:creationId xmlns:p14="http://schemas.microsoft.com/office/powerpoint/2010/main" val="3492121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8407CC-180F-4897-B7A8-4C771685F045}" type="datetimeFigureOut">
              <a:rPr lang="en-IN" smtClean="0"/>
              <a:t>04-08-2024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00C9B3-A854-41BD-BDD1-E1A6AD5850F0}" type="slidenum">
              <a:rPr lang="en-IN" smtClean="0"/>
              <a:t>‹#›</a:t>
            </a:fld>
            <a:endParaRPr lang="en-IN"/>
          </a:p>
        </p:txBody>
      </p:sp>
    </p:spTree>
    <p:extLst>
      <p:ext uri="{BB962C8B-B14F-4D97-AF65-F5344CB8AC3E}">
        <p14:creationId xmlns:p14="http://schemas.microsoft.com/office/powerpoint/2010/main" val="4010979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8407CC-180F-4897-B7A8-4C771685F045}" type="datetimeFigureOut">
              <a:rPr lang="en-IN" smtClean="0"/>
              <a:t>04-08-2024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D00C9B3-A854-41BD-BDD1-E1A6AD5850F0}" type="slidenum">
              <a:rPr lang="en-IN" smtClean="0"/>
              <a:t>‹#›</a:t>
            </a:fld>
            <a:endParaRPr lang="en-IN"/>
          </a:p>
        </p:txBody>
      </p:sp>
    </p:spTree>
    <p:extLst>
      <p:ext uri="{BB962C8B-B14F-4D97-AF65-F5344CB8AC3E}">
        <p14:creationId xmlns:p14="http://schemas.microsoft.com/office/powerpoint/2010/main" val="4130438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8407CC-180F-4897-B7A8-4C771685F045}" type="datetimeFigureOut">
              <a:rPr lang="en-IN" smtClean="0"/>
              <a:t>04-08-2024</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D00C9B3-A854-41BD-BDD1-E1A6AD5850F0}" type="slidenum">
              <a:rPr lang="en-IN" smtClean="0"/>
              <a:t>‹#›</a:t>
            </a:fld>
            <a:endParaRPr lang="en-IN"/>
          </a:p>
        </p:txBody>
      </p:sp>
    </p:spTree>
    <p:extLst>
      <p:ext uri="{BB962C8B-B14F-4D97-AF65-F5344CB8AC3E}">
        <p14:creationId xmlns:p14="http://schemas.microsoft.com/office/powerpoint/2010/main" val="718628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8407CC-180F-4897-B7A8-4C771685F045}" type="datetimeFigureOut">
              <a:rPr lang="en-IN" smtClean="0"/>
              <a:t>04-08-2024</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D00C9B3-A854-41BD-BDD1-E1A6AD5850F0}" type="slidenum">
              <a:rPr lang="en-IN" smtClean="0"/>
              <a:t>‹#›</a:t>
            </a:fld>
            <a:endParaRPr lang="en-IN"/>
          </a:p>
        </p:txBody>
      </p:sp>
    </p:spTree>
    <p:extLst>
      <p:ext uri="{BB962C8B-B14F-4D97-AF65-F5344CB8AC3E}">
        <p14:creationId xmlns:p14="http://schemas.microsoft.com/office/powerpoint/2010/main" val="2405824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FE8407CC-180F-4897-B7A8-4C771685F045}" type="datetimeFigureOut">
              <a:rPr lang="en-IN" smtClean="0"/>
              <a:t>04-08-2024</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7D00C9B3-A854-41BD-BDD1-E1A6AD5850F0}" type="slidenum">
              <a:rPr lang="en-IN" smtClean="0"/>
              <a:t>‹#›</a:t>
            </a:fld>
            <a:endParaRPr lang="en-IN"/>
          </a:p>
        </p:txBody>
      </p:sp>
    </p:spTree>
    <p:extLst>
      <p:ext uri="{BB962C8B-B14F-4D97-AF65-F5344CB8AC3E}">
        <p14:creationId xmlns:p14="http://schemas.microsoft.com/office/powerpoint/2010/main" val="222749427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86DD5-599D-4534-970A-6483D5EA8D2F}"/>
              </a:ext>
            </a:extLst>
          </p:cNvPr>
          <p:cNvSpPr>
            <a:spLocks noGrp="1"/>
          </p:cNvSpPr>
          <p:nvPr>
            <p:ph type="ctrTitle"/>
          </p:nvPr>
        </p:nvSpPr>
        <p:spPr>
          <a:xfrm>
            <a:off x="604157" y="1567543"/>
            <a:ext cx="10983686" cy="2971800"/>
          </a:xfrm>
        </p:spPr>
        <p:txBody>
          <a:bodyPr/>
          <a:lstStyle/>
          <a:p>
            <a:pPr algn="ctr"/>
            <a:r>
              <a:rPr lang="en-US" sz="3200" dirty="0">
                <a:latin typeface="Times New Roman" panose="02020603050405020304" pitchFamily="18" charset="0"/>
                <a:cs typeface="Times New Roman" panose="02020603050405020304" pitchFamily="18" charset="0"/>
              </a:rPr>
              <a:t>GUNDA NIKITHA SRINIVAS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8494900040 | nikithasgunda@gmail.com</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ASSIGNMENT 2</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[Listing Down The best Practices while Deploying EC2, RDS, VPC, DynamoDB, ALB Services]</a:t>
            </a: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1475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A1687-2C8A-8796-4933-5A4F88638A0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2.3 VPC</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B0EA20-C6D1-524E-537E-28EC5A5BA533}"/>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Best practices for VPC:</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Allocate IP addresses using CIDR notation, Maintain clear records for troubleshooting by documenting IP address assignments.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Leverage AWS managed services, Implement network monitoring and consider hybrid cloud connectivity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remote subnets for web servers, databases etc. Distribute resources across multiple </a:t>
            </a:r>
            <a:r>
              <a:rPr lang="en-US" dirty="0" err="1">
                <a:latin typeface="Times New Roman" panose="02020603050405020304" pitchFamily="18" charset="0"/>
                <a:cs typeface="Times New Roman" panose="02020603050405020304" pitchFamily="18" charset="0"/>
              </a:rPr>
              <a:t>Azs</a:t>
            </a:r>
            <a:r>
              <a:rPr lang="en-US" dirty="0">
                <a:latin typeface="Times New Roman" panose="02020603050405020304" pitchFamily="18" charset="0"/>
                <a:cs typeface="Times New Roman" panose="02020603050405020304" pitchFamily="18" charset="0"/>
              </a:rPr>
              <a:t> for high availability.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Establish proper routing between VPCs and evaluate VPC peering for inter-region connectivity.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6078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A8881-6F02-81E3-42FC-5A0F74C1AA3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2.4 DynamoDB</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867CCB-6B1B-46E1-E4E9-5122F51F79AB}"/>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Best Practices for DynamoDB:</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Design Tables Ensuring accurate data distribution across partitions, select sort key that supports query filtering, make Global secondary Indexes to support query patterns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Consider DynamoDB </a:t>
            </a:r>
            <a:r>
              <a:rPr lang="en-US" dirty="0" err="1">
                <a:latin typeface="Times New Roman" panose="02020603050405020304" pitchFamily="18" charset="0"/>
                <a:cs typeface="Times New Roman" panose="02020603050405020304" pitchFamily="18" charset="0"/>
              </a:rPr>
              <a:t>NoSql</a:t>
            </a:r>
            <a:r>
              <a:rPr lang="en-US" dirty="0">
                <a:latin typeface="Times New Roman" panose="02020603050405020304" pitchFamily="18" charset="0"/>
                <a:cs typeface="Times New Roman" panose="02020603050405020304" pitchFamily="18" charset="0"/>
              </a:rPr>
              <a:t> data model and design accordingly, keep items size within recommended limits to avoid performance issues , Use time-to-live and DynamoDB accelerator for data expiration management and improvement in read performance for frequently accessed data respectively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Enable CloudWatch anomaly detection to identify unusual patterns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 Auto scaling function to adjust capacity based on workload fluctuations</a:t>
            </a:r>
            <a:r>
              <a:rPr lang="en-US" dirty="0"/>
              <a:t>.</a:t>
            </a:r>
            <a:endParaRPr lang="en-IN" dirty="0"/>
          </a:p>
        </p:txBody>
      </p:sp>
    </p:spTree>
    <p:extLst>
      <p:ext uri="{BB962C8B-B14F-4D97-AF65-F5344CB8AC3E}">
        <p14:creationId xmlns:p14="http://schemas.microsoft.com/office/powerpoint/2010/main" val="3596770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EA663-9EFD-C146-FADC-8A05AAB5FFA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2.5 ALB</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0E6B4B-78CD-5A62-D5CD-71A0D985930A}"/>
              </a:ext>
            </a:extLst>
          </p:cNvPr>
          <p:cNvSpPr>
            <a:spLocks noGrp="1"/>
          </p:cNvSpPr>
          <p:nvPr>
            <p:ph idx="1"/>
          </p:nvPr>
        </p:nvSpPr>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Best practices for ALB:</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 AWS certificate manager for SSL/TLS certificate management, Configure strong Cipher suites to protect against vulnerabilities and enforce HTTPs connections by enabling HSTS.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path based routing and host based routing  for efficient traffic distribution and virtual hosting respectively.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target groups settings for load balancing algorithms, Implement sticky sessions for application state management . Appropriate health check protocols paths and intervals , Choose between instance or IP target groups based on application.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review and update on ALB target group scaling, security groups, cost optimization and testing is must.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5928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FB2DD-23CC-1D44-3781-FA95C5036272}"/>
              </a:ext>
            </a:extLst>
          </p:cNvPr>
          <p:cNvSpPr>
            <a:spLocks noGrp="1"/>
          </p:cNvSpPr>
          <p:nvPr>
            <p:ph type="title"/>
          </p:nvPr>
        </p:nvSpPr>
        <p:spPr>
          <a:xfrm>
            <a:off x="1154953" y="973668"/>
            <a:ext cx="8761413" cy="706964"/>
          </a:xfrm>
        </p:spPr>
        <p:txBody>
          <a:bodyPr/>
          <a:lstStyle/>
          <a:p>
            <a:r>
              <a:rPr lang="en-US" dirty="0">
                <a:latin typeface="Times New Roman" panose="02020603050405020304" pitchFamily="18" charset="0"/>
                <a:cs typeface="Times New Roman" panose="02020603050405020304" pitchFamily="18" charset="0"/>
              </a:rPr>
              <a:t>Table Of Contents</a:t>
            </a:r>
            <a:endParaRPr lang="en-IN"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296115F3-396E-9BB1-0B3D-ACC84C3956A1}"/>
              </a:ext>
            </a:extLst>
          </p:cNvPr>
          <p:cNvGraphicFramePr>
            <a:graphicFrameLocks noGrp="1"/>
          </p:cNvGraphicFramePr>
          <p:nvPr>
            <p:extLst>
              <p:ext uri="{D42A27DB-BD31-4B8C-83A1-F6EECF244321}">
                <p14:modId xmlns:p14="http://schemas.microsoft.com/office/powerpoint/2010/main" val="2454109767"/>
              </p:ext>
            </p:extLst>
          </p:nvPr>
        </p:nvGraphicFramePr>
        <p:xfrm>
          <a:off x="3488163" y="2511742"/>
          <a:ext cx="5215674" cy="3296920"/>
        </p:xfrm>
        <a:graphic>
          <a:graphicData uri="http://schemas.openxmlformats.org/drawingml/2006/table">
            <a:tbl>
              <a:tblPr firstRow="1" bandRow="1">
                <a:tableStyleId>{5C22544A-7EE6-4342-B048-85BDC9FD1C3A}</a:tableStyleId>
              </a:tblPr>
              <a:tblGrid>
                <a:gridCol w="5007394">
                  <a:extLst>
                    <a:ext uri="{9D8B030D-6E8A-4147-A177-3AD203B41FA5}">
                      <a16:colId xmlns:a16="http://schemas.microsoft.com/office/drawing/2014/main" val="356707653"/>
                    </a:ext>
                  </a:extLst>
                </a:gridCol>
                <a:gridCol w="208280">
                  <a:extLst>
                    <a:ext uri="{9D8B030D-6E8A-4147-A177-3AD203B41FA5}">
                      <a16:colId xmlns:a16="http://schemas.microsoft.com/office/drawing/2014/main" val="788587956"/>
                    </a:ext>
                  </a:extLst>
                </a:gridCol>
              </a:tblGrid>
              <a:tr h="370840">
                <a:tc>
                  <a:txBody>
                    <a:bodyPr/>
                    <a:lstStyle/>
                    <a:p>
                      <a:r>
                        <a:rPr lang="en-US" dirty="0">
                          <a:latin typeface="Times New Roman" panose="02020603050405020304" pitchFamily="18" charset="0"/>
                          <a:cs typeface="Times New Roman" panose="02020603050405020304" pitchFamily="18" charset="0"/>
                        </a:rPr>
                        <a:t>Topics</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p>
                  </a:txBody>
                  <a:tcPr/>
                </a:tc>
                <a:extLst>
                  <a:ext uri="{0D108BD9-81ED-4DB2-BD59-A6C34878D82A}">
                    <a16:rowId xmlns:a16="http://schemas.microsoft.com/office/drawing/2014/main" val="4195100996"/>
                  </a:ext>
                </a:extLst>
              </a:tr>
              <a:tr h="370840">
                <a:tc>
                  <a:txBody>
                    <a:bodyPr/>
                    <a:lstStyle/>
                    <a:p>
                      <a:pPr marL="342900" indent="-342900">
                        <a:buAutoNum type="arabicPeriod"/>
                      </a:pPr>
                      <a:r>
                        <a:rPr lang="en-US" dirty="0">
                          <a:latin typeface="Times New Roman" panose="02020603050405020304" pitchFamily="18" charset="0"/>
                          <a:cs typeface="Times New Roman" panose="02020603050405020304" pitchFamily="18" charset="0"/>
                        </a:rPr>
                        <a:t>Overview of Assignment1</a:t>
                      </a:r>
                    </a:p>
                    <a:p>
                      <a:pPr marL="0" indent="0">
                        <a:buNone/>
                      </a:pPr>
                      <a:r>
                        <a:rPr lang="en-US" dirty="0">
                          <a:latin typeface="Times New Roman" panose="02020603050405020304" pitchFamily="18" charset="0"/>
                          <a:cs typeface="Times New Roman" panose="02020603050405020304" pitchFamily="18" charset="0"/>
                        </a:rPr>
                        <a:t>1.1 Installation and environment set up</a:t>
                      </a:r>
                    </a:p>
                    <a:p>
                      <a:pPr marL="0" indent="0">
                        <a:buNone/>
                      </a:pPr>
                      <a:r>
                        <a:rPr lang="en-US" dirty="0">
                          <a:latin typeface="Times New Roman" panose="02020603050405020304" pitchFamily="18" charset="0"/>
                          <a:cs typeface="Times New Roman" panose="02020603050405020304" pitchFamily="18" charset="0"/>
                        </a:rPr>
                        <a:t>1.2 Aws CLI Installation</a:t>
                      </a:r>
                    </a:p>
                    <a:p>
                      <a:pPr marL="0" indent="0">
                        <a:buNone/>
                      </a:pPr>
                      <a:r>
                        <a:rPr lang="en-US" dirty="0">
                          <a:latin typeface="Times New Roman" panose="02020603050405020304" pitchFamily="18" charset="0"/>
                          <a:cs typeface="Times New Roman" panose="02020603050405020304" pitchFamily="18" charset="0"/>
                        </a:rPr>
                        <a:t>1.3 Run Commands</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p>
                  </a:txBody>
                  <a:tcPr/>
                </a:tc>
                <a:extLst>
                  <a:ext uri="{0D108BD9-81ED-4DB2-BD59-A6C34878D82A}">
                    <a16:rowId xmlns:a16="http://schemas.microsoft.com/office/drawing/2014/main" val="2817798020"/>
                  </a:ext>
                </a:extLst>
              </a:tr>
              <a:tr h="370840">
                <a:tc>
                  <a:txBody>
                    <a:bodyPr/>
                    <a:lstStyle/>
                    <a:p>
                      <a:r>
                        <a:rPr lang="en-US" dirty="0">
                          <a:latin typeface="Times New Roman" panose="02020603050405020304" pitchFamily="18" charset="0"/>
                          <a:cs typeface="Times New Roman" panose="02020603050405020304" pitchFamily="18" charset="0"/>
                        </a:rPr>
                        <a:t>2. Assignment 2</a:t>
                      </a:r>
                    </a:p>
                    <a:p>
                      <a:r>
                        <a:rPr lang="en-US" dirty="0">
                          <a:latin typeface="Times New Roman" panose="02020603050405020304" pitchFamily="18" charset="0"/>
                          <a:cs typeface="Times New Roman" panose="02020603050405020304" pitchFamily="18" charset="0"/>
                        </a:rPr>
                        <a:t>2.1 EC2 Instance</a:t>
                      </a:r>
                    </a:p>
                    <a:p>
                      <a:r>
                        <a:rPr lang="en-US" dirty="0">
                          <a:latin typeface="Times New Roman" panose="02020603050405020304" pitchFamily="18" charset="0"/>
                          <a:cs typeface="Times New Roman" panose="02020603050405020304" pitchFamily="18" charset="0"/>
                        </a:rPr>
                        <a:t>2.2 RDS</a:t>
                      </a:r>
                    </a:p>
                    <a:p>
                      <a:r>
                        <a:rPr lang="en-US" dirty="0">
                          <a:latin typeface="Times New Roman" panose="02020603050405020304" pitchFamily="18" charset="0"/>
                          <a:cs typeface="Times New Roman" panose="02020603050405020304" pitchFamily="18" charset="0"/>
                        </a:rPr>
                        <a:t>2.3 VPC </a:t>
                      </a:r>
                    </a:p>
                    <a:p>
                      <a:r>
                        <a:rPr lang="en-US" dirty="0">
                          <a:latin typeface="Times New Roman" panose="02020603050405020304" pitchFamily="18" charset="0"/>
                          <a:cs typeface="Times New Roman" panose="02020603050405020304" pitchFamily="18" charset="0"/>
                        </a:rPr>
                        <a:t>2.4 DynamoDB</a:t>
                      </a:r>
                    </a:p>
                    <a:p>
                      <a:r>
                        <a:rPr lang="en-US" dirty="0">
                          <a:latin typeface="Times New Roman" panose="02020603050405020304" pitchFamily="18" charset="0"/>
                          <a:cs typeface="Times New Roman" panose="02020603050405020304" pitchFamily="18" charset="0"/>
                        </a:rPr>
                        <a:t>2.5 ALB</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p>
                  </a:txBody>
                  <a:tcPr/>
                </a:tc>
                <a:extLst>
                  <a:ext uri="{0D108BD9-81ED-4DB2-BD59-A6C34878D82A}">
                    <a16:rowId xmlns:a16="http://schemas.microsoft.com/office/drawing/2014/main" val="2009666168"/>
                  </a:ext>
                </a:extLst>
              </a:tr>
            </a:tbl>
          </a:graphicData>
        </a:graphic>
      </p:graphicFrame>
    </p:spTree>
    <p:extLst>
      <p:ext uri="{BB962C8B-B14F-4D97-AF65-F5344CB8AC3E}">
        <p14:creationId xmlns:p14="http://schemas.microsoft.com/office/powerpoint/2010/main" val="10193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1B279-25DB-3BD1-0605-9322E9064CE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 Overview Of Assignment1</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1.1 Installation and Environment Setup</a:t>
            </a: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9319B6AB-629E-921F-8449-0C5C25498009}"/>
              </a:ext>
            </a:extLst>
          </p:cNvPr>
          <p:cNvSpPr>
            <a:spLocks noGrp="1" noChangeArrowheads="1"/>
          </p:cNvSpPr>
          <p:nvPr>
            <p:ph idx="1"/>
          </p:nvPr>
        </p:nvSpPr>
        <p:spPr bwMode="auto">
          <a:xfrm>
            <a:off x="1154952" y="2549668"/>
            <a:ext cx="1074313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lang="en-US" altLang="en-US" b="1" dirty="0">
                <a:solidFill>
                  <a:schemeClr val="tx1"/>
                </a:solidFill>
                <a:latin typeface="Times New Roman" panose="02020603050405020304" pitchFamily="18" charset="0"/>
                <a:cs typeface="Times New Roman" panose="02020603050405020304" pitchFamily="18" charset="0"/>
              </a:rPr>
              <a:t>Setup and Deployment</a:t>
            </a:r>
          </a:p>
          <a:p>
            <a:pPr marL="0" indent="0" algn="just" defTabSz="914400" eaLnBrk="0" fontAlgn="base" hangingPunct="0">
              <a:spcBef>
                <a:spcPct val="0"/>
              </a:spcBef>
              <a:spcAft>
                <a:spcPct val="0"/>
              </a:spcAft>
              <a:buClrTx/>
              <a:buSzTx/>
              <a:buNone/>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Overview of Terraform and AWS CLI</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Terraform: An open-source infrastructure as code software tool</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AWS CLI: Command Line Interface for managing AWS services</a:t>
            </a:r>
          </a:p>
          <a:p>
            <a:pPr marL="0" marR="0" lvl="0" indent="0" algn="just" defTabSz="914400" rtl="0" eaLnBrk="0" fontAlgn="base" latinLnBrk="0" hangingPunct="0">
              <a:lnSpc>
                <a:spcPct val="100000"/>
              </a:lnSpc>
              <a:spcBef>
                <a:spcPct val="0"/>
              </a:spcBef>
              <a:spcAft>
                <a:spcPct val="0"/>
              </a:spcAft>
              <a:buClrTx/>
              <a:buSzTx/>
              <a:buNone/>
              <a:tabLst/>
            </a:pPr>
            <a:r>
              <a:rPr lang="en-US" altLang="en-US" b="1" dirty="0">
                <a:solidFill>
                  <a:schemeClr val="tx1"/>
                </a:solidFill>
                <a:latin typeface="Times New Roman" panose="02020603050405020304" pitchFamily="18" charset="0"/>
                <a:cs typeface="Times New Roman" panose="02020603050405020304" pitchFamily="18" charset="0"/>
              </a:rPr>
              <a:t>Installing Terraform</a:t>
            </a:r>
          </a:p>
          <a:p>
            <a:pPr algn="just" defTabSz="914400" eaLnBrk="0" fontAlgn="base" hangingPunct="0">
              <a:spcBef>
                <a:spcPct val="0"/>
              </a:spcBef>
              <a:spcAft>
                <a:spcPct val="0"/>
              </a:spcAft>
              <a:buClrTx/>
              <a:buSzTx/>
              <a:buFont typeface="Arial" panose="020B0604020202020204" pitchFamily="34" charset="0"/>
              <a:buChar char="•"/>
            </a:pPr>
            <a:r>
              <a:rPr lang="en-US" altLang="en-US" dirty="0">
                <a:solidFill>
                  <a:schemeClr val="tx1"/>
                </a:solidFill>
                <a:latin typeface="Times New Roman" panose="02020603050405020304" pitchFamily="18" charset="0"/>
                <a:cs typeface="Times New Roman" panose="02020603050405020304" pitchFamily="18" charset="0"/>
              </a:rPr>
              <a:t>Download and Install</a:t>
            </a:r>
          </a:p>
          <a:p>
            <a:pPr algn="just" defTabSz="914400" eaLnBrk="0" fontAlgn="base" hangingPunct="0">
              <a:spcBef>
                <a:spcPct val="0"/>
              </a:spcBef>
              <a:spcAft>
                <a:spcPct val="0"/>
              </a:spcAft>
              <a:buClrTx/>
              <a:buSzTx/>
              <a:buFont typeface="Arial" panose="020B0604020202020204" pitchFamily="34" charset="0"/>
              <a:buChar char="•"/>
            </a:pPr>
            <a:r>
              <a:rPr lang="en-US" altLang="en-US" dirty="0">
                <a:solidFill>
                  <a:schemeClr val="tx1"/>
                </a:solidFill>
                <a:latin typeface="Times New Roman" panose="02020603050405020304" pitchFamily="18" charset="0"/>
                <a:cs typeface="Times New Roman" panose="02020603050405020304" pitchFamily="18" charset="0"/>
              </a:rPr>
              <a:t>Visit the Terraform Website</a:t>
            </a:r>
          </a:p>
          <a:p>
            <a:pPr algn="just" defTabSz="914400" eaLnBrk="0" fontAlgn="base" hangingPunct="0">
              <a:spcBef>
                <a:spcPct val="0"/>
              </a:spcBef>
              <a:spcAft>
                <a:spcPct val="0"/>
              </a:spcAft>
              <a:buClrTx/>
              <a:buSzTx/>
              <a:buFont typeface="Arial" panose="020B0604020202020204" pitchFamily="34" charset="0"/>
              <a:buChar char="•"/>
            </a:pPr>
            <a:r>
              <a:rPr lang="en-US" altLang="en-US" dirty="0">
                <a:solidFill>
                  <a:schemeClr val="tx1"/>
                </a:solidFill>
                <a:latin typeface="Times New Roman" panose="02020603050405020304" pitchFamily="18" charset="0"/>
                <a:cs typeface="Times New Roman" panose="02020603050405020304" pitchFamily="18" charset="0"/>
              </a:rPr>
              <a:t>Choose the Appropriate Version for your operating System</a:t>
            </a:r>
          </a:p>
          <a:p>
            <a:pPr algn="just" defTabSz="914400" eaLnBrk="0" fontAlgn="base" hangingPunct="0">
              <a:spcBef>
                <a:spcPct val="0"/>
              </a:spcBef>
              <a:spcAft>
                <a:spcPct val="0"/>
              </a:spcAft>
              <a:buClrTx/>
              <a:buSzTx/>
              <a:buFont typeface="Arial" panose="020B0604020202020204" pitchFamily="34" charset="0"/>
              <a:buChar char="•"/>
            </a:pPr>
            <a:r>
              <a:rPr lang="en-US" altLang="en-US" dirty="0">
                <a:solidFill>
                  <a:schemeClr val="tx1"/>
                </a:solidFill>
                <a:latin typeface="Times New Roman" panose="02020603050405020304" pitchFamily="18" charset="0"/>
                <a:cs typeface="Times New Roman" panose="02020603050405020304" pitchFamily="18" charset="0"/>
              </a:rPr>
              <a:t>Follow the installation Instructions.</a:t>
            </a:r>
          </a:p>
          <a:p>
            <a:pPr algn="just" defTabSz="914400" eaLnBrk="0" fontAlgn="base" hangingPunct="0">
              <a:spcBef>
                <a:spcPct val="0"/>
              </a:spcBef>
              <a:spcAft>
                <a:spcPct val="0"/>
              </a:spcAft>
              <a:buClrTx/>
              <a:buSzTx/>
              <a:buFont typeface="Arial" panose="020B0604020202020204" pitchFamily="34" charset="0"/>
              <a:buChar char="•"/>
            </a:pPr>
            <a:r>
              <a:rPr lang="en-US" altLang="en-US" dirty="0">
                <a:solidFill>
                  <a:schemeClr val="tx1"/>
                </a:solidFill>
                <a:latin typeface="Times New Roman" panose="02020603050405020304" pitchFamily="18" charset="0"/>
                <a:cs typeface="Times New Roman" panose="02020603050405020304" pitchFamily="18" charset="0"/>
              </a:rPr>
              <a:t>Verify Installation </a:t>
            </a:r>
          </a:p>
          <a:p>
            <a:pPr algn="just" defTabSz="914400" eaLnBrk="0" fontAlgn="base" hangingPunct="0">
              <a:spcBef>
                <a:spcPct val="0"/>
              </a:spcBef>
              <a:spcAft>
                <a:spcPct val="0"/>
              </a:spcAft>
              <a:buClrTx/>
              <a:buSzTx/>
              <a:buFont typeface="Arial" panose="020B0604020202020204" pitchFamily="34" charset="0"/>
              <a:buChar char="•"/>
            </a:pPr>
            <a:r>
              <a:rPr lang="en-US" altLang="en-US" dirty="0">
                <a:solidFill>
                  <a:schemeClr val="tx1"/>
                </a:solidFill>
                <a:latin typeface="Times New Roman" panose="02020603050405020304" pitchFamily="18" charset="0"/>
                <a:cs typeface="Times New Roman" panose="02020603050405020304" pitchFamily="18" charset="0"/>
              </a:rPr>
              <a:t>Open PowerShell</a:t>
            </a:r>
          </a:p>
          <a:p>
            <a:pPr algn="just" defTabSz="914400" eaLnBrk="0" fontAlgn="base" hangingPunct="0">
              <a:spcBef>
                <a:spcPct val="0"/>
              </a:spcBef>
              <a:spcAft>
                <a:spcPct val="0"/>
              </a:spcAft>
              <a:buClrTx/>
              <a:buSzTx/>
              <a:buFont typeface="Arial" panose="020B0604020202020204" pitchFamily="34" charset="0"/>
              <a:buChar char="•"/>
            </a:pPr>
            <a:r>
              <a:rPr lang="en-US" altLang="en-US" dirty="0">
                <a:solidFill>
                  <a:schemeClr val="tx1"/>
                </a:solidFill>
                <a:latin typeface="Times New Roman" panose="02020603050405020304" pitchFamily="18" charset="0"/>
                <a:cs typeface="Times New Roman" panose="02020603050405020304" pitchFamily="18" charset="0"/>
              </a:rPr>
              <a:t>Run ‘terraform –version’ to check installed version.</a:t>
            </a:r>
          </a:p>
          <a:p>
            <a:pPr marL="0" indent="0" algn="just" defTabSz="914400" eaLnBrk="0" fontAlgn="base" hangingPunct="0">
              <a:spcBef>
                <a:spcPct val="0"/>
              </a:spcBef>
              <a:spcAft>
                <a:spcPct val="0"/>
              </a:spcAft>
              <a:buClrTx/>
              <a:buSzTx/>
              <a:buNone/>
            </a:pPr>
            <a:endParaRPr lang="en-US" altLang="en-US" b="1" dirty="0">
              <a:solidFill>
                <a:schemeClr val="tx1"/>
              </a:solidFill>
              <a:latin typeface="Times New Roman" panose="02020603050405020304" pitchFamily="18" charset="0"/>
              <a:cs typeface="Times New Roman" panose="02020603050405020304" pitchFamily="18" charset="0"/>
            </a:endParaRPr>
          </a:p>
          <a:p>
            <a:pPr marL="0" indent="0" algn="just" defTabSz="914400" eaLnBrk="0" fontAlgn="base" hangingPunct="0">
              <a:spcBef>
                <a:spcPct val="0"/>
              </a:spcBef>
              <a:spcAft>
                <a:spcPct val="0"/>
              </a:spcAft>
              <a:buClrTx/>
              <a:buSzTx/>
              <a:buNone/>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C20B378-BC89-2701-2EA7-78C00AF25CA6}"/>
              </a:ext>
            </a:extLst>
          </p:cNvPr>
          <p:cNvSpPr>
            <a:spLocks noChangeArrowheads="1"/>
          </p:cNvSpPr>
          <p:nvPr/>
        </p:nvSpPr>
        <p:spPr bwMode="auto">
          <a:xfrm>
            <a:off x="0" y="-184668"/>
            <a:ext cx="55190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7549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721105-567F-1993-C67E-19F674F84C12}"/>
              </a:ext>
            </a:extLst>
          </p:cNvPr>
          <p:cNvSpPr txBox="1"/>
          <p:nvPr/>
        </p:nvSpPr>
        <p:spPr>
          <a:xfrm>
            <a:off x="348343" y="1294456"/>
            <a:ext cx="8795657" cy="3139321"/>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None/>
              <a:tabLst/>
            </a:pPr>
            <a:r>
              <a:rPr lang="en-US" altLang="en-US" b="1" dirty="0">
                <a:solidFill>
                  <a:schemeClr val="tx1"/>
                </a:solidFill>
                <a:latin typeface="Times New Roman" panose="02020603050405020304" pitchFamily="18" charset="0"/>
                <a:cs typeface="Times New Roman" panose="02020603050405020304" pitchFamily="18" charset="0"/>
              </a:rPr>
              <a:t>Setting Up the Environment</a:t>
            </a:r>
          </a:p>
          <a:p>
            <a:pPr marL="0" indent="0" algn="just" defTabSz="914400" eaLnBrk="0" fontAlgn="base" hangingPunct="0">
              <a:spcBef>
                <a:spcPct val="0"/>
              </a:spcBef>
              <a:spcAft>
                <a:spcPct val="0"/>
              </a:spcAft>
              <a:buClrTx/>
              <a:buSzTx/>
              <a:buNone/>
            </a:pPr>
            <a:r>
              <a:rPr lang="en-US" altLang="en-US" b="1" dirty="0">
                <a:latin typeface="Times New Roman" panose="02020603050405020304" pitchFamily="18" charset="0"/>
                <a:cs typeface="Times New Roman" panose="02020603050405020304" pitchFamily="18" charset="0"/>
              </a:rPr>
              <a:t>Navigating with PowerShell</a:t>
            </a: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latin typeface="Times New Roman" panose="02020603050405020304" pitchFamily="18" charset="0"/>
                <a:cs typeface="Times New Roman" panose="02020603050405020304" pitchFamily="18" charset="0"/>
              </a:rPr>
              <a:t>Open PowerShell</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latin typeface="Times New Roman" panose="02020603050405020304" pitchFamily="18" charset="0"/>
                <a:cs typeface="Times New Roman" panose="02020603050405020304" pitchFamily="18" charset="0"/>
              </a:rPr>
              <a:t>Navigate to the C drive: ‘ cd C:\’</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a:t>
            </a:r>
            <a:r>
              <a:rPr lang="en-US" altLang="en-US" dirty="0">
                <a:latin typeface="Times New Roman" panose="02020603050405020304" pitchFamily="18" charset="0"/>
                <a:cs typeface="Times New Roman" panose="02020603050405020304" pitchFamily="18" charset="0"/>
              </a:rPr>
              <a:t>te a folder named ‘terraform’ using command ‘</a:t>
            </a:r>
            <a:r>
              <a:rPr lang="en-US" altLang="en-US" dirty="0" err="1">
                <a:latin typeface="Times New Roman" panose="02020603050405020304" pitchFamily="18" charset="0"/>
                <a:cs typeface="Times New Roman" panose="02020603050405020304" pitchFamily="18" charset="0"/>
              </a:rPr>
              <a:t>mkdir</a:t>
            </a:r>
            <a:r>
              <a:rPr lang="en-US" altLang="en-US" dirty="0">
                <a:latin typeface="Times New Roman" panose="02020603050405020304" pitchFamily="18" charset="0"/>
                <a:cs typeface="Times New Roman" panose="02020603050405020304" pitchFamily="18" charset="0"/>
              </a:rPr>
              <a:t> terraform’</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Navigate to the ‘terraform’ folder using comman</a:t>
            </a:r>
            <a:r>
              <a:rPr lang="en-US" altLang="en-US" dirty="0">
                <a:latin typeface="Times New Roman" panose="02020603050405020304" pitchFamily="18" charset="0"/>
                <a:cs typeface="Times New Roman" panose="02020603050405020304" pitchFamily="18" charset="0"/>
              </a:rPr>
              <a:t>d ‘cd terraform’</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lang="en-US" altLang="en-US" b="1" dirty="0">
                <a:latin typeface="Times New Roman" panose="02020603050405020304" pitchFamily="18" charset="0"/>
                <a:cs typeface="Times New Roman" panose="02020603050405020304" pitchFamily="18" charset="0"/>
              </a:rPr>
              <a:t>Creating Project Folders</a:t>
            </a:r>
            <a:endParaRPr lang="en-US" altLang="en-US" b="1" dirty="0">
              <a:solidFill>
                <a:schemeClr val="tx1"/>
              </a:solidFill>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Create a project folder ‘</a:t>
            </a:r>
            <a:r>
              <a:rPr lang="en-US" altLang="en-US" dirty="0" err="1">
                <a:latin typeface="Times New Roman" panose="02020603050405020304" pitchFamily="18" charset="0"/>
                <a:cs typeface="Times New Roman" panose="02020603050405020304" pitchFamily="18" charset="0"/>
              </a:rPr>
              <a:t>aws</a:t>
            </a:r>
            <a:r>
              <a:rPr lang="en-US" altLang="en-US" dirty="0">
                <a:latin typeface="Times New Roman" panose="02020603050405020304" pitchFamily="18" charset="0"/>
                <a:cs typeface="Times New Roman" panose="02020603050405020304" pitchFamily="18" charset="0"/>
              </a:rPr>
              <a:t>-terraform-project’ using command ‘</a:t>
            </a:r>
            <a:r>
              <a:rPr lang="en-US" altLang="en-US" dirty="0" err="1">
                <a:latin typeface="Times New Roman" panose="02020603050405020304" pitchFamily="18" charset="0"/>
                <a:cs typeface="Times New Roman" panose="02020603050405020304" pitchFamily="18" charset="0"/>
              </a:rPr>
              <a:t>mkdir</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aws</a:t>
            </a:r>
            <a:r>
              <a:rPr lang="en-US" altLang="en-US" dirty="0">
                <a:latin typeface="Times New Roman" panose="02020603050405020304" pitchFamily="18" charset="0"/>
                <a:cs typeface="Times New Roman" panose="02020603050405020304" pitchFamily="18" charset="0"/>
              </a:rPr>
              <a:t>-terraform-project’</a:t>
            </a:r>
            <a:endParaRPr lang="en-US" altLang="en-US" dirty="0">
              <a:solidFill>
                <a:schemeClr val="tx1"/>
              </a:solidFill>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Navigate to the project folder using command ‘cd </a:t>
            </a:r>
            <a:r>
              <a:rPr lang="en-US" altLang="en-US" dirty="0" err="1">
                <a:latin typeface="Times New Roman" panose="02020603050405020304" pitchFamily="18" charset="0"/>
                <a:cs typeface="Times New Roman" panose="02020603050405020304" pitchFamily="18" charset="0"/>
              </a:rPr>
              <a:t>aws</a:t>
            </a:r>
            <a:r>
              <a:rPr lang="en-US" altLang="en-US" dirty="0">
                <a:latin typeface="Times New Roman" panose="02020603050405020304" pitchFamily="18" charset="0"/>
                <a:cs typeface="Times New Roman" panose="02020603050405020304" pitchFamily="18" charset="0"/>
              </a:rPr>
              <a:t>-terraform-project’</a:t>
            </a:r>
            <a:endParaRPr lang="en-US" altLang="en-US" dirty="0">
              <a:solidFill>
                <a:schemeClr val="tx1"/>
              </a:solidFill>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buFont typeface="Arial" panose="020B0604020202020204" pitchFamily="34" charset="0"/>
              <a:buChar char="•"/>
            </a:pPr>
            <a:r>
              <a:rPr lang="en-US" altLang="en-US" dirty="0">
                <a:solidFill>
                  <a:schemeClr val="tx1"/>
                </a:solidFill>
                <a:latin typeface="Times New Roman" panose="02020603050405020304" pitchFamily="18" charset="0"/>
                <a:cs typeface="Times New Roman" panose="02020603050405020304" pitchFamily="18" charset="0"/>
              </a:rPr>
              <a:t>Create a ‘main.tf’ file using command ‘touch main.tf’</a:t>
            </a:r>
          </a:p>
        </p:txBody>
      </p:sp>
    </p:spTree>
    <p:extLst>
      <p:ext uri="{BB962C8B-B14F-4D97-AF65-F5344CB8AC3E}">
        <p14:creationId xmlns:p14="http://schemas.microsoft.com/office/powerpoint/2010/main" val="2272610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23355-B949-0AC1-4D8F-5CC93F3FE55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1.2 </a:t>
            </a:r>
            <a:r>
              <a:rPr lang="en-US" dirty="0" err="1">
                <a:latin typeface="Times New Roman" panose="02020603050405020304" pitchFamily="18" charset="0"/>
                <a:cs typeface="Times New Roman" panose="02020603050405020304" pitchFamily="18" charset="0"/>
              </a:rPr>
              <a:t>aws</a:t>
            </a:r>
            <a:r>
              <a:rPr lang="en-US" dirty="0">
                <a:latin typeface="Times New Roman" panose="02020603050405020304" pitchFamily="18" charset="0"/>
                <a:cs typeface="Times New Roman" panose="02020603050405020304" pitchFamily="18" charset="0"/>
              </a:rPr>
              <a:t> CLI Installation </a:t>
            </a: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F96A5BF0-FB0B-1253-FE94-4E9C95DB24AC}"/>
              </a:ext>
            </a:extLst>
          </p:cNvPr>
          <p:cNvSpPr>
            <a:spLocks noGrp="1" noChangeArrowheads="1"/>
          </p:cNvSpPr>
          <p:nvPr>
            <p:ph idx="1"/>
          </p:nvPr>
        </p:nvSpPr>
        <p:spPr bwMode="auto">
          <a:xfrm>
            <a:off x="1067869" y="2594445"/>
            <a:ext cx="6634893"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Downloading and Installing AWS CLI</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Visit the </a:t>
            </a:r>
            <a:r>
              <a:rPr lang="en-US" altLang="en-US" dirty="0">
                <a:solidFill>
                  <a:schemeClr val="tx1"/>
                </a:solidFill>
                <a:latin typeface="Times New Roman" panose="02020603050405020304" pitchFamily="18" charset="0"/>
                <a:cs typeface="Times New Roman" panose="02020603050405020304" pitchFamily="18" charset="0"/>
              </a:rPr>
              <a:t>AWS CLI website to download</a:t>
            </a: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Download the installer for your operating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Follow the installation instructions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Configuring AWS CLI</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 PowerShell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Run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aws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configure’</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Enter your AWS Access Key, Secret Key, Region, and Output format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5158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2EAF8-6D54-3700-838D-9302336B440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1.3 Commands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5A7C30-0E1D-349A-3DBC-30E12E16A7E6}"/>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Run the following Commands after Installation of Terraform and </a:t>
            </a:r>
            <a:r>
              <a:rPr lang="en-US" dirty="0" err="1">
                <a:latin typeface="Times New Roman" panose="02020603050405020304" pitchFamily="18" charset="0"/>
                <a:cs typeface="Times New Roman" panose="02020603050405020304" pitchFamily="18" charset="0"/>
              </a:rPr>
              <a:t>aws</a:t>
            </a:r>
            <a:r>
              <a:rPr lang="en-US" dirty="0">
                <a:latin typeface="Times New Roman" panose="02020603050405020304" pitchFamily="18" charset="0"/>
                <a:cs typeface="Times New Roman" panose="02020603050405020304" pitchFamily="18" charset="0"/>
              </a:rPr>
              <a:t> CLI successfully in PowerShell Terminal:</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cd terraform-</a:t>
            </a:r>
            <a:r>
              <a:rPr lang="en-IN" dirty="0" err="1">
                <a:latin typeface="Times New Roman" panose="02020603050405020304" pitchFamily="18" charset="0"/>
                <a:cs typeface="Times New Roman" panose="02020603050405020304" pitchFamily="18" charset="0"/>
              </a:rPr>
              <a:t>aws</a:t>
            </a:r>
            <a:r>
              <a:rPr lang="en-IN" dirty="0">
                <a:latin typeface="Times New Roman" panose="02020603050405020304" pitchFamily="18" charset="0"/>
                <a:cs typeface="Times New Roman" panose="02020603050405020304" pitchFamily="18" charset="0"/>
              </a:rPr>
              <a:t>-project</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notepad ./main.tf</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terraform </a:t>
            </a:r>
            <a:r>
              <a:rPr lang="en-IN" dirty="0" err="1">
                <a:latin typeface="Times New Roman" panose="02020603050405020304" pitchFamily="18" charset="0"/>
                <a:cs typeface="Times New Roman" panose="02020603050405020304" pitchFamily="18" charset="0"/>
              </a:rPr>
              <a:t>init</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terraform plan</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terraform apply</a:t>
            </a:r>
          </a:p>
          <a:p>
            <a:pPr marL="0" indent="0">
              <a:buNone/>
            </a:pPr>
            <a:r>
              <a:rPr lang="en-I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After completing all these steps, the resources specified in the main.tf file (attached in the email) will be created on the AWS console.</a:t>
            </a:r>
            <a:r>
              <a:rPr lang="en-IN" dirty="0">
                <a:latin typeface="Times New Roman" panose="02020603050405020304" pitchFamily="18" charset="0"/>
                <a:cs typeface="Times New Roman" panose="02020603050405020304" pitchFamily="18" charset="0"/>
              </a:rPr>
              <a:t>]</a:t>
            </a:r>
          </a:p>
          <a:p>
            <a:pPr marL="0" indent="0">
              <a:buNone/>
            </a:pPr>
            <a:endParaRPr lang="en-IN" dirty="0"/>
          </a:p>
        </p:txBody>
      </p:sp>
    </p:spTree>
    <p:extLst>
      <p:ext uri="{BB962C8B-B14F-4D97-AF65-F5344CB8AC3E}">
        <p14:creationId xmlns:p14="http://schemas.microsoft.com/office/powerpoint/2010/main" val="3797250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6FEDE-B3F5-243E-9E7B-F0383CCC1EF2}"/>
              </a:ext>
            </a:extLst>
          </p:cNvPr>
          <p:cNvSpPr>
            <a:spLocks noGrp="1"/>
          </p:cNvSpPr>
          <p:nvPr>
            <p:ph type="title"/>
          </p:nvPr>
        </p:nvSpPr>
        <p:spPr/>
        <p:txBody>
          <a:bodyPr/>
          <a:lstStyle/>
          <a:p>
            <a:r>
              <a:rPr lang="en-US" dirty="0"/>
              <a:t>2</a:t>
            </a:r>
            <a:r>
              <a:rPr lang="en-US" dirty="0">
                <a:latin typeface="Times New Roman" panose="02020603050405020304" pitchFamily="18" charset="0"/>
                <a:cs typeface="Times New Roman" panose="02020603050405020304" pitchFamily="18" charset="0"/>
              </a:rPr>
              <a:t>. Assignment 2</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2.1 EC2 Instance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C604B8-DC6E-E9B8-2B42-9EFDDB027937}"/>
              </a:ext>
            </a:extLst>
          </p:cNvPr>
          <p:cNvSpPr>
            <a:spLocks noGrp="1"/>
          </p:cNvSpPr>
          <p:nvPr>
            <p:ph idx="1"/>
          </p:nvPr>
        </p:nvSpPr>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Best Practices for EC2 Instance: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effectively utilize EC2 , carefully select the right computer type based on requirements, restrict access to only necessary users and programs, grant computers minimal permissions, and keep checking performance and security and backup is mandatory.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Select the Instance type based on CPU, memory, storage and network and also choose correct family of system like general purpose, compute optimized or memory optimized</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IAM roles with specific permissions and assign only required actions to roles also give access to control policies.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Allow only necessary traffic in security groups, use group tags to avoid traffic and regularly audit them. Use network ACLs for high security.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2831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7C30ED-2C0A-8D2E-8A34-6BB1F6D680C4}"/>
              </a:ext>
            </a:extLst>
          </p:cNvPr>
          <p:cNvSpPr txBox="1"/>
          <p:nvPr/>
        </p:nvSpPr>
        <p:spPr>
          <a:xfrm>
            <a:off x="545431" y="1993828"/>
            <a:ext cx="11133221" cy="2862322"/>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Keep the Automation and Backup ON during the process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Access CloudWatch monitoring , monitor key performances of the metrics and analyze application logs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Additionally do the following practices for better output:</a:t>
            </a:r>
          </a:p>
          <a:p>
            <a:pPr marL="285750" indent="-2857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Patch management</a:t>
            </a:r>
          </a:p>
          <a:p>
            <a:pPr marL="285750" indent="-2857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Key management</a:t>
            </a:r>
          </a:p>
          <a:p>
            <a:pPr marL="285750" indent="-2857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Cost optimization</a:t>
            </a:r>
          </a:p>
          <a:p>
            <a:pPr marL="285750" indent="-2857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High availablilty</a:t>
            </a:r>
          </a:p>
          <a:p>
            <a:pPr marL="285750" indent="-2857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Auto scaling</a:t>
            </a:r>
          </a:p>
        </p:txBody>
      </p:sp>
    </p:spTree>
    <p:extLst>
      <p:ext uri="{BB962C8B-B14F-4D97-AF65-F5344CB8AC3E}">
        <p14:creationId xmlns:p14="http://schemas.microsoft.com/office/powerpoint/2010/main" val="116463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8074C-3CE2-9AAE-4567-6989356C910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2.2 RDS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5C8C3C-9B3E-71FB-8589-F15E6AFE33F1}"/>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Best practices for RDS: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Considering the factors such as volume, data complexity, query patterns choose the Database Engine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Grant only necessary permissions to database users, updating IAM credentials and passwords are most important.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Track CPU utilization. Disk I/O, network traffic, database connections, Identify Optimization Opportunities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Better Knowledge in Multi AZ is must to minimize downtime, Prioritize high availability for mission-critical applications.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48336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262</TotalTime>
  <Words>864</Words>
  <Application>Microsoft Office PowerPoint</Application>
  <PresentationFormat>Widescreen</PresentationFormat>
  <Paragraphs>95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Courier New</vt:lpstr>
      <vt:lpstr>Times New Roman</vt:lpstr>
      <vt:lpstr>Wingdings 3</vt:lpstr>
      <vt:lpstr>Ion Boardroom</vt:lpstr>
      <vt:lpstr>GUNDA NIKITHA SRINIVAS 8494900040 | nikithasgunda@gmail.com  ASSIGNMENT 2  [Listing Down The best Practices while Deploying EC2, RDS, VPC, DynamoDB, ALB Services] </vt:lpstr>
      <vt:lpstr>Table Of Contents</vt:lpstr>
      <vt:lpstr>1. Overview Of Assignment1 1.1 Installation and Environment Setup</vt:lpstr>
      <vt:lpstr>PowerPoint Presentation</vt:lpstr>
      <vt:lpstr>1.2 aws CLI Installation </vt:lpstr>
      <vt:lpstr>1.3 Commands</vt:lpstr>
      <vt:lpstr>2. Assignment 2 2.1 EC2 Instance</vt:lpstr>
      <vt:lpstr>PowerPoint Presentation</vt:lpstr>
      <vt:lpstr>2.2 RDS</vt:lpstr>
      <vt:lpstr>2.3 VPC</vt:lpstr>
      <vt:lpstr>2.4 DynamoDB</vt:lpstr>
      <vt:lpstr>2.5 ALB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nikitha gunda</dc:creator>
  <cp:lastModifiedBy>nikitha gunda</cp:lastModifiedBy>
  <cp:revision>2</cp:revision>
  <dcterms:created xsi:type="dcterms:W3CDTF">2024-08-03T16:56:19Z</dcterms:created>
  <dcterms:modified xsi:type="dcterms:W3CDTF">2024-08-04T08:21:21Z</dcterms:modified>
</cp:coreProperties>
</file>