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78" r:id="rId3"/>
    <p:sldId id="277" r:id="rId4"/>
    <p:sldId id="265" r:id="rId5"/>
    <p:sldId id="266" r:id="rId6"/>
    <p:sldId id="268" r:id="rId7"/>
    <p:sldId id="269" r:id="rId8"/>
    <p:sldId id="270" r:id="rId9"/>
    <p:sldId id="273" r:id="rId10"/>
    <p:sldId id="274" r:id="rId11"/>
    <p:sldId id="280" r:id="rId12"/>
    <p:sldId id="281" r:id="rId13"/>
    <p:sldId id="279" r:id="rId14"/>
    <p:sldId id="264"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p:cViewPr>
        <p:scale>
          <a:sx n="150" d="100"/>
          <a:sy n="150" d="100"/>
        </p:scale>
        <p:origin x="72" y="-4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4840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1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5608f7d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5608f7db2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45608f7db2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378778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a:stretch/>
        </p:blipFill>
        <p:spPr>
          <a:xfrm>
            <a:off x="2743200" y="381000"/>
            <a:ext cx="3505200" cy="1311788"/>
          </a:xfrm>
          <a:prstGeom prst="rect">
            <a:avLst/>
          </a:prstGeom>
          <a:noFill/>
          <a:ln>
            <a:noFill/>
          </a:ln>
        </p:spPr>
      </p:pic>
      <p:sp>
        <p:nvSpPr>
          <p:cNvPr id="89" name="Google Shape;89;p13"/>
          <p:cNvSpPr/>
          <p:nvPr/>
        </p:nvSpPr>
        <p:spPr>
          <a:xfrm>
            <a:off x="304800" y="2865819"/>
            <a:ext cx="8077200" cy="1200329"/>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BACHELOR ENGINEERING</a:t>
            </a:r>
            <a:endParaRPr>
              <a:solidFill>
                <a:schemeClr val="dk1"/>
              </a:solidFill>
            </a:endParaRPr>
          </a:p>
          <a:p>
            <a:pPr marL="0" marR="0" lvl="0" indent="0" algn="ctr"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of</a:t>
            </a:r>
            <a:endParaRPr sz="16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COMPUTER SCIENCE AND ENGINEERING</a:t>
            </a:r>
            <a:endParaRPr sz="1600" b="0" i="0" u="none" strike="noStrike" cap="none">
              <a:solidFill>
                <a:schemeClr val="dk1"/>
              </a:solidFill>
              <a:latin typeface="Arial"/>
              <a:ea typeface="Arial"/>
              <a:cs typeface="Arial"/>
              <a:sym typeface="Arial"/>
            </a:endParaRPr>
          </a:p>
          <a:p>
            <a:pPr marL="2286000" marR="0" lvl="0" indent="457200" algn="just"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For the Academic Year 2023-24</a:t>
            </a:r>
            <a:endParaRPr sz="1600" b="0" i="0" u="none" strike="noStrike" cap="none">
              <a:solidFill>
                <a:schemeClr val="dk1"/>
              </a:solidFill>
              <a:latin typeface="Arial"/>
              <a:ea typeface="Arial"/>
              <a:cs typeface="Arial"/>
              <a:sym typeface="Arial"/>
            </a:endParaRPr>
          </a:p>
        </p:txBody>
      </p:sp>
      <p:sp>
        <p:nvSpPr>
          <p:cNvPr id="90" name="Google Shape;90;p13"/>
          <p:cNvSpPr/>
          <p:nvPr/>
        </p:nvSpPr>
        <p:spPr>
          <a:xfrm>
            <a:off x="2438400" y="4708524"/>
            <a:ext cx="4572000" cy="12003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dirty="0" err="1">
                <a:solidFill>
                  <a:srgbClr val="0C343D"/>
                </a:solidFill>
                <a:latin typeface="Calibri"/>
                <a:ea typeface="Calibri"/>
                <a:cs typeface="Calibri"/>
                <a:sym typeface="Calibri"/>
              </a:rPr>
              <a:t>Gunda</a:t>
            </a:r>
            <a:r>
              <a:rPr lang="en-US" sz="1800" b="1" i="0" u="none" strike="noStrike" cap="none" dirty="0">
                <a:solidFill>
                  <a:srgbClr val="0C343D"/>
                </a:solidFill>
                <a:latin typeface="Calibri"/>
                <a:ea typeface="Calibri"/>
                <a:cs typeface="Calibri"/>
                <a:sym typeface="Calibri"/>
              </a:rPr>
              <a:t> </a:t>
            </a:r>
            <a:r>
              <a:rPr lang="en-US" sz="1800" b="1" i="0" u="none" strike="noStrike" cap="none" dirty="0" err="1">
                <a:solidFill>
                  <a:srgbClr val="0C343D"/>
                </a:solidFill>
                <a:latin typeface="Calibri"/>
                <a:ea typeface="Calibri"/>
                <a:cs typeface="Calibri"/>
                <a:sym typeface="Calibri"/>
              </a:rPr>
              <a:t>Nikitha</a:t>
            </a:r>
            <a:r>
              <a:rPr lang="en-US" sz="1800" b="1" i="0" u="none" strike="noStrike" cap="none" dirty="0">
                <a:solidFill>
                  <a:srgbClr val="0C343D"/>
                </a:solidFill>
                <a:latin typeface="Calibri"/>
                <a:ea typeface="Calibri"/>
                <a:cs typeface="Calibri"/>
                <a:sym typeface="Calibri"/>
              </a:rPr>
              <a:t> </a:t>
            </a:r>
            <a:r>
              <a:rPr lang="en-US" sz="1800" b="1" i="0" u="none" strike="noStrike" cap="none" dirty="0" err="1">
                <a:solidFill>
                  <a:srgbClr val="0C343D"/>
                </a:solidFill>
                <a:latin typeface="Calibri"/>
                <a:ea typeface="Calibri"/>
                <a:cs typeface="Calibri"/>
                <a:sym typeface="Calibri"/>
              </a:rPr>
              <a:t>Srinivas</a:t>
            </a:r>
            <a:r>
              <a:rPr lang="en-US" sz="1800" b="1" i="0" u="none" strike="noStrike" cap="none" dirty="0">
                <a:solidFill>
                  <a:srgbClr val="0C343D"/>
                </a:solidFill>
                <a:latin typeface="Calibri"/>
                <a:ea typeface="Calibri"/>
                <a:cs typeface="Calibri"/>
                <a:sym typeface="Calibri"/>
              </a:rPr>
              <a:t>     1MJ20CS074 </a:t>
            </a:r>
            <a:endParaRPr sz="1800" b="1" dirty="0">
              <a:solidFill>
                <a:srgbClr val="0C343D"/>
              </a:solidFill>
              <a:latin typeface="Calibri"/>
              <a:ea typeface="Calibri"/>
              <a:cs typeface="Calibri"/>
              <a:sym typeface="Calibri"/>
            </a:endParaRPr>
          </a:p>
          <a:p>
            <a:pPr marL="0" marR="0" lvl="0" indent="0" algn="l" rtl="0">
              <a:spcBef>
                <a:spcPts val="0"/>
              </a:spcBef>
              <a:spcAft>
                <a:spcPts val="0"/>
              </a:spcAft>
              <a:buNone/>
            </a:pPr>
            <a:r>
              <a:rPr lang="en-US" sz="1800" b="1" dirty="0" err="1">
                <a:solidFill>
                  <a:srgbClr val="0C343D"/>
                </a:solidFill>
                <a:latin typeface="Calibri"/>
                <a:ea typeface="Calibri"/>
                <a:cs typeface="Calibri"/>
                <a:sym typeface="Calibri"/>
              </a:rPr>
              <a:t>Iswarya</a:t>
            </a:r>
            <a:r>
              <a:rPr lang="en-US" sz="1800" b="1" dirty="0">
                <a:solidFill>
                  <a:srgbClr val="0C343D"/>
                </a:solidFill>
                <a:latin typeface="Calibri"/>
                <a:ea typeface="Calibri"/>
                <a:cs typeface="Calibri"/>
                <a:sym typeface="Calibri"/>
              </a:rPr>
              <a:t> V                            1MJ20CS086</a:t>
            </a:r>
            <a:endParaRPr b="1" dirty="0">
              <a:solidFill>
                <a:srgbClr val="0C343D"/>
              </a:solidFill>
            </a:endParaRPr>
          </a:p>
          <a:p>
            <a:pPr marL="0" marR="0" lvl="0" indent="0" algn="l" rtl="0">
              <a:spcBef>
                <a:spcPts val="0"/>
              </a:spcBef>
              <a:spcAft>
                <a:spcPts val="0"/>
              </a:spcAft>
              <a:buNone/>
            </a:pPr>
            <a:r>
              <a:rPr lang="en-US" sz="1800" b="1" dirty="0" err="1">
                <a:solidFill>
                  <a:srgbClr val="0C343D"/>
                </a:solidFill>
                <a:latin typeface="Calibri"/>
                <a:ea typeface="Calibri"/>
                <a:cs typeface="Calibri"/>
                <a:sym typeface="Calibri"/>
              </a:rPr>
              <a:t>Krithi</a:t>
            </a:r>
            <a:r>
              <a:rPr lang="en-US" sz="1800" b="1" dirty="0">
                <a:solidFill>
                  <a:srgbClr val="0C343D"/>
                </a:solidFill>
                <a:latin typeface="Calibri"/>
                <a:ea typeface="Calibri"/>
                <a:cs typeface="Calibri"/>
                <a:sym typeface="Calibri"/>
              </a:rPr>
              <a:t> Naga Sai </a:t>
            </a:r>
            <a:r>
              <a:rPr lang="en-US" sz="1800" b="1" dirty="0" err="1">
                <a:solidFill>
                  <a:srgbClr val="0C343D"/>
                </a:solidFill>
                <a:latin typeface="Calibri"/>
                <a:ea typeface="Calibri"/>
                <a:cs typeface="Calibri"/>
                <a:sym typeface="Calibri"/>
              </a:rPr>
              <a:t>Vangala</a:t>
            </a:r>
            <a:r>
              <a:rPr lang="en-US" sz="1800" b="1" dirty="0">
                <a:solidFill>
                  <a:srgbClr val="0C343D"/>
                </a:solidFill>
                <a:latin typeface="Calibri"/>
                <a:ea typeface="Calibri"/>
                <a:cs typeface="Calibri"/>
                <a:sym typeface="Calibri"/>
              </a:rPr>
              <a:t>    1MJ20CS0101</a:t>
            </a:r>
            <a:endParaRPr b="1" dirty="0">
              <a:solidFill>
                <a:srgbClr val="0C343D"/>
              </a:solidFill>
            </a:endParaRPr>
          </a:p>
          <a:p>
            <a:pPr marL="0" marR="0" lvl="0" indent="0" algn="l" rtl="0">
              <a:spcBef>
                <a:spcPts val="0"/>
              </a:spcBef>
              <a:spcAft>
                <a:spcPts val="0"/>
              </a:spcAft>
              <a:buNone/>
            </a:pPr>
            <a:r>
              <a:rPr lang="en-US" sz="1800" b="1" dirty="0" err="1">
                <a:solidFill>
                  <a:srgbClr val="0C343D"/>
                </a:solidFill>
                <a:latin typeface="Calibri"/>
                <a:ea typeface="Calibri"/>
                <a:cs typeface="Calibri"/>
                <a:sym typeface="Calibri"/>
              </a:rPr>
              <a:t>Nisha</a:t>
            </a:r>
            <a:r>
              <a:rPr lang="en-US" sz="1800" b="1" dirty="0">
                <a:solidFill>
                  <a:srgbClr val="0C343D"/>
                </a:solidFill>
                <a:latin typeface="Calibri"/>
                <a:ea typeface="Calibri"/>
                <a:cs typeface="Calibri"/>
                <a:sym typeface="Calibri"/>
              </a:rPr>
              <a:t> Elizabeth </a:t>
            </a:r>
            <a:r>
              <a:rPr lang="en-US" sz="1800" b="1" dirty="0" err="1">
                <a:solidFill>
                  <a:srgbClr val="0C343D"/>
                </a:solidFill>
                <a:latin typeface="Calibri"/>
                <a:ea typeface="Calibri"/>
                <a:cs typeface="Calibri"/>
                <a:sym typeface="Calibri"/>
              </a:rPr>
              <a:t>Renji</a:t>
            </a:r>
            <a:r>
              <a:rPr lang="en-US" sz="1800" b="1" dirty="0">
                <a:solidFill>
                  <a:srgbClr val="0C343D"/>
                </a:solidFill>
                <a:latin typeface="Calibri"/>
                <a:ea typeface="Calibri"/>
                <a:cs typeface="Calibri"/>
                <a:sym typeface="Calibri"/>
              </a:rPr>
              <a:t>        1MJ20CS137</a:t>
            </a:r>
            <a:endParaRPr sz="1800" b="1" dirty="0">
              <a:solidFill>
                <a:srgbClr val="0C343D"/>
              </a:solidFill>
              <a:latin typeface="Calibri"/>
              <a:ea typeface="Calibri"/>
              <a:cs typeface="Calibri"/>
              <a:sym typeface="Calibri"/>
            </a:endParaRPr>
          </a:p>
        </p:txBody>
      </p:sp>
      <p:sp>
        <p:nvSpPr>
          <p:cNvPr id="91" name="Google Shape;91;p13"/>
          <p:cNvSpPr/>
          <p:nvPr/>
        </p:nvSpPr>
        <p:spPr>
          <a:xfrm>
            <a:off x="0" y="4191000"/>
            <a:ext cx="5867400" cy="369332"/>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3200400" marR="0" lvl="0" indent="457200" algn="just" rtl="0">
              <a:spcBef>
                <a:spcPts val="0"/>
              </a:spcBef>
              <a:spcAft>
                <a:spcPts val="0"/>
              </a:spcAft>
              <a:buNone/>
            </a:pPr>
            <a:r>
              <a:rPr lang="en-US" sz="1800" dirty="0">
                <a:latin typeface="Times New Roman"/>
                <a:ea typeface="Times New Roman"/>
                <a:cs typeface="Times New Roman"/>
                <a:sym typeface="Times New Roman"/>
              </a:rPr>
              <a:t>Submitted by:</a:t>
            </a:r>
            <a:r>
              <a:rPr lang="en-US" sz="18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p:txBody>
      </p:sp>
      <p:sp>
        <p:nvSpPr>
          <p:cNvPr id="92" name="Google Shape;92;p13"/>
          <p:cNvSpPr/>
          <p:nvPr/>
        </p:nvSpPr>
        <p:spPr>
          <a:xfrm>
            <a:off x="76200" y="2013976"/>
            <a:ext cx="8534400" cy="677108"/>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a:solidFill>
                  <a:srgbClr val="5B0F00"/>
                </a:solidFill>
                <a:latin typeface="Times New Roman"/>
                <a:ea typeface="Times New Roman"/>
                <a:cs typeface="Times New Roman"/>
                <a:sym typeface="Times New Roman"/>
              </a:rPr>
              <a:t> </a:t>
            </a:r>
            <a:r>
              <a:rPr lang="en-US" sz="1800" b="1" dirty="0">
                <a:solidFill>
                  <a:srgbClr val="5B0F00"/>
                </a:solidFill>
                <a:latin typeface="Times New Roman"/>
                <a:ea typeface="Times New Roman"/>
                <a:cs typeface="Times New Roman"/>
                <a:sym typeface="Times New Roman"/>
              </a:rPr>
              <a:t>MAJOR PROJECT</a:t>
            </a:r>
            <a:endParaRPr sz="1800" b="1" dirty="0">
              <a:solidFill>
                <a:srgbClr val="5B0F00"/>
              </a:solidFill>
              <a:latin typeface="Arial"/>
              <a:ea typeface="Arial"/>
              <a:cs typeface="Arial"/>
              <a:sym typeface="Arial"/>
            </a:endParaRPr>
          </a:p>
          <a:p>
            <a:pPr marL="0" marR="0" lvl="0" indent="0" algn="just" rtl="0">
              <a:spcBef>
                <a:spcPts val="0"/>
              </a:spcBef>
              <a:spcAft>
                <a:spcPts val="0"/>
              </a:spcAft>
              <a:buNone/>
            </a:pPr>
            <a:r>
              <a:rPr lang="en-US" sz="1800" dirty="0">
                <a:solidFill>
                  <a:srgbClr val="5B0F00"/>
                </a:solidFill>
                <a:latin typeface="Times New Roman"/>
                <a:ea typeface="Times New Roman"/>
                <a:cs typeface="Times New Roman"/>
                <a:sym typeface="Times New Roman"/>
              </a:rPr>
              <a:t>              Submitted in partial fulfillment for the requirements for the award of degree of</a:t>
            </a:r>
            <a:endParaRPr sz="1600" dirty="0">
              <a:solidFill>
                <a:srgbClr val="5B0F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9377"/>
          </a:xfrm>
        </p:spPr>
        <p:txBody>
          <a:bodyPr>
            <a:normAutofit fontScale="90000"/>
          </a:bodyPr>
          <a:lstStyle/>
          <a:p>
            <a:r>
              <a:rPr lang="en-US" dirty="0">
                <a:solidFill>
                  <a:schemeClr val="accent2">
                    <a:lumMod val="50000"/>
                  </a:schemeClr>
                </a:solidFill>
                <a:latin typeface="Times New Roman" panose="02020603050405020304" pitchFamily="18" charset="0"/>
              </a:rPr>
              <a:t>LITERATURE SURVEY</a:t>
            </a:r>
            <a:endParaRPr lang="en-IN" dirty="0"/>
          </a:p>
        </p:txBody>
      </p:sp>
      <p:pic>
        <p:nvPicPr>
          <p:cNvPr id="5" name="Picture 4"/>
          <p:cNvPicPr>
            <a:picLocks noChangeAspect="1"/>
          </p:cNvPicPr>
          <p:nvPr/>
        </p:nvPicPr>
        <p:blipFill>
          <a:blip r:embed="rId2"/>
          <a:stretch>
            <a:fillRect/>
          </a:stretch>
        </p:blipFill>
        <p:spPr>
          <a:xfrm>
            <a:off x="926551" y="854014"/>
            <a:ext cx="6870429" cy="5389469"/>
          </a:xfrm>
          <a:prstGeom prst="rect">
            <a:avLst/>
          </a:prstGeom>
        </p:spPr>
      </p:pic>
    </p:spTree>
    <p:extLst>
      <p:ext uri="{BB962C8B-B14F-4D97-AF65-F5344CB8AC3E}">
        <p14:creationId xmlns:p14="http://schemas.microsoft.com/office/powerpoint/2010/main" val="129848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2046"/>
          </a:xfrm>
        </p:spPr>
        <p:txBody>
          <a:bodyPr>
            <a:normAutofit fontScale="90000"/>
          </a:bodyPr>
          <a:lstStyle/>
          <a:p>
            <a:r>
              <a:rPr lang="en-US" dirty="0">
                <a:solidFill>
                  <a:schemeClr val="accent2">
                    <a:lumMod val="50000"/>
                  </a:schemeClr>
                </a:solidFill>
                <a:latin typeface="Times New Roman" panose="02020603050405020304" pitchFamily="18" charset="0"/>
              </a:rPr>
              <a:t>TAKE AWAYS FROM BASE PAPER</a:t>
            </a:r>
            <a:endParaRPr lang="en-IN" dirty="0"/>
          </a:p>
        </p:txBody>
      </p:sp>
      <p:sp>
        <p:nvSpPr>
          <p:cNvPr id="3" name="TextBox 2"/>
          <p:cNvSpPr txBox="1"/>
          <p:nvPr/>
        </p:nvSpPr>
        <p:spPr>
          <a:xfrm>
            <a:off x="481781" y="1297858"/>
            <a:ext cx="8229600" cy="4832092"/>
          </a:xfrm>
          <a:prstGeom prst="rect">
            <a:avLst/>
          </a:prstGeom>
          <a:noFill/>
        </p:spPr>
        <p:txBody>
          <a:bodyPr wrap="square" rtlCol="0">
            <a:spAutoFit/>
          </a:bodyPr>
          <a:lstStyle/>
          <a:p>
            <a:endParaRPr lang="en-US" dirty="0"/>
          </a:p>
          <a:p>
            <a:pPr marL="342900" indent="-342900">
              <a:buFont typeface="+mj-lt"/>
              <a:buAutoNum type="arabicPeriod"/>
            </a:pPr>
            <a:r>
              <a:rPr lang="en-US" b="1" dirty="0"/>
              <a:t>Sensitivity to Noise and Background Audio: </a:t>
            </a:r>
            <a:r>
              <a:rPr lang="en-US" dirty="0"/>
              <a:t>ASR systems are highly susceptible to noise and background audio, which can significantly impact their accuracy. In noisy environments, such as busy streets or crowded rooms, ASR systems may struggle to distinguish between the target speaker's voice and ambient sounds, leading to misinterpretations and errors.</a:t>
            </a:r>
          </a:p>
          <a:p>
            <a:pPr marL="342900" indent="-342900">
              <a:buFont typeface="+mj-lt"/>
              <a:buAutoNum type="arabicPeriod"/>
            </a:pPr>
            <a:endParaRPr lang="en-US" dirty="0"/>
          </a:p>
          <a:p>
            <a:pPr marL="342900" indent="-342900">
              <a:buFont typeface="+mj-lt"/>
              <a:buAutoNum type="arabicPeriod"/>
            </a:pPr>
            <a:r>
              <a:rPr lang="en-US" b="1" dirty="0"/>
              <a:t>Accents and Dialects</a:t>
            </a:r>
            <a:r>
              <a:rPr lang="en-US" dirty="0"/>
              <a:t>: ASR systems are often trained on large datasets of speech from a variety of accents and dialects. However, they may still have difficulty understanding speakers with strong accents or unique pronunciations. This can be particularly challenging for multilingual applications or when dealing with speakers from diverse backgrounds.</a:t>
            </a:r>
          </a:p>
          <a:p>
            <a:pPr marL="342900" indent="-342900">
              <a:buFont typeface="+mj-lt"/>
              <a:buAutoNum type="arabicPeriod"/>
            </a:pPr>
            <a:endParaRPr lang="en-US" dirty="0"/>
          </a:p>
          <a:p>
            <a:pPr marL="342900" indent="-342900">
              <a:buFont typeface="+mj-lt"/>
              <a:buAutoNum type="arabicPeriod"/>
            </a:pPr>
            <a:r>
              <a:rPr lang="en-US" b="1" dirty="0"/>
              <a:t>Speaker-Dependent Performance</a:t>
            </a:r>
            <a:r>
              <a:rPr lang="en-US" dirty="0"/>
              <a:t>: ASR systems are often speaker-dependent, meaning that they are trained on a specific individual's voice patterns and may struggle to recognize other speakers accurately. This can be a limitation for applications that require interaction with multiple users or where speaker enrollment is not feasible.</a:t>
            </a:r>
          </a:p>
          <a:p>
            <a:pPr marL="342900" indent="-342900">
              <a:buFont typeface="+mj-lt"/>
              <a:buAutoNum type="arabicPeriod"/>
            </a:pPr>
            <a:endParaRPr lang="en-US" dirty="0"/>
          </a:p>
          <a:p>
            <a:pPr marL="342900" indent="-342900">
              <a:buFont typeface="+mj-lt"/>
              <a:buAutoNum type="arabicPeriod"/>
            </a:pPr>
            <a:r>
              <a:rPr lang="en-US" b="1" dirty="0"/>
              <a:t>Limited Vocabulary and Domain-Specific Training</a:t>
            </a:r>
            <a:r>
              <a:rPr lang="en-US" dirty="0"/>
              <a:t>: ASR systems typically have a limited vocabulary, which can restrict their ability to recognize specialized terms or phrases used in specific domains. For instance, an ASR system trained on general conversation may not be able to handle medical terminology or legal jargon effectively.</a:t>
            </a:r>
          </a:p>
          <a:p>
            <a:br>
              <a:rPr lang="en-US" dirty="0"/>
            </a:br>
            <a:endParaRPr lang="en-IN" dirty="0"/>
          </a:p>
        </p:txBody>
      </p:sp>
    </p:spTree>
    <p:extLst>
      <p:ext uri="{BB962C8B-B14F-4D97-AF65-F5344CB8AC3E}">
        <p14:creationId xmlns:p14="http://schemas.microsoft.com/office/powerpoint/2010/main" val="63573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47917"/>
          </a:xfrm>
        </p:spPr>
        <p:txBody>
          <a:bodyPr>
            <a:normAutofit fontScale="90000"/>
          </a:bodyPr>
          <a:lstStyle/>
          <a:p>
            <a:r>
              <a:rPr lang="en-US" dirty="0">
                <a:solidFill>
                  <a:schemeClr val="accent2">
                    <a:lumMod val="50000"/>
                  </a:schemeClr>
                </a:solidFill>
                <a:latin typeface="Times New Roman" panose="02020603050405020304" pitchFamily="18" charset="0"/>
              </a:rPr>
              <a:t>PROPOSED SYSTEM</a:t>
            </a:r>
            <a:endParaRPr lang="en-IN" dirty="0"/>
          </a:p>
        </p:txBody>
      </p:sp>
      <p:sp>
        <p:nvSpPr>
          <p:cNvPr id="3" name="TextBox 2"/>
          <p:cNvSpPr txBox="1"/>
          <p:nvPr/>
        </p:nvSpPr>
        <p:spPr>
          <a:xfrm>
            <a:off x="226142" y="1022555"/>
            <a:ext cx="8460658" cy="4770537"/>
          </a:xfrm>
          <a:prstGeom prst="rect">
            <a:avLst/>
          </a:prstGeom>
          <a:noFill/>
        </p:spPr>
        <p:txBody>
          <a:bodyPr wrap="square" rtlCol="0">
            <a:spAutoFit/>
          </a:bodyPr>
          <a:lstStyle/>
          <a:p>
            <a:pPr marL="342900" indent="-342900">
              <a:buFont typeface="+mj-lt"/>
              <a:buAutoNum type="arabicPeriod"/>
            </a:pPr>
            <a:r>
              <a:rPr lang="en-US" sz="1600" b="1" u="sng" dirty="0"/>
              <a:t>Preprocessing and face alignment are crucial: </a:t>
            </a:r>
            <a:r>
              <a:rPr lang="en-US" sz="1600" dirty="0"/>
              <a:t>Before lip reading, it is essential to preprocess the video data to enhance the facial features and align the face to a canonical view. This may involve techniques like  facial landmark detection.</a:t>
            </a:r>
          </a:p>
          <a:p>
            <a:pPr marL="342900" indent="-342900">
              <a:buFont typeface="+mj-lt"/>
              <a:buAutoNum type="arabicPeriod"/>
            </a:pPr>
            <a:endParaRPr lang="en-US" sz="1600" dirty="0"/>
          </a:p>
          <a:p>
            <a:pPr marL="342900" indent="-342900">
              <a:buFont typeface="+mj-lt"/>
              <a:buAutoNum type="arabicPeriod"/>
            </a:pPr>
            <a:r>
              <a:rPr lang="en-US" sz="1600" b="1" u="sng" dirty="0"/>
              <a:t>Feature extraction captures visual cues: </a:t>
            </a:r>
            <a:r>
              <a:rPr lang="en-US" sz="1600" dirty="0"/>
              <a:t>Feature extraction is the process of converting the facial video frames into a representation that captures the relevant visual cues for lip reading. Common feature extraction methods include facial landmarks tracking, optical flow analysis, and mouth shape extraction.</a:t>
            </a:r>
          </a:p>
          <a:p>
            <a:pPr marL="342900" indent="-342900">
              <a:buFont typeface="+mj-lt"/>
              <a:buAutoNum type="arabicPeriod"/>
            </a:pPr>
            <a:endParaRPr lang="en-US" sz="1600" dirty="0"/>
          </a:p>
          <a:p>
            <a:pPr marL="342900" indent="-342900">
              <a:buFont typeface="+mj-lt"/>
              <a:buAutoNum type="arabicPeriod"/>
            </a:pPr>
            <a:r>
              <a:rPr lang="en-US" sz="1600" b="1" u="sng" dirty="0"/>
              <a:t> Temporal modeling captures lip movements</a:t>
            </a:r>
            <a:r>
              <a:rPr lang="en-US" sz="1600" dirty="0"/>
              <a:t>: Temporal modeling is essential for lip reading as it captures the dynamic changes in lip movements over time. This is typically done using techniques </a:t>
            </a:r>
            <a:r>
              <a:rPr lang="en-US" sz="1600"/>
              <a:t>like long </a:t>
            </a:r>
            <a:r>
              <a:rPr lang="en-US" sz="1600" dirty="0"/>
              <a:t>short-term memory (LSTM) networks.</a:t>
            </a:r>
          </a:p>
          <a:p>
            <a:pPr marL="342900" indent="-342900">
              <a:buFont typeface="+mj-lt"/>
              <a:buAutoNum type="arabicPeriod"/>
            </a:pPr>
            <a:endParaRPr lang="en-US" sz="1600" dirty="0"/>
          </a:p>
          <a:p>
            <a:pPr marL="342900" indent="-342900">
              <a:buFont typeface="+mj-lt"/>
              <a:buAutoNum type="arabicPeriod"/>
            </a:pPr>
            <a:r>
              <a:rPr lang="en-US" sz="1600" b="1" u="sng" dirty="0"/>
              <a:t>Language modeling incorporates context</a:t>
            </a:r>
            <a:r>
              <a:rPr lang="en-US" sz="1600" dirty="0"/>
              <a:t>: Language modeling incorporates knowledge of language to improve the accuracy of lip reading. It predicts the likelihood of word sequences, helping the system disambiguate between similar-looking mouth shapes.</a:t>
            </a:r>
          </a:p>
          <a:p>
            <a:endParaRPr lang="en-US" sz="1600" dirty="0"/>
          </a:p>
          <a:p>
            <a:endParaRPr lang="en-IN" sz="1600" dirty="0"/>
          </a:p>
        </p:txBody>
      </p:sp>
    </p:spTree>
    <p:extLst>
      <p:ext uri="{BB962C8B-B14F-4D97-AF65-F5344CB8AC3E}">
        <p14:creationId xmlns:p14="http://schemas.microsoft.com/office/powerpoint/2010/main" val="348847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5568"/>
          </a:xfrm>
        </p:spPr>
        <p:txBody>
          <a:bodyPr>
            <a:normAutofit/>
          </a:bodyPr>
          <a:lstStyle/>
          <a:p>
            <a:r>
              <a:rPr lang="en-US" dirty="0">
                <a:solidFill>
                  <a:schemeClr val="accent2">
                    <a:lumMod val="50000"/>
                  </a:schemeClr>
                </a:solidFill>
                <a:latin typeface="Times New Roman" panose="02020603050405020304" pitchFamily="18" charset="0"/>
              </a:rPr>
              <a:t>PROPOSED SYSTEM</a:t>
            </a:r>
            <a:endParaRPr lang="en-IN" dirty="0"/>
          </a:p>
        </p:txBody>
      </p:sp>
      <p:pic>
        <p:nvPicPr>
          <p:cNvPr id="3" name="Picture 2"/>
          <p:cNvPicPr>
            <a:picLocks noChangeAspect="1"/>
          </p:cNvPicPr>
          <p:nvPr/>
        </p:nvPicPr>
        <p:blipFill>
          <a:blip r:embed="rId2"/>
          <a:stretch>
            <a:fillRect/>
          </a:stretch>
        </p:blipFill>
        <p:spPr>
          <a:xfrm>
            <a:off x="2733275" y="1160206"/>
            <a:ext cx="3677449" cy="4816398"/>
          </a:xfrm>
          <a:prstGeom prst="rect">
            <a:avLst/>
          </a:prstGeom>
        </p:spPr>
      </p:pic>
    </p:spTree>
    <p:extLst>
      <p:ext uri="{BB962C8B-B14F-4D97-AF65-F5344CB8AC3E}">
        <p14:creationId xmlns:p14="http://schemas.microsoft.com/office/powerpoint/2010/main" val="272531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2478800" y="1428825"/>
            <a:ext cx="4186400" cy="400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1104"/>
          </a:xfrm>
        </p:spPr>
        <p:txBody>
          <a:bodyPr>
            <a:normAutofit fontScale="90000"/>
          </a:bodyPr>
          <a:lstStyle/>
          <a:p>
            <a:r>
              <a:rPr lang="en-US" dirty="0">
                <a:solidFill>
                  <a:schemeClr val="accent2">
                    <a:lumMod val="50000"/>
                  </a:schemeClr>
                </a:solidFill>
                <a:latin typeface="Times New Roman" panose="02020603050405020304" pitchFamily="18" charset="0"/>
              </a:rPr>
              <a:t>LITERATURE SURVEY</a:t>
            </a:r>
            <a:endParaRPr lang="en-IN" dirty="0"/>
          </a:p>
        </p:txBody>
      </p:sp>
      <p:pic>
        <p:nvPicPr>
          <p:cNvPr id="4" name="Picture 3"/>
          <p:cNvPicPr>
            <a:picLocks noChangeAspect="1"/>
          </p:cNvPicPr>
          <p:nvPr/>
        </p:nvPicPr>
        <p:blipFill>
          <a:blip r:embed="rId2"/>
          <a:stretch>
            <a:fillRect/>
          </a:stretch>
        </p:blipFill>
        <p:spPr>
          <a:xfrm>
            <a:off x="92579" y="917278"/>
            <a:ext cx="8958841" cy="4972245"/>
          </a:xfrm>
          <a:prstGeom prst="rect">
            <a:avLst/>
          </a:prstGeom>
        </p:spPr>
      </p:pic>
    </p:spTree>
    <p:extLst>
      <p:ext uri="{BB962C8B-B14F-4D97-AF65-F5344CB8AC3E}">
        <p14:creationId xmlns:p14="http://schemas.microsoft.com/office/powerpoint/2010/main" val="314220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1607"/>
          </a:xfrm>
        </p:spPr>
        <p:txBody>
          <a:bodyPr>
            <a:normAutofit fontScale="90000"/>
          </a:bodyPr>
          <a:lstStyle/>
          <a:p>
            <a:r>
              <a:rPr lang="en-US" dirty="0">
                <a:solidFill>
                  <a:schemeClr val="accent2">
                    <a:lumMod val="50000"/>
                  </a:schemeClr>
                </a:solidFill>
                <a:latin typeface="Times New Roman" panose="02020603050405020304" pitchFamily="18" charset="0"/>
              </a:rPr>
              <a:t>LITERATURE SURVEY</a:t>
            </a:r>
            <a:endParaRPr lang="en-IN" dirty="0"/>
          </a:p>
        </p:txBody>
      </p:sp>
      <p:graphicFrame>
        <p:nvGraphicFramePr>
          <p:cNvPr id="4" name="Table 3">
            <a:extLst>
              <a:ext uri="{FF2B5EF4-FFF2-40B4-BE49-F238E27FC236}">
                <a16:creationId xmlns:a16="http://schemas.microsoft.com/office/drawing/2014/main" id="{0339EA28-E421-D689-56C7-BA41C2F2BC44}"/>
              </a:ext>
            </a:extLst>
          </p:cNvPr>
          <p:cNvGraphicFramePr>
            <a:graphicFrameLocks noGrp="1"/>
          </p:cNvGraphicFramePr>
          <p:nvPr>
            <p:extLst>
              <p:ext uri="{D42A27DB-BD31-4B8C-83A1-F6EECF244321}">
                <p14:modId xmlns:p14="http://schemas.microsoft.com/office/powerpoint/2010/main" val="1579545094"/>
              </p:ext>
            </p:extLst>
          </p:nvPr>
        </p:nvGraphicFramePr>
        <p:xfrm>
          <a:off x="245533" y="1129453"/>
          <a:ext cx="8652661" cy="4671579"/>
        </p:xfrm>
        <a:graphic>
          <a:graphicData uri="http://schemas.openxmlformats.org/drawingml/2006/table">
            <a:tbl>
              <a:tblPr firstRow="1" bandRow="1">
                <a:tableStyleId>{3C2FFA5D-87B4-456A-9821-1D502468CF0F}</a:tableStyleId>
              </a:tblPr>
              <a:tblGrid>
                <a:gridCol w="1061730">
                  <a:extLst>
                    <a:ext uri="{9D8B030D-6E8A-4147-A177-3AD203B41FA5}">
                      <a16:colId xmlns:a16="http://schemas.microsoft.com/office/drawing/2014/main" val="699125850"/>
                    </a:ext>
                  </a:extLst>
                </a:gridCol>
                <a:gridCol w="1147016">
                  <a:extLst>
                    <a:ext uri="{9D8B030D-6E8A-4147-A177-3AD203B41FA5}">
                      <a16:colId xmlns:a16="http://schemas.microsoft.com/office/drawing/2014/main" val="4103163452"/>
                    </a:ext>
                  </a:extLst>
                </a:gridCol>
                <a:gridCol w="1920287">
                  <a:extLst>
                    <a:ext uri="{9D8B030D-6E8A-4147-A177-3AD203B41FA5}">
                      <a16:colId xmlns:a16="http://schemas.microsoft.com/office/drawing/2014/main" val="781891770"/>
                    </a:ext>
                  </a:extLst>
                </a:gridCol>
                <a:gridCol w="1688304">
                  <a:extLst>
                    <a:ext uri="{9D8B030D-6E8A-4147-A177-3AD203B41FA5}">
                      <a16:colId xmlns:a16="http://schemas.microsoft.com/office/drawing/2014/main" val="1124331769"/>
                    </a:ext>
                  </a:extLst>
                </a:gridCol>
                <a:gridCol w="1897471">
                  <a:extLst>
                    <a:ext uri="{9D8B030D-6E8A-4147-A177-3AD203B41FA5}">
                      <a16:colId xmlns:a16="http://schemas.microsoft.com/office/drawing/2014/main" val="3589191117"/>
                    </a:ext>
                  </a:extLst>
                </a:gridCol>
                <a:gridCol w="937853">
                  <a:extLst>
                    <a:ext uri="{9D8B030D-6E8A-4147-A177-3AD203B41FA5}">
                      <a16:colId xmlns:a16="http://schemas.microsoft.com/office/drawing/2014/main" val="4116653275"/>
                    </a:ext>
                  </a:extLst>
                </a:gridCol>
              </a:tblGrid>
              <a:tr h="302296">
                <a:tc>
                  <a:txBody>
                    <a:bodyPr/>
                    <a:lstStyle/>
                    <a:p>
                      <a:r>
                        <a:rPr lang="en-US" sz="1100" baseline="0" dirty="0">
                          <a:latin typeface="Times New Roman" panose="02020603050405020304" pitchFamily="18" charset="0"/>
                          <a:cs typeface="Times New Roman" panose="02020603050405020304" pitchFamily="18" charset="0"/>
                        </a:rPr>
                        <a:t>TITLE</a:t>
                      </a:r>
                    </a:p>
                  </a:txBody>
                  <a:tcPr/>
                </a:tc>
                <a:tc>
                  <a:txBody>
                    <a:bodyPr/>
                    <a:lstStyle/>
                    <a:p>
                      <a:r>
                        <a:rPr lang="en-US" sz="1100" baseline="0" dirty="0">
                          <a:latin typeface="Times New Roman" panose="02020603050405020304" pitchFamily="18" charset="0"/>
                          <a:cs typeface="Times New Roman" panose="02020603050405020304" pitchFamily="18" charset="0"/>
                        </a:rPr>
                        <a:t>AUTHOR</a:t>
                      </a:r>
                    </a:p>
                  </a:txBody>
                  <a:tcPr/>
                </a:tc>
                <a:tc>
                  <a:txBody>
                    <a:bodyPr/>
                    <a:lstStyle/>
                    <a:p>
                      <a:r>
                        <a:rPr lang="en-US" sz="1100" baseline="0" dirty="0">
                          <a:latin typeface="Times New Roman" panose="02020603050405020304" pitchFamily="18" charset="0"/>
                          <a:cs typeface="Times New Roman" panose="02020603050405020304" pitchFamily="18" charset="0"/>
                        </a:rPr>
                        <a:t>METHODOLOGY</a:t>
                      </a:r>
                    </a:p>
                  </a:txBody>
                  <a:tcPr/>
                </a:tc>
                <a:tc>
                  <a:txBody>
                    <a:bodyPr/>
                    <a:lstStyle/>
                    <a:p>
                      <a:r>
                        <a:rPr lang="en-US" sz="1100" baseline="0" dirty="0">
                          <a:latin typeface="Times New Roman" panose="02020603050405020304" pitchFamily="18" charset="0"/>
                          <a:cs typeface="Times New Roman" panose="02020603050405020304" pitchFamily="18" charset="0"/>
                        </a:rPr>
                        <a:t>ADVANTAGES</a:t>
                      </a:r>
                    </a:p>
                  </a:txBody>
                  <a:tcPr/>
                </a:tc>
                <a:tc>
                  <a:txBody>
                    <a:bodyPr/>
                    <a:lstStyle/>
                    <a:p>
                      <a:r>
                        <a:rPr lang="en-US" sz="1100" baseline="0" dirty="0">
                          <a:latin typeface="Times New Roman" panose="02020603050405020304" pitchFamily="18" charset="0"/>
                          <a:cs typeface="Times New Roman" panose="02020603050405020304" pitchFamily="18" charset="0"/>
                        </a:rPr>
                        <a:t>DISADVANTAGES</a:t>
                      </a:r>
                    </a:p>
                  </a:txBody>
                  <a:tcPr/>
                </a:tc>
                <a:tc>
                  <a:txBody>
                    <a:bodyPr/>
                    <a:lstStyle/>
                    <a:p>
                      <a:r>
                        <a:rPr lang="en-US" sz="1100" baseline="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329899109"/>
                  </a:ext>
                </a:extLst>
              </a:tr>
              <a:tr h="4369283">
                <a:tc>
                  <a:txBody>
                    <a:bodyPr/>
                    <a:lstStyle/>
                    <a:p>
                      <a:r>
                        <a:rPr lang="en-US" sz="1100">
                          <a:latin typeface="Times New Roman" panose="02020603050405020304" pitchFamily="18" charset="0"/>
                          <a:cs typeface="Times New Roman" panose="02020603050405020304" pitchFamily="18" charset="0"/>
                        </a:rPr>
                        <a:t>Concatenative Speech </a:t>
                      </a:r>
                      <a:r>
                        <a:rPr lang="en-US" sz="1100" dirty="0">
                          <a:latin typeface="Times New Roman" panose="02020603050405020304" pitchFamily="18" charset="0"/>
                          <a:cs typeface="Times New Roman" panose="02020603050405020304" pitchFamily="18" charset="0"/>
                        </a:rPr>
                        <a:t>Recognition using Morphemes</a:t>
                      </a:r>
                    </a:p>
                  </a:txBody>
                  <a:tcPr/>
                </a:tc>
                <a:tc>
                  <a:txBody>
                    <a:bodyPr/>
                    <a:lstStyle/>
                    <a:p>
                      <a:r>
                        <a:rPr lang="en-IN" sz="1100" dirty="0">
                          <a:latin typeface="Times New Roman" panose="02020603050405020304" pitchFamily="18" charset="0"/>
                          <a:cs typeface="Times New Roman" panose="02020603050405020304" pitchFamily="18" charset="0"/>
                        </a:rPr>
                        <a:t>Afshan Jafri</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CSRM approach works as follows:</a:t>
                      </a:r>
                    </a:p>
                    <a:p>
                      <a:r>
                        <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 A pronunciation dictionary is created by concatenating the pronunciations of morphemes.</a:t>
                      </a:r>
                    </a:p>
                    <a:p>
                      <a:endPar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 A recognition lattice is generated for the input speech signal. </a:t>
                      </a:r>
                    </a:p>
                    <a:p>
                      <a:endPar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3] A decoding algorithm is used to search the lattice for the most likely sequence of morphemes. This sequence is then converted into a word sequence.</a:t>
                      </a:r>
                    </a:p>
                    <a:p>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 It is more scalable to large vocabularies.</a:t>
                      </a:r>
                    </a:p>
                    <a:p>
                      <a:endPar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2]It is more robust to out-of-vocabulary (OOV) words.</a:t>
                      </a:r>
                    </a:p>
                    <a:p>
                      <a:endPar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3] It is more efficient in terms of computation and memory requirements.</a:t>
                      </a:r>
                    </a:p>
                    <a:p>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 Increased complexity: Because it requires the decomposition of words into morphemes and the construction of a pronunciation dictionary and recognition lattice using the pronunciations of morphemes.</a:t>
                      </a:r>
                    </a:p>
                    <a:p>
                      <a:endPar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 Limited language coverage: CSRM is only applicable to languages with concatenative morphology.</a:t>
                      </a:r>
                    </a:p>
                    <a:p>
                      <a:endPar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11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3]Reduced accuracy: CSRM systems may have lower accuracy than word-based ASR systems for languages with a large number of morphemes.</a:t>
                      </a:r>
                    </a:p>
                    <a:p>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January</a:t>
                      </a:r>
                    </a:p>
                    <a:p>
                      <a:r>
                        <a:rPr lang="en-US" sz="1100" dirty="0">
                          <a:latin typeface="Times New Roman" panose="02020603050405020304" pitchFamily="18" charset="0"/>
                          <a:cs typeface="Times New Roman" panose="02020603050405020304" pitchFamily="18" charset="0"/>
                        </a:rPr>
                        <a:t>2021</a:t>
                      </a:r>
                    </a:p>
                  </a:txBody>
                  <a:tcPr/>
                </a:tc>
                <a:extLst>
                  <a:ext uri="{0D108BD9-81ED-4DB2-BD59-A6C34878D82A}">
                    <a16:rowId xmlns:a16="http://schemas.microsoft.com/office/drawing/2014/main" val="2333330469"/>
                  </a:ext>
                </a:extLst>
              </a:tr>
            </a:tbl>
          </a:graphicData>
        </a:graphic>
      </p:graphicFrame>
    </p:spTree>
    <p:extLst>
      <p:ext uri="{BB962C8B-B14F-4D97-AF65-F5344CB8AC3E}">
        <p14:creationId xmlns:p14="http://schemas.microsoft.com/office/powerpoint/2010/main" val="309755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FD06-99AE-93AE-DAC5-0D6BC97FB6BA}"/>
              </a:ext>
            </a:extLst>
          </p:cNvPr>
          <p:cNvSpPr>
            <a:spLocks noGrp="1"/>
          </p:cNvSpPr>
          <p:nvPr>
            <p:ph type="title"/>
          </p:nvPr>
        </p:nvSpPr>
        <p:spPr>
          <a:xfrm>
            <a:off x="914400" y="274639"/>
            <a:ext cx="7265096" cy="539553"/>
          </a:xfrm>
        </p:spPr>
        <p:txBody>
          <a:bodyPr>
            <a:normAutofit fontScale="90000"/>
          </a:bodyPr>
          <a:lstStyle/>
          <a:p>
            <a:r>
              <a:rPr lang="en-US" dirty="0">
                <a:solidFill>
                  <a:schemeClr val="accent2">
                    <a:lumMod val="50000"/>
                  </a:schemeClr>
                </a:solidFill>
                <a:latin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0339EA28-E421-D689-56C7-BA41C2F2BC44}"/>
              </a:ext>
            </a:extLst>
          </p:cNvPr>
          <p:cNvGraphicFramePr>
            <a:graphicFrameLocks noGrp="1"/>
          </p:cNvGraphicFramePr>
          <p:nvPr>
            <p:extLst>
              <p:ext uri="{D42A27DB-BD31-4B8C-83A1-F6EECF244321}">
                <p14:modId xmlns:p14="http://schemas.microsoft.com/office/powerpoint/2010/main" val="3073772738"/>
              </p:ext>
            </p:extLst>
          </p:nvPr>
        </p:nvGraphicFramePr>
        <p:xfrm>
          <a:off x="125261" y="1064173"/>
          <a:ext cx="8664017" cy="6035040"/>
        </p:xfrm>
        <a:graphic>
          <a:graphicData uri="http://schemas.openxmlformats.org/drawingml/2006/table">
            <a:tbl>
              <a:tblPr firstRow="1" bandRow="1">
                <a:tableStyleId>{3C2FFA5D-87B4-456A-9821-1D502468CF0F}</a:tableStyleId>
              </a:tblPr>
              <a:tblGrid>
                <a:gridCol w="1071240">
                  <a:extLst>
                    <a:ext uri="{9D8B030D-6E8A-4147-A177-3AD203B41FA5}">
                      <a16:colId xmlns:a16="http://schemas.microsoft.com/office/drawing/2014/main" val="699125850"/>
                    </a:ext>
                  </a:extLst>
                </a:gridCol>
                <a:gridCol w="1162688">
                  <a:extLst>
                    <a:ext uri="{9D8B030D-6E8A-4147-A177-3AD203B41FA5}">
                      <a16:colId xmlns:a16="http://schemas.microsoft.com/office/drawing/2014/main" val="4103163452"/>
                    </a:ext>
                  </a:extLst>
                </a:gridCol>
                <a:gridCol w="1946520">
                  <a:extLst>
                    <a:ext uri="{9D8B030D-6E8A-4147-A177-3AD203B41FA5}">
                      <a16:colId xmlns:a16="http://schemas.microsoft.com/office/drawing/2014/main" val="781891770"/>
                    </a:ext>
                  </a:extLst>
                </a:gridCol>
                <a:gridCol w="1711370">
                  <a:extLst>
                    <a:ext uri="{9D8B030D-6E8A-4147-A177-3AD203B41FA5}">
                      <a16:colId xmlns:a16="http://schemas.microsoft.com/office/drawing/2014/main" val="1124331769"/>
                    </a:ext>
                  </a:extLst>
                </a:gridCol>
                <a:gridCol w="1923392">
                  <a:extLst>
                    <a:ext uri="{9D8B030D-6E8A-4147-A177-3AD203B41FA5}">
                      <a16:colId xmlns:a16="http://schemas.microsoft.com/office/drawing/2014/main" val="3589191117"/>
                    </a:ext>
                  </a:extLst>
                </a:gridCol>
                <a:gridCol w="848807">
                  <a:extLst>
                    <a:ext uri="{9D8B030D-6E8A-4147-A177-3AD203B41FA5}">
                      <a16:colId xmlns:a16="http://schemas.microsoft.com/office/drawing/2014/main" val="4116653275"/>
                    </a:ext>
                  </a:extLst>
                </a:gridCol>
              </a:tblGrid>
              <a:tr h="575441">
                <a:tc>
                  <a:txBody>
                    <a:bodyPr/>
                    <a:lstStyle/>
                    <a:p>
                      <a:r>
                        <a:rPr lang="en-US" sz="1600" baseline="0" dirty="0">
                          <a:latin typeface="Times New Roman" panose="02020603050405020304" pitchFamily="18" charset="0"/>
                          <a:cs typeface="Times New Roman" panose="02020603050405020304" pitchFamily="18" charset="0"/>
                        </a:rPr>
                        <a:t>TITLE</a:t>
                      </a:r>
                    </a:p>
                  </a:txBody>
                  <a:tcPr/>
                </a:tc>
                <a:tc>
                  <a:txBody>
                    <a:bodyPr/>
                    <a:lstStyle/>
                    <a:p>
                      <a:r>
                        <a:rPr lang="en-US" sz="1600" baseline="0" dirty="0">
                          <a:latin typeface="Times New Roman" panose="02020603050405020304" pitchFamily="18" charset="0"/>
                          <a:cs typeface="Times New Roman" panose="02020603050405020304" pitchFamily="18" charset="0"/>
                        </a:rPr>
                        <a:t>AUTHOR</a:t>
                      </a:r>
                    </a:p>
                  </a:txBody>
                  <a:tcPr/>
                </a:tc>
                <a:tc>
                  <a:txBody>
                    <a:bodyPr/>
                    <a:lstStyle/>
                    <a:p>
                      <a:r>
                        <a:rPr lang="en-US" sz="1600" baseline="0" dirty="0">
                          <a:latin typeface="Times New Roman" panose="02020603050405020304" pitchFamily="18" charset="0"/>
                          <a:cs typeface="Times New Roman" panose="02020603050405020304" pitchFamily="18" charset="0"/>
                        </a:rPr>
                        <a:t>METHODOLOGY</a:t>
                      </a:r>
                    </a:p>
                  </a:txBody>
                  <a:tcPr/>
                </a:tc>
                <a:tc>
                  <a:txBody>
                    <a:bodyPr/>
                    <a:lstStyle/>
                    <a:p>
                      <a:r>
                        <a:rPr lang="en-US" sz="1600" baseline="0" dirty="0">
                          <a:latin typeface="Times New Roman" panose="02020603050405020304" pitchFamily="18" charset="0"/>
                          <a:cs typeface="Times New Roman" panose="02020603050405020304" pitchFamily="18" charset="0"/>
                        </a:rPr>
                        <a:t>ADVANTAGES</a:t>
                      </a:r>
                    </a:p>
                  </a:txBody>
                  <a:tcPr/>
                </a:tc>
                <a:tc>
                  <a:txBody>
                    <a:bodyPr/>
                    <a:lstStyle/>
                    <a:p>
                      <a:r>
                        <a:rPr lang="en-US" sz="1600" baseline="0" dirty="0">
                          <a:latin typeface="Times New Roman" panose="02020603050405020304" pitchFamily="18" charset="0"/>
                          <a:cs typeface="Times New Roman" panose="02020603050405020304" pitchFamily="18" charset="0"/>
                        </a:rPr>
                        <a:t>DISADVANTAGES</a:t>
                      </a:r>
                    </a:p>
                  </a:txBody>
                  <a:tcPr/>
                </a:tc>
                <a:tc>
                  <a:txBody>
                    <a:bodyPr/>
                    <a:lstStyle/>
                    <a:p>
                      <a:r>
                        <a:rPr lang="en-US" sz="1600" baseline="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329899109"/>
                  </a:ext>
                </a:extLst>
              </a:tr>
              <a:tr h="479087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Automatic</a:t>
                      </a:r>
                      <a:r>
                        <a:rPr lang="en-IN" sz="13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speech recognition system</a:t>
                      </a:r>
                      <a:endPar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Ishrat Sultana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Nirmaljeet Kaur Pannu</a:t>
                      </a:r>
                    </a:p>
                    <a:p>
                      <a:endParaRPr lang="en-US" dirty="0"/>
                    </a:p>
                  </a:txBody>
                  <a:tcPr/>
                </a:tc>
                <a:tc>
                  <a:txBody>
                    <a:bodyPr/>
                    <a:lstStyle/>
                    <a:p>
                      <a:pPr algn="l"/>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major objective of this research are:</a:t>
                      </a:r>
                    </a:p>
                    <a:p>
                      <a:pPr marL="342900" indent="-342900" algn="l">
                        <a:buAutoNum type="arabicPeriod"/>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Recognizes discrete words from Hindi</a:t>
                      </a:r>
                      <a:r>
                        <a:rPr lang="en-US" sz="13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language </a:t>
                      </a:r>
                    </a:p>
                    <a:p>
                      <a:pPr marL="342900" indent="-342900" algn="l">
                        <a:buAutoNum type="arabicPeriod"/>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controls some action depending on the provided input. </a:t>
                      </a:r>
                    </a:p>
                    <a:p>
                      <a:pPr marL="342900" indent="-342900" algn="l">
                        <a:buAutoNum type="arabicPeriod"/>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input voice is captured using a microphone </a:t>
                      </a:r>
                    </a:p>
                    <a:p>
                      <a:pPr marL="342900" indent="-342900" algn="l">
                        <a:buAutoNum type="arabicPeriod"/>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It is</a:t>
                      </a:r>
                      <a:r>
                        <a:rPr lang="en-US" sz="13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then preprocessed using algorithms like  DTW, HMM. </a:t>
                      </a:r>
                    </a:p>
                    <a:p>
                      <a:pPr marL="342900" indent="-342900" algn="l">
                        <a:buAutoNum type="arabicPeriod"/>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Then deploying it on an embedded system.</a:t>
                      </a:r>
                      <a:endPar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dirty="0"/>
                    </a:p>
                  </a:txBody>
                  <a:tcPr/>
                </a:tc>
                <a:tc>
                  <a:txBody>
                    <a:bodyPr/>
                    <a:lstStyle/>
                    <a:p>
                      <a:pPr marL="0" indent="0" algn="just">
                        <a:buFont typeface="Arial" panose="020B0604020202020204" pitchFamily="34" charset="0"/>
                        <a:buNone/>
                      </a:pPr>
                      <a:r>
                        <a:rPr lang="en-US" sz="13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Enhanced</a:t>
                      </a:r>
                      <a:r>
                        <a:rPr lang="en-US" sz="1300" b="0" i="0" u="sng"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3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Efficiency </a:t>
                      </a: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and Productivity: ASR significantly improves efficiency by enabling hands-free operation, allowing users to dictate text, control devices, and perform tasks without typing</a:t>
                      </a:r>
                    </a:p>
                    <a:p>
                      <a:pPr marL="0" marR="0" indent="0" algn="just" rtl="0">
                        <a:lnSpc>
                          <a:spcPct val="100000"/>
                        </a:lnSpc>
                        <a:spcBef>
                          <a:spcPts val="0"/>
                        </a:spcBef>
                        <a:spcAft>
                          <a:spcPts val="0"/>
                        </a:spcAft>
                        <a:buClr>
                          <a:srgbClr val="000000"/>
                        </a:buClr>
                        <a:buFont typeface="Arial" panose="020B0604020202020204" pitchFamily="34" charset="0"/>
                        <a:buNone/>
                      </a:pPr>
                      <a:r>
                        <a:rPr lang="en-US" sz="13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ImprovedAccessibility</a:t>
                      </a: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more accessible</a:t>
                      </a:r>
                      <a:r>
                        <a:rPr lang="en-US" sz="13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to individuals with limited mobility or speech impairments. It allows them to interact with devices, access information, without relying on traditional input methods.</a:t>
                      </a:r>
                    </a:p>
                    <a:p>
                      <a:endPar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dirty="0"/>
                    </a:p>
                  </a:txBody>
                  <a:tcPr/>
                </a:tc>
                <a:tc>
                  <a:txBody>
                    <a:bodyPr/>
                    <a:lstStyle/>
                    <a:p>
                      <a:r>
                        <a:rPr lang="en-US" sz="13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Accuracy Limitations: </a:t>
                      </a: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ASR systems are not always 100% accurate, especially in challenging environments with background noise, accents, or multiple speakers. This can lead to misinterpretations, errors in transcriptions, and frustration for users.</a:t>
                      </a:r>
                    </a:p>
                    <a:p>
                      <a:endPar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13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Dependency on Training Data</a:t>
                      </a: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ASR systems are trained on large amounts of speech data, and their accuracy depends on the quality and representativeness of this data. Biases or limited coverage in the training data can lead to poor performance for specific accents, dialects, or domains.</a:t>
                      </a:r>
                    </a:p>
                    <a:p>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p>
                    <a:p>
                      <a:endParaRPr lang="en-US" dirty="0"/>
                    </a:p>
                  </a:txBody>
                  <a:tcPr/>
                </a:tc>
                <a:tc>
                  <a:txBody>
                    <a:bodyPr/>
                    <a:lstStyle/>
                    <a:p>
                      <a:r>
                        <a:rPr lang="en-US" sz="1300" dirty="0">
                          <a:latin typeface="Times New Roman" panose="02020603050405020304" pitchFamily="18" charset="0"/>
                          <a:cs typeface="Times New Roman" panose="02020603050405020304" pitchFamily="18" charset="0"/>
                        </a:rPr>
                        <a:t>December,</a:t>
                      </a:r>
                    </a:p>
                    <a:p>
                      <a:r>
                        <a:rPr lang="en-US" sz="1300" dirty="0">
                          <a:latin typeface="Times New Roman" panose="02020603050405020304" pitchFamily="18" charset="0"/>
                          <a:cs typeface="Times New Roman" panose="02020603050405020304" pitchFamily="18" charset="0"/>
                        </a:rPr>
                        <a:t>2021</a:t>
                      </a:r>
                    </a:p>
                  </a:txBody>
                  <a:tcPr/>
                </a:tc>
                <a:extLst>
                  <a:ext uri="{0D108BD9-81ED-4DB2-BD59-A6C34878D82A}">
                    <a16:rowId xmlns:a16="http://schemas.microsoft.com/office/drawing/2014/main" val="2333330469"/>
                  </a:ext>
                </a:extLst>
              </a:tr>
            </a:tbl>
          </a:graphicData>
        </a:graphic>
      </p:graphicFrame>
    </p:spTree>
    <p:extLst>
      <p:ext uri="{BB962C8B-B14F-4D97-AF65-F5344CB8AC3E}">
        <p14:creationId xmlns:p14="http://schemas.microsoft.com/office/powerpoint/2010/main" val="337650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FD06-99AE-93AE-DAC5-0D6BC97FB6BA}"/>
              </a:ext>
            </a:extLst>
          </p:cNvPr>
          <p:cNvSpPr>
            <a:spLocks noGrp="1"/>
          </p:cNvSpPr>
          <p:nvPr>
            <p:ph type="title"/>
          </p:nvPr>
        </p:nvSpPr>
        <p:spPr>
          <a:xfrm>
            <a:off x="914400" y="274639"/>
            <a:ext cx="7265096" cy="539553"/>
          </a:xfrm>
        </p:spPr>
        <p:txBody>
          <a:bodyPr>
            <a:normAutofit fontScale="90000"/>
          </a:bodyPr>
          <a:lstStyle/>
          <a:p>
            <a:r>
              <a:rPr lang="en-US" dirty="0">
                <a:solidFill>
                  <a:schemeClr val="accent2">
                    <a:lumMod val="50000"/>
                  </a:schemeClr>
                </a:solidFill>
                <a:latin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0339EA28-E421-D689-56C7-BA41C2F2BC44}"/>
              </a:ext>
            </a:extLst>
          </p:cNvPr>
          <p:cNvGraphicFramePr>
            <a:graphicFrameLocks noGrp="1"/>
          </p:cNvGraphicFramePr>
          <p:nvPr>
            <p:extLst>
              <p:ext uri="{D42A27DB-BD31-4B8C-83A1-F6EECF244321}">
                <p14:modId xmlns:p14="http://schemas.microsoft.com/office/powerpoint/2010/main" val="1821743830"/>
              </p:ext>
            </p:extLst>
          </p:nvPr>
        </p:nvGraphicFramePr>
        <p:xfrm>
          <a:off x="112734" y="926277"/>
          <a:ext cx="8893480" cy="6532960"/>
        </p:xfrm>
        <a:graphic>
          <a:graphicData uri="http://schemas.openxmlformats.org/drawingml/2006/table">
            <a:tbl>
              <a:tblPr firstRow="1" bandRow="1">
                <a:tableStyleId>{3C2FFA5D-87B4-456A-9821-1D502468CF0F}</a:tableStyleId>
              </a:tblPr>
              <a:tblGrid>
                <a:gridCol w="1086834">
                  <a:extLst>
                    <a:ext uri="{9D8B030D-6E8A-4147-A177-3AD203B41FA5}">
                      <a16:colId xmlns:a16="http://schemas.microsoft.com/office/drawing/2014/main" val="699125850"/>
                    </a:ext>
                  </a:extLst>
                </a:gridCol>
                <a:gridCol w="1179613">
                  <a:extLst>
                    <a:ext uri="{9D8B030D-6E8A-4147-A177-3AD203B41FA5}">
                      <a16:colId xmlns:a16="http://schemas.microsoft.com/office/drawing/2014/main" val="4103163452"/>
                    </a:ext>
                  </a:extLst>
                </a:gridCol>
                <a:gridCol w="1974856">
                  <a:extLst>
                    <a:ext uri="{9D8B030D-6E8A-4147-A177-3AD203B41FA5}">
                      <a16:colId xmlns:a16="http://schemas.microsoft.com/office/drawing/2014/main" val="781891770"/>
                    </a:ext>
                  </a:extLst>
                </a:gridCol>
                <a:gridCol w="1736282">
                  <a:extLst>
                    <a:ext uri="{9D8B030D-6E8A-4147-A177-3AD203B41FA5}">
                      <a16:colId xmlns:a16="http://schemas.microsoft.com/office/drawing/2014/main" val="1124331769"/>
                    </a:ext>
                  </a:extLst>
                </a:gridCol>
                <a:gridCol w="1951391">
                  <a:extLst>
                    <a:ext uri="{9D8B030D-6E8A-4147-A177-3AD203B41FA5}">
                      <a16:colId xmlns:a16="http://schemas.microsoft.com/office/drawing/2014/main" val="3589191117"/>
                    </a:ext>
                  </a:extLst>
                </a:gridCol>
                <a:gridCol w="964504">
                  <a:extLst>
                    <a:ext uri="{9D8B030D-6E8A-4147-A177-3AD203B41FA5}">
                      <a16:colId xmlns:a16="http://schemas.microsoft.com/office/drawing/2014/main" val="4116653275"/>
                    </a:ext>
                  </a:extLst>
                </a:gridCol>
              </a:tblGrid>
              <a:tr h="497920">
                <a:tc>
                  <a:txBody>
                    <a:bodyPr/>
                    <a:lstStyle/>
                    <a:p>
                      <a:r>
                        <a:rPr lang="en-US" sz="1600" baseline="0" dirty="0">
                          <a:latin typeface="Times New Roman" panose="02020603050405020304" pitchFamily="18" charset="0"/>
                          <a:cs typeface="Times New Roman" panose="02020603050405020304" pitchFamily="18" charset="0"/>
                        </a:rPr>
                        <a:t>TITLE</a:t>
                      </a:r>
                    </a:p>
                  </a:txBody>
                  <a:tcPr/>
                </a:tc>
                <a:tc>
                  <a:txBody>
                    <a:bodyPr/>
                    <a:lstStyle/>
                    <a:p>
                      <a:r>
                        <a:rPr lang="en-US" sz="1600" baseline="0" dirty="0">
                          <a:latin typeface="Times New Roman" panose="02020603050405020304" pitchFamily="18" charset="0"/>
                          <a:cs typeface="Times New Roman" panose="02020603050405020304" pitchFamily="18" charset="0"/>
                        </a:rPr>
                        <a:t>AUTHOR</a:t>
                      </a:r>
                    </a:p>
                  </a:txBody>
                  <a:tcPr/>
                </a:tc>
                <a:tc>
                  <a:txBody>
                    <a:bodyPr/>
                    <a:lstStyle/>
                    <a:p>
                      <a:r>
                        <a:rPr lang="en-US" sz="1600" baseline="0" dirty="0">
                          <a:latin typeface="Times New Roman" panose="02020603050405020304" pitchFamily="18" charset="0"/>
                          <a:cs typeface="Times New Roman" panose="02020603050405020304" pitchFamily="18" charset="0"/>
                        </a:rPr>
                        <a:t>METHODOLOGY</a:t>
                      </a:r>
                    </a:p>
                  </a:txBody>
                  <a:tcPr/>
                </a:tc>
                <a:tc>
                  <a:txBody>
                    <a:bodyPr/>
                    <a:lstStyle/>
                    <a:p>
                      <a:r>
                        <a:rPr lang="en-US" sz="1600" baseline="0" dirty="0">
                          <a:latin typeface="Times New Roman" panose="02020603050405020304" pitchFamily="18" charset="0"/>
                          <a:cs typeface="Times New Roman" panose="02020603050405020304" pitchFamily="18" charset="0"/>
                        </a:rPr>
                        <a:t>ADVANTAGES</a:t>
                      </a:r>
                    </a:p>
                  </a:txBody>
                  <a:tcPr/>
                </a:tc>
                <a:tc>
                  <a:txBody>
                    <a:bodyPr/>
                    <a:lstStyle/>
                    <a:p>
                      <a:r>
                        <a:rPr lang="en-US" sz="1600" baseline="0" dirty="0">
                          <a:latin typeface="Times New Roman" panose="02020603050405020304" pitchFamily="18" charset="0"/>
                          <a:cs typeface="Times New Roman" panose="02020603050405020304" pitchFamily="18" charset="0"/>
                        </a:rPr>
                        <a:t>DISADVANTAGES</a:t>
                      </a:r>
                    </a:p>
                  </a:txBody>
                  <a:tcPr/>
                </a:tc>
                <a:tc>
                  <a:txBody>
                    <a:bodyPr/>
                    <a:lstStyle/>
                    <a:p>
                      <a:r>
                        <a:rPr lang="en-US" sz="1600" baseline="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329899109"/>
                  </a:ext>
                </a:extLst>
              </a:tr>
              <a:tr h="485853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 Model for the Application of Automatic Speech Recognition for Generating Lesson Summaries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Phillip Blunt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Bertram Haskins</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p>
                    <a:p>
                      <a:endParaRPr lang="en-US" dirty="0"/>
                    </a:p>
                    <a:p>
                      <a:endParaRPr lang="en-US" dirty="0"/>
                    </a:p>
                  </a:txBody>
                  <a:tcPr/>
                </a:tc>
                <a:tc>
                  <a:txBody>
                    <a:bodyPr/>
                    <a:lstStyle/>
                    <a:p>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methodology for developing an ASR-based lesson summary generation system typically involves the following steps:</a:t>
                      </a:r>
                    </a:p>
                    <a:p>
                      <a:pPr marL="342900" indent="-342900">
                        <a:buAutoNum type="arabicPeriod"/>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Data Collection and Preparation</a:t>
                      </a:r>
                    </a:p>
                    <a:p>
                      <a:pPr marL="342900" indent="-342900">
                        <a:buAutoNum type="arabicPeriod"/>
                      </a:pPr>
                      <a:r>
                        <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Speech Recognition</a:t>
                      </a:r>
                    </a:p>
                    <a:p>
                      <a:pPr marL="342900" indent="-342900">
                        <a:buAutoNum type="arabicPeriod"/>
                      </a:pPr>
                      <a:r>
                        <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Extractive Summarization</a:t>
                      </a:r>
                    </a:p>
                    <a:p>
                      <a:pPr marL="342900" indent="-342900">
                        <a:buAutoNum type="arabicPeriod"/>
                      </a:pPr>
                      <a:r>
                        <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Text Generation</a:t>
                      </a:r>
                    </a:p>
                    <a:p>
                      <a:pPr marL="342900" indent="-342900">
                        <a:buAutoNum type="arabicPeriod"/>
                      </a:pPr>
                      <a:r>
                        <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Evaluation</a:t>
                      </a:r>
                    </a:p>
                    <a:p>
                      <a:pPr marL="342900" indent="-342900">
                        <a:buAutoNum type="arabicPeriod"/>
                      </a:pPr>
                      <a:r>
                        <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Refinement and Iteration</a:t>
                      </a:r>
                      <a:endPar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algn="l"/>
                      <a:r>
                        <a:rPr lang="en-US" sz="13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Facilitating Language Learning and Comprehension:</a:t>
                      </a:r>
                    </a:p>
                    <a:p>
                      <a:pPr marR="0" algn="l" rtl="0">
                        <a:lnSpc>
                          <a:spcPct val="100000"/>
                        </a:lnSpc>
                        <a:spcBef>
                          <a:spcPts val="0"/>
                        </a:spcBef>
                        <a:spcAft>
                          <a:spcPts val="0"/>
                        </a:spcAft>
                        <a:buClr>
                          <a:srgbClr val="000000"/>
                        </a:buClr>
                        <a:buFont typeface="Arial"/>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For students</a:t>
                      </a:r>
                      <a:r>
                        <a:rPr lang="en-US" sz="13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it </a:t>
                      </a: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provide exposure to natural speech patterns and enhance vocabulary acquisition. </a:t>
                      </a:r>
                    </a:p>
                    <a:p>
                      <a:pPr marR="0" algn="l" rtl="0">
                        <a:lnSpc>
                          <a:spcPct val="100000"/>
                        </a:lnSpc>
                        <a:spcBef>
                          <a:spcPts val="0"/>
                        </a:spcBef>
                        <a:spcAft>
                          <a:spcPts val="0"/>
                        </a:spcAft>
                        <a:buClr>
                          <a:srgbClr val="000000"/>
                        </a:buClr>
                        <a:buFont typeface="Arial"/>
                      </a:pPr>
                      <a:r>
                        <a:rPr lang="en-US" sz="13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Promoting Active Learning and Reflection:</a:t>
                      </a:r>
                    </a:p>
                    <a:p>
                      <a:pPr marR="0" algn="l" rtl="0">
                        <a:lnSpc>
                          <a:spcPct val="100000"/>
                        </a:lnSpc>
                        <a:spcBef>
                          <a:spcPts val="0"/>
                        </a:spcBef>
                        <a:spcAft>
                          <a:spcPts val="0"/>
                        </a:spcAft>
                        <a:buClr>
                          <a:srgbClr val="000000"/>
                        </a:buClr>
                        <a:buFont typeface="Arial"/>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Lesson summaries can serve as prompts for active learning strategies, encouraging students to reflect on the material, ask questions, and engage in deeper analysis.</a:t>
                      </a:r>
                    </a:p>
                    <a:p>
                      <a:pPr marR="0" algn="l" rtl="0">
                        <a:lnSpc>
                          <a:spcPct val="100000"/>
                        </a:lnSpc>
                        <a:spcBef>
                          <a:spcPts val="0"/>
                        </a:spcBef>
                        <a:spcAft>
                          <a:spcPts val="0"/>
                        </a:spcAft>
                        <a:buClr>
                          <a:srgbClr val="000000"/>
                        </a:buClr>
                        <a:buFont typeface="Arial"/>
                      </a:pP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p>
                    <a:p>
                      <a:endParaRPr lang="en-US" dirty="0"/>
                    </a:p>
                  </a:txBody>
                  <a:tcPr/>
                </a:tc>
                <a:tc>
                  <a:txBody>
                    <a:bodyPr/>
                    <a:lstStyle/>
                    <a:p>
                      <a:r>
                        <a:rPr lang="en-US" sz="13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Limited Understanding of Context and Nuances:</a:t>
                      </a:r>
                    </a:p>
                    <a:p>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they may struggle to understand the context of lecture discussion,  or interpret subtle nuances in speech. This can lead to summaries that lack depth and fail to capture the full meaning of the spoken material.</a:t>
                      </a:r>
                    </a:p>
                    <a:p>
                      <a:r>
                        <a:rPr lang="en-US" sz="13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Potential for Misinterpretation and Biases</a:t>
                      </a: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p>
                    <a:p>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ASR systems can misinterpret homophones or confuse words with </a:t>
                      </a: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similar </a:t>
                      </a:r>
                      <a:r>
                        <a:rPr lang="en-US"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pronunciation. Can lead to errors in the summaries that may confuse or mislead students. Additionally, ASR systems may reflect biases present in the training data, potentially perpetuating stereotypes or overlooking important perspectives.</a:t>
                      </a:r>
                    </a:p>
                    <a:p>
                      <a:br>
                        <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br>
                      <a:endParaRPr lang="en-IN" sz="13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r>
                        <a:rPr lang="en-US" sz="1300" dirty="0">
                          <a:latin typeface="Times New Roman" panose="02020603050405020304" pitchFamily="18" charset="0"/>
                          <a:cs typeface="Times New Roman" panose="02020603050405020304" pitchFamily="18" charset="0"/>
                        </a:rPr>
                        <a:t>March</a:t>
                      </a:r>
                      <a:r>
                        <a:rPr lang="en-US" sz="1300" baseline="0" dirty="0">
                          <a:latin typeface="Times New Roman" panose="02020603050405020304" pitchFamily="18" charset="0"/>
                          <a:cs typeface="Times New Roman" panose="02020603050405020304" pitchFamily="18" charset="0"/>
                        </a:rPr>
                        <a:t> 2021</a:t>
                      </a:r>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3330469"/>
                  </a:ext>
                </a:extLst>
              </a:tr>
            </a:tbl>
          </a:graphicData>
        </a:graphic>
      </p:graphicFrame>
    </p:spTree>
    <p:extLst>
      <p:ext uri="{BB962C8B-B14F-4D97-AF65-F5344CB8AC3E}">
        <p14:creationId xmlns:p14="http://schemas.microsoft.com/office/powerpoint/2010/main" val="220154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FD06-99AE-93AE-DAC5-0D6BC97FB6BA}"/>
              </a:ext>
            </a:extLst>
          </p:cNvPr>
          <p:cNvSpPr>
            <a:spLocks noGrp="1"/>
          </p:cNvSpPr>
          <p:nvPr>
            <p:ph type="title"/>
          </p:nvPr>
        </p:nvSpPr>
        <p:spPr>
          <a:xfrm>
            <a:off x="914400" y="274639"/>
            <a:ext cx="7265096" cy="539553"/>
          </a:xfrm>
        </p:spPr>
        <p:txBody>
          <a:bodyPr>
            <a:normAutofit fontScale="90000"/>
          </a:bodyPr>
          <a:lstStyle/>
          <a:p>
            <a:r>
              <a:rPr lang="en-US" dirty="0">
                <a:solidFill>
                  <a:schemeClr val="accent2">
                    <a:lumMod val="50000"/>
                  </a:schemeClr>
                </a:solidFill>
                <a:latin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0339EA28-E421-D689-56C7-BA41C2F2BC44}"/>
              </a:ext>
            </a:extLst>
          </p:cNvPr>
          <p:cNvGraphicFramePr>
            <a:graphicFrameLocks noGrp="1"/>
          </p:cNvGraphicFramePr>
          <p:nvPr>
            <p:extLst>
              <p:ext uri="{D42A27DB-BD31-4B8C-83A1-F6EECF244321}">
                <p14:modId xmlns:p14="http://schemas.microsoft.com/office/powerpoint/2010/main" val="3920355557"/>
              </p:ext>
            </p:extLst>
          </p:nvPr>
        </p:nvGraphicFramePr>
        <p:xfrm>
          <a:off x="125260" y="1226902"/>
          <a:ext cx="8893480" cy="4766896"/>
        </p:xfrm>
        <a:graphic>
          <a:graphicData uri="http://schemas.openxmlformats.org/drawingml/2006/table">
            <a:tbl>
              <a:tblPr firstRow="1" bandRow="1">
                <a:tableStyleId>{3C2FFA5D-87B4-456A-9821-1D502468CF0F}</a:tableStyleId>
              </a:tblPr>
              <a:tblGrid>
                <a:gridCol w="1086834">
                  <a:extLst>
                    <a:ext uri="{9D8B030D-6E8A-4147-A177-3AD203B41FA5}">
                      <a16:colId xmlns:a16="http://schemas.microsoft.com/office/drawing/2014/main" val="699125850"/>
                    </a:ext>
                  </a:extLst>
                </a:gridCol>
                <a:gridCol w="1179613">
                  <a:extLst>
                    <a:ext uri="{9D8B030D-6E8A-4147-A177-3AD203B41FA5}">
                      <a16:colId xmlns:a16="http://schemas.microsoft.com/office/drawing/2014/main" val="4103163452"/>
                    </a:ext>
                  </a:extLst>
                </a:gridCol>
                <a:gridCol w="1974856">
                  <a:extLst>
                    <a:ext uri="{9D8B030D-6E8A-4147-A177-3AD203B41FA5}">
                      <a16:colId xmlns:a16="http://schemas.microsoft.com/office/drawing/2014/main" val="781891770"/>
                    </a:ext>
                  </a:extLst>
                </a:gridCol>
                <a:gridCol w="1736282">
                  <a:extLst>
                    <a:ext uri="{9D8B030D-6E8A-4147-A177-3AD203B41FA5}">
                      <a16:colId xmlns:a16="http://schemas.microsoft.com/office/drawing/2014/main" val="1124331769"/>
                    </a:ext>
                  </a:extLst>
                </a:gridCol>
                <a:gridCol w="1951391">
                  <a:extLst>
                    <a:ext uri="{9D8B030D-6E8A-4147-A177-3AD203B41FA5}">
                      <a16:colId xmlns:a16="http://schemas.microsoft.com/office/drawing/2014/main" val="3589191117"/>
                    </a:ext>
                  </a:extLst>
                </a:gridCol>
                <a:gridCol w="964504">
                  <a:extLst>
                    <a:ext uri="{9D8B030D-6E8A-4147-A177-3AD203B41FA5}">
                      <a16:colId xmlns:a16="http://schemas.microsoft.com/office/drawing/2014/main" val="4116653275"/>
                    </a:ext>
                  </a:extLst>
                </a:gridCol>
              </a:tblGrid>
              <a:tr h="621616">
                <a:tc>
                  <a:txBody>
                    <a:bodyPr/>
                    <a:lstStyle/>
                    <a:p>
                      <a:r>
                        <a:rPr lang="en-US" sz="1600" baseline="0" dirty="0">
                          <a:latin typeface="Times New Roman" panose="02020603050405020304" pitchFamily="18" charset="0"/>
                          <a:cs typeface="Times New Roman" panose="02020603050405020304" pitchFamily="18" charset="0"/>
                        </a:rPr>
                        <a:t>TITLE</a:t>
                      </a:r>
                    </a:p>
                  </a:txBody>
                  <a:tcPr/>
                </a:tc>
                <a:tc>
                  <a:txBody>
                    <a:bodyPr/>
                    <a:lstStyle/>
                    <a:p>
                      <a:r>
                        <a:rPr lang="en-US" sz="1600" baseline="0" dirty="0">
                          <a:latin typeface="Times New Roman" panose="02020603050405020304" pitchFamily="18" charset="0"/>
                          <a:cs typeface="Times New Roman" panose="02020603050405020304" pitchFamily="18" charset="0"/>
                        </a:rPr>
                        <a:t>AUTHOR</a:t>
                      </a:r>
                    </a:p>
                  </a:txBody>
                  <a:tcPr/>
                </a:tc>
                <a:tc>
                  <a:txBody>
                    <a:bodyPr/>
                    <a:lstStyle/>
                    <a:p>
                      <a:r>
                        <a:rPr lang="en-US" sz="1600" baseline="0" dirty="0">
                          <a:latin typeface="Times New Roman" panose="02020603050405020304" pitchFamily="18" charset="0"/>
                          <a:cs typeface="Times New Roman" panose="02020603050405020304" pitchFamily="18" charset="0"/>
                        </a:rPr>
                        <a:t>METHODOLOGY</a:t>
                      </a:r>
                    </a:p>
                  </a:txBody>
                  <a:tcPr/>
                </a:tc>
                <a:tc>
                  <a:txBody>
                    <a:bodyPr/>
                    <a:lstStyle/>
                    <a:p>
                      <a:r>
                        <a:rPr lang="en-US" sz="1600" baseline="0" dirty="0">
                          <a:latin typeface="Times New Roman" panose="02020603050405020304" pitchFamily="18" charset="0"/>
                          <a:cs typeface="Times New Roman" panose="02020603050405020304" pitchFamily="18" charset="0"/>
                        </a:rPr>
                        <a:t>ADVANTAGES</a:t>
                      </a:r>
                    </a:p>
                  </a:txBody>
                  <a:tcPr/>
                </a:tc>
                <a:tc>
                  <a:txBody>
                    <a:bodyPr/>
                    <a:lstStyle/>
                    <a:p>
                      <a:r>
                        <a:rPr lang="en-US" sz="1600" baseline="0" dirty="0">
                          <a:latin typeface="Times New Roman" panose="02020603050405020304" pitchFamily="18" charset="0"/>
                          <a:cs typeface="Times New Roman" panose="02020603050405020304" pitchFamily="18" charset="0"/>
                        </a:rPr>
                        <a:t>DISADVANTAGES</a:t>
                      </a:r>
                    </a:p>
                  </a:txBody>
                  <a:tcPr/>
                </a:tc>
                <a:tc>
                  <a:txBody>
                    <a:bodyPr/>
                    <a:lstStyle/>
                    <a:p>
                      <a:r>
                        <a:rPr lang="en-US" sz="1600" baseline="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329899109"/>
                  </a:ext>
                </a:extLst>
              </a:tr>
              <a:tr h="3349783">
                <a:tc>
                  <a:txBody>
                    <a:bodyPr/>
                    <a:lstStyle/>
                    <a:p>
                      <a:r>
                        <a:rPr lang="en-US" sz="1300" dirty="0">
                          <a:latin typeface="Times New Roman" panose="02020603050405020304" pitchFamily="18" charset="0"/>
                          <a:cs typeface="Times New Roman" panose="02020603050405020304" pitchFamily="18" charset="0"/>
                        </a:rPr>
                        <a:t>Harris</a:t>
                      </a:r>
                    </a:p>
                    <a:p>
                      <a:r>
                        <a:rPr lang="en-US" sz="1300" dirty="0">
                          <a:latin typeface="Times New Roman" panose="02020603050405020304" pitchFamily="18" charset="0"/>
                          <a:cs typeface="Times New Roman" panose="02020603050405020304" pitchFamily="18" charset="0"/>
                        </a:rPr>
                        <a:t>Hawke’s</a:t>
                      </a:r>
                    </a:p>
                    <a:p>
                      <a:r>
                        <a:rPr lang="en-US" sz="1300" dirty="0">
                          <a:latin typeface="Times New Roman" panose="02020603050405020304" pitchFamily="18" charset="0"/>
                          <a:cs typeface="Times New Roman" panose="02020603050405020304" pitchFamily="18" charset="0"/>
                        </a:rPr>
                        <a:t>Sparse Auto</a:t>
                      </a:r>
                    </a:p>
                    <a:p>
                      <a:r>
                        <a:rPr lang="en-US" sz="1300" dirty="0">
                          <a:latin typeface="Times New Roman" panose="02020603050405020304" pitchFamily="18" charset="0"/>
                          <a:cs typeface="Times New Roman" panose="02020603050405020304" pitchFamily="18" charset="0"/>
                        </a:rPr>
                        <a:t>Encoder</a:t>
                      </a:r>
                    </a:p>
                    <a:p>
                      <a:r>
                        <a:rPr lang="en-US" sz="1300" dirty="0">
                          <a:latin typeface="Times New Roman" panose="02020603050405020304" pitchFamily="18" charset="0"/>
                          <a:cs typeface="Times New Roman" panose="02020603050405020304" pitchFamily="18" charset="0"/>
                        </a:rPr>
                        <a:t>Networks for</a:t>
                      </a:r>
                    </a:p>
                    <a:p>
                      <a:r>
                        <a:rPr lang="en-US" sz="1300" dirty="0">
                          <a:latin typeface="Times New Roman" panose="02020603050405020304" pitchFamily="18" charset="0"/>
                          <a:cs typeface="Times New Roman" panose="02020603050405020304" pitchFamily="18" charset="0"/>
                        </a:rPr>
                        <a:t>Automatic</a:t>
                      </a:r>
                    </a:p>
                    <a:p>
                      <a:r>
                        <a:rPr lang="en-US" sz="1300" dirty="0">
                          <a:latin typeface="Times New Roman" panose="02020603050405020304" pitchFamily="18" charset="0"/>
                          <a:cs typeface="Times New Roman" panose="02020603050405020304" pitchFamily="18" charset="0"/>
                        </a:rPr>
                        <a:t>Speech</a:t>
                      </a:r>
                    </a:p>
                    <a:p>
                      <a:r>
                        <a:rPr lang="en-US" sz="1300" dirty="0">
                          <a:latin typeface="Times New Roman" panose="02020603050405020304" pitchFamily="18" charset="0"/>
                          <a:cs typeface="Times New Roman" panose="02020603050405020304" pitchFamily="18" charset="0"/>
                        </a:rPr>
                        <a:t>Recognition</a:t>
                      </a:r>
                    </a:p>
                    <a:p>
                      <a:r>
                        <a:rPr lang="en-US" sz="1300" dirty="0">
                          <a:latin typeface="Times New Roman" panose="02020603050405020304" pitchFamily="18" charset="0"/>
                          <a:cs typeface="Times New Roman" panose="02020603050405020304" pitchFamily="18" charset="0"/>
                        </a:rPr>
                        <a:t>System</a:t>
                      </a:r>
                    </a:p>
                  </a:txBody>
                  <a:tcPr/>
                </a:tc>
                <a:tc>
                  <a:txBody>
                    <a:bodyPr/>
                    <a:lstStyle/>
                    <a:p>
                      <a:r>
                        <a:rPr lang="en-US" sz="1300" dirty="0">
                          <a:latin typeface="Times New Roman" panose="02020603050405020304" pitchFamily="18" charset="0"/>
                          <a:cs typeface="Times New Roman" panose="02020603050405020304" pitchFamily="18" charset="0"/>
                        </a:rPr>
                        <a:t>Mohammed</a:t>
                      </a:r>
                    </a:p>
                    <a:p>
                      <a:r>
                        <a:rPr lang="en-US" sz="1300" dirty="0">
                          <a:latin typeface="Times New Roman" panose="02020603050405020304" pitchFamily="18" charset="0"/>
                          <a:cs typeface="Times New Roman" panose="02020603050405020304" pitchFamily="18" charset="0"/>
                        </a:rPr>
                        <a:t>Hasan Ali</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Mustafa Musa</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Jaber Sura</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Khalid Abd</a:t>
                      </a:r>
                    </a:p>
                    <a:p>
                      <a:r>
                        <a:rPr lang="en-US" sz="1300" dirty="0">
                          <a:latin typeface="Times New Roman" panose="02020603050405020304" pitchFamily="18" charset="0"/>
                          <a:cs typeface="Times New Roman" panose="02020603050405020304" pitchFamily="18" charset="0"/>
                        </a:rPr>
                        <a:t>Ajed Rehman,</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Mazhar Javed</a:t>
                      </a:r>
                    </a:p>
                    <a:p>
                      <a:r>
                        <a:rPr lang="en-US" sz="1300" dirty="0">
                          <a:latin typeface="Times New Roman" panose="02020603050405020304" pitchFamily="18" charset="0"/>
                          <a:cs typeface="Times New Roman" panose="02020603050405020304" pitchFamily="18" charset="0"/>
                        </a:rPr>
                        <a:t>Awan,</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Adzgauskiene Saeed Ali</a:t>
                      </a:r>
                    </a:p>
                    <a:p>
                      <a:r>
                        <a:rPr lang="en-US" sz="1300" dirty="0">
                          <a:latin typeface="Times New Roman" panose="02020603050405020304" pitchFamily="18" charset="0"/>
                          <a:cs typeface="Times New Roman" panose="02020603050405020304" pitchFamily="18" charset="0"/>
                        </a:rPr>
                        <a:t>Bahaj</a:t>
                      </a:r>
                    </a:p>
                  </a:txBody>
                  <a:tcPr/>
                </a:tc>
                <a:tc>
                  <a:txBody>
                    <a:bodyPr/>
                    <a:lstStyle/>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Focuses on </a:t>
                      </a:r>
                      <a:r>
                        <a:rPr lang="en-US" sz="1400" b="1" i="0" u="none" strike="noStrike" cap="none" dirty="0">
                          <a:solidFill>
                            <a:schemeClr val="dk1"/>
                          </a:solidFill>
                          <a:effectLst/>
                          <a:latin typeface="+mn-lt"/>
                          <a:ea typeface="+mn-ea"/>
                          <a:cs typeface="+mn-cs"/>
                          <a:sym typeface="Arial"/>
                        </a:rPr>
                        <a:t>ASR </a:t>
                      </a:r>
                      <a:r>
                        <a:rPr lang="en-US" sz="1400" b="0" i="0" u="none" strike="noStrike" cap="none" dirty="0">
                          <a:solidFill>
                            <a:schemeClr val="dk1"/>
                          </a:solidFill>
                          <a:effectLst/>
                          <a:latin typeface="+mn-lt"/>
                          <a:ea typeface="+mn-ea"/>
                          <a:cs typeface="+mn-cs"/>
                          <a:sym typeface="Arial"/>
                        </a:rPr>
                        <a:t>technique – Automatic Speech Recognition</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Uses </a:t>
                      </a:r>
                      <a:r>
                        <a:rPr lang="en-US" sz="1400" b="1" i="0" u="none" strike="noStrike" cap="none" dirty="0">
                          <a:solidFill>
                            <a:schemeClr val="dk1"/>
                          </a:solidFill>
                          <a:effectLst/>
                          <a:latin typeface="+mn-lt"/>
                          <a:ea typeface="+mn-ea"/>
                          <a:cs typeface="+mn-cs"/>
                          <a:sym typeface="Arial"/>
                        </a:rPr>
                        <a:t>Jim-</a:t>
                      </a:r>
                      <a:r>
                        <a:rPr lang="en-US" sz="1400" b="1" i="0" u="none" strike="noStrike" cap="none" dirty="0" err="1">
                          <a:solidFill>
                            <a:schemeClr val="dk1"/>
                          </a:solidFill>
                          <a:effectLst/>
                          <a:latin typeface="+mn-lt"/>
                          <a:ea typeface="+mn-ea"/>
                          <a:cs typeface="+mn-cs"/>
                          <a:sym typeface="Arial"/>
                        </a:rPr>
                        <a:t>Schwoebel</a:t>
                      </a:r>
                      <a:r>
                        <a:rPr lang="en-US" sz="1400" b="0" i="0" u="none" strike="noStrike" cap="none" dirty="0">
                          <a:solidFill>
                            <a:schemeClr val="dk1"/>
                          </a:solidFill>
                          <a:effectLst/>
                          <a:latin typeface="+mn-lt"/>
                          <a:ea typeface="+mn-ea"/>
                          <a:cs typeface="+mn-cs"/>
                          <a:sym typeface="Arial"/>
                        </a:rPr>
                        <a:t> datasets</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Spectral Deduction</a:t>
                      </a:r>
                      <a:r>
                        <a:rPr lang="en-US" sz="1400" b="0" i="0" u="none" strike="noStrike" cap="none" dirty="0">
                          <a:solidFill>
                            <a:schemeClr val="dk1"/>
                          </a:solidFill>
                          <a:effectLst/>
                          <a:latin typeface="+mn-lt"/>
                          <a:ea typeface="+mn-ea"/>
                          <a:cs typeface="+mn-cs"/>
                          <a:sym typeface="Arial"/>
                        </a:rPr>
                        <a:t> and </a:t>
                      </a:r>
                      <a:r>
                        <a:rPr lang="en-US" sz="1400" b="1" i="0" u="none" strike="noStrike" cap="none" dirty="0">
                          <a:solidFill>
                            <a:schemeClr val="dk1"/>
                          </a:solidFill>
                          <a:effectLst/>
                          <a:latin typeface="+mn-lt"/>
                          <a:ea typeface="+mn-ea"/>
                          <a:cs typeface="+mn-cs"/>
                          <a:sym typeface="Arial"/>
                        </a:rPr>
                        <a:t>Fourier Transformation</a:t>
                      </a:r>
                      <a:r>
                        <a:rPr lang="en-US" sz="1400" b="0" i="0" u="none" strike="noStrike" cap="none" dirty="0">
                          <a:solidFill>
                            <a:schemeClr val="dk1"/>
                          </a:solidFill>
                          <a:effectLst/>
                          <a:latin typeface="+mn-lt"/>
                          <a:ea typeface="+mn-ea"/>
                          <a:cs typeface="+mn-cs"/>
                          <a:sym typeface="Arial"/>
                        </a:rPr>
                        <a:t> for pre-processing</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Feature extraction to enhance ASR</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HHSAE Recognizer</a:t>
                      </a:r>
                      <a:r>
                        <a:rPr lang="en-US" sz="1400" b="0" i="0" u="none" strike="noStrike" cap="none" dirty="0">
                          <a:solidFill>
                            <a:schemeClr val="dk1"/>
                          </a:solidFill>
                          <a:effectLst/>
                          <a:latin typeface="+mn-lt"/>
                          <a:ea typeface="+mn-ea"/>
                          <a:cs typeface="+mn-cs"/>
                          <a:sym typeface="Arial"/>
                        </a:rPr>
                        <a:t> is fed acoustic model+ language model </a:t>
                      </a:r>
                      <a:endParaRPr lang="en-US" sz="12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Reduces </a:t>
                      </a:r>
                      <a:r>
                        <a:rPr lang="en-US" sz="1400" b="1" i="0" u="none" strike="noStrike" cap="none" dirty="0">
                          <a:solidFill>
                            <a:schemeClr val="dk1"/>
                          </a:solidFill>
                          <a:effectLst/>
                          <a:latin typeface="+mn-lt"/>
                          <a:ea typeface="+mn-ea"/>
                          <a:cs typeface="+mn-cs"/>
                          <a:sym typeface="Arial"/>
                        </a:rPr>
                        <a:t>misclassification error rate</a:t>
                      </a:r>
                      <a:r>
                        <a:rPr lang="en-US" sz="1400" b="0" i="0" u="none" strike="noStrike" cap="none" dirty="0">
                          <a:solidFill>
                            <a:schemeClr val="dk1"/>
                          </a:solidFill>
                          <a:effectLst/>
                          <a:latin typeface="+mn-lt"/>
                          <a:ea typeface="+mn-ea"/>
                          <a:cs typeface="+mn-cs"/>
                          <a:sym typeface="Arial"/>
                        </a:rPr>
                        <a:t> problems </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Maintains </a:t>
                      </a:r>
                      <a:r>
                        <a:rPr lang="en-US" sz="1400" b="1" i="0" u="none" strike="noStrike" cap="none" dirty="0">
                          <a:solidFill>
                            <a:schemeClr val="dk1"/>
                          </a:solidFill>
                          <a:effectLst/>
                          <a:latin typeface="+mn-lt"/>
                          <a:ea typeface="+mn-ea"/>
                          <a:cs typeface="+mn-cs"/>
                          <a:sym typeface="Arial"/>
                        </a:rPr>
                        <a:t>robustness</a:t>
                      </a:r>
                      <a:r>
                        <a:rPr lang="en-US" sz="1400" b="0" i="0" u="none" strike="noStrike" cap="none"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availability</a:t>
                      </a:r>
                      <a:r>
                        <a:rPr lang="en-US" sz="1400" b="0" i="0" u="none" strike="noStrike" cap="none" dirty="0">
                          <a:solidFill>
                            <a:schemeClr val="dk1"/>
                          </a:solidFill>
                          <a:effectLst/>
                          <a:latin typeface="+mn-lt"/>
                          <a:ea typeface="+mn-ea"/>
                          <a:cs typeface="+mn-cs"/>
                          <a:sym typeface="Arial"/>
                        </a:rPr>
                        <a:t> of the system</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Ensures a </a:t>
                      </a:r>
                      <a:r>
                        <a:rPr lang="en-US" sz="1400" b="1" i="0" u="none" strike="noStrike" cap="none" dirty="0">
                          <a:solidFill>
                            <a:schemeClr val="dk1"/>
                          </a:solidFill>
                          <a:effectLst/>
                          <a:latin typeface="+mn-lt"/>
                          <a:ea typeface="+mn-ea"/>
                          <a:cs typeface="+mn-cs"/>
                          <a:sym typeface="Arial"/>
                        </a:rPr>
                        <a:t>99.18% accuracy</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dk1"/>
                          </a:solidFill>
                          <a:effectLst/>
                          <a:latin typeface="+mn-lt"/>
                          <a:ea typeface="+mn-ea"/>
                          <a:cs typeface="+mn-cs"/>
                          <a:sym typeface="Arial"/>
                        </a:rPr>
                        <a:t>Challenging due to </a:t>
                      </a:r>
                      <a:r>
                        <a:rPr lang="en-US" sz="1400" b="1" i="0" u="none" strike="noStrike" cap="none" dirty="0">
                          <a:solidFill>
                            <a:schemeClr val="dk1"/>
                          </a:solidFill>
                          <a:effectLst/>
                          <a:latin typeface="+mn-lt"/>
                          <a:ea typeface="+mn-ea"/>
                          <a:cs typeface="+mn-cs"/>
                          <a:sym typeface="Arial"/>
                        </a:rPr>
                        <a:t>different dialects, speeds, and traditions</a:t>
                      </a:r>
                      <a:r>
                        <a:rPr lang="en-US" sz="1400" b="0" i="0" u="none" strike="noStrike" cap="none" dirty="0">
                          <a:solidFill>
                            <a:schemeClr val="dk1"/>
                          </a:solidFill>
                          <a:effectLst/>
                          <a:latin typeface="+mn-lt"/>
                          <a:ea typeface="+mn-ea"/>
                          <a:cs typeface="+mn-cs"/>
                          <a:sym typeface="Arial"/>
                        </a:rPr>
                        <a:t> vary in actual applications</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2022</a:t>
                      </a:r>
                    </a:p>
                  </a:txBody>
                  <a:tcPr/>
                </a:tc>
                <a:extLst>
                  <a:ext uri="{0D108BD9-81ED-4DB2-BD59-A6C34878D82A}">
                    <a16:rowId xmlns:a16="http://schemas.microsoft.com/office/drawing/2014/main" val="2333330469"/>
                  </a:ext>
                </a:extLst>
              </a:tr>
            </a:tbl>
          </a:graphicData>
        </a:graphic>
      </p:graphicFrame>
    </p:spTree>
    <p:extLst>
      <p:ext uri="{BB962C8B-B14F-4D97-AF65-F5344CB8AC3E}">
        <p14:creationId xmlns:p14="http://schemas.microsoft.com/office/powerpoint/2010/main" val="242656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FD06-99AE-93AE-DAC5-0D6BC97FB6BA}"/>
              </a:ext>
            </a:extLst>
          </p:cNvPr>
          <p:cNvSpPr>
            <a:spLocks noGrp="1"/>
          </p:cNvSpPr>
          <p:nvPr>
            <p:ph type="title"/>
          </p:nvPr>
        </p:nvSpPr>
        <p:spPr>
          <a:xfrm>
            <a:off x="914400" y="274639"/>
            <a:ext cx="7265096" cy="539553"/>
          </a:xfrm>
        </p:spPr>
        <p:txBody>
          <a:bodyPr>
            <a:normAutofit fontScale="90000"/>
          </a:bodyPr>
          <a:lstStyle/>
          <a:p>
            <a:r>
              <a:rPr lang="en-US" dirty="0">
                <a:solidFill>
                  <a:schemeClr val="accent2">
                    <a:lumMod val="50000"/>
                  </a:schemeClr>
                </a:solidFill>
                <a:latin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0339EA28-E421-D689-56C7-BA41C2F2BC44}"/>
              </a:ext>
            </a:extLst>
          </p:cNvPr>
          <p:cNvGraphicFramePr>
            <a:graphicFrameLocks noGrp="1"/>
          </p:cNvGraphicFramePr>
          <p:nvPr>
            <p:extLst>
              <p:ext uri="{D42A27DB-BD31-4B8C-83A1-F6EECF244321}">
                <p14:modId xmlns:p14="http://schemas.microsoft.com/office/powerpoint/2010/main" val="2436487219"/>
              </p:ext>
            </p:extLst>
          </p:nvPr>
        </p:nvGraphicFramePr>
        <p:xfrm>
          <a:off x="100208" y="1258912"/>
          <a:ext cx="8893480" cy="5676074"/>
        </p:xfrm>
        <a:graphic>
          <a:graphicData uri="http://schemas.openxmlformats.org/drawingml/2006/table">
            <a:tbl>
              <a:tblPr firstRow="1" bandRow="1">
                <a:tableStyleId>{3C2FFA5D-87B4-456A-9821-1D502468CF0F}</a:tableStyleId>
              </a:tblPr>
              <a:tblGrid>
                <a:gridCol w="1086834">
                  <a:extLst>
                    <a:ext uri="{9D8B030D-6E8A-4147-A177-3AD203B41FA5}">
                      <a16:colId xmlns:a16="http://schemas.microsoft.com/office/drawing/2014/main" val="699125850"/>
                    </a:ext>
                  </a:extLst>
                </a:gridCol>
                <a:gridCol w="1179613">
                  <a:extLst>
                    <a:ext uri="{9D8B030D-6E8A-4147-A177-3AD203B41FA5}">
                      <a16:colId xmlns:a16="http://schemas.microsoft.com/office/drawing/2014/main" val="4103163452"/>
                    </a:ext>
                  </a:extLst>
                </a:gridCol>
                <a:gridCol w="1974856">
                  <a:extLst>
                    <a:ext uri="{9D8B030D-6E8A-4147-A177-3AD203B41FA5}">
                      <a16:colId xmlns:a16="http://schemas.microsoft.com/office/drawing/2014/main" val="781891770"/>
                    </a:ext>
                  </a:extLst>
                </a:gridCol>
                <a:gridCol w="1736282">
                  <a:extLst>
                    <a:ext uri="{9D8B030D-6E8A-4147-A177-3AD203B41FA5}">
                      <a16:colId xmlns:a16="http://schemas.microsoft.com/office/drawing/2014/main" val="1124331769"/>
                    </a:ext>
                  </a:extLst>
                </a:gridCol>
                <a:gridCol w="1951391">
                  <a:extLst>
                    <a:ext uri="{9D8B030D-6E8A-4147-A177-3AD203B41FA5}">
                      <a16:colId xmlns:a16="http://schemas.microsoft.com/office/drawing/2014/main" val="3589191117"/>
                    </a:ext>
                  </a:extLst>
                </a:gridCol>
                <a:gridCol w="964504">
                  <a:extLst>
                    <a:ext uri="{9D8B030D-6E8A-4147-A177-3AD203B41FA5}">
                      <a16:colId xmlns:a16="http://schemas.microsoft.com/office/drawing/2014/main" val="4116653275"/>
                    </a:ext>
                  </a:extLst>
                </a:gridCol>
              </a:tblGrid>
              <a:tr h="677354">
                <a:tc>
                  <a:txBody>
                    <a:bodyPr/>
                    <a:lstStyle/>
                    <a:p>
                      <a:r>
                        <a:rPr lang="en-US" sz="1600" baseline="0" dirty="0">
                          <a:latin typeface="Times New Roman" panose="02020603050405020304" pitchFamily="18" charset="0"/>
                          <a:cs typeface="Times New Roman" panose="02020603050405020304" pitchFamily="18" charset="0"/>
                        </a:rPr>
                        <a:t>TITLE</a:t>
                      </a:r>
                    </a:p>
                  </a:txBody>
                  <a:tcPr/>
                </a:tc>
                <a:tc>
                  <a:txBody>
                    <a:bodyPr/>
                    <a:lstStyle/>
                    <a:p>
                      <a:r>
                        <a:rPr lang="en-US" sz="1600" baseline="0" dirty="0">
                          <a:latin typeface="Times New Roman" panose="02020603050405020304" pitchFamily="18" charset="0"/>
                          <a:cs typeface="Times New Roman" panose="02020603050405020304" pitchFamily="18" charset="0"/>
                        </a:rPr>
                        <a:t>AUTHOR</a:t>
                      </a:r>
                    </a:p>
                  </a:txBody>
                  <a:tcPr/>
                </a:tc>
                <a:tc>
                  <a:txBody>
                    <a:bodyPr/>
                    <a:lstStyle/>
                    <a:p>
                      <a:r>
                        <a:rPr lang="en-US" sz="1600" baseline="0" dirty="0">
                          <a:latin typeface="Times New Roman" panose="02020603050405020304" pitchFamily="18" charset="0"/>
                          <a:cs typeface="Times New Roman" panose="02020603050405020304" pitchFamily="18" charset="0"/>
                        </a:rPr>
                        <a:t>METHODOLOGY</a:t>
                      </a:r>
                    </a:p>
                  </a:txBody>
                  <a:tcPr/>
                </a:tc>
                <a:tc>
                  <a:txBody>
                    <a:bodyPr/>
                    <a:lstStyle/>
                    <a:p>
                      <a:r>
                        <a:rPr lang="en-US" sz="1600" baseline="0" dirty="0">
                          <a:latin typeface="Times New Roman" panose="02020603050405020304" pitchFamily="18" charset="0"/>
                          <a:cs typeface="Times New Roman" panose="02020603050405020304" pitchFamily="18" charset="0"/>
                        </a:rPr>
                        <a:t>ADVANTAGES</a:t>
                      </a:r>
                    </a:p>
                  </a:txBody>
                  <a:tcPr/>
                </a:tc>
                <a:tc>
                  <a:txBody>
                    <a:bodyPr/>
                    <a:lstStyle/>
                    <a:p>
                      <a:r>
                        <a:rPr lang="en-US" sz="1600" baseline="0" dirty="0">
                          <a:latin typeface="Times New Roman" panose="02020603050405020304" pitchFamily="18" charset="0"/>
                          <a:cs typeface="Times New Roman" panose="02020603050405020304" pitchFamily="18" charset="0"/>
                        </a:rPr>
                        <a:t>DISADVANTAGES</a:t>
                      </a:r>
                    </a:p>
                  </a:txBody>
                  <a:tcPr/>
                </a:tc>
                <a:tc>
                  <a:txBody>
                    <a:bodyPr/>
                    <a:lstStyle/>
                    <a:p>
                      <a:r>
                        <a:rPr lang="en-US" sz="1600" baseline="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329899109"/>
                  </a:ext>
                </a:extLst>
              </a:tr>
              <a:tr h="3650147">
                <a:tc>
                  <a:txBody>
                    <a:bodyPr/>
                    <a:lstStyle/>
                    <a:p>
                      <a:r>
                        <a:rPr lang="en-US" sz="1300" dirty="0">
                          <a:latin typeface="Times New Roman" panose="02020603050405020304" pitchFamily="18" charset="0"/>
                          <a:cs typeface="Times New Roman" panose="02020603050405020304" pitchFamily="18" charset="0"/>
                        </a:rPr>
                        <a:t>Electroglottograph-</a:t>
                      </a:r>
                    </a:p>
                    <a:p>
                      <a:r>
                        <a:rPr lang="en-US" sz="1300" dirty="0">
                          <a:latin typeface="Times New Roman" panose="02020603050405020304" pitchFamily="18" charset="0"/>
                          <a:cs typeface="Times New Roman" panose="02020603050405020304" pitchFamily="18" charset="0"/>
                        </a:rPr>
                        <a:t>Based Speech</a:t>
                      </a:r>
                    </a:p>
                    <a:p>
                      <a:r>
                        <a:rPr lang="en-US" sz="1300" dirty="0">
                          <a:latin typeface="Times New Roman" panose="02020603050405020304" pitchFamily="18" charset="0"/>
                          <a:cs typeface="Times New Roman" panose="02020603050405020304" pitchFamily="18" charset="0"/>
                        </a:rPr>
                        <a:t>Emotion</a:t>
                      </a:r>
                    </a:p>
                    <a:p>
                      <a:r>
                        <a:rPr lang="en-US" sz="1300" dirty="0">
                          <a:latin typeface="Times New Roman" panose="02020603050405020304" pitchFamily="18" charset="0"/>
                          <a:cs typeface="Times New Roman" panose="02020603050405020304" pitchFamily="18" charset="0"/>
                        </a:rPr>
                        <a:t>Recognition via</a:t>
                      </a:r>
                    </a:p>
                    <a:p>
                      <a:r>
                        <a:rPr lang="en-US" sz="1300" dirty="0">
                          <a:latin typeface="Times New Roman" panose="02020603050405020304" pitchFamily="18" charset="0"/>
                          <a:cs typeface="Times New Roman" panose="02020603050405020304" pitchFamily="18" charset="0"/>
                        </a:rPr>
                        <a:t>Cross-Modal</a:t>
                      </a:r>
                    </a:p>
                    <a:p>
                      <a:r>
                        <a:rPr lang="en-US" sz="1300" dirty="0">
                          <a:latin typeface="Times New Roman" panose="02020603050405020304" pitchFamily="18" charset="0"/>
                          <a:cs typeface="Times New Roman" panose="02020603050405020304" pitchFamily="18" charset="0"/>
                        </a:rPr>
                        <a:t>Distillation</a:t>
                      </a:r>
                      <a:endParaRPr lang="en-US" dirty="0"/>
                    </a:p>
                  </a:txBody>
                  <a:tcPr/>
                </a:tc>
                <a:tc>
                  <a:txBody>
                    <a:bodyPr/>
                    <a:lstStyle/>
                    <a:p>
                      <a:r>
                        <a:rPr lang="en-US" sz="1300" dirty="0">
                          <a:latin typeface="Times New Roman" panose="02020603050405020304" pitchFamily="18" charset="0"/>
                          <a:cs typeface="Times New Roman" panose="02020603050405020304" pitchFamily="18" charset="0"/>
                        </a:rPr>
                        <a:t>Lijiang Chen</a:t>
                      </a:r>
                    </a:p>
                    <a:p>
                      <a:r>
                        <a:rPr lang="en-US" sz="1300" dirty="0">
                          <a:latin typeface="Times New Roman" panose="02020603050405020304" pitchFamily="18" charset="0"/>
                          <a:cs typeface="Times New Roman" panose="02020603050405020304" pitchFamily="18" charset="0"/>
                        </a:rPr>
                        <a:t> Jie Ren</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Xia</a:t>
                      </a:r>
                      <a:r>
                        <a:rPr lang="en-US" sz="1300" baseline="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Mao </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 Qi</a:t>
                      </a:r>
                      <a:r>
                        <a:rPr lang="en-US" sz="1300" baseline="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Zhao</a:t>
                      </a:r>
                    </a:p>
                  </a:txBody>
                  <a:tcPr/>
                </a:tc>
                <a:tc>
                  <a:txBody>
                    <a:bodyPr/>
                    <a:lstStyle/>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To build efficient </a:t>
                      </a:r>
                      <a:r>
                        <a:rPr lang="en-US" sz="1400" b="1" i="0" u="none" strike="noStrike" cap="none" dirty="0">
                          <a:solidFill>
                            <a:schemeClr val="dk1"/>
                          </a:solidFill>
                          <a:effectLst/>
                          <a:latin typeface="+mn-lt"/>
                          <a:ea typeface="+mn-ea"/>
                          <a:cs typeface="+mn-cs"/>
                          <a:sym typeface="Arial"/>
                        </a:rPr>
                        <a:t>SER</a:t>
                      </a:r>
                      <a:r>
                        <a:rPr lang="en-US" sz="1400" b="0" i="0" u="none" strike="noStrike" cap="none" dirty="0">
                          <a:solidFill>
                            <a:schemeClr val="dk1"/>
                          </a:solidFill>
                          <a:effectLst/>
                          <a:latin typeface="+mn-lt"/>
                          <a:ea typeface="+mn-ea"/>
                          <a:cs typeface="+mn-cs"/>
                          <a:sym typeface="Arial"/>
                        </a:rPr>
                        <a:t> model – Speech Emotion Recognition</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EGG signals</a:t>
                      </a:r>
                      <a:r>
                        <a:rPr lang="en-US" sz="1400" b="0" i="0" u="none" strike="noStrike" cap="none" dirty="0">
                          <a:solidFill>
                            <a:schemeClr val="dk1"/>
                          </a:solidFill>
                          <a:effectLst/>
                          <a:latin typeface="+mn-lt"/>
                          <a:ea typeface="+mn-ea"/>
                          <a:cs typeface="+mn-cs"/>
                          <a:sym typeface="Arial"/>
                        </a:rPr>
                        <a:t> reflect direct movement of vocal chords using </a:t>
                      </a:r>
                      <a:r>
                        <a:rPr lang="en-US" sz="1400" b="1" i="0" u="none" strike="noStrike" cap="none" dirty="0" err="1">
                          <a:solidFill>
                            <a:schemeClr val="dk1"/>
                          </a:solidFill>
                          <a:effectLst/>
                          <a:latin typeface="+mn-lt"/>
                          <a:ea typeface="+mn-ea"/>
                          <a:cs typeface="+mn-cs"/>
                          <a:sym typeface="Arial"/>
                        </a:rPr>
                        <a:t>alterate</a:t>
                      </a:r>
                      <a:r>
                        <a:rPr lang="en-US" sz="1400" b="1" i="0" u="none" strike="noStrike" cap="none" dirty="0">
                          <a:solidFill>
                            <a:schemeClr val="dk1"/>
                          </a:solidFill>
                          <a:effectLst/>
                          <a:latin typeface="+mn-lt"/>
                          <a:ea typeface="+mn-ea"/>
                          <a:cs typeface="+mn-cs"/>
                          <a:sym typeface="Arial"/>
                        </a:rPr>
                        <a:t> current</a:t>
                      </a:r>
                      <a:r>
                        <a:rPr lang="en-US" sz="1400" b="0" i="0" u="none" strike="noStrike" cap="none" dirty="0">
                          <a:solidFill>
                            <a:schemeClr val="dk1"/>
                          </a:solidFill>
                          <a:effectLst/>
                          <a:latin typeface="+mn-lt"/>
                          <a:ea typeface="+mn-ea"/>
                          <a:cs typeface="+mn-cs"/>
                          <a:sym typeface="Arial"/>
                        </a:rPr>
                        <a:t>. </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Cross-modal emotional distillation</a:t>
                      </a:r>
                      <a:r>
                        <a:rPr lang="en-US" sz="1400" b="0" i="0" u="none" strike="noStrike" cap="none" dirty="0">
                          <a:solidFill>
                            <a:schemeClr val="dk1"/>
                          </a:solidFill>
                          <a:effectLst/>
                          <a:latin typeface="+mn-lt"/>
                          <a:ea typeface="+mn-ea"/>
                          <a:cs typeface="+mn-cs"/>
                          <a:sym typeface="Arial"/>
                        </a:rPr>
                        <a:t> (CMED) is proposed using the </a:t>
                      </a:r>
                      <a:r>
                        <a:rPr lang="en-US" sz="1400" b="1" i="0" u="none" strike="noStrike" cap="none" dirty="0">
                          <a:solidFill>
                            <a:schemeClr val="dk1"/>
                          </a:solidFill>
                          <a:effectLst/>
                          <a:latin typeface="+mn-lt"/>
                          <a:ea typeface="+mn-ea"/>
                          <a:cs typeface="+mn-cs"/>
                          <a:sym typeface="Arial"/>
                        </a:rPr>
                        <a:t>Teacher-Student</a:t>
                      </a:r>
                      <a:r>
                        <a:rPr lang="en-US" sz="1400" b="0" i="0" u="none" strike="noStrike" cap="none" dirty="0">
                          <a:solidFill>
                            <a:schemeClr val="dk1"/>
                          </a:solidFill>
                          <a:effectLst/>
                          <a:latin typeface="+mn-lt"/>
                          <a:ea typeface="+mn-ea"/>
                          <a:cs typeface="+mn-cs"/>
                          <a:sym typeface="Arial"/>
                        </a:rPr>
                        <a:t> model.</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T-S has 3 parts: </a:t>
                      </a:r>
                      <a:endParaRPr lang="en-IN" sz="1400" b="0" i="0" u="none" strike="noStrike" cap="none" dirty="0">
                        <a:solidFill>
                          <a:schemeClr val="dk1"/>
                        </a:solidFill>
                        <a:effectLst/>
                        <a:latin typeface="+mn-lt"/>
                        <a:ea typeface="+mn-ea"/>
                        <a:cs typeface="+mn-cs"/>
                        <a:sym typeface="Arial"/>
                      </a:endParaRPr>
                    </a:p>
                    <a:p>
                      <a:pPr marL="342900" indent="-342900">
                        <a:buFont typeface="Arial" panose="020B0604020202020204" pitchFamily="34" charset="0"/>
                        <a:buChar char="•"/>
                      </a:pPr>
                      <a:r>
                        <a:rPr lang="en-US" sz="1400" b="1" i="0" u="none" strike="noStrike" cap="none" dirty="0">
                          <a:solidFill>
                            <a:schemeClr val="dk1"/>
                          </a:solidFill>
                          <a:effectLst/>
                          <a:latin typeface="+mn-lt"/>
                          <a:ea typeface="+mn-ea"/>
                          <a:cs typeface="+mn-cs"/>
                          <a:sym typeface="Arial"/>
                        </a:rPr>
                        <a:t>Feature Extraction</a:t>
                      </a:r>
                      <a:endParaRPr lang="en-IN" sz="1400" b="0" i="0" u="none" strike="noStrike" cap="none" dirty="0">
                        <a:solidFill>
                          <a:schemeClr val="dk1"/>
                        </a:solidFill>
                        <a:effectLst/>
                        <a:latin typeface="+mn-lt"/>
                        <a:ea typeface="+mn-ea"/>
                        <a:cs typeface="+mn-cs"/>
                        <a:sym typeface="Arial"/>
                      </a:endParaRPr>
                    </a:p>
                    <a:p>
                      <a:pPr marL="342900" indent="-342900">
                        <a:buFont typeface="Arial" panose="020B0604020202020204" pitchFamily="34" charset="0"/>
                        <a:buChar char="•"/>
                      </a:pPr>
                      <a:r>
                        <a:rPr lang="en-US" sz="1400" b="1" i="0" u="none" strike="noStrike" cap="none" dirty="0">
                          <a:solidFill>
                            <a:schemeClr val="dk1"/>
                          </a:solidFill>
                          <a:effectLst/>
                          <a:latin typeface="+mn-lt"/>
                          <a:ea typeface="+mn-ea"/>
                          <a:cs typeface="+mn-cs"/>
                          <a:sym typeface="Arial"/>
                        </a:rPr>
                        <a:t>Emotion Encoder</a:t>
                      </a:r>
                      <a:endParaRPr lang="en-IN" sz="1400" b="0" i="0" u="none" strike="noStrike" cap="none" dirty="0">
                        <a:solidFill>
                          <a:schemeClr val="dk1"/>
                        </a:solidFill>
                        <a:effectLst/>
                        <a:latin typeface="+mn-lt"/>
                        <a:ea typeface="+mn-ea"/>
                        <a:cs typeface="+mn-cs"/>
                        <a:sym typeface="Arial"/>
                      </a:endParaRPr>
                    </a:p>
                    <a:p>
                      <a:pPr marL="342900" indent="-342900">
                        <a:buFont typeface="Arial" panose="020B0604020202020204" pitchFamily="34" charset="0"/>
                        <a:buChar char="•"/>
                      </a:pPr>
                      <a:r>
                        <a:rPr lang="en-US" sz="1400" b="1" i="0" u="none" strike="noStrike" cap="none" dirty="0">
                          <a:solidFill>
                            <a:schemeClr val="dk1"/>
                          </a:solidFill>
                          <a:effectLst/>
                          <a:latin typeface="+mn-lt"/>
                          <a:ea typeface="+mn-ea"/>
                          <a:cs typeface="+mn-cs"/>
                          <a:sym typeface="Arial"/>
                        </a:rPr>
                        <a:t>Classifier</a:t>
                      </a:r>
                      <a:endParaRPr lang="en-US" sz="13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Around </a:t>
                      </a:r>
                      <a:r>
                        <a:rPr lang="en-US" sz="1400" b="1" i="0" u="none" strike="noStrike" cap="none" dirty="0">
                          <a:solidFill>
                            <a:schemeClr val="dk1"/>
                          </a:solidFill>
                          <a:effectLst/>
                          <a:latin typeface="+mn-lt"/>
                          <a:ea typeface="+mn-ea"/>
                          <a:cs typeface="+mn-cs"/>
                          <a:sym typeface="Arial"/>
                        </a:rPr>
                        <a:t>60%</a:t>
                      </a:r>
                      <a:r>
                        <a:rPr lang="en-US" sz="1400" b="0" i="0" u="none" strike="noStrike" cap="none" dirty="0">
                          <a:solidFill>
                            <a:schemeClr val="dk1"/>
                          </a:solidFill>
                          <a:effectLst/>
                          <a:latin typeface="+mn-lt"/>
                          <a:ea typeface="+mn-ea"/>
                          <a:cs typeface="+mn-cs"/>
                          <a:sym typeface="Arial"/>
                        </a:rPr>
                        <a:t>  accuracy on the S70 subset of the </a:t>
                      </a:r>
                      <a:r>
                        <a:rPr lang="en-US" sz="1400" b="1" i="0" u="none" strike="noStrike" cap="none" dirty="0">
                          <a:solidFill>
                            <a:schemeClr val="dk1"/>
                          </a:solidFill>
                          <a:effectLst/>
                          <a:latin typeface="+mn-lt"/>
                          <a:ea typeface="+mn-ea"/>
                          <a:cs typeface="+mn-cs"/>
                          <a:sym typeface="Arial"/>
                        </a:rPr>
                        <a:t>Chinese</a:t>
                      </a:r>
                      <a:r>
                        <a:rPr lang="en-IN" sz="1400" b="0" i="0" u="none" strike="noStrike" cap="none" baseline="0"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Dual-model Database</a:t>
                      </a:r>
                      <a:r>
                        <a:rPr lang="en-US" sz="1400" b="0" i="0" u="none" strike="noStrike" cap="none" dirty="0">
                          <a:solidFill>
                            <a:schemeClr val="dk1"/>
                          </a:solidFill>
                          <a:effectLst/>
                          <a:latin typeface="+mn-lt"/>
                          <a:ea typeface="+mn-ea"/>
                          <a:cs typeface="+mn-cs"/>
                          <a:sym typeface="Arial"/>
                        </a:rPr>
                        <a:t> </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30-40%</a:t>
                      </a:r>
                      <a:r>
                        <a:rPr lang="en-US" sz="1400" b="0" i="0" u="none" strike="noStrike" cap="none" dirty="0">
                          <a:solidFill>
                            <a:schemeClr val="dk1"/>
                          </a:solidFill>
                          <a:effectLst/>
                          <a:latin typeface="+mn-lt"/>
                          <a:ea typeface="+mn-ea"/>
                          <a:cs typeface="+mn-cs"/>
                          <a:sym typeface="Arial"/>
                        </a:rPr>
                        <a:t>  accuracy on the </a:t>
                      </a:r>
                      <a:r>
                        <a:rPr lang="en-US" sz="1400" b="1" i="0" u="none" strike="noStrike" cap="none" dirty="0">
                          <a:solidFill>
                            <a:schemeClr val="dk1"/>
                          </a:solidFill>
                          <a:effectLst/>
                          <a:latin typeface="+mn-lt"/>
                          <a:ea typeface="+mn-ea"/>
                          <a:cs typeface="+mn-cs"/>
                          <a:sym typeface="Arial"/>
                        </a:rPr>
                        <a:t>EMO-DB</a:t>
                      </a:r>
                      <a:endParaRPr lang="en-IN" sz="1400" b="0" i="0" u="none" strike="noStrike" cap="none" dirty="0">
                        <a:solidFill>
                          <a:schemeClr val="dk1"/>
                        </a:solidFill>
                        <a:effectLst/>
                        <a:latin typeface="+mn-lt"/>
                        <a:ea typeface="+mn-ea"/>
                        <a:cs typeface="+mn-cs"/>
                        <a:sym typeface="Arial"/>
                      </a:endParaRPr>
                    </a:p>
                    <a:p>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dk1"/>
                          </a:solidFill>
                          <a:effectLst/>
                          <a:latin typeface="+mn-lt"/>
                          <a:ea typeface="+mn-ea"/>
                          <a:cs typeface="+mn-cs"/>
                          <a:sym typeface="Arial"/>
                        </a:rPr>
                        <a:t>It is a challenge to make emotion available in different languages.</a:t>
                      </a:r>
                      <a:r>
                        <a:rPr lang="en-US" sz="1300" dirty="0">
                          <a:latin typeface="Times New Roman" panose="02020603050405020304" pitchFamily="18" charset="0"/>
                          <a:cs typeface="Times New Roman" panose="02020603050405020304" pitchFamily="18" charset="0"/>
                        </a:rPr>
                        <a:t>.</a:t>
                      </a:r>
                    </a:p>
                  </a:txBody>
                  <a:tcPr/>
                </a:tc>
                <a:tc>
                  <a:txBody>
                    <a:bodyPr/>
                    <a:lstStyle/>
                    <a:p>
                      <a:r>
                        <a:rPr lang="en-US" sz="1300" dirty="0">
                          <a:latin typeface="Times New Roman" panose="02020603050405020304" pitchFamily="18" charset="0"/>
                          <a:cs typeface="Times New Roman" panose="02020603050405020304" pitchFamily="18" charset="0"/>
                        </a:rPr>
                        <a:t>2022</a:t>
                      </a:r>
                    </a:p>
                  </a:txBody>
                  <a:tcPr/>
                </a:tc>
                <a:extLst>
                  <a:ext uri="{0D108BD9-81ED-4DB2-BD59-A6C34878D82A}">
                    <a16:rowId xmlns:a16="http://schemas.microsoft.com/office/drawing/2014/main" val="2333330469"/>
                  </a:ext>
                </a:extLst>
              </a:tr>
            </a:tbl>
          </a:graphicData>
        </a:graphic>
      </p:graphicFrame>
    </p:spTree>
    <p:extLst>
      <p:ext uri="{BB962C8B-B14F-4D97-AF65-F5344CB8AC3E}">
        <p14:creationId xmlns:p14="http://schemas.microsoft.com/office/powerpoint/2010/main" val="377823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FD06-99AE-93AE-DAC5-0D6BC97FB6BA}"/>
              </a:ext>
            </a:extLst>
          </p:cNvPr>
          <p:cNvSpPr>
            <a:spLocks noGrp="1"/>
          </p:cNvSpPr>
          <p:nvPr>
            <p:ph type="title"/>
          </p:nvPr>
        </p:nvSpPr>
        <p:spPr>
          <a:xfrm>
            <a:off x="914400" y="274639"/>
            <a:ext cx="7265096" cy="539553"/>
          </a:xfrm>
        </p:spPr>
        <p:txBody>
          <a:bodyPr>
            <a:normAutofit fontScale="90000"/>
          </a:bodyPr>
          <a:lstStyle/>
          <a:p>
            <a:r>
              <a:rPr lang="en-US" dirty="0">
                <a:solidFill>
                  <a:schemeClr val="accent2">
                    <a:lumMod val="50000"/>
                  </a:schemeClr>
                </a:solidFill>
                <a:latin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0339EA28-E421-D689-56C7-BA41C2F2BC44}"/>
              </a:ext>
            </a:extLst>
          </p:cNvPr>
          <p:cNvGraphicFramePr>
            <a:graphicFrameLocks noGrp="1"/>
          </p:cNvGraphicFramePr>
          <p:nvPr>
            <p:extLst>
              <p:ext uri="{D42A27DB-BD31-4B8C-83A1-F6EECF244321}">
                <p14:modId xmlns:p14="http://schemas.microsoft.com/office/powerpoint/2010/main" val="1751374835"/>
              </p:ext>
            </p:extLst>
          </p:nvPr>
        </p:nvGraphicFramePr>
        <p:xfrm>
          <a:off x="125260" y="1226902"/>
          <a:ext cx="8893480" cy="6047056"/>
        </p:xfrm>
        <a:graphic>
          <a:graphicData uri="http://schemas.openxmlformats.org/drawingml/2006/table">
            <a:tbl>
              <a:tblPr firstRow="1" bandRow="1">
                <a:tableStyleId>{3C2FFA5D-87B4-456A-9821-1D502468CF0F}</a:tableStyleId>
              </a:tblPr>
              <a:tblGrid>
                <a:gridCol w="1086834">
                  <a:extLst>
                    <a:ext uri="{9D8B030D-6E8A-4147-A177-3AD203B41FA5}">
                      <a16:colId xmlns:a16="http://schemas.microsoft.com/office/drawing/2014/main" val="699125850"/>
                    </a:ext>
                  </a:extLst>
                </a:gridCol>
                <a:gridCol w="1179613">
                  <a:extLst>
                    <a:ext uri="{9D8B030D-6E8A-4147-A177-3AD203B41FA5}">
                      <a16:colId xmlns:a16="http://schemas.microsoft.com/office/drawing/2014/main" val="4103163452"/>
                    </a:ext>
                  </a:extLst>
                </a:gridCol>
                <a:gridCol w="1774851">
                  <a:extLst>
                    <a:ext uri="{9D8B030D-6E8A-4147-A177-3AD203B41FA5}">
                      <a16:colId xmlns:a16="http://schemas.microsoft.com/office/drawing/2014/main" val="781891770"/>
                    </a:ext>
                  </a:extLst>
                </a:gridCol>
                <a:gridCol w="1936287">
                  <a:extLst>
                    <a:ext uri="{9D8B030D-6E8A-4147-A177-3AD203B41FA5}">
                      <a16:colId xmlns:a16="http://schemas.microsoft.com/office/drawing/2014/main" val="1124331769"/>
                    </a:ext>
                  </a:extLst>
                </a:gridCol>
                <a:gridCol w="1951391">
                  <a:extLst>
                    <a:ext uri="{9D8B030D-6E8A-4147-A177-3AD203B41FA5}">
                      <a16:colId xmlns:a16="http://schemas.microsoft.com/office/drawing/2014/main" val="3589191117"/>
                    </a:ext>
                  </a:extLst>
                </a:gridCol>
                <a:gridCol w="964504">
                  <a:extLst>
                    <a:ext uri="{9D8B030D-6E8A-4147-A177-3AD203B41FA5}">
                      <a16:colId xmlns:a16="http://schemas.microsoft.com/office/drawing/2014/main" val="4116653275"/>
                    </a:ext>
                  </a:extLst>
                </a:gridCol>
              </a:tblGrid>
              <a:tr h="621616">
                <a:tc>
                  <a:txBody>
                    <a:bodyPr/>
                    <a:lstStyle/>
                    <a:p>
                      <a:r>
                        <a:rPr lang="en-US" sz="1600" baseline="0" dirty="0">
                          <a:latin typeface="Times New Roman" panose="02020603050405020304" pitchFamily="18" charset="0"/>
                          <a:cs typeface="Times New Roman" panose="02020603050405020304" pitchFamily="18" charset="0"/>
                        </a:rPr>
                        <a:t>TITLE</a:t>
                      </a:r>
                    </a:p>
                  </a:txBody>
                  <a:tcPr/>
                </a:tc>
                <a:tc>
                  <a:txBody>
                    <a:bodyPr/>
                    <a:lstStyle/>
                    <a:p>
                      <a:r>
                        <a:rPr lang="en-US" sz="1600" baseline="0" dirty="0">
                          <a:latin typeface="Times New Roman" panose="02020603050405020304" pitchFamily="18" charset="0"/>
                          <a:cs typeface="Times New Roman" panose="02020603050405020304" pitchFamily="18" charset="0"/>
                        </a:rPr>
                        <a:t>AUTHOR</a:t>
                      </a:r>
                    </a:p>
                  </a:txBody>
                  <a:tcPr/>
                </a:tc>
                <a:tc>
                  <a:txBody>
                    <a:bodyPr/>
                    <a:lstStyle/>
                    <a:p>
                      <a:r>
                        <a:rPr lang="en-US" sz="1600" baseline="0" dirty="0">
                          <a:latin typeface="Times New Roman" panose="02020603050405020304" pitchFamily="18" charset="0"/>
                          <a:cs typeface="Times New Roman" panose="02020603050405020304" pitchFamily="18" charset="0"/>
                        </a:rPr>
                        <a:t>METHODOLOGY</a:t>
                      </a:r>
                    </a:p>
                  </a:txBody>
                  <a:tcPr/>
                </a:tc>
                <a:tc>
                  <a:txBody>
                    <a:bodyPr/>
                    <a:lstStyle/>
                    <a:p>
                      <a:r>
                        <a:rPr lang="en-US" sz="1600" baseline="0" dirty="0">
                          <a:latin typeface="Times New Roman" panose="02020603050405020304" pitchFamily="18" charset="0"/>
                          <a:cs typeface="Times New Roman" panose="02020603050405020304" pitchFamily="18" charset="0"/>
                        </a:rPr>
                        <a:t>ADVANTAGES</a:t>
                      </a:r>
                    </a:p>
                  </a:txBody>
                  <a:tcPr/>
                </a:tc>
                <a:tc>
                  <a:txBody>
                    <a:bodyPr/>
                    <a:lstStyle/>
                    <a:p>
                      <a:r>
                        <a:rPr lang="en-US" sz="1600" baseline="0" dirty="0">
                          <a:latin typeface="Times New Roman" panose="02020603050405020304" pitchFamily="18" charset="0"/>
                          <a:cs typeface="Times New Roman" panose="02020603050405020304" pitchFamily="18" charset="0"/>
                        </a:rPr>
                        <a:t>DISADVANTAGES</a:t>
                      </a:r>
                    </a:p>
                  </a:txBody>
                  <a:tcPr/>
                </a:tc>
                <a:tc>
                  <a:txBody>
                    <a:bodyPr/>
                    <a:lstStyle/>
                    <a:p>
                      <a:r>
                        <a:rPr lang="en-US" sz="1600" baseline="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329899109"/>
                  </a:ext>
                </a:extLst>
              </a:tr>
              <a:tr h="3349783">
                <a:tc>
                  <a:txBody>
                    <a:bodyPr/>
                    <a:lstStyle/>
                    <a:p>
                      <a:r>
                        <a:rPr lang="en-US" sz="1300" dirty="0">
                          <a:latin typeface="Times New Roman" panose="02020603050405020304" pitchFamily="18" charset="0"/>
                          <a:cs typeface="Times New Roman" panose="02020603050405020304" pitchFamily="18" charset="0"/>
                        </a:rPr>
                        <a:t>Developing a</a:t>
                      </a:r>
                    </a:p>
                    <a:p>
                      <a:r>
                        <a:rPr lang="en-US" sz="1300" dirty="0">
                          <a:latin typeface="Times New Roman" panose="02020603050405020304" pitchFamily="18" charset="0"/>
                          <a:cs typeface="Times New Roman" panose="02020603050405020304" pitchFamily="18" charset="0"/>
                        </a:rPr>
                        <a:t>Speech</a:t>
                      </a:r>
                    </a:p>
                    <a:p>
                      <a:r>
                        <a:rPr lang="en-US" sz="1300" dirty="0">
                          <a:latin typeface="Times New Roman" panose="02020603050405020304" pitchFamily="18" charset="0"/>
                          <a:cs typeface="Times New Roman" panose="02020603050405020304" pitchFamily="18" charset="0"/>
                        </a:rPr>
                        <a:t>Recognition</a:t>
                      </a:r>
                    </a:p>
                    <a:p>
                      <a:r>
                        <a:rPr lang="en-US" sz="1300" dirty="0">
                          <a:latin typeface="Times New Roman" panose="02020603050405020304" pitchFamily="18" charset="0"/>
                          <a:cs typeface="Times New Roman" panose="02020603050405020304" pitchFamily="18" charset="0"/>
                        </a:rPr>
                        <a:t>System for</a:t>
                      </a:r>
                    </a:p>
                    <a:p>
                      <a:r>
                        <a:rPr lang="en-US" sz="1300" dirty="0">
                          <a:latin typeface="Times New Roman" panose="02020603050405020304" pitchFamily="18" charset="0"/>
                          <a:cs typeface="Times New Roman" panose="02020603050405020304" pitchFamily="18" charset="0"/>
                        </a:rPr>
                        <a:t>Recognizing</a:t>
                      </a:r>
                    </a:p>
                    <a:p>
                      <a:r>
                        <a:rPr lang="en-US" sz="1300" dirty="0">
                          <a:latin typeface="Times New Roman" panose="02020603050405020304" pitchFamily="18" charset="0"/>
                          <a:cs typeface="Times New Roman" panose="02020603050405020304" pitchFamily="18" charset="0"/>
                        </a:rPr>
                        <a:t>Tonal Speech</a:t>
                      </a:r>
                    </a:p>
                    <a:p>
                      <a:r>
                        <a:rPr lang="en-US" sz="1300" dirty="0">
                          <a:latin typeface="Times New Roman" panose="02020603050405020304" pitchFamily="18" charset="0"/>
                          <a:cs typeface="Times New Roman" panose="02020603050405020304" pitchFamily="18" charset="0"/>
                        </a:rPr>
                        <a:t>Signals Using a</a:t>
                      </a:r>
                    </a:p>
                    <a:p>
                      <a:r>
                        <a:rPr lang="en-US" sz="1300" dirty="0">
                          <a:latin typeface="Times New Roman" panose="02020603050405020304" pitchFamily="18" charset="0"/>
                          <a:cs typeface="Times New Roman" panose="02020603050405020304" pitchFamily="18" charset="0"/>
                        </a:rPr>
                        <a:t>Convolutional</a:t>
                      </a:r>
                      <a:r>
                        <a:rPr lang="en-US" sz="1300" baseline="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Neural</a:t>
                      </a:r>
                    </a:p>
                    <a:p>
                      <a:r>
                        <a:rPr lang="en-US" sz="1300" dirty="0">
                          <a:latin typeface="Times New Roman" panose="02020603050405020304" pitchFamily="18" charset="0"/>
                          <a:cs typeface="Times New Roman" panose="02020603050405020304" pitchFamily="18" charset="0"/>
                        </a:rPr>
                        <a:t>Network</a:t>
                      </a:r>
                    </a:p>
                  </a:txBody>
                  <a:tcPr/>
                </a:tc>
                <a:tc>
                  <a:txBody>
                    <a:bodyPr/>
                    <a:lstStyle/>
                    <a:p>
                      <a:r>
                        <a:rPr lang="en-US" sz="1300" dirty="0">
                          <a:latin typeface="Times New Roman" panose="02020603050405020304" pitchFamily="18" charset="0"/>
                          <a:cs typeface="Times New Roman" panose="02020603050405020304" pitchFamily="18" charset="0"/>
                        </a:rPr>
                        <a:t>Sakshi Dua,</a:t>
                      </a:r>
                    </a:p>
                    <a:p>
                      <a:r>
                        <a:rPr lang="en-US" sz="1300" dirty="0">
                          <a:latin typeface="Times New Roman" panose="02020603050405020304" pitchFamily="18" charset="0"/>
                          <a:cs typeface="Times New Roman" panose="02020603050405020304" pitchFamily="18" charset="0"/>
                        </a:rPr>
                        <a:t>Sethuraman</a:t>
                      </a:r>
                    </a:p>
                    <a:p>
                      <a:r>
                        <a:rPr lang="en-US" sz="1300" dirty="0">
                          <a:latin typeface="Times New Roman" panose="02020603050405020304" pitchFamily="18" charset="0"/>
                          <a:cs typeface="Times New Roman" panose="02020603050405020304" pitchFamily="18" charset="0"/>
                        </a:rPr>
                        <a:t>Sambath</a:t>
                      </a:r>
                    </a:p>
                    <a:p>
                      <a:r>
                        <a:rPr lang="en-US" sz="1300" dirty="0">
                          <a:latin typeface="Times New Roman" panose="02020603050405020304" pitchFamily="18" charset="0"/>
                          <a:cs typeface="Times New Roman" panose="02020603050405020304" pitchFamily="18" charset="0"/>
                        </a:rPr>
                        <a:t>Kumar, Yasser</a:t>
                      </a:r>
                    </a:p>
                    <a:p>
                      <a:r>
                        <a:rPr lang="en-US" sz="1300" dirty="0">
                          <a:latin typeface="Times New Roman" panose="02020603050405020304" pitchFamily="18" charset="0"/>
                          <a:cs typeface="Times New Roman" panose="02020603050405020304" pitchFamily="18" charset="0"/>
                        </a:rPr>
                        <a:t>Albagory,</a:t>
                      </a:r>
                    </a:p>
                    <a:p>
                      <a:r>
                        <a:rPr lang="en-US" sz="1300" dirty="0">
                          <a:latin typeface="Times New Roman" panose="02020603050405020304" pitchFamily="18" charset="0"/>
                          <a:cs typeface="Times New Roman" panose="02020603050405020304" pitchFamily="18" charset="0"/>
                        </a:rPr>
                        <a:t>Rajakumar</a:t>
                      </a:r>
                    </a:p>
                    <a:p>
                      <a:r>
                        <a:rPr lang="en-US" sz="1300" dirty="0">
                          <a:latin typeface="Times New Roman" panose="02020603050405020304" pitchFamily="18" charset="0"/>
                          <a:cs typeface="Times New Roman" panose="02020603050405020304" pitchFamily="18" charset="0"/>
                        </a:rPr>
                        <a:t>Ramalingam,</a:t>
                      </a:r>
                    </a:p>
                    <a:p>
                      <a:r>
                        <a:rPr lang="en-US" sz="1300" dirty="0">
                          <a:latin typeface="Times New Roman" panose="02020603050405020304" pitchFamily="18" charset="0"/>
                          <a:cs typeface="Times New Roman" panose="02020603050405020304" pitchFamily="18" charset="0"/>
                        </a:rPr>
                        <a:t>Ankur Dumka,</a:t>
                      </a:r>
                    </a:p>
                    <a:p>
                      <a:r>
                        <a:rPr lang="en-US" sz="1300" dirty="0">
                          <a:latin typeface="Times New Roman" panose="02020603050405020304" pitchFamily="18" charset="0"/>
                          <a:cs typeface="Times New Roman" panose="02020603050405020304" pitchFamily="18" charset="0"/>
                        </a:rPr>
                        <a:t>Rajesh Singh,</a:t>
                      </a:r>
                    </a:p>
                    <a:p>
                      <a:r>
                        <a:rPr lang="en-US" sz="1300" dirty="0">
                          <a:latin typeface="Times New Roman" panose="02020603050405020304" pitchFamily="18" charset="0"/>
                          <a:cs typeface="Times New Roman" panose="02020603050405020304" pitchFamily="18" charset="0"/>
                        </a:rPr>
                        <a:t>Mamoon</a:t>
                      </a:r>
                    </a:p>
                    <a:p>
                      <a:r>
                        <a:rPr lang="en-US" sz="1300" dirty="0">
                          <a:latin typeface="Times New Roman" panose="02020603050405020304" pitchFamily="18" charset="0"/>
                          <a:cs typeface="Times New Roman" panose="02020603050405020304" pitchFamily="18" charset="0"/>
                        </a:rPr>
                        <a:t>Rashid, Anita</a:t>
                      </a:r>
                    </a:p>
                    <a:p>
                      <a:r>
                        <a:rPr lang="en-US" sz="1300" dirty="0">
                          <a:latin typeface="Times New Roman" panose="02020603050405020304" pitchFamily="18" charset="0"/>
                          <a:cs typeface="Times New Roman" panose="02020603050405020304" pitchFamily="18" charset="0"/>
                        </a:rPr>
                        <a:t>Gehlot, Sultan</a:t>
                      </a:r>
                    </a:p>
                    <a:p>
                      <a:r>
                        <a:rPr lang="en-US" sz="1300" dirty="0">
                          <a:latin typeface="Times New Roman" panose="02020603050405020304" pitchFamily="18" charset="0"/>
                          <a:cs typeface="Times New Roman" panose="02020603050405020304" pitchFamily="18" charset="0"/>
                        </a:rPr>
                        <a:t>S. Alshamrani</a:t>
                      </a:r>
                    </a:p>
                    <a:p>
                      <a:r>
                        <a:rPr lang="en-US" sz="1300" dirty="0">
                          <a:latin typeface="Times New Roman" panose="02020603050405020304" pitchFamily="18" charset="0"/>
                          <a:cs typeface="Times New Roman" panose="02020603050405020304" pitchFamily="18" charset="0"/>
                        </a:rPr>
                        <a:t>and Ahmed</a:t>
                      </a:r>
                    </a:p>
                    <a:p>
                      <a:r>
                        <a:rPr lang="en-US" sz="1300" dirty="0">
                          <a:latin typeface="Times New Roman" panose="02020603050405020304" pitchFamily="18" charset="0"/>
                          <a:cs typeface="Times New Roman" panose="02020603050405020304" pitchFamily="18" charset="0"/>
                        </a:rPr>
                        <a:t>Saeed</a:t>
                      </a:r>
                    </a:p>
                    <a:p>
                      <a:r>
                        <a:rPr lang="en-US" sz="1300" dirty="0">
                          <a:latin typeface="Times New Roman" panose="02020603050405020304" pitchFamily="18" charset="0"/>
                          <a:cs typeface="Times New Roman" panose="02020603050405020304" pitchFamily="18" charset="0"/>
                        </a:rPr>
                        <a:t>AlGhamdi</a:t>
                      </a:r>
                    </a:p>
                  </a:txBody>
                  <a:tcPr/>
                </a:tc>
                <a:tc>
                  <a:txBody>
                    <a:bodyPr/>
                    <a:lstStyle/>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Focuses on </a:t>
                      </a:r>
                      <a:r>
                        <a:rPr lang="en-US" sz="1400" b="1" i="0" u="none" strike="noStrike" cap="none" dirty="0">
                          <a:solidFill>
                            <a:schemeClr val="dk1"/>
                          </a:solidFill>
                          <a:effectLst/>
                          <a:latin typeface="+mn-lt"/>
                          <a:ea typeface="+mn-ea"/>
                          <a:cs typeface="+mn-cs"/>
                          <a:sym typeface="Arial"/>
                        </a:rPr>
                        <a:t>CNN’s role</a:t>
                      </a:r>
                      <a:r>
                        <a:rPr lang="en-US" sz="1400" b="0" i="0" u="none" strike="noStrike" cap="none" dirty="0">
                          <a:solidFill>
                            <a:schemeClr val="dk1"/>
                          </a:solidFill>
                          <a:effectLst/>
                          <a:latin typeface="+mn-lt"/>
                          <a:ea typeface="+mn-ea"/>
                          <a:cs typeface="+mn-cs"/>
                          <a:sym typeface="Arial"/>
                        </a:rPr>
                        <a:t> in robust and uncommon speech signals.</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Uses speech signals of </a:t>
                      </a:r>
                      <a:r>
                        <a:rPr lang="en-US" sz="1400" b="1" i="0" u="none" strike="noStrike" cap="none" dirty="0">
                          <a:solidFill>
                            <a:schemeClr val="dk1"/>
                          </a:solidFill>
                          <a:effectLst/>
                          <a:latin typeface="+mn-lt"/>
                          <a:ea typeface="+mn-ea"/>
                          <a:cs typeface="+mn-cs"/>
                          <a:sym typeface="Arial"/>
                        </a:rPr>
                        <a:t>Punjabi lang</a:t>
                      </a:r>
                      <a:r>
                        <a:rPr lang="en-US" sz="1400" b="0" i="0" u="none" strike="noStrike" cap="none" dirty="0">
                          <a:solidFill>
                            <a:schemeClr val="dk1"/>
                          </a:solidFill>
                          <a:effectLst/>
                          <a:latin typeface="+mn-lt"/>
                          <a:ea typeface="+mn-ea"/>
                          <a:cs typeface="+mn-cs"/>
                          <a:sym typeface="Arial"/>
                        </a:rPr>
                        <a:t>.</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Feature Extraction done using </a:t>
                      </a:r>
                      <a:r>
                        <a:rPr lang="en-US" sz="1400" b="1" i="0" u="none" strike="noStrike" cap="none" dirty="0">
                          <a:solidFill>
                            <a:schemeClr val="dk1"/>
                          </a:solidFill>
                          <a:effectLst/>
                          <a:latin typeface="+mn-lt"/>
                          <a:ea typeface="+mn-ea"/>
                          <a:cs typeface="+mn-cs"/>
                          <a:sym typeface="Arial"/>
                        </a:rPr>
                        <a:t>MFCC</a:t>
                      </a:r>
                      <a:r>
                        <a:rPr lang="en-US" sz="1400" b="0" i="0" u="none" strike="noStrike" cap="none" dirty="0">
                          <a:solidFill>
                            <a:schemeClr val="dk1"/>
                          </a:solidFill>
                          <a:effectLst/>
                          <a:latin typeface="+mn-lt"/>
                          <a:ea typeface="+mn-ea"/>
                          <a:cs typeface="+mn-cs"/>
                          <a:sym typeface="Arial"/>
                        </a:rPr>
                        <a:t>,</a:t>
                      </a:r>
                      <a:r>
                        <a:rPr lang="en-US" sz="1400" b="1" i="0" u="none" strike="noStrike" cap="none" dirty="0">
                          <a:solidFill>
                            <a:schemeClr val="dk1"/>
                          </a:solidFill>
                          <a:effectLst/>
                          <a:latin typeface="+mn-lt"/>
                          <a:ea typeface="+mn-ea"/>
                          <a:cs typeface="+mn-cs"/>
                          <a:sym typeface="Arial"/>
                        </a:rPr>
                        <a:t>Librosa</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1" i="0" u="none" strike="noStrike" cap="none" dirty="0">
                          <a:solidFill>
                            <a:schemeClr val="dk1"/>
                          </a:solidFill>
                          <a:effectLst/>
                          <a:latin typeface="+mn-lt"/>
                          <a:ea typeface="+mn-ea"/>
                          <a:cs typeface="+mn-cs"/>
                          <a:sym typeface="Arial"/>
                        </a:rPr>
                        <a:t> Segmentation </a:t>
                      </a:r>
                      <a:r>
                        <a:rPr lang="en-US" sz="1400" b="0" i="0" u="none" strike="noStrike" cap="none" dirty="0">
                          <a:solidFill>
                            <a:schemeClr val="dk1"/>
                          </a:solidFill>
                          <a:effectLst/>
                          <a:latin typeface="+mn-lt"/>
                          <a:ea typeface="+mn-ea"/>
                          <a:cs typeface="+mn-cs"/>
                          <a:sym typeface="Arial"/>
                        </a:rPr>
                        <a:t>using </a:t>
                      </a:r>
                      <a:r>
                        <a:rPr lang="en-US" sz="1400" b="1" i="0" u="none" strike="noStrike" cap="none" dirty="0">
                          <a:solidFill>
                            <a:schemeClr val="dk1"/>
                          </a:solidFill>
                          <a:effectLst/>
                          <a:latin typeface="+mn-lt"/>
                          <a:ea typeface="+mn-ea"/>
                          <a:cs typeface="+mn-cs"/>
                          <a:sym typeface="Arial"/>
                        </a:rPr>
                        <a:t>Praat </a:t>
                      </a:r>
                      <a:r>
                        <a:rPr lang="en-US" sz="1400" b="0" i="0" u="none" strike="noStrike" cap="none" dirty="0">
                          <a:solidFill>
                            <a:schemeClr val="dk1"/>
                          </a:solidFill>
                          <a:effectLst/>
                          <a:latin typeface="+mn-lt"/>
                          <a:ea typeface="+mn-ea"/>
                          <a:cs typeface="+mn-cs"/>
                          <a:sym typeface="Arial"/>
                        </a:rPr>
                        <a:t>sw</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In CNN, 6 layers of:</a:t>
                      </a:r>
                      <a:r>
                        <a:rPr lang="en-US" sz="1400" b="1" i="0" u="none" strike="noStrike" cap="none" dirty="0">
                          <a:solidFill>
                            <a:schemeClr val="dk1"/>
                          </a:solidFill>
                          <a:effectLst/>
                          <a:latin typeface="+mn-lt"/>
                          <a:ea typeface="+mn-ea"/>
                          <a:cs typeface="+mn-cs"/>
                          <a:sym typeface="Arial"/>
                        </a:rPr>
                        <a:t>2D convulation</a:t>
                      </a:r>
                      <a:r>
                        <a:rPr lang="en-IN" sz="1400" b="0" i="0" u="none" strike="noStrike" cap="none" baseline="0"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Max Pooling</a:t>
                      </a:r>
                      <a:r>
                        <a:rPr lang="en-US" sz="1400" b="1" i="0" u="none" strike="noStrike" cap="none" baseline="0"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256 Dense Layers</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1" i="0" u="none" strike="noStrike" cap="none" dirty="0">
                          <a:solidFill>
                            <a:schemeClr val="dk1"/>
                          </a:solidFill>
                          <a:effectLst/>
                          <a:latin typeface="+mn-lt"/>
                          <a:ea typeface="+mn-ea"/>
                          <a:cs typeface="+mn-cs"/>
                          <a:sym typeface="Arial"/>
                        </a:rPr>
                        <a:t> Fully Connected Layer </a:t>
                      </a:r>
                      <a:r>
                        <a:rPr lang="en-US" sz="1400" b="0" i="0" u="none" strike="noStrike" cap="none" dirty="0">
                          <a:solidFill>
                            <a:schemeClr val="dk1"/>
                          </a:solidFill>
                          <a:effectLst/>
                          <a:latin typeface="+mn-lt"/>
                          <a:ea typeface="+mn-ea"/>
                          <a:cs typeface="+mn-cs"/>
                          <a:sym typeface="Arial"/>
                        </a:rPr>
                        <a:t>and </a:t>
                      </a:r>
                      <a:r>
                        <a:rPr lang="en-US" sz="1400" b="1" i="0" u="none" strike="noStrike" cap="none" dirty="0" err="1">
                          <a:solidFill>
                            <a:schemeClr val="dk1"/>
                          </a:solidFill>
                          <a:effectLst/>
                          <a:latin typeface="+mn-lt"/>
                          <a:ea typeface="+mn-ea"/>
                          <a:cs typeface="+mn-cs"/>
                          <a:sym typeface="Arial"/>
                        </a:rPr>
                        <a:t>Softmax</a:t>
                      </a:r>
                      <a:r>
                        <a:rPr lang="en-US" sz="1400" b="1" i="0" u="none" strike="noStrike" cap="none" dirty="0">
                          <a:solidFill>
                            <a:schemeClr val="dk1"/>
                          </a:solidFill>
                          <a:effectLst/>
                          <a:latin typeface="+mn-lt"/>
                          <a:ea typeface="+mn-ea"/>
                          <a:cs typeface="+mn-cs"/>
                          <a:sym typeface="Arial"/>
                        </a:rPr>
                        <a:t> Layer</a:t>
                      </a:r>
                      <a:r>
                        <a:rPr lang="en-US" sz="1400" b="0" i="0" u="none" strike="noStrike" cap="none" dirty="0">
                          <a:solidFill>
                            <a:schemeClr val="dk1"/>
                          </a:solidFill>
                          <a:effectLst/>
                          <a:latin typeface="+mn-lt"/>
                          <a:ea typeface="+mn-ea"/>
                          <a:cs typeface="+mn-cs"/>
                          <a:sym typeface="Arial"/>
                        </a:rPr>
                        <a:t> </a:t>
                      </a:r>
                      <a:r>
                        <a:rPr lang="en-US" sz="1400" b="0" i="0" u="none" strike="noStrike" cap="none" dirty="0" err="1">
                          <a:solidFill>
                            <a:schemeClr val="dk1"/>
                          </a:solidFill>
                          <a:effectLst/>
                          <a:latin typeface="+mn-lt"/>
                          <a:ea typeface="+mn-ea"/>
                          <a:cs typeface="+mn-cs"/>
                          <a:sym typeface="Arial"/>
                        </a:rPr>
                        <a:t>forclassification</a:t>
                      </a:r>
                      <a:endParaRPr lang="en-US" sz="13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US" sz="1400" b="1" i="0" u="none" strike="noStrike" cap="none" dirty="0">
                          <a:solidFill>
                            <a:schemeClr val="dk1"/>
                          </a:solidFill>
                          <a:effectLst/>
                          <a:latin typeface="+mn-lt"/>
                          <a:ea typeface="+mn-ea"/>
                          <a:cs typeface="+mn-cs"/>
                          <a:sym typeface="Arial"/>
                        </a:rPr>
                        <a:t>89.15% accuracy</a:t>
                      </a:r>
                      <a:r>
                        <a:rPr lang="en-US" sz="1400" b="0" i="0" u="none" strike="noStrike" cap="none" dirty="0">
                          <a:solidFill>
                            <a:schemeClr val="dk1"/>
                          </a:solidFill>
                          <a:effectLst/>
                          <a:latin typeface="+mn-lt"/>
                          <a:ea typeface="+mn-ea"/>
                          <a:cs typeface="+mn-cs"/>
                          <a:sym typeface="Arial"/>
                        </a:rPr>
                        <a:t> rate and</a:t>
                      </a:r>
                      <a:r>
                        <a:rPr lang="en-IN" sz="1400" b="0" i="0" u="none" strike="noStrike" cap="none" baseline="0"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10.56% WER</a:t>
                      </a:r>
                      <a:r>
                        <a:rPr lang="en-US" sz="1400" b="0" i="0" u="none" strike="noStrike" cap="none" dirty="0">
                          <a:solidFill>
                            <a:schemeClr val="dk1"/>
                          </a:solidFill>
                          <a:effectLst/>
                          <a:latin typeface="+mn-lt"/>
                          <a:ea typeface="+mn-ea"/>
                          <a:cs typeface="+mn-cs"/>
                          <a:sym typeface="Arial"/>
                        </a:rPr>
                        <a:t>  </a:t>
                      </a:r>
                      <a:endParaRPr lang="en-IN" sz="1400" b="0" i="0" u="none" strike="noStrike" cap="none" dirty="0">
                        <a:solidFill>
                          <a:schemeClr val="dk1"/>
                        </a:solidFill>
                        <a:effectLst/>
                        <a:latin typeface="+mn-lt"/>
                        <a:ea typeface="+mn-ea"/>
                        <a:cs typeface="+mn-cs"/>
                        <a:sym typeface="Arial"/>
                      </a:endParaRPr>
                    </a:p>
                    <a:p>
                      <a:pPr marL="342900" indent="-342900">
                        <a:buFont typeface="+mj-lt"/>
                        <a:buAutoNum type="arabicPeriod"/>
                      </a:pPr>
                      <a:r>
                        <a:rPr lang="en-US" sz="1400" b="0" i="0" u="none" strike="noStrike" cap="none" dirty="0">
                          <a:solidFill>
                            <a:schemeClr val="dk1"/>
                          </a:solidFill>
                          <a:effectLst/>
                          <a:latin typeface="+mn-lt"/>
                          <a:ea typeface="+mn-ea"/>
                          <a:cs typeface="+mn-cs"/>
                          <a:sym typeface="Arial"/>
                        </a:rPr>
                        <a:t> </a:t>
                      </a:r>
                      <a:r>
                        <a:rPr lang="en-US" sz="1400" b="1" i="0" u="none" strike="noStrike" cap="none" dirty="0">
                          <a:solidFill>
                            <a:schemeClr val="dk1"/>
                          </a:solidFill>
                          <a:effectLst/>
                          <a:latin typeface="+mn-lt"/>
                          <a:ea typeface="+mn-ea"/>
                          <a:cs typeface="+mn-cs"/>
                          <a:sym typeface="Arial"/>
                        </a:rPr>
                        <a:t>Efficient framework </a:t>
                      </a:r>
                      <a:r>
                        <a:rPr lang="en-US" sz="1400" b="0" i="0" u="none" strike="noStrike" cap="none" dirty="0">
                          <a:solidFill>
                            <a:schemeClr val="dk1"/>
                          </a:solidFill>
                          <a:effectLst/>
                          <a:latin typeface="+mn-lt"/>
                          <a:ea typeface="+mn-ea"/>
                          <a:cs typeface="+mn-cs"/>
                          <a:sym typeface="Arial"/>
                        </a:rPr>
                        <a:t>and</a:t>
                      </a:r>
                      <a:r>
                        <a:rPr lang="en-US" sz="1400" b="1" i="0" u="none" strike="noStrike" cap="none" dirty="0">
                          <a:solidFill>
                            <a:schemeClr val="dk1"/>
                          </a:solidFill>
                          <a:effectLst/>
                          <a:latin typeface="+mn-lt"/>
                          <a:ea typeface="+mn-ea"/>
                          <a:cs typeface="+mn-cs"/>
                          <a:sym typeface="Arial"/>
                        </a:rPr>
                        <a:t> hyperparameter</a:t>
                      </a:r>
                      <a:endParaRPr lang="en-IN" sz="1400" b="0" i="0" u="none" strike="noStrike" cap="none" dirty="0">
                        <a:solidFill>
                          <a:schemeClr val="dk1"/>
                        </a:solidFill>
                        <a:effectLst/>
                        <a:latin typeface="+mn-lt"/>
                        <a:ea typeface="+mn-ea"/>
                        <a:cs typeface="+mn-cs"/>
                        <a:sym typeface="Arial"/>
                      </a:endParaRPr>
                    </a:p>
                    <a:p>
                      <a:pPr marL="342900" indent="-342900" algn="just">
                        <a:buFont typeface="+mj-lt"/>
                        <a:buAutoNum type="arabicPeriod"/>
                      </a:pP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400" b="1" i="0" u="none" strike="noStrike" cap="none" dirty="0">
                          <a:solidFill>
                            <a:schemeClr val="dk1"/>
                          </a:solidFill>
                          <a:effectLst/>
                          <a:latin typeface="+mn-lt"/>
                          <a:ea typeface="+mn-ea"/>
                          <a:cs typeface="+mn-cs"/>
                          <a:sym typeface="Arial"/>
                        </a:rPr>
                        <a:t>Limited effectiveness</a:t>
                      </a:r>
                      <a:r>
                        <a:rPr lang="en-US" sz="1400" b="0" i="0" u="none" strike="noStrike" cap="none" dirty="0">
                          <a:solidFill>
                            <a:schemeClr val="dk1"/>
                          </a:solidFill>
                          <a:effectLst/>
                          <a:latin typeface="+mn-lt"/>
                          <a:ea typeface="+mn-ea"/>
                          <a:cs typeface="+mn-cs"/>
                          <a:sym typeface="Arial"/>
                        </a:rPr>
                        <a:t> for sequential datasets.</a:t>
                      </a:r>
                      <a:endParaRPr lang="en-US"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2022</a:t>
                      </a:r>
                    </a:p>
                  </a:txBody>
                  <a:tcPr/>
                </a:tc>
                <a:extLst>
                  <a:ext uri="{0D108BD9-81ED-4DB2-BD59-A6C34878D82A}">
                    <a16:rowId xmlns:a16="http://schemas.microsoft.com/office/drawing/2014/main" val="2333330469"/>
                  </a:ext>
                </a:extLst>
              </a:tr>
            </a:tbl>
          </a:graphicData>
        </a:graphic>
      </p:graphicFrame>
    </p:spTree>
    <p:extLst>
      <p:ext uri="{BB962C8B-B14F-4D97-AF65-F5344CB8AC3E}">
        <p14:creationId xmlns:p14="http://schemas.microsoft.com/office/powerpoint/2010/main" val="248587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7015"/>
          </a:xfrm>
        </p:spPr>
        <p:txBody>
          <a:bodyPr>
            <a:normAutofit fontScale="90000"/>
          </a:bodyPr>
          <a:lstStyle/>
          <a:p>
            <a:r>
              <a:rPr lang="en-US" dirty="0">
                <a:solidFill>
                  <a:schemeClr val="accent2">
                    <a:lumMod val="50000"/>
                  </a:schemeClr>
                </a:solidFill>
                <a:latin typeface="Times New Roman" panose="02020603050405020304" pitchFamily="18" charset="0"/>
              </a:rPr>
              <a:t>LITERATURE SURVEY</a:t>
            </a:r>
            <a:endParaRPr lang="en-IN" dirty="0"/>
          </a:p>
        </p:txBody>
      </p:sp>
      <p:pic>
        <p:nvPicPr>
          <p:cNvPr id="3" name="Picture 2"/>
          <p:cNvPicPr>
            <a:picLocks noChangeAspect="1"/>
          </p:cNvPicPr>
          <p:nvPr/>
        </p:nvPicPr>
        <p:blipFill>
          <a:blip r:embed="rId2"/>
          <a:stretch>
            <a:fillRect/>
          </a:stretch>
        </p:blipFill>
        <p:spPr>
          <a:xfrm>
            <a:off x="457200" y="1002890"/>
            <a:ext cx="8407378" cy="4980764"/>
          </a:xfrm>
          <a:prstGeom prst="rect">
            <a:avLst/>
          </a:prstGeom>
        </p:spPr>
      </p:pic>
    </p:spTree>
    <p:extLst>
      <p:ext uri="{BB962C8B-B14F-4D97-AF65-F5344CB8AC3E}">
        <p14:creationId xmlns:p14="http://schemas.microsoft.com/office/powerpoint/2010/main" val="22546888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1908</TotalTime>
  <Words>1414</Words>
  <Application>Microsoft Office PowerPoint</Application>
  <PresentationFormat>On-screen Show (4:3)</PresentationFormat>
  <Paragraphs>230</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TAKE AWAYS FROM BASE PAPER</vt:lpstr>
      <vt:lpstr>PROPOSED SYSTEM</vt:lpstr>
      <vt:lpstr>PROPOSED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nikitha gunda</cp:lastModifiedBy>
  <cp:revision>58</cp:revision>
  <dcterms:modified xsi:type="dcterms:W3CDTF">2023-12-02T04:33:13Z</dcterms:modified>
</cp:coreProperties>
</file>