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816" r:id="rId3"/>
    <p:sldId id="821" r:id="rId4"/>
    <p:sldId id="280" r:id="rId5"/>
    <p:sldId id="833" r:id="rId6"/>
    <p:sldId id="828" r:id="rId7"/>
    <p:sldId id="830" r:id="rId8"/>
    <p:sldId id="836" r:id="rId9"/>
    <p:sldId id="837" r:id="rId10"/>
    <p:sldId id="834" r:id="rId11"/>
    <p:sldId id="8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15999-7668-445C-81FE-EA000651B7C3}" type="datetimeFigureOut">
              <a:rPr lang="en-IN" smtClean="0"/>
              <a:t>08-05-2024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01C0D-3F90-4679-80B1-CE18918E8F2B}" type="slidenum">
              <a:rPr lang="en-IN" smtClean="0"/>
              <a:t>‹#›</a:t>
            </a:fld>
            <a:endParaRPr lang="en-IN"/>
          </a:p>
        </p:txBody>
      </p:sp>
    </p:spTree>
    <p:extLst>
      <p:ext uri="{BB962C8B-B14F-4D97-AF65-F5344CB8AC3E}">
        <p14:creationId xmlns:p14="http://schemas.microsoft.com/office/powerpoint/2010/main" val="20289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Nisha Elizabeth Renji [ 1MJ20CS137 ]</a:t>
            </a:r>
          </a:p>
          <a:p>
            <a:r>
              <a:rPr lang="en-US" b="1" dirty="0">
                <a:latin typeface="Times New Roman" panose="02020603050405020304" pitchFamily="18" charset="0"/>
                <a:cs typeface="Times New Roman" panose="02020603050405020304" pitchFamily="18" charset="0"/>
              </a:rPr>
              <a:t>Gunda Nikitha Srinivas [ 1MJ20CS074]</a:t>
            </a:r>
          </a:p>
          <a:p>
            <a:r>
              <a:rPr lang="en-US" b="1" dirty="0">
                <a:latin typeface="Times New Roman" panose="02020603050405020304" pitchFamily="18" charset="0"/>
                <a:cs typeface="Times New Roman" panose="02020603050405020304" pitchFamily="18" charset="0"/>
              </a:rPr>
              <a:t>Iswarya V [1MJ20CS086]</a:t>
            </a:r>
          </a:p>
          <a:p>
            <a:r>
              <a:rPr lang="en-US" b="1" dirty="0">
                <a:latin typeface="Times New Roman" panose="02020603050405020304" pitchFamily="18" charset="0"/>
                <a:cs typeface="Times New Roman" panose="02020603050405020304" pitchFamily="18" charset="0"/>
              </a:rPr>
              <a:t>Krithi Naga Sai Vangala [1MJ20CS101]</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D8E2EBE-05AE-444D-A57E-91DDDB7141D9}" type="slidenum">
              <a:rPr lang="en-IN" smtClean="0"/>
              <a:t>1</a:t>
            </a:fld>
            <a:endParaRPr lang="en-IN"/>
          </a:p>
        </p:txBody>
      </p:sp>
    </p:spTree>
    <p:extLst>
      <p:ext uri="{BB962C8B-B14F-4D97-AF65-F5344CB8AC3E}">
        <p14:creationId xmlns:p14="http://schemas.microsoft.com/office/powerpoint/2010/main" val="2629503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5608f7d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5608f7db2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45608f7db2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8778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4010-788C-AA5B-AE35-965FCFF36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190EB7-1BCF-3E91-1D09-0FD789B45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1CDB52-401A-46B0-A805-A566B45FAF53}"/>
              </a:ext>
            </a:extLst>
          </p:cNvPr>
          <p:cNvSpPr>
            <a:spLocks noGrp="1"/>
          </p:cNvSpPr>
          <p:nvPr>
            <p:ph type="dt" sz="half" idx="10"/>
          </p:nvPr>
        </p:nvSpPr>
        <p:spPr/>
        <p:txBody>
          <a:bodyPr/>
          <a:lstStyle/>
          <a:p>
            <a:fld id="{8E9CB12B-76DD-43DC-BDB4-EF5380181889}" type="datetimeFigureOut">
              <a:rPr lang="en-IN" smtClean="0"/>
              <a:t>08-05-2024</a:t>
            </a:fld>
            <a:endParaRPr lang="en-IN"/>
          </a:p>
        </p:txBody>
      </p:sp>
      <p:sp>
        <p:nvSpPr>
          <p:cNvPr id="5" name="Footer Placeholder 4">
            <a:extLst>
              <a:ext uri="{FF2B5EF4-FFF2-40B4-BE49-F238E27FC236}">
                <a16:creationId xmlns:a16="http://schemas.microsoft.com/office/drawing/2014/main" id="{865ECF47-9646-2852-8BF0-2B9DE6AB0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D4825-6BCB-E2B3-F622-E6A6D89B9815}"/>
              </a:ext>
            </a:extLst>
          </p:cNvPr>
          <p:cNvSpPr>
            <a:spLocks noGrp="1"/>
          </p:cNvSpPr>
          <p:nvPr>
            <p:ph type="sldNum" sz="quarter" idx="12"/>
          </p:nvPr>
        </p:nvSpPr>
        <p:spPr/>
        <p:txBody>
          <a:bodyPr/>
          <a:lstStyle/>
          <a:p>
            <a:fld id="{CCA26424-15A7-4FBF-BD66-C4CE1C6EB3A5}" type="slidenum">
              <a:rPr lang="en-IN" smtClean="0"/>
              <a:t>‹#›</a:t>
            </a:fld>
            <a:endParaRPr lang="en-IN"/>
          </a:p>
        </p:txBody>
      </p:sp>
    </p:spTree>
    <p:extLst>
      <p:ext uri="{BB962C8B-B14F-4D97-AF65-F5344CB8AC3E}">
        <p14:creationId xmlns:p14="http://schemas.microsoft.com/office/powerpoint/2010/main" val="190711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AF1C-B788-5646-05B4-F4C73F4D29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17EDAF-7F9A-D371-F27C-0AA6EF37D4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3078A-C987-4A99-94A7-6ADE0A56804A}"/>
              </a:ext>
            </a:extLst>
          </p:cNvPr>
          <p:cNvSpPr>
            <a:spLocks noGrp="1"/>
          </p:cNvSpPr>
          <p:nvPr>
            <p:ph type="dt" sz="half" idx="10"/>
          </p:nvPr>
        </p:nvSpPr>
        <p:spPr/>
        <p:txBody>
          <a:bodyPr/>
          <a:lstStyle/>
          <a:p>
            <a:fld id="{8E9CB12B-76DD-43DC-BDB4-EF5380181889}" type="datetimeFigureOut">
              <a:rPr lang="en-IN" smtClean="0"/>
              <a:t>08-05-2024</a:t>
            </a:fld>
            <a:endParaRPr lang="en-IN"/>
          </a:p>
        </p:txBody>
      </p:sp>
      <p:sp>
        <p:nvSpPr>
          <p:cNvPr id="5" name="Footer Placeholder 4">
            <a:extLst>
              <a:ext uri="{FF2B5EF4-FFF2-40B4-BE49-F238E27FC236}">
                <a16:creationId xmlns:a16="http://schemas.microsoft.com/office/drawing/2014/main" id="{68834FCA-2A69-A7E2-90C0-C34FC7DD7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C67824-4351-1F16-2F85-766F03ADE2B1}"/>
              </a:ext>
            </a:extLst>
          </p:cNvPr>
          <p:cNvSpPr>
            <a:spLocks noGrp="1"/>
          </p:cNvSpPr>
          <p:nvPr>
            <p:ph type="sldNum" sz="quarter" idx="12"/>
          </p:nvPr>
        </p:nvSpPr>
        <p:spPr/>
        <p:txBody>
          <a:bodyPr/>
          <a:lstStyle/>
          <a:p>
            <a:fld id="{CCA26424-15A7-4FBF-BD66-C4CE1C6EB3A5}" type="slidenum">
              <a:rPr lang="en-IN" smtClean="0"/>
              <a:t>‹#›</a:t>
            </a:fld>
            <a:endParaRPr lang="en-IN"/>
          </a:p>
        </p:txBody>
      </p:sp>
    </p:spTree>
    <p:extLst>
      <p:ext uri="{BB962C8B-B14F-4D97-AF65-F5344CB8AC3E}">
        <p14:creationId xmlns:p14="http://schemas.microsoft.com/office/powerpoint/2010/main" val="375082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7D16F-46D7-F3D7-0A58-157B026335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B02313-4467-A4E8-EF09-F7E0DBAC2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5D341-6ADA-DD70-542D-C4CD925F9D23}"/>
              </a:ext>
            </a:extLst>
          </p:cNvPr>
          <p:cNvSpPr>
            <a:spLocks noGrp="1"/>
          </p:cNvSpPr>
          <p:nvPr>
            <p:ph type="dt" sz="half" idx="10"/>
          </p:nvPr>
        </p:nvSpPr>
        <p:spPr/>
        <p:txBody>
          <a:bodyPr/>
          <a:lstStyle/>
          <a:p>
            <a:fld id="{8E9CB12B-76DD-43DC-BDB4-EF5380181889}" type="datetimeFigureOut">
              <a:rPr lang="en-IN" smtClean="0"/>
              <a:t>08-05-2024</a:t>
            </a:fld>
            <a:endParaRPr lang="en-IN"/>
          </a:p>
        </p:txBody>
      </p:sp>
      <p:sp>
        <p:nvSpPr>
          <p:cNvPr id="5" name="Footer Placeholder 4">
            <a:extLst>
              <a:ext uri="{FF2B5EF4-FFF2-40B4-BE49-F238E27FC236}">
                <a16:creationId xmlns:a16="http://schemas.microsoft.com/office/drawing/2014/main" id="{7003D570-EF18-428A-D736-ECF0DE0C1A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62F4C-F8A3-336F-F583-A8DD4FB1847B}"/>
              </a:ext>
            </a:extLst>
          </p:cNvPr>
          <p:cNvSpPr>
            <a:spLocks noGrp="1"/>
          </p:cNvSpPr>
          <p:nvPr>
            <p:ph type="sldNum" sz="quarter" idx="12"/>
          </p:nvPr>
        </p:nvSpPr>
        <p:spPr/>
        <p:txBody>
          <a:bodyPr/>
          <a:lstStyle/>
          <a:p>
            <a:fld id="{CCA26424-15A7-4FBF-BD66-C4CE1C6EB3A5}" type="slidenum">
              <a:rPr lang="en-IN" smtClean="0"/>
              <a:t>‹#›</a:t>
            </a:fld>
            <a:endParaRPr lang="en-IN"/>
          </a:p>
        </p:txBody>
      </p:sp>
    </p:spTree>
    <p:extLst>
      <p:ext uri="{BB962C8B-B14F-4D97-AF65-F5344CB8AC3E}">
        <p14:creationId xmlns:p14="http://schemas.microsoft.com/office/powerpoint/2010/main" val="3259133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cxnSp>
        <p:nvCxnSpPr>
          <p:cNvPr id="7" name="Straight Connector 6"/>
          <p:cNvCxnSpPr/>
          <p:nvPr userDrawn="1"/>
        </p:nvCxnSpPr>
        <p:spPr>
          <a:xfrm flipH="1">
            <a:off x="2057006" y="6492194"/>
            <a:ext cx="9540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1999"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6"/>
          <p:cNvSpPr>
            <a:spLocks noChangeAspect="1"/>
          </p:cNvSpPr>
          <p:nvPr userDrawn="1"/>
        </p:nvSpPr>
        <p:spPr bwMode="auto">
          <a:xfrm>
            <a:off x="0" y="114300"/>
            <a:ext cx="779272" cy="475488"/>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lstStyle/>
          <a:p>
            <a:endParaRPr lang="en-IN"/>
          </a:p>
        </p:txBody>
      </p:sp>
      <p:sp>
        <p:nvSpPr>
          <p:cNvPr id="10" name="Freeform 14"/>
          <p:cNvSpPr/>
          <p:nvPr userDrawn="1"/>
        </p:nvSpPr>
        <p:spPr bwMode="auto">
          <a:xfrm>
            <a:off x="434660" y="75819"/>
            <a:ext cx="680080" cy="609981"/>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vert="horz" wrap="square" lIns="91440" tIns="45720" rIns="91440" bIns="45720" numCol="1" anchor="t" anchorCtr="0" compatLnSpc="1"/>
          <a:lstStyle/>
          <a:p>
            <a:endParaRPr lang="en-IN"/>
          </a:p>
        </p:txBody>
      </p:sp>
      <p:sp>
        <p:nvSpPr>
          <p:cNvPr id="11" name="Freeform 6"/>
          <p:cNvSpPr>
            <a:spLocks noChangeAspect="1"/>
          </p:cNvSpPr>
          <p:nvPr userDrawn="1"/>
        </p:nvSpPr>
        <p:spPr bwMode="auto">
          <a:xfrm>
            <a:off x="11597006" y="6482669"/>
            <a:ext cx="615126" cy="375331"/>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lstStyle/>
          <a:p>
            <a:endParaRPr lang="en-IN"/>
          </a:p>
        </p:txBody>
      </p:sp>
      <p:sp>
        <p:nvSpPr>
          <p:cNvPr id="12" name="Slide Number Placeholder 5"/>
          <p:cNvSpPr txBox="1"/>
          <p:nvPr userDrawn="1"/>
        </p:nvSpPr>
        <p:spPr>
          <a:xfrm>
            <a:off x="11621977" y="6530294"/>
            <a:ext cx="406399"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73712EF7-039F-497C-B2F5-5E3D3FD47D72}" type="slidenum">
              <a:rPr kumimoji="0" lang="en-US" sz="13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defRPr/>
              </a:pPr>
              <a:t>‹#›</a:t>
            </a:fld>
            <a:endParaRPr kumimoji="0" lang="en-US" sz="1300" b="0" i="0" u="none" strike="noStrike" kern="1200" cap="none" spc="0" normalizeH="0" baseline="0" noProof="0" dirty="0">
              <a:ln>
                <a:noFill/>
              </a:ln>
              <a:solidFill>
                <a:schemeClr val="bg1"/>
              </a:solidFill>
              <a:effectLst/>
              <a:uLnTx/>
              <a:uFillTx/>
              <a:latin typeface="+mn-lt"/>
              <a:ea typeface="+mn-ea"/>
              <a:cs typeface="+mn-cs"/>
            </a:endParaRPr>
          </a:p>
        </p:txBody>
      </p:sp>
      <p:sp>
        <p:nvSpPr>
          <p:cNvPr id="2" name="TextBox 1"/>
          <p:cNvSpPr txBox="1"/>
          <p:nvPr userDrawn="1"/>
        </p:nvSpPr>
        <p:spPr>
          <a:xfrm>
            <a:off x="2143733" y="6581001"/>
            <a:ext cx="9358195" cy="276999"/>
          </a:xfrm>
          <a:prstGeom prst="rect">
            <a:avLst/>
          </a:prstGeom>
          <a:noFill/>
        </p:spPr>
        <p:txBody>
          <a:bodyPr wrap="square" rtlCol="0">
            <a:spAutoFit/>
          </a:bodyPr>
          <a:lstStyle/>
          <a:p>
            <a:r>
              <a:rPr lang="en-IN" sz="1200" b="1" dirty="0">
                <a:solidFill>
                  <a:srgbClr val="C73928"/>
                </a:solidFill>
                <a:latin typeface="Museo 500" panose="02000000000000000000" pitchFamily="50" charset="0"/>
              </a:rPr>
              <a:t>Affiliated to VTU,</a:t>
            </a:r>
            <a:r>
              <a:rPr lang="en-IN" sz="1200" b="1" baseline="0" dirty="0">
                <a:solidFill>
                  <a:srgbClr val="C73928"/>
                </a:solidFill>
                <a:latin typeface="Museo 500" panose="02000000000000000000" pitchFamily="50" charset="0"/>
              </a:rPr>
              <a:t> Belagavi, Approved by AICTE, New Delhi, Recognised by UGC with 2(f) &amp; 12 (B), Accredited by NBA &amp; NAAC</a:t>
            </a:r>
            <a:endParaRPr lang="en-IN" sz="1200" b="1" dirty="0">
              <a:solidFill>
                <a:srgbClr val="C73928"/>
              </a:solidFill>
              <a:latin typeface="Museo 500" panose="02000000000000000000" pitchFamily="50" charset="0"/>
            </a:endParaRPr>
          </a:p>
        </p:txBody>
      </p:sp>
      <p:pic>
        <p:nvPicPr>
          <p:cNvPr id="14" name="Picture 1"/>
          <p:cNvPicPr>
            <a:picLocks noChangeAspect="1" noChangeArrowheads="1"/>
          </p:cNvPicPr>
          <p:nvPr userDrawn="1"/>
        </p:nvPicPr>
        <p:blipFill>
          <a:blip r:embed="rId2"/>
          <a:srcRect/>
          <a:stretch>
            <a:fillRect/>
          </a:stretch>
        </p:blipFill>
        <p:spPr bwMode="auto">
          <a:xfrm>
            <a:off x="0" y="5715000"/>
            <a:ext cx="1981200" cy="1143000"/>
          </a:xfrm>
          <a:prstGeom prst="rect">
            <a:avLst/>
          </a:prstGeom>
          <a:noFill/>
          <a:ln w="9525">
            <a:noFill/>
            <a:miter lim="800000"/>
            <a:headEnd/>
            <a:tailEnd/>
          </a:ln>
        </p:spPr>
      </p:pic>
    </p:spTree>
    <p:extLst>
      <p:ext uri="{BB962C8B-B14F-4D97-AF65-F5344CB8AC3E}">
        <p14:creationId xmlns:p14="http://schemas.microsoft.com/office/powerpoint/2010/main" val="269232884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7263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wo Content" type="twoObj">
  <p:cSld name="Two Conten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5668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Comparis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40940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 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08315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82312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56963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sp>
      <p:sp>
        <p:nvSpPr>
          <p:cNvPr id="68" name="Google Shape;68;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9380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837A-9576-DFA0-2DFA-DC7361E0B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60E7B2-1882-6A96-2F85-8EAF7A4F4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394BC6-712A-D09A-4E06-545C701F42CB}"/>
              </a:ext>
            </a:extLst>
          </p:cNvPr>
          <p:cNvSpPr>
            <a:spLocks noGrp="1"/>
          </p:cNvSpPr>
          <p:nvPr>
            <p:ph type="dt" sz="half" idx="10"/>
          </p:nvPr>
        </p:nvSpPr>
        <p:spPr/>
        <p:txBody>
          <a:bodyPr/>
          <a:lstStyle/>
          <a:p>
            <a:fld id="{8E9CB12B-76DD-43DC-BDB4-EF5380181889}" type="datetimeFigureOut">
              <a:rPr lang="en-IN" smtClean="0"/>
              <a:t>08-05-2024</a:t>
            </a:fld>
            <a:endParaRPr lang="en-IN"/>
          </a:p>
        </p:txBody>
      </p:sp>
      <p:sp>
        <p:nvSpPr>
          <p:cNvPr id="5" name="Footer Placeholder 4">
            <a:extLst>
              <a:ext uri="{FF2B5EF4-FFF2-40B4-BE49-F238E27FC236}">
                <a16:creationId xmlns:a16="http://schemas.microsoft.com/office/drawing/2014/main" id="{FF2EE868-77BA-7213-B50D-1BD4A0625D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23B5A-338D-3E67-707F-BFDE0C864BD8}"/>
              </a:ext>
            </a:extLst>
          </p:cNvPr>
          <p:cNvSpPr>
            <a:spLocks noGrp="1"/>
          </p:cNvSpPr>
          <p:nvPr>
            <p:ph type="sldNum" sz="quarter" idx="12"/>
          </p:nvPr>
        </p:nvSpPr>
        <p:spPr/>
        <p:txBody>
          <a:bodyPr/>
          <a:lstStyle/>
          <a:p>
            <a:fld id="{CCA26424-15A7-4FBF-BD66-C4CE1C6EB3A5}" type="slidenum">
              <a:rPr lang="en-IN" smtClean="0"/>
              <a:t>‹#›</a:t>
            </a:fld>
            <a:endParaRPr lang="en-IN"/>
          </a:p>
        </p:txBody>
      </p:sp>
    </p:spTree>
    <p:extLst>
      <p:ext uri="{BB962C8B-B14F-4D97-AF65-F5344CB8AC3E}">
        <p14:creationId xmlns:p14="http://schemas.microsoft.com/office/powerpoint/2010/main" val="2753934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20"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333508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8252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7FD5-4C23-9ADE-BB84-D98D07D2D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2AD51F-66A9-B398-0F74-55DD38224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BEB2C-AA68-D8F7-D01E-B3D7A53BBA5D}"/>
              </a:ext>
            </a:extLst>
          </p:cNvPr>
          <p:cNvSpPr>
            <a:spLocks noGrp="1"/>
          </p:cNvSpPr>
          <p:nvPr>
            <p:ph type="dt" sz="half" idx="10"/>
          </p:nvPr>
        </p:nvSpPr>
        <p:spPr/>
        <p:txBody>
          <a:bodyPr/>
          <a:lstStyle/>
          <a:p>
            <a:fld id="{8E9CB12B-76DD-43DC-BDB4-EF5380181889}" type="datetimeFigureOut">
              <a:rPr lang="en-IN" smtClean="0"/>
              <a:t>08-05-2024</a:t>
            </a:fld>
            <a:endParaRPr lang="en-IN"/>
          </a:p>
        </p:txBody>
      </p:sp>
      <p:sp>
        <p:nvSpPr>
          <p:cNvPr id="5" name="Footer Placeholder 4">
            <a:extLst>
              <a:ext uri="{FF2B5EF4-FFF2-40B4-BE49-F238E27FC236}">
                <a16:creationId xmlns:a16="http://schemas.microsoft.com/office/drawing/2014/main" id="{E21FAC36-10C9-EE04-33C5-B6AC1F07FD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81081-F9AF-2E1A-1829-F5A5F1DCC3D5}"/>
              </a:ext>
            </a:extLst>
          </p:cNvPr>
          <p:cNvSpPr>
            <a:spLocks noGrp="1"/>
          </p:cNvSpPr>
          <p:nvPr>
            <p:ph type="sldNum" sz="quarter" idx="12"/>
          </p:nvPr>
        </p:nvSpPr>
        <p:spPr/>
        <p:txBody>
          <a:bodyPr/>
          <a:lstStyle/>
          <a:p>
            <a:fld id="{CCA26424-15A7-4FBF-BD66-C4CE1C6EB3A5}" type="slidenum">
              <a:rPr lang="en-IN" smtClean="0"/>
              <a:t>‹#›</a:t>
            </a:fld>
            <a:endParaRPr lang="en-IN"/>
          </a:p>
        </p:txBody>
      </p:sp>
    </p:spTree>
    <p:extLst>
      <p:ext uri="{BB962C8B-B14F-4D97-AF65-F5344CB8AC3E}">
        <p14:creationId xmlns:p14="http://schemas.microsoft.com/office/powerpoint/2010/main" val="79392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80B4-55E0-AEDA-C4E2-324077CD23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D0708C-68B0-B3E6-1EA6-F6DCBF3DA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37E2D2-D064-C7F6-E311-04CC6D5541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5F18A2-BBA9-B5D8-6664-4311A746E4CB}"/>
              </a:ext>
            </a:extLst>
          </p:cNvPr>
          <p:cNvSpPr>
            <a:spLocks noGrp="1"/>
          </p:cNvSpPr>
          <p:nvPr>
            <p:ph type="dt" sz="half" idx="10"/>
          </p:nvPr>
        </p:nvSpPr>
        <p:spPr/>
        <p:txBody>
          <a:bodyPr/>
          <a:lstStyle/>
          <a:p>
            <a:fld id="{8E9CB12B-76DD-43DC-BDB4-EF5380181889}" type="datetimeFigureOut">
              <a:rPr lang="en-IN" smtClean="0"/>
              <a:t>08-05-2024</a:t>
            </a:fld>
            <a:endParaRPr lang="en-IN"/>
          </a:p>
        </p:txBody>
      </p:sp>
      <p:sp>
        <p:nvSpPr>
          <p:cNvPr id="6" name="Footer Placeholder 5">
            <a:extLst>
              <a:ext uri="{FF2B5EF4-FFF2-40B4-BE49-F238E27FC236}">
                <a16:creationId xmlns:a16="http://schemas.microsoft.com/office/drawing/2014/main" id="{4C78860F-9749-349B-9BAD-9DCFC1CC2C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35078D-84B3-1CD5-C96B-B1C7412B016A}"/>
              </a:ext>
            </a:extLst>
          </p:cNvPr>
          <p:cNvSpPr>
            <a:spLocks noGrp="1"/>
          </p:cNvSpPr>
          <p:nvPr>
            <p:ph type="sldNum" sz="quarter" idx="12"/>
          </p:nvPr>
        </p:nvSpPr>
        <p:spPr/>
        <p:txBody>
          <a:bodyPr/>
          <a:lstStyle/>
          <a:p>
            <a:fld id="{CCA26424-15A7-4FBF-BD66-C4CE1C6EB3A5}" type="slidenum">
              <a:rPr lang="en-IN" smtClean="0"/>
              <a:t>‹#›</a:t>
            </a:fld>
            <a:endParaRPr lang="en-IN"/>
          </a:p>
        </p:txBody>
      </p:sp>
    </p:spTree>
    <p:extLst>
      <p:ext uri="{BB962C8B-B14F-4D97-AF65-F5344CB8AC3E}">
        <p14:creationId xmlns:p14="http://schemas.microsoft.com/office/powerpoint/2010/main" val="408643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97FD-A80B-741F-FCAA-9E14BFE952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A61333-685C-BF93-1D9C-2537EBFA8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432709-4EF4-0705-1825-AF93136C8B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620D38-767F-A2B2-52C1-1EFA38A08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DCA85-C8C0-4DF5-517C-8D9BAE96A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C5A1FF-A59D-6381-8F56-D1262745CF0C}"/>
              </a:ext>
            </a:extLst>
          </p:cNvPr>
          <p:cNvSpPr>
            <a:spLocks noGrp="1"/>
          </p:cNvSpPr>
          <p:nvPr>
            <p:ph type="dt" sz="half" idx="10"/>
          </p:nvPr>
        </p:nvSpPr>
        <p:spPr/>
        <p:txBody>
          <a:bodyPr/>
          <a:lstStyle/>
          <a:p>
            <a:fld id="{8E9CB12B-76DD-43DC-BDB4-EF5380181889}" type="datetimeFigureOut">
              <a:rPr lang="en-IN" smtClean="0"/>
              <a:t>08-05-2024</a:t>
            </a:fld>
            <a:endParaRPr lang="en-IN"/>
          </a:p>
        </p:txBody>
      </p:sp>
      <p:sp>
        <p:nvSpPr>
          <p:cNvPr id="8" name="Footer Placeholder 7">
            <a:extLst>
              <a:ext uri="{FF2B5EF4-FFF2-40B4-BE49-F238E27FC236}">
                <a16:creationId xmlns:a16="http://schemas.microsoft.com/office/drawing/2014/main" id="{E797BDB8-ED1A-221A-1F79-40617E72AF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626232-BE66-72DD-DA06-5BC9F2467CB1}"/>
              </a:ext>
            </a:extLst>
          </p:cNvPr>
          <p:cNvSpPr>
            <a:spLocks noGrp="1"/>
          </p:cNvSpPr>
          <p:nvPr>
            <p:ph type="sldNum" sz="quarter" idx="12"/>
          </p:nvPr>
        </p:nvSpPr>
        <p:spPr/>
        <p:txBody>
          <a:bodyPr/>
          <a:lstStyle/>
          <a:p>
            <a:fld id="{CCA26424-15A7-4FBF-BD66-C4CE1C6EB3A5}" type="slidenum">
              <a:rPr lang="en-IN" smtClean="0"/>
              <a:t>‹#›</a:t>
            </a:fld>
            <a:endParaRPr lang="en-IN"/>
          </a:p>
        </p:txBody>
      </p:sp>
    </p:spTree>
    <p:extLst>
      <p:ext uri="{BB962C8B-B14F-4D97-AF65-F5344CB8AC3E}">
        <p14:creationId xmlns:p14="http://schemas.microsoft.com/office/powerpoint/2010/main" val="250309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AF74-B4CD-C361-0A70-37CEFE6B4D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D832A1-FA9C-6E3C-C158-7FE34203B9A6}"/>
              </a:ext>
            </a:extLst>
          </p:cNvPr>
          <p:cNvSpPr>
            <a:spLocks noGrp="1"/>
          </p:cNvSpPr>
          <p:nvPr>
            <p:ph type="dt" sz="half" idx="10"/>
          </p:nvPr>
        </p:nvSpPr>
        <p:spPr/>
        <p:txBody>
          <a:bodyPr/>
          <a:lstStyle/>
          <a:p>
            <a:fld id="{8E9CB12B-76DD-43DC-BDB4-EF5380181889}" type="datetimeFigureOut">
              <a:rPr lang="en-IN" smtClean="0"/>
              <a:t>08-05-2024</a:t>
            </a:fld>
            <a:endParaRPr lang="en-IN"/>
          </a:p>
        </p:txBody>
      </p:sp>
      <p:sp>
        <p:nvSpPr>
          <p:cNvPr id="4" name="Footer Placeholder 3">
            <a:extLst>
              <a:ext uri="{FF2B5EF4-FFF2-40B4-BE49-F238E27FC236}">
                <a16:creationId xmlns:a16="http://schemas.microsoft.com/office/drawing/2014/main" id="{96B4896D-196F-F46E-A1B3-F5DBF9B7B6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D3B35A-C5C7-2FA6-7FED-40A3C494D4F5}"/>
              </a:ext>
            </a:extLst>
          </p:cNvPr>
          <p:cNvSpPr>
            <a:spLocks noGrp="1"/>
          </p:cNvSpPr>
          <p:nvPr>
            <p:ph type="sldNum" sz="quarter" idx="12"/>
          </p:nvPr>
        </p:nvSpPr>
        <p:spPr/>
        <p:txBody>
          <a:bodyPr/>
          <a:lstStyle/>
          <a:p>
            <a:fld id="{CCA26424-15A7-4FBF-BD66-C4CE1C6EB3A5}" type="slidenum">
              <a:rPr lang="en-IN" smtClean="0"/>
              <a:t>‹#›</a:t>
            </a:fld>
            <a:endParaRPr lang="en-IN"/>
          </a:p>
        </p:txBody>
      </p:sp>
    </p:spTree>
    <p:extLst>
      <p:ext uri="{BB962C8B-B14F-4D97-AF65-F5344CB8AC3E}">
        <p14:creationId xmlns:p14="http://schemas.microsoft.com/office/powerpoint/2010/main" val="400283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0D9E0-EA5E-9529-1A0D-03D2BF5A6FE9}"/>
              </a:ext>
            </a:extLst>
          </p:cNvPr>
          <p:cNvSpPr>
            <a:spLocks noGrp="1"/>
          </p:cNvSpPr>
          <p:nvPr>
            <p:ph type="dt" sz="half" idx="10"/>
          </p:nvPr>
        </p:nvSpPr>
        <p:spPr/>
        <p:txBody>
          <a:bodyPr/>
          <a:lstStyle/>
          <a:p>
            <a:fld id="{8E9CB12B-76DD-43DC-BDB4-EF5380181889}" type="datetimeFigureOut">
              <a:rPr lang="en-IN" smtClean="0"/>
              <a:t>08-05-2024</a:t>
            </a:fld>
            <a:endParaRPr lang="en-IN"/>
          </a:p>
        </p:txBody>
      </p:sp>
      <p:sp>
        <p:nvSpPr>
          <p:cNvPr id="3" name="Footer Placeholder 2">
            <a:extLst>
              <a:ext uri="{FF2B5EF4-FFF2-40B4-BE49-F238E27FC236}">
                <a16:creationId xmlns:a16="http://schemas.microsoft.com/office/drawing/2014/main" id="{F0394EBD-523C-4D7E-DDD2-64B53C7C6D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59BBFC-2811-28DD-5288-F24BCA3A1706}"/>
              </a:ext>
            </a:extLst>
          </p:cNvPr>
          <p:cNvSpPr>
            <a:spLocks noGrp="1"/>
          </p:cNvSpPr>
          <p:nvPr>
            <p:ph type="sldNum" sz="quarter" idx="12"/>
          </p:nvPr>
        </p:nvSpPr>
        <p:spPr/>
        <p:txBody>
          <a:bodyPr/>
          <a:lstStyle/>
          <a:p>
            <a:fld id="{CCA26424-15A7-4FBF-BD66-C4CE1C6EB3A5}" type="slidenum">
              <a:rPr lang="en-IN" smtClean="0"/>
              <a:t>‹#›</a:t>
            </a:fld>
            <a:endParaRPr lang="en-IN"/>
          </a:p>
        </p:txBody>
      </p:sp>
    </p:spTree>
    <p:extLst>
      <p:ext uri="{BB962C8B-B14F-4D97-AF65-F5344CB8AC3E}">
        <p14:creationId xmlns:p14="http://schemas.microsoft.com/office/powerpoint/2010/main" val="411131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E029-2200-9499-ED01-037DB3C9B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136018-26CD-0CA5-B197-8292073F0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A2585A-B24E-B176-3BA5-279D0614F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FDF30-6F31-72D0-A9F5-BB6C599C6AAA}"/>
              </a:ext>
            </a:extLst>
          </p:cNvPr>
          <p:cNvSpPr>
            <a:spLocks noGrp="1"/>
          </p:cNvSpPr>
          <p:nvPr>
            <p:ph type="dt" sz="half" idx="10"/>
          </p:nvPr>
        </p:nvSpPr>
        <p:spPr/>
        <p:txBody>
          <a:bodyPr/>
          <a:lstStyle/>
          <a:p>
            <a:fld id="{8E9CB12B-76DD-43DC-BDB4-EF5380181889}" type="datetimeFigureOut">
              <a:rPr lang="en-IN" smtClean="0"/>
              <a:t>08-05-2024</a:t>
            </a:fld>
            <a:endParaRPr lang="en-IN"/>
          </a:p>
        </p:txBody>
      </p:sp>
      <p:sp>
        <p:nvSpPr>
          <p:cNvPr id="6" name="Footer Placeholder 5">
            <a:extLst>
              <a:ext uri="{FF2B5EF4-FFF2-40B4-BE49-F238E27FC236}">
                <a16:creationId xmlns:a16="http://schemas.microsoft.com/office/drawing/2014/main" id="{797FE289-275D-1FAC-69D1-BD75DFE156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7255A6-B4DA-A051-F413-B77CE62994C4}"/>
              </a:ext>
            </a:extLst>
          </p:cNvPr>
          <p:cNvSpPr>
            <a:spLocks noGrp="1"/>
          </p:cNvSpPr>
          <p:nvPr>
            <p:ph type="sldNum" sz="quarter" idx="12"/>
          </p:nvPr>
        </p:nvSpPr>
        <p:spPr/>
        <p:txBody>
          <a:bodyPr/>
          <a:lstStyle/>
          <a:p>
            <a:fld id="{CCA26424-15A7-4FBF-BD66-C4CE1C6EB3A5}" type="slidenum">
              <a:rPr lang="en-IN" smtClean="0"/>
              <a:t>‹#›</a:t>
            </a:fld>
            <a:endParaRPr lang="en-IN"/>
          </a:p>
        </p:txBody>
      </p:sp>
    </p:spTree>
    <p:extLst>
      <p:ext uri="{BB962C8B-B14F-4D97-AF65-F5344CB8AC3E}">
        <p14:creationId xmlns:p14="http://schemas.microsoft.com/office/powerpoint/2010/main" val="322959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F28B-9074-D5D9-86B1-13CE164C3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B889A9-50FB-F8F5-5DE2-521249A2D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6DA033-E913-F43B-F9EF-ED4D09D91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85D1E-8E48-3DF5-3D12-76138FEC0103}"/>
              </a:ext>
            </a:extLst>
          </p:cNvPr>
          <p:cNvSpPr>
            <a:spLocks noGrp="1"/>
          </p:cNvSpPr>
          <p:nvPr>
            <p:ph type="dt" sz="half" idx="10"/>
          </p:nvPr>
        </p:nvSpPr>
        <p:spPr/>
        <p:txBody>
          <a:bodyPr/>
          <a:lstStyle/>
          <a:p>
            <a:fld id="{8E9CB12B-76DD-43DC-BDB4-EF5380181889}" type="datetimeFigureOut">
              <a:rPr lang="en-IN" smtClean="0"/>
              <a:t>08-05-2024</a:t>
            </a:fld>
            <a:endParaRPr lang="en-IN"/>
          </a:p>
        </p:txBody>
      </p:sp>
      <p:sp>
        <p:nvSpPr>
          <p:cNvPr id="6" name="Footer Placeholder 5">
            <a:extLst>
              <a:ext uri="{FF2B5EF4-FFF2-40B4-BE49-F238E27FC236}">
                <a16:creationId xmlns:a16="http://schemas.microsoft.com/office/drawing/2014/main" id="{8A6D4F64-BE31-B2AE-477A-F32C2F6366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85A41F-27B7-5610-6798-A9C18E8E38EE}"/>
              </a:ext>
            </a:extLst>
          </p:cNvPr>
          <p:cNvSpPr>
            <a:spLocks noGrp="1"/>
          </p:cNvSpPr>
          <p:nvPr>
            <p:ph type="sldNum" sz="quarter" idx="12"/>
          </p:nvPr>
        </p:nvSpPr>
        <p:spPr/>
        <p:txBody>
          <a:bodyPr/>
          <a:lstStyle/>
          <a:p>
            <a:fld id="{CCA26424-15A7-4FBF-BD66-C4CE1C6EB3A5}" type="slidenum">
              <a:rPr lang="en-IN" smtClean="0"/>
              <a:t>‹#›</a:t>
            </a:fld>
            <a:endParaRPr lang="en-IN"/>
          </a:p>
        </p:txBody>
      </p:sp>
    </p:spTree>
    <p:extLst>
      <p:ext uri="{BB962C8B-B14F-4D97-AF65-F5344CB8AC3E}">
        <p14:creationId xmlns:p14="http://schemas.microsoft.com/office/powerpoint/2010/main" val="167589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2.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B4C8F9-856A-8299-E3AF-3E7DC81DF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C10CEC-A33A-C53A-F1AF-D9FDFE779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5562D-5CE8-4388-0DD1-1AFBD992B0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CB12B-76DD-43DC-BDB4-EF5380181889}" type="datetimeFigureOut">
              <a:rPr lang="en-IN" smtClean="0"/>
              <a:t>08-05-2024</a:t>
            </a:fld>
            <a:endParaRPr lang="en-IN"/>
          </a:p>
        </p:txBody>
      </p:sp>
      <p:sp>
        <p:nvSpPr>
          <p:cNvPr id="5" name="Footer Placeholder 4">
            <a:extLst>
              <a:ext uri="{FF2B5EF4-FFF2-40B4-BE49-F238E27FC236}">
                <a16:creationId xmlns:a16="http://schemas.microsoft.com/office/drawing/2014/main" id="{B9C14B57-8FE0-D658-D0C4-B1C6393AF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C9A6C5-B7E6-9EB2-E43B-A1A542CB8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26424-15A7-4FBF-BD66-C4CE1C6EB3A5}" type="slidenum">
              <a:rPr lang="en-IN" smtClean="0"/>
              <a:t>‹#›</a:t>
            </a:fld>
            <a:endParaRPr lang="en-IN"/>
          </a:p>
        </p:txBody>
      </p:sp>
    </p:spTree>
    <p:extLst>
      <p:ext uri="{BB962C8B-B14F-4D97-AF65-F5344CB8AC3E}">
        <p14:creationId xmlns:p14="http://schemas.microsoft.com/office/powerpoint/2010/main" val="2900351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14718953"/>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FEEB0665-D9D8-23F3-6F36-E90E2B27C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900" y="-158784"/>
            <a:ext cx="5653088" cy="186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151;p27">
            <a:extLst>
              <a:ext uri="{FF2B5EF4-FFF2-40B4-BE49-F238E27FC236}">
                <a16:creationId xmlns:a16="http://schemas.microsoft.com/office/drawing/2014/main" id="{D96CA163-4C49-1D24-CB45-24AE8F8DF013}"/>
              </a:ext>
            </a:extLst>
          </p:cNvPr>
          <p:cNvSpPr>
            <a:spLocks/>
          </p:cNvSpPr>
          <p:nvPr/>
        </p:nvSpPr>
        <p:spPr bwMode="auto">
          <a:xfrm>
            <a:off x="3976461" y="1580243"/>
            <a:ext cx="4043363" cy="1171575"/>
          </a:xfrm>
          <a:custGeom>
            <a:avLst/>
            <a:gdLst>
              <a:gd name="T0" fmla="*/ 0 w 4583"/>
              <a:gd name="T1" fmla="*/ 0 h 727"/>
              <a:gd name="T2" fmla="*/ 4583 w 4583"/>
              <a:gd name="T3" fmla="*/ 727 h 727"/>
            </a:gdLst>
            <a:ahLst/>
            <a:cxnLst/>
            <a:rect l="T0" t="T1" r="T2" b="T3"/>
            <a:pathLst>
              <a:path w="4583" h="727" extrusionOk="0">
                <a:moveTo>
                  <a:pt x="0" y="0"/>
                </a:moveTo>
                <a:lnTo>
                  <a:pt x="0" y="727"/>
                </a:lnTo>
                <a:lnTo>
                  <a:pt x="4583" y="727"/>
                </a:lnTo>
                <a:lnTo>
                  <a:pt x="4028" y="0"/>
                </a:lnTo>
                <a:lnTo>
                  <a:pt x="0" y="0"/>
                </a:lnTo>
                <a:close/>
              </a:path>
            </a:pathLst>
          </a:custGeom>
          <a:solidFill>
            <a:srgbClr val="F18B17">
              <a:alpha val="8470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400" tIns="29681" rIns="59400" bIns="29681"/>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An Autonomous Institute</a:t>
            </a:r>
            <a:endParaRPr lang="en-US" altLang="en-US" sz="1400" dirty="0">
              <a:solidFill>
                <a:srgbClr val="000000"/>
              </a:solidFill>
              <a:latin typeface="Museo 30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Affiliated to VTU, Belagavi,</a:t>
            </a:r>
            <a:endParaRPr lang="en-US" altLang="en-US" sz="1400" b="1" dirty="0">
              <a:solidFill>
                <a:srgbClr val="E7E6E6"/>
              </a:solidFill>
              <a:latin typeface="Museo 300"/>
              <a:sym typeface="Arial" panose="020B0604020202020204" pitchFamily="34" charset="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Approved by AICTE, New Delhi,</a:t>
            </a:r>
            <a:endParaRPr lang="en-US" altLang="en-US" sz="1400" b="1" dirty="0">
              <a:solidFill>
                <a:srgbClr val="E7E6E6"/>
              </a:solidFill>
              <a:latin typeface="Museo 300"/>
              <a:sym typeface="Arial" panose="020B0604020202020204" pitchFamily="34" charset="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Recognized by UGC with 2(f) &amp; 12(B)</a:t>
            </a:r>
            <a:endParaRPr lang="en-US" altLang="en-US" sz="1400" b="1" dirty="0">
              <a:solidFill>
                <a:srgbClr val="E7E6E6"/>
              </a:solidFill>
              <a:latin typeface="Museo 300"/>
              <a:sym typeface="Arial" panose="020B0604020202020204" pitchFamily="34" charset="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Accredited by NBA &amp; NAAC</a:t>
            </a:r>
            <a:endParaRPr lang="en-US" altLang="en-US" sz="1400" dirty="0">
              <a:solidFill>
                <a:srgbClr val="000000"/>
              </a:solidFill>
              <a:latin typeface="Museo 300"/>
            </a:endParaRPr>
          </a:p>
        </p:txBody>
      </p:sp>
      <p:sp>
        <p:nvSpPr>
          <p:cNvPr id="7" name="TextBox 6">
            <a:extLst>
              <a:ext uri="{FF2B5EF4-FFF2-40B4-BE49-F238E27FC236}">
                <a16:creationId xmlns:a16="http://schemas.microsoft.com/office/drawing/2014/main" id="{3EA75F3D-0A77-9EEA-54CB-4093D2AF3334}"/>
              </a:ext>
            </a:extLst>
          </p:cNvPr>
          <p:cNvSpPr txBox="1"/>
          <p:nvPr/>
        </p:nvSpPr>
        <p:spPr>
          <a:xfrm>
            <a:off x="2652622" y="2895920"/>
            <a:ext cx="6907938" cy="646331"/>
          </a:xfrm>
          <a:prstGeom prst="rect">
            <a:avLst/>
          </a:prstGeom>
          <a:noFill/>
        </p:spPr>
        <p:txBody>
          <a:bodyPr wrap="square">
            <a:spAutoFit/>
          </a:bodyPr>
          <a:lstStyle/>
          <a:p>
            <a:pPr algn="ctr"/>
            <a:endParaRPr lang="en-US"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D82A32A-4E34-DB78-59B9-3749B00C8E96}"/>
              </a:ext>
            </a:extLst>
          </p:cNvPr>
          <p:cNvSpPr txBox="1"/>
          <p:nvPr/>
        </p:nvSpPr>
        <p:spPr>
          <a:xfrm>
            <a:off x="977185" y="2896053"/>
            <a:ext cx="9456517" cy="1200329"/>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Final REVIEW </a:t>
            </a:r>
          </a:p>
          <a:p>
            <a:pPr algn="ctr"/>
            <a:r>
              <a:rPr lang="en-US" b="1" dirty="0">
                <a:latin typeface="Times New Roman" panose="02020603050405020304" pitchFamily="18" charset="0"/>
                <a:cs typeface="Times New Roman" panose="02020603050405020304" pitchFamily="18" charset="0"/>
              </a:rPr>
              <a:t>ON</a:t>
            </a:r>
          </a:p>
          <a:p>
            <a:pPr algn="ctr"/>
            <a:r>
              <a:rPr lang="en-US" b="1" dirty="0">
                <a:latin typeface="Times New Roman" panose="02020603050405020304" pitchFamily="18" charset="0"/>
                <a:cs typeface="Times New Roman" panose="02020603050405020304" pitchFamily="18" charset="0"/>
              </a:rPr>
              <a:t>SPEECH RECOGNITION  USING MACHINE LEARNING</a:t>
            </a:r>
          </a:p>
          <a:p>
            <a:pPr algn="ctr"/>
            <a:endParaRPr lang="en-IN"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EE56900-71C2-9682-2093-6E4F3EE41E7C}"/>
              </a:ext>
            </a:extLst>
          </p:cNvPr>
          <p:cNvSpPr txBox="1"/>
          <p:nvPr/>
        </p:nvSpPr>
        <p:spPr>
          <a:xfrm>
            <a:off x="1605280" y="4023429"/>
            <a:ext cx="8505761" cy="1200329"/>
          </a:xfrm>
          <a:prstGeom prst="rect">
            <a:avLst/>
          </a:prstGeom>
          <a:noFill/>
        </p:spPr>
        <p:txBody>
          <a:bodyPr wrap="square">
            <a:spAutoFit/>
          </a:body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Gunda Nikitha Srinivas [ 1MJ20CS074]</a:t>
            </a:r>
          </a:p>
          <a:p>
            <a:pPr algn="ctr"/>
            <a:r>
              <a:rPr lang="en-US" b="1" dirty="0">
                <a:latin typeface="Times New Roman" panose="02020603050405020304" pitchFamily="18" charset="0"/>
                <a:cs typeface="Times New Roman" panose="02020603050405020304" pitchFamily="18" charset="0"/>
              </a:rPr>
              <a:t>Under guidance of:</a:t>
            </a:r>
          </a:p>
          <a:p>
            <a:pPr algn="ctr"/>
            <a:r>
              <a:rPr lang="en-US" b="1" dirty="0">
                <a:latin typeface="Times New Roman" panose="02020603050405020304" pitchFamily="18" charset="0"/>
                <a:cs typeface="Times New Roman" panose="02020603050405020304" pitchFamily="18" charset="0"/>
              </a:rPr>
              <a:t>NAVYA KS (assistant professor)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376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4002800" y="1428825"/>
            <a:ext cx="4186400" cy="400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2037" y="2466109"/>
            <a:ext cx="8160327"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Human lip-reading is a challenging task. It requires not only knowledge of underlying language but also visual clues to predict spoken words.</a:t>
            </a:r>
          </a:p>
          <a:p>
            <a:r>
              <a:rPr lang="en-US" dirty="0" err="1">
                <a:latin typeface="Times New Roman" panose="02020603050405020304" pitchFamily="18" charset="0"/>
                <a:cs typeface="Times New Roman" panose="02020603050405020304" pitchFamily="18" charset="0"/>
              </a:rPr>
              <a:t>Lipreading</a:t>
            </a:r>
            <a:r>
              <a:rPr lang="en-US" dirty="0">
                <a:latin typeface="Times New Roman" panose="02020603050405020304" pitchFamily="18" charset="0"/>
                <a:cs typeface="Times New Roman" panose="02020603050405020304" pitchFamily="18" charset="0"/>
              </a:rPr>
              <a:t> is the task of understanding speech by analyzing the movement of lips. Alternatively, it could be described as the process of decoding text from visual information generated by the speaker’s mouth movement.</a:t>
            </a:r>
          </a:p>
          <a:p>
            <a:r>
              <a:rPr lang="en-US" dirty="0">
                <a:latin typeface="Times New Roman" panose="02020603050405020304" pitchFamily="18" charset="0"/>
                <a:cs typeface="Times New Roman" panose="02020603050405020304" pitchFamily="18" charset="0"/>
              </a:rPr>
              <a:t>Now-a-days, with the help of deep learning it is possible to translate lip</a:t>
            </a:r>
          </a:p>
          <a:p>
            <a:r>
              <a:rPr lang="en-US" dirty="0">
                <a:latin typeface="Times New Roman" panose="02020603050405020304" pitchFamily="18" charset="0"/>
                <a:cs typeface="Times New Roman" panose="02020603050405020304" pitchFamily="18" charset="0"/>
              </a:rPr>
              <a:t>sequences into meaningful words.</a:t>
            </a:r>
          </a:p>
        </p:txBody>
      </p:sp>
      <p:sp>
        <p:nvSpPr>
          <p:cNvPr id="3" name="TextBox 2"/>
          <p:cNvSpPr txBox="1"/>
          <p:nvPr/>
        </p:nvSpPr>
        <p:spPr>
          <a:xfrm flipH="1">
            <a:off x="4936374" y="1260764"/>
            <a:ext cx="2697481"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419789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92046"/>
          </a:xfrm>
        </p:spPr>
        <p:txBody>
          <a:bodyPr>
            <a:normAutofit/>
          </a:bodyPr>
          <a:lstStyle/>
          <a:p>
            <a:r>
              <a:rPr lang="en-US" dirty="0">
                <a:solidFill>
                  <a:schemeClr val="accent2">
                    <a:lumMod val="50000"/>
                  </a:schemeClr>
                </a:solidFill>
                <a:latin typeface="Times New Roman" panose="02020603050405020304" pitchFamily="18" charset="0"/>
              </a:rPr>
              <a:t>PROBLEM STATEMENT</a:t>
            </a:r>
            <a:endParaRPr lang="en-IN" dirty="0"/>
          </a:p>
        </p:txBody>
      </p:sp>
      <p:sp>
        <p:nvSpPr>
          <p:cNvPr id="3" name="TextBox 2"/>
          <p:cNvSpPr txBox="1"/>
          <p:nvPr/>
        </p:nvSpPr>
        <p:spPr>
          <a:xfrm>
            <a:off x="2005781" y="1297858"/>
            <a:ext cx="8229600" cy="4832092"/>
          </a:xfrm>
          <a:prstGeom prst="rect">
            <a:avLst/>
          </a:prstGeom>
          <a:noFill/>
        </p:spPr>
        <p:txBody>
          <a:bodyPr wrap="square" rtlCol="0">
            <a:spAutoFit/>
          </a:bodyPr>
          <a:lstStyle/>
          <a:p>
            <a:pPr>
              <a:buClr>
                <a:srgbClr val="000000"/>
              </a:buClr>
            </a:pPr>
            <a:endParaRPr lang="en-US" sz="1400" kern="0" dirty="0">
              <a:solidFill>
                <a:srgbClr val="000000"/>
              </a:solidFill>
              <a:latin typeface="Arial"/>
              <a:cs typeface="Arial"/>
              <a:sym typeface="Arial"/>
            </a:endParaRPr>
          </a:p>
          <a:p>
            <a:pPr marL="342900" indent="-342900">
              <a:buClr>
                <a:srgbClr val="000000"/>
              </a:buClr>
              <a:buFont typeface="+mj-lt"/>
              <a:buAutoNum type="arabicPeriod"/>
            </a:pPr>
            <a:r>
              <a:rPr lang="en-US" sz="1400" b="1" kern="0" dirty="0">
                <a:solidFill>
                  <a:srgbClr val="000000"/>
                </a:solidFill>
                <a:latin typeface="Arial"/>
                <a:cs typeface="Arial"/>
                <a:sym typeface="Arial"/>
              </a:rPr>
              <a:t>Sensitivity to Noise and Background Audio: </a:t>
            </a:r>
            <a:r>
              <a:rPr lang="en-US" sz="1400" kern="0" dirty="0">
                <a:solidFill>
                  <a:srgbClr val="000000"/>
                </a:solidFill>
                <a:latin typeface="Arial"/>
                <a:cs typeface="Arial"/>
                <a:sym typeface="Arial"/>
              </a:rPr>
              <a:t>ASR systems are highly susceptible to noise and background audio, which can significantly impact their accuracy. In noisy environments, such as busy streets or crowded rooms, ASR systems may struggle to distinguish between the target speaker's voice and ambient sounds, leading to misinterpretations and errors.</a:t>
            </a:r>
          </a:p>
          <a:p>
            <a:pPr marL="342900" indent="-342900">
              <a:buClr>
                <a:srgbClr val="000000"/>
              </a:buClr>
              <a:buFont typeface="+mj-lt"/>
              <a:buAutoNum type="arabicPeriod"/>
            </a:pPr>
            <a:endParaRPr lang="en-US" sz="1400" kern="0" dirty="0">
              <a:solidFill>
                <a:srgbClr val="000000"/>
              </a:solidFill>
              <a:latin typeface="Arial"/>
              <a:cs typeface="Arial"/>
              <a:sym typeface="Arial"/>
            </a:endParaRPr>
          </a:p>
          <a:p>
            <a:pPr marL="342900" indent="-342900">
              <a:buClr>
                <a:srgbClr val="000000"/>
              </a:buClr>
              <a:buFont typeface="+mj-lt"/>
              <a:buAutoNum type="arabicPeriod"/>
            </a:pPr>
            <a:r>
              <a:rPr lang="en-US" sz="1400" b="1" kern="0" dirty="0">
                <a:solidFill>
                  <a:srgbClr val="000000"/>
                </a:solidFill>
                <a:latin typeface="Arial"/>
                <a:cs typeface="Arial"/>
                <a:sym typeface="Arial"/>
              </a:rPr>
              <a:t>Accents and Dialects</a:t>
            </a:r>
            <a:r>
              <a:rPr lang="en-US" sz="1400" kern="0" dirty="0">
                <a:solidFill>
                  <a:srgbClr val="000000"/>
                </a:solidFill>
                <a:latin typeface="Arial"/>
                <a:cs typeface="Arial"/>
                <a:sym typeface="Arial"/>
              </a:rPr>
              <a:t>: ASR systems are often trained on large datasets of speech from a variety of accents and dialects. However, they may still have difficulty understanding speakers with strong accents or unique pronunciations. This can be particularly challenging for multilingual applications or when dealing with speakers from diverse backgrounds.</a:t>
            </a:r>
          </a:p>
          <a:p>
            <a:pPr marL="342900" indent="-342900">
              <a:buClr>
                <a:srgbClr val="000000"/>
              </a:buClr>
              <a:buFont typeface="+mj-lt"/>
              <a:buAutoNum type="arabicPeriod"/>
            </a:pPr>
            <a:endParaRPr lang="en-US" sz="1400" kern="0" dirty="0">
              <a:solidFill>
                <a:srgbClr val="000000"/>
              </a:solidFill>
              <a:latin typeface="Arial"/>
              <a:cs typeface="Arial"/>
              <a:sym typeface="Arial"/>
            </a:endParaRPr>
          </a:p>
          <a:p>
            <a:pPr marL="342900" indent="-342900">
              <a:buClr>
                <a:srgbClr val="000000"/>
              </a:buClr>
              <a:buFont typeface="+mj-lt"/>
              <a:buAutoNum type="arabicPeriod"/>
            </a:pPr>
            <a:r>
              <a:rPr lang="en-US" sz="1400" b="1" kern="0" dirty="0">
                <a:solidFill>
                  <a:srgbClr val="000000"/>
                </a:solidFill>
                <a:latin typeface="Arial"/>
                <a:cs typeface="Arial"/>
                <a:sym typeface="Arial"/>
              </a:rPr>
              <a:t>Speaker-Dependent Performance</a:t>
            </a:r>
            <a:r>
              <a:rPr lang="en-US" sz="1400" kern="0" dirty="0">
                <a:solidFill>
                  <a:srgbClr val="000000"/>
                </a:solidFill>
                <a:latin typeface="Arial"/>
                <a:cs typeface="Arial"/>
                <a:sym typeface="Arial"/>
              </a:rPr>
              <a:t>: ASR systems are often speaker-dependent, meaning that they are trained on a specific individual's voice patterns and may struggle to recognize other speakers accurately. This can be a limitation for applications that require interaction with multiple users or where speaker enrollment is not feasible.</a:t>
            </a:r>
          </a:p>
          <a:p>
            <a:pPr marL="342900" indent="-342900">
              <a:buClr>
                <a:srgbClr val="000000"/>
              </a:buClr>
              <a:buFont typeface="+mj-lt"/>
              <a:buAutoNum type="arabicPeriod"/>
            </a:pPr>
            <a:endParaRPr lang="en-US" sz="1400" kern="0" dirty="0">
              <a:solidFill>
                <a:srgbClr val="000000"/>
              </a:solidFill>
              <a:latin typeface="Arial"/>
              <a:cs typeface="Arial"/>
              <a:sym typeface="Arial"/>
            </a:endParaRPr>
          </a:p>
          <a:p>
            <a:pPr marL="342900" indent="-342900">
              <a:buClr>
                <a:srgbClr val="000000"/>
              </a:buClr>
              <a:buFont typeface="+mj-lt"/>
              <a:buAutoNum type="arabicPeriod"/>
            </a:pPr>
            <a:r>
              <a:rPr lang="en-US" sz="1400" b="1" kern="0" dirty="0">
                <a:solidFill>
                  <a:srgbClr val="000000"/>
                </a:solidFill>
                <a:latin typeface="Arial"/>
                <a:cs typeface="Arial"/>
                <a:sym typeface="Arial"/>
              </a:rPr>
              <a:t>Limited Vocabulary and Domain-Specific Training</a:t>
            </a:r>
            <a:r>
              <a:rPr lang="en-US" sz="1400" kern="0" dirty="0">
                <a:solidFill>
                  <a:srgbClr val="000000"/>
                </a:solidFill>
                <a:latin typeface="Arial"/>
                <a:cs typeface="Arial"/>
                <a:sym typeface="Arial"/>
              </a:rPr>
              <a:t>: ASR systems typically have a limited vocabulary, which can restrict their ability to recognize specialized terms or phrases used in specific domains. For instance, an ASR system trained on general conversation may not be able to handle medical terminology or legal jargon effectively.</a:t>
            </a:r>
          </a:p>
          <a:p>
            <a:pPr>
              <a:buClr>
                <a:srgbClr val="000000"/>
              </a:buClr>
            </a:pPr>
            <a:br>
              <a:rPr lang="en-US" sz="1400" kern="0" dirty="0">
                <a:solidFill>
                  <a:srgbClr val="000000"/>
                </a:solidFill>
                <a:latin typeface="Arial"/>
                <a:cs typeface="Arial"/>
                <a:sym typeface="Arial"/>
              </a:rPr>
            </a:br>
            <a:endParaRPr lang="en-IN" sz="1400" kern="0" dirty="0">
              <a:solidFill>
                <a:srgbClr val="000000"/>
              </a:solidFill>
              <a:latin typeface="Arial"/>
              <a:cs typeface="Arial"/>
              <a:sym typeface="Arial"/>
            </a:endParaRPr>
          </a:p>
        </p:txBody>
      </p:sp>
    </p:spTree>
    <p:extLst>
      <p:ext uri="{BB962C8B-B14F-4D97-AF65-F5344CB8AC3E}">
        <p14:creationId xmlns:p14="http://schemas.microsoft.com/office/powerpoint/2010/main" val="63573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8027-4992-E240-66C2-7411E298DC0A}"/>
              </a:ext>
            </a:extLst>
          </p:cNvPr>
          <p:cNvSpPr>
            <a:spLocks noGrp="1"/>
          </p:cNvSpPr>
          <p:nvPr>
            <p:ph type="title"/>
          </p:nvPr>
        </p:nvSpPr>
        <p:spPr/>
        <p:txBody>
          <a:bodyPr/>
          <a:lstStyle/>
          <a:p>
            <a:r>
              <a:rPr lang="en-IN" dirty="0"/>
              <a:t>OBJECTIVE</a:t>
            </a:r>
          </a:p>
        </p:txBody>
      </p:sp>
      <p:sp>
        <p:nvSpPr>
          <p:cNvPr id="6" name="TextBox 5">
            <a:extLst>
              <a:ext uri="{FF2B5EF4-FFF2-40B4-BE49-F238E27FC236}">
                <a16:creationId xmlns:a16="http://schemas.microsoft.com/office/drawing/2014/main" id="{DD3A6131-67F1-7B1B-48AE-7360170F59B8}"/>
              </a:ext>
            </a:extLst>
          </p:cNvPr>
          <p:cNvSpPr txBox="1"/>
          <p:nvPr/>
        </p:nvSpPr>
        <p:spPr>
          <a:xfrm>
            <a:off x="1344706" y="1305342"/>
            <a:ext cx="9507070" cy="2308324"/>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Machine Learning is widely used to detect the movement of lips. It has been observed that the data generated through visual motion of mouth and corresponding audio are highly correlated. This fact has been exploited for lip reading and for improving speech recognition. We propose a system that uses CNN(Convolutional Neural Network) which is trained and used to detect the movement of lips and predict the words being spoken. This trained CNN will be able to detect the words that are spoken within the video and display it in a text format. The CNN may also rely on additional information provided by the context, knowledge of the language. The main aim of our project is to accurately recognize the phrases spoken through automated lip reading.</a:t>
            </a:r>
          </a:p>
        </p:txBody>
      </p:sp>
    </p:spTree>
    <p:extLst>
      <p:ext uri="{BB962C8B-B14F-4D97-AF65-F5344CB8AC3E}">
        <p14:creationId xmlns:p14="http://schemas.microsoft.com/office/powerpoint/2010/main" val="1670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47917"/>
          </a:xfrm>
        </p:spPr>
        <p:txBody>
          <a:bodyPr>
            <a:normAutofit fontScale="90000"/>
          </a:bodyPr>
          <a:lstStyle/>
          <a:p>
            <a:r>
              <a:rPr lang="en-IN" dirty="0"/>
              <a:t>METHODOLOGY</a:t>
            </a:r>
          </a:p>
        </p:txBody>
      </p:sp>
      <p:sp>
        <p:nvSpPr>
          <p:cNvPr id="3" name="TextBox 2"/>
          <p:cNvSpPr txBox="1"/>
          <p:nvPr/>
        </p:nvSpPr>
        <p:spPr>
          <a:xfrm>
            <a:off x="1750142" y="1022556"/>
            <a:ext cx="8460658" cy="4770537"/>
          </a:xfrm>
          <a:prstGeom prst="rect">
            <a:avLst/>
          </a:prstGeom>
          <a:noFill/>
        </p:spPr>
        <p:txBody>
          <a:bodyPr wrap="square" rtlCol="0">
            <a:spAutoFit/>
          </a:bodyPr>
          <a:lstStyle/>
          <a:p>
            <a:pPr marL="342900" indent="-342900">
              <a:buClr>
                <a:srgbClr val="000000"/>
              </a:buClr>
              <a:buFont typeface="+mj-lt"/>
              <a:buAutoNum type="arabicPeriod"/>
            </a:pPr>
            <a:r>
              <a:rPr lang="en-US" sz="1600" b="1" u="sng" kern="0" dirty="0">
                <a:solidFill>
                  <a:srgbClr val="000000"/>
                </a:solidFill>
                <a:latin typeface="Arial"/>
                <a:cs typeface="Arial"/>
                <a:sym typeface="Arial"/>
              </a:rPr>
              <a:t>Preprocessing and face alignment are crucial: </a:t>
            </a:r>
            <a:r>
              <a:rPr lang="en-US" sz="1600" kern="0" dirty="0">
                <a:solidFill>
                  <a:srgbClr val="000000"/>
                </a:solidFill>
                <a:latin typeface="Arial"/>
                <a:cs typeface="Arial"/>
                <a:sym typeface="Arial"/>
              </a:rPr>
              <a:t>Before lip reading, it is essential to preprocess the video data to enhance the facial features and align the face to a canonical view. This may involve techniques like  facial landmark detection.</a:t>
            </a:r>
          </a:p>
          <a:p>
            <a:pPr marL="342900" indent="-342900">
              <a:buClr>
                <a:srgbClr val="000000"/>
              </a:buClr>
              <a:buFont typeface="+mj-lt"/>
              <a:buAutoNum type="arabicPeriod"/>
            </a:pPr>
            <a:endParaRPr lang="en-US" sz="1600" kern="0" dirty="0">
              <a:solidFill>
                <a:srgbClr val="000000"/>
              </a:solidFill>
              <a:latin typeface="Arial"/>
              <a:cs typeface="Arial"/>
              <a:sym typeface="Arial"/>
            </a:endParaRPr>
          </a:p>
          <a:p>
            <a:pPr marL="342900" indent="-342900">
              <a:buClr>
                <a:srgbClr val="000000"/>
              </a:buClr>
              <a:buFont typeface="+mj-lt"/>
              <a:buAutoNum type="arabicPeriod"/>
            </a:pPr>
            <a:r>
              <a:rPr lang="en-US" sz="1600" b="1" u="sng" kern="0" dirty="0">
                <a:solidFill>
                  <a:srgbClr val="000000"/>
                </a:solidFill>
                <a:latin typeface="Arial"/>
                <a:cs typeface="Arial"/>
                <a:sym typeface="Arial"/>
              </a:rPr>
              <a:t>Feature extraction captures visual cues: </a:t>
            </a:r>
            <a:r>
              <a:rPr lang="en-US" sz="1600" kern="0" dirty="0">
                <a:solidFill>
                  <a:srgbClr val="000000"/>
                </a:solidFill>
                <a:latin typeface="Arial"/>
                <a:cs typeface="Arial"/>
                <a:sym typeface="Arial"/>
              </a:rPr>
              <a:t>Feature extraction is the process of converting the facial video frames into a representation that captures the relevant visual cues for lip reading. Common feature extraction methods include facial landmarks tracking, optical flow analysis, and mouth shape extraction.</a:t>
            </a:r>
          </a:p>
          <a:p>
            <a:pPr marL="342900" indent="-342900">
              <a:buClr>
                <a:srgbClr val="000000"/>
              </a:buClr>
              <a:buFont typeface="+mj-lt"/>
              <a:buAutoNum type="arabicPeriod"/>
            </a:pPr>
            <a:endParaRPr lang="en-US" sz="1600" kern="0" dirty="0">
              <a:solidFill>
                <a:srgbClr val="000000"/>
              </a:solidFill>
              <a:latin typeface="Arial"/>
              <a:cs typeface="Arial"/>
              <a:sym typeface="Arial"/>
            </a:endParaRPr>
          </a:p>
          <a:p>
            <a:pPr marL="342900" indent="-342900">
              <a:buClr>
                <a:srgbClr val="000000"/>
              </a:buClr>
              <a:buFont typeface="+mj-lt"/>
              <a:buAutoNum type="arabicPeriod"/>
            </a:pPr>
            <a:r>
              <a:rPr lang="en-US" sz="1600" b="1" u="sng" kern="0" dirty="0">
                <a:solidFill>
                  <a:srgbClr val="000000"/>
                </a:solidFill>
                <a:latin typeface="Arial"/>
                <a:cs typeface="Arial"/>
                <a:sym typeface="Arial"/>
              </a:rPr>
              <a:t> Temporal modeling captures lip movements</a:t>
            </a:r>
            <a:r>
              <a:rPr lang="en-US" sz="1600" kern="0" dirty="0">
                <a:solidFill>
                  <a:srgbClr val="000000"/>
                </a:solidFill>
                <a:latin typeface="Arial"/>
                <a:cs typeface="Arial"/>
                <a:sym typeface="Arial"/>
              </a:rPr>
              <a:t>: Temporal modeling is essential for lip reading as it captures the dynamic changes in lip movements over time. This is typically done using techniques </a:t>
            </a:r>
            <a:r>
              <a:rPr lang="en-US" sz="1600" kern="0">
                <a:solidFill>
                  <a:srgbClr val="000000"/>
                </a:solidFill>
                <a:latin typeface="Arial"/>
                <a:cs typeface="Arial"/>
                <a:sym typeface="Arial"/>
              </a:rPr>
              <a:t>like long </a:t>
            </a:r>
            <a:r>
              <a:rPr lang="en-US" sz="1600" kern="0" dirty="0">
                <a:solidFill>
                  <a:srgbClr val="000000"/>
                </a:solidFill>
                <a:latin typeface="Arial"/>
                <a:cs typeface="Arial"/>
                <a:sym typeface="Arial"/>
              </a:rPr>
              <a:t>short-term memory (LSTM) networks.</a:t>
            </a:r>
          </a:p>
          <a:p>
            <a:pPr marL="342900" indent="-342900">
              <a:buClr>
                <a:srgbClr val="000000"/>
              </a:buClr>
              <a:buFont typeface="+mj-lt"/>
              <a:buAutoNum type="arabicPeriod"/>
            </a:pPr>
            <a:endParaRPr lang="en-US" sz="1600" kern="0" dirty="0">
              <a:solidFill>
                <a:srgbClr val="000000"/>
              </a:solidFill>
              <a:latin typeface="Arial"/>
              <a:cs typeface="Arial"/>
              <a:sym typeface="Arial"/>
            </a:endParaRPr>
          </a:p>
          <a:p>
            <a:pPr marL="342900" indent="-342900">
              <a:buClr>
                <a:srgbClr val="000000"/>
              </a:buClr>
              <a:buFont typeface="+mj-lt"/>
              <a:buAutoNum type="arabicPeriod"/>
            </a:pPr>
            <a:r>
              <a:rPr lang="en-US" sz="1600" b="1" u="sng" kern="0" dirty="0">
                <a:solidFill>
                  <a:srgbClr val="000000"/>
                </a:solidFill>
                <a:latin typeface="Arial"/>
                <a:cs typeface="Arial"/>
                <a:sym typeface="Arial"/>
              </a:rPr>
              <a:t>Language modeling incorporates context</a:t>
            </a:r>
            <a:r>
              <a:rPr lang="en-US" sz="1600" kern="0" dirty="0">
                <a:solidFill>
                  <a:srgbClr val="000000"/>
                </a:solidFill>
                <a:latin typeface="Arial"/>
                <a:cs typeface="Arial"/>
                <a:sym typeface="Arial"/>
              </a:rPr>
              <a:t>: Language modeling incorporates knowledge of language to improve the accuracy of lip reading. It predicts the likelihood of word sequences, helping the system disambiguate between similar-looking mouth shapes.</a:t>
            </a:r>
          </a:p>
          <a:p>
            <a:pPr>
              <a:buClr>
                <a:srgbClr val="000000"/>
              </a:buClr>
            </a:pPr>
            <a:endParaRPr lang="en-US" sz="1600" kern="0" dirty="0">
              <a:solidFill>
                <a:srgbClr val="000000"/>
              </a:solidFill>
              <a:latin typeface="Arial"/>
              <a:cs typeface="Arial"/>
              <a:sym typeface="Arial"/>
            </a:endParaRPr>
          </a:p>
          <a:p>
            <a:pPr>
              <a:buClr>
                <a:srgbClr val="000000"/>
              </a:buClr>
            </a:pPr>
            <a:endParaRPr lang="en-IN" sz="1600" kern="0" dirty="0">
              <a:solidFill>
                <a:srgbClr val="000000"/>
              </a:solidFill>
              <a:latin typeface="Arial"/>
              <a:cs typeface="Arial"/>
              <a:sym typeface="Arial"/>
            </a:endParaRPr>
          </a:p>
        </p:txBody>
      </p:sp>
    </p:spTree>
    <p:extLst>
      <p:ext uri="{BB962C8B-B14F-4D97-AF65-F5344CB8AC3E}">
        <p14:creationId xmlns:p14="http://schemas.microsoft.com/office/powerpoint/2010/main" val="411391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85568"/>
          </a:xfrm>
        </p:spPr>
        <p:txBody>
          <a:bodyPr>
            <a:normAutofit/>
          </a:bodyPr>
          <a:lstStyle/>
          <a:p>
            <a:r>
              <a:rPr lang="en-US" dirty="0">
                <a:solidFill>
                  <a:schemeClr val="accent2">
                    <a:lumMod val="50000"/>
                  </a:schemeClr>
                </a:solidFill>
                <a:latin typeface="Times New Roman" panose="02020603050405020304" pitchFamily="18" charset="0"/>
              </a:rPr>
              <a:t>PROPOSED SYSTEM</a:t>
            </a:r>
            <a:endParaRPr lang="en-IN" dirty="0"/>
          </a:p>
        </p:txBody>
      </p:sp>
      <p:pic>
        <p:nvPicPr>
          <p:cNvPr id="5" name="Picture 4">
            <a:extLst>
              <a:ext uri="{FF2B5EF4-FFF2-40B4-BE49-F238E27FC236}">
                <a16:creationId xmlns:a16="http://schemas.microsoft.com/office/drawing/2014/main" id="{E3AA4A30-6F82-0E8B-9830-734B8AE0E808}"/>
              </a:ext>
            </a:extLst>
          </p:cNvPr>
          <p:cNvPicPr>
            <a:picLocks noChangeAspect="1"/>
          </p:cNvPicPr>
          <p:nvPr/>
        </p:nvPicPr>
        <p:blipFill>
          <a:blip r:embed="rId2"/>
          <a:stretch>
            <a:fillRect/>
          </a:stretch>
        </p:blipFill>
        <p:spPr>
          <a:xfrm>
            <a:off x="3966883" y="1160207"/>
            <a:ext cx="5029200" cy="4756500"/>
          </a:xfrm>
          <a:prstGeom prst="rect">
            <a:avLst/>
          </a:prstGeom>
        </p:spPr>
      </p:pic>
    </p:spTree>
    <p:extLst>
      <p:ext uri="{BB962C8B-B14F-4D97-AF65-F5344CB8AC3E}">
        <p14:creationId xmlns:p14="http://schemas.microsoft.com/office/powerpoint/2010/main" val="115031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E083-7597-BCA4-99E8-F1810B574F47}"/>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WORKING</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11F1C3-3592-A3A5-035A-32548A4A7AA6}"/>
              </a:ext>
            </a:extLst>
          </p:cNvPr>
          <p:cNvSpPr txBox="1"/>
          <p:nvPr/>
        </p:nvSpPr>
        <p:spPr>
          <a:xfrm>
            <a:off x="406400" y="1720840"/>
            <a:ext cx="11176000" cy="3693319"/>
          </a:xfrm>
          <a:prstGeom prst="rect">
            <a:avLst/>
          </a:prstGeom>
          <a:noFill/>
        </p:spPr>
        <p:txBody>
          <a:bodyPr wrap="square">
            <a:spAutoFit/>
          </a:bodyPr>
          <a:lstStyle/>
          <a:p>
            <a:pPr algn="l"/>
            <a:r>
              <a:rPr lang="en-US" b="1" i="0" dirty="0">
                <a:solidFill>
                  <a:srgbClr val="1F1F1F"/>
                </a:solidFill>
                <a:effectLst/>
                <a:latin typeface="Times New Roman" panose="02020603050405020304" pitchFamily="18" charset="0"/>
                <a:cs typeface="Times New Roman" panose="02020603050405020304" pitchFamily="18" charset="0"/>
              </a:rPr>
              <a:t>Here are the steps we have followed to execute our project</a:t>
            </a:r>
          </a:p>
          <a:p>
            <a:pPr algn="l"/>
            <a:r>
              <a:rPr lang="en-US" b="1" i="0" dirty="0">
                <a:solidFill>
                  <a:srgbClr val="1F1F1F"/>
                </a:solidFill>
                <a:effectLst/>
                <a:latin typeface="Times New Roman" panose="02020603050405020304" pitchFamily="18" charset="0"/>
                <a:cs typeface="Times New Roman" panose="02020603050405020304" pitchFamily="18" charset="0"/>
              </a:rPr>
              <a:t>Data Loading:</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This function grabs audio/video data (speech/lips) and preprocesses it, like extracting features (e.g., spectrograms for audio, mouth shapes for lip reading).</a:t>
            </a: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Think of it as gathering and preparing the ingredients for your recipe.</a:t>
            </a:r>
          </a:p>
          <a:p>
            <a:pPr algn="l"/>
            <a:r>
              <a:rPr lang="en-US" b="1" i="0" dirty="0">
                <a:solidFill>
                  <a:srgbClr val="1F1F1F"/>
                </a:solidFill>
                <a:effectLst/>
                <a:latin typeface="Times New Roman" panose="02020603050405020304" pitchFamily="18" charset="0"/>
                <a:cs typeface="Times New Roman" panose="02020603050405020304" pitchFamily="18" charset="0"/>
              </a:rPr>
              <a:t>Data Pipeline:</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This connects the data loading function to the training process.</a:t>
            </a: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It feeds preprocessed data in batches to your neural network, ensuring smooth training.</a:t>
            </a: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Imagine a conveyor belt delivering the ingredients to the chef (your network).</a:t>
            </a:r>
          </a:p>
          <a:p>
            <a:pPr algn="l"/>
            <a:r>
              <a:rPr lang="en-US" b="1" i="0" dirty="0">
                <a:solidFill>
                  <a:srgbClr val="1F1F1F"/>
                </a:solidFill>
                <a:effectLst/>
                <a:latin typeface="Times New Roman" panose="02020603050405020304" pitchFamily="18" charset="0"/>
                <a:cs typeface="Times New Roman" panose="02020603050405020304" pitchFamily="18" charset="0"/>
              </a:rPr>
              <a:t>Deep Neural Network Design:</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This is the "chef" of the process. You design a network with layers that learn from the data.</a:t>
            </a:r>
          </a:p>
          <a:p>
            <a:pPr>
              <a:buFont typeface="Arial" panose="020B0604020202020204" pitchFamily="34" charset="0"/>
              <a:buChar char="•"/>
            </a:pPr>
            <a:r>
              <a:rPr lang="en-US" dirty="0">
                <a:solidFill>
                  <a:srgbClr val="1F1F1F"/>
                </a:solidFill>
                <a:latin typeface="Times New Roman" panose="02020603050405020304" pitchFamily="18" charset="0"/>
                <a:cs typeface="Times New Roman" panose="02020603050405020304" pitchFamily="18" charset="0"/>
              </a:rPr>
              <a:t>For speech</a:t>
            </a:r>
            <a:r>
              <a:rPr lang="en-US" b="0" i="0" dirty="0">
                <a:solidFill>
                  <a:srgbClr val="1F1F1F"/>
                </a:solidFill>
                <a:effectLst/>
                <a:latin typeface="Times New Roman" panose="02020603050405020304" pitchFamily="18" charset="0"/>
                <a:cs typeface="Times New Roman" panose="02020603050405020304" pitchFamily="18" charset="0"/>
              </a:rPr>
              <a:t>, recurrent neural networks (RNNs) are popular, while lip reading might use convolutional neural networks (CNN).</a:t>
            </a:r>
          </a:p>
        </p:txBody>
      </p:sp>
    </p:spTree>
    <p:extLst>
      <p:ext uri="{BB962C8B-B14F-4D97-AF65-F5344CB8AC3E}">
        <p14:creationId xmlns:p14="http://schemas.microsoft.com/office/powerpoint/2010/main" val="340885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1874E5-61A2-2EFF-7160-767C25E9E6CB}"/>
              </a:ext>
            </a:extLst>
          </p:cNvPr>
          <p:cNvSpPr txBox="1"/>
          <p:nvPr/>
        </p:nvSpPr>
        <p:spPr>
          <a:xfrm>
            <a:off x="294640" y="1305342"/>
            <a:ext cx="12100560" cy="2862322"/>
          </a:xfrm>
          <a:prstGeom prst="rect">
            <a:avLst/>
          </a:prstGeom>
          <a:noFill/>
        </p:spPr>
        <p:txBody>
          <a:bodyPr wrap="square">
            <a:spAutoFit/>
          </a:bodyPr>
          <a:lstStyle/>
          <a:p>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Think of it as designing a specialized kitchen for the specific recipe (speech/lip reading).</a:t>
            </a:r>
          </a:p>
          <a:p>
            <a:pPr algn="l"/>
            <a:r>
              <a:rPr lang="en-US" b="1" i="0" dirty="0">
                <a:solidFill>
                  <a:srgbClr val="1F1F1F"/>
                </a:solidFill>
                <a:effectLst/>
                <a:latin typeface="Times New Roman" panose="02020603050405020304" pitchFamily="18" charset="0"/>
                <a:cs typeface="Times New Roman" panose="02020603050405020304" pitchFamily="18" charset="0"/>
              </a:rPr>
              <a:t>Training Options &amp; Training:</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You set hyperparameters like learning rate, optimizer, and number of training epochs.</a:t>
            </a: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Imagine adjusting the oven temperature, cooking time, and checking for doneness.</a:t>
            </a: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Then, the network is trained on the data pipeline, learning to map speech/lips to text.</a:t>
            </a:r>
          </a:p>
          <a:p>
            <a:pPr algn="l"/>
            <a:r>
              <a:rPr lang="en-US" b="1" i="0" dirty="0">
                <a:solidFill>
                  <a:srgbClr val="1F1F1F"/>
                </a:solidFill>
                <a:effectLst/>
                <a:latin typeface="Times New Roman" panose="02020603050405020304" pitchFamily="18" charset="0"/>
                <a:cs typeface="Times New Roman" panose="02020603050405020304" pitchFamily="18" charset="0"/>
              </a:rPr>
              <a:t>Prediction:</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Once trained, you feed new speech/lip data to the network.</a:t>
            </a: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It predicts the corresponding text, like the final dish after cooking.</a:t>
            </a: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Imagine serving the translated text to the user as the end result</a:t>
            </a:r>
          </a:p>
        </p:txBody>
      </p:sp>
    </p:spTree>
    <p:extLst>
      <p:ext uri="{BB962C8B-B14F-4D97-AF65-F5344CB8AC3E}">
        <p14:creationId xmlns:p14="http://schemas.microsoft.com/office/powerpoint/2010/main" val="385696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CF0E-8754-483E-1062-CC7642B46FE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STATUS</a:t>
            </a:r>
          </a:p>
        </p:txBody>
      </p:sp>
      <p:sp>
        <p:nvSpPr>
          <p:cNvPr id="8" name="TextBox 7">
            <a:extLst>
              <a:ext uri="{FF2B5EF4-FFF2-40B4-BE49-F238E27FC236}">
                <a16:creationId xmlns:a16="http://schemas.microsoft.com/office/drawing/2014/main" id="{C844DD23-89F4-9D71-C939-15B5121326E9}"/>
              </a:ext>
            </a:extLst>
          </p:cNvPr>
          <p:cNvSpPr txBox="1"/>
          <p:nvPr/>
        </p:nvSpPr>
        <p:spPr>
          <a:xfrm>
            <a:off x="412377" y="1417638"/>
            <a:ext cx="11367246" cy="4001095"/>
          </a:xfrm>
          <a:prstGeom prst="rect">
            <a:avLst/>
          </a:prstGeom>
          <a:noFill/>
        </p:spPr>
        <p:txBody>
          <a:bodyPr wrap="square">
            <a:spAutoFit/>
          </a:bodyPr>
          <a:lstStyle/>
          <a:p>
            <a:endParaRPr lang="en-IN" dirty="0">
              <a:latin typeface="Times New Roman" panose="02020603050405020304" pitchFamily="18" charset="0"/>
              <a:cs typeface="Times New Roman" panose="02020603050405020304" pitchFamily="18" charset="0"/>
            </a:endParaRPr>
          </a:p>
          <a:p>
            <a:pPr algn="l"/>
            <a:endParaRPr lang="en-US" sz="2000" dirty="0">
              <a:solidFill>
                <a:srgbClr val="1F1F1F"/>
              </a:solidFill>
              <a:latin typeface="Times New Roman" panose="02020603050405020304" pitchFamily="18" charset="0"/>
              <a:cs typeface="Times New Roman" panose="02020603050405020304" pitchFamily="18" charset="0"/>
            </a:endParaRPr>
          </a:p>
          <a:p>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Audio data is collected from various sources, transcribed into text, and organized into datasets for training machine learning models. During the training process, a data loading function efficiently loads audio data and transcripts. Preprocessing steps such as resampling, normalization, and augmentation are applied to the audio data. Additionally, file metadata is handled, and text is converted into numerical sequences suitable for model input. Finally, the data is organized into sensors, potentially involving feature extraction techniques specific to audio data.</a:t>
            </a:r>
          </a:p>
          <a:p>
            <a:pPr algn="l"/>
            <a:endParaRPr lang="en-US" sz="2000" b="0" i="0" dirty="0">
              <a:solidFill>
                <a:srgbClr val="1F1F1F"/>
              </a:solidFill>
              <a:effectLst/>
              <a:latin typeface="Times New Roman" panose="02020603050405020304" pitchFamily="18" charset="0"/>
              <a:cs typeface="Times New Roman" panose="02020603050405020304" pitchFamily="18" charset="0"/>
            </a:endParaRPr>
          </a:p>
          <a:p>
            <a:pPr algn="l"/>
            <a:endParaRPr lang="en-US" sz="2000" dirty="0">
              <a:solidFill>
                <a:srgbClr val="1F1F1F"/>
              </a:solidFill>
              <a:latin typeface="Times New Roman" panose="02020603050405020304" pitchFamily="18" charset="0"/>
              <a:cs typeface="Times New Roman" panose="02020603050405020304" pitchFamily="18" charset="0"/>
            </a:endParaRPr>
          </a:p>
          <a:p>
            <a:pPr algn="l"/>
            <a:endParaRPr lang="en-US" sz="2000" b="0" i="0" dirty="0">
              <a:solidFill>
                <a:srgbClr val="1F1F1F"/>
              </a:solidFill>
              <a:effectLst/>
              <a:latin typeface="Times New Roman" panose="02020603050405020304" pitchFamily="18" charset="0"/>
              <a:cs typeface="Times New Roman" panose="02020603050405020304" pitchFamily="18" charset="0"/>
            </a:endParaRPr>
          </a:p>
          <a:p>
            <a:pPr algn="l"/>
            <a:endParaRPr lang="en-US" dirty="0">
              <a:solidFill>
                <a:srgbClr val="1F1F1F"/>
              </a:solidFill>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12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1052</Words>
  <Application>Microsoft Office PowerPoint</Application>
  <PresentationFormat>Widescreen</PresentationFormat>
  <Paragraphs>73</Paragraphs>
  <Slides>10</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Museo 300</vt:lpstr>
      <vt:lpstr>Museo 500</vt:lpstr>
      <vt:lpstr>Times New Roman</vt:lpstr>
      <vt:lpstr>Office Theme</vt:lpstr>
      <vt:lpstr>1_Office Theme</vt:lpstr>
      <vt:lpstr>PowerPoint Presentation</vt:lpstr>
      <vt:lpstr>PowerPoint Presentation</vt:lpstr>
      <vt:lpstr>PROBLEM STATEMENT</vt:lpstr>
      <vt:lpstr>OBJECTIVE</vt:lpstr>
      <vt:lpstr>METHODOLOGY</vt:lpstr>
      <vt:lpstr>PROPOSED SYSTEM</vt:lpstr>
      <vt:lpstr>WORKING</vt:lpstr>
      <vt:lpstr>PowerPoint Presentation</vt:lpstr>
      <vt:lpstr>STATUS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ELIZABETH RENJI</dc:creator>
  <cp:lastModifiedBy>nikitha gunda</cp:lastModifiedBy>
  <cp:revision>16</cp:revision>
  <dcterms:created xsi:type="dcterms:W3CDTF">2024-02-03T13:38:51Z</dcterms:created>
  <dcterms:modified xsi:type="dcterms:W3CDTF">2024-05-08T01:13:32Z</dcterms:modified>
</cp:coreProperties>
</file>