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816" r:id="rId2"/>
    <p:sldId id="817" r:id="rId3"/>
    <p:sldId id="818" r:id="rId4"/>
    <p:sldId id="819" r:id="rId5"/>
    <p:sldId id="82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58" autoAdjust="0"/>
  </p:normalViewPr>
  <p:slideViewPr>
    <p:cSldViewPr snapToGrid="0">
      <p:cViewPr varScale="1">
        <p:scale>
          <a:sx n="53" d="100"/>
          <a:sy n="53"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D66FB-AB3F-4C3A-A21B-56511EC992AF}" type="datetimeFigureOut">
              <a:rPr lang="en-IN" smtClean="0"/>
              <a:t>07-03-2024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E2EBE-05AE-444D-A57E-91DDDB7141D9}" type="slidenum">
              <a:rPr lang="en-IN" smtClean="0"/>
              <a:t>‹#›</a:t>
            </a:fld>
            <a:endParaRPr lang="en-IN"/>
          </a:p>
        </p:txBody>
      </p:sp>
    </p:spTree>
    <p:extLst>
      <p:ext uri="{BB962C8B-B14F-4D97-AF65-F5344CB8AC3E}">
        <p14:creationId xmlns:p14="http://schemas.microsoft.com/office/powerpoint/2010/main" val="17627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D8E2EBE-05AE-444D-A57E-91DDDB7141D9}" type="slidenum">
              <a:rPr lang="en-IN" smtClean="0"/>
              <a:t>1</a:t>
            </a:fld>
            <a:endParaRPr lang="en-IN"/>
          </a:p>
        </p:txBody>
      </p:sp>
    </p:spTree>
    <p:extLst>
      <p:ext uri="{BB962C8B-B14F-4D97-AF65-F5344CB8AC3E}">
        <p14:creationId xmlns:p14="http://schemas.microsoft.com/office/powerpoint/2010/main" val="262950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D8E2EBE-05AE-444D-A57E-91DDDB7141D9}" type="slidenum">
              <a:rPr lang="en-IN" smtClean="0"/>
              <a:t>5</a:t>
            </a:fld>
            <a:endParaRPr lang="en-IN"/>
          </a:p>
        </p:txBody>
      </p:sp>
    </p:spTree>
    <p:extLst>
      <p:ext uri="{BB962C8B-B14F-4D97-AF65-F5344CB8AC3E}">
        <p14:creationId xmlns:p14="http://schemas.microsoft.com/office/powerpoint/2010/main" val="70945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5E9C-756B-9433-B0A4-77F5DA3F7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A3C099-9310-2904-FFC3-99DBEB208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AEC659-3E44-610F-D943-706E659E1568}"/>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75E920B7-3420-C618-AC59-4273F7937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33D9E-FDEF-FABC-4834-191D90F45DD4}"/>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63096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F7A3-E7B1-EC13-4884-6A87850807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27E11-9D8A-14EE-6A3C-C8AD92F58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314E4-6D4C-1490-6FE9-34E4930D6789}"/>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626B229F-FFCA-7D47-863D-CFC0038AC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39338-9250-FEF3-46EC-C28B27986312}"/>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290407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F99E9B-70DE-05AC-F46E-86588B0F0C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F2DBC5-4606-5D7E-5120-9E87A3B47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4A842-2F70-BDF9-DB9B-94CF6F1E9EAB}"/>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2410852F-D34A-50F6-5D6A-75294B206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241B4-1D40-058F-08BA-0101078628C6}"/>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262886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143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0" name="Freeform 14"/>
          <p:cNvSpPr/>
          <p:nvPr userDrawn="1"/>
        </p:nvSpPr>
        <p:spPr bwMode="auto">
          <a:xfrm>
            <a:off x="434660" y="758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2" name="Slide Number Placeholder 5"/>
          <p:cNvSpPr txBox="1"/>
          <p:nvPr userDrawn="1"/>
        </p:nvSpPr>
        <p:spPr>
          <a:xfrm>
            <a:off x="11621977" y="6530294"/>
            <a:ext cx="406399"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sp>
        <p:nvSpPr>
          <p:cNvPr id="2" name="TextBox 1"/>
          <p:cNvSpPr txBox="1"/>
          <p:nvPr userDrawn="1"/>
        </p:nvSpPr>
        <p:spPr>
          <a:xfrm>
            <a:off x="2143733" y="6581001"/>
            <a:ext cx="9358195" cy="276999"/>
          </a:xfrm>
          <a:prstGeom prst="rect">
            <a:avLst/>
          </a:prstGeom>
          <a:noFill/>
        </p:spPr>
        <p:txBody>
          <a:bodyPr wrap="square" rtlCol="0">
            <a:spAutoFit/>
          </a:bodyPr>
          <a:lstStyle/>
          <a:p>
            <a:r>
              <a:rPr lang="en-IN" sz="1200" b="1" dirty="0">
                <a:solidFill>
                  <a:srgbClr val="C73928"/>
                </a:solidFill>
                <a:latin typeface="Museo 500" panose="02000000000000000000" pitchFamily="50" charset="0"/>
              </a:rPr>
              <a:t>Affiliated to VTU,</a:t>
            </a:r>
            <a:r>
              <a:rPr lang="en-IN" sz="1200" b="1" baseline="0" dirty="0">
                <a:solidFill>
                  <a:srgbClr val="C73928"/>
                </a:solidFill>
                <a:latin typeface="Museo 500" panose="02000000000000000000" pitchFamily="50" charset="0"/>
              </a:rPr>
              <a:t> Belagavi, Approved by AICTE, New Delhi, Recognised by UGC with 2(f) &amp; 12 (B), Accredited by NBA &amp; NAAC</a:t>
            </a:r>
            <a:endParaRPr lang="en-IN" sz="1200" b="1" dirty="0">
              <a:solidFill>
                <a:srgbClr val="C73928"/>
              </a:solidFill>
              <a:latin typeface="Museo 500" panose="02000000000000000000" pitchFamily="50" charset="0"/>
            </a:endParaRPr>
          </a:p>
        </p:txBody>
      </p:sp>
      <p:pic>
        <p:nvPicPr>
          <p:cNvPr id="14" name="Picture 1"/>
          <p:cNvPicPr>
            <a:picLocks noChangeAspect="1" noChangeArrowheads="1"/>
          </p:cNvPicPr>
          <p:nvPr userDrawn="1"/>
        </p:nvPicPr>
        <p:blipFill>
          <a:blip r:embed="rId2"/>
          <a:srcRect/>
          <a:stretch>
            <a:fillRect/>
          </a:stretch>
        </p:blipFill>
        <p:spPr bwMode="auto">
          <a:xfrm>
            <a:off x="0" y="5715000"/>
            <a:ext cx="1981200" cy="1143000"/>
          </a:xfrm>
          <a:prstGeom prst="rect">
            <a:avLst/>
          </a:prstGeom>
          <a:noFill/>
          <a:ln w="9525">
            <a:noFill/>
            <a:miter lim="800000"/>
            <a:headEnd/>
            <a:tailEnd/>
          </a:ln>
        </p:spPr>
      </p:pic>
    </p:spTree>
    <p:extLst>
      <p:ext uri="{BB962C8B-B14F-4D97-AF65-F5344CB8AC3E}">
        <p14:creationId xmlns:p14="http://schemas.microsoft.com/office/powerpoint/2010/main" val="360806892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05EE-82D4-1EF9-7CDB-FCC23FFA01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4EC970-3CCD-D64F-D480-CB5441AC7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C91CC-9A9D-3CC8-D80E-88A08FEF74CF}"/>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B5390572-5A49-B2D0-E526-E535817A0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63ACD-6865-3150-7011-67BBD3914469}"/>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232820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8A2B-6240-B8A8-5495-EAFA426FB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F2BDFE-B33C-3FA7-25A1-66D98B3AB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76E17-4D08-BB18-4CAB-ACDE361CDF9C}"/>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EF042292-711F-311F-1461-99CE523D4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B786F-42FC-595B-0CDC-76ABB06B9774}"/>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212789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87AB-99C3-DAE8-8A31-AEEEA8ADB8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1F4A5-ABA1-065B-96A4-9D7818535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CCB3E4-B1DD-102E-6905-297495A53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5700AE-EDF6-A0EF-EBCF-4BE6DFF5AEB2}"/>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6" name="Footer Placeholder 5">
            <a:extLst>
              <a:ext uri="{FF2B5EF4-FFF2-40B4-BE49-F238E27FC236}">
                <a16:creationId xmlns:a16="http://schemas.microsoft.com/office/drawing/2014/main" id="{21E4574B-8BA3-C813-CC7C-B269361E4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9F390-4C77-4A50-BE11-895E2D30E1C8}"/>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371351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8A71-1C9D-04E0-27E4-894D0D03F1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E8EEE-FE8A-2988-411B-2EFA445AF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B90CC-4238-F813-3FE0-6A405B639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0E38EF-37C0-4482-A637-35D991B2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2A274-188C-26CB-FC66-9703C4C8A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51CC37-F90B-D779-D4E4-4FCF6113EC93}"/>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8" name="Footer Placeholder 7">
            <a:extLst>
              <a:ext uri="{FF2B5EF4-FFF2-40B4-BE49-F238E27FC236}">
                <a16:creationId xmlns:a16="http://schemas.microsoft.com/office/drawing/2014/main" id="{7BDABBD3-DB0A-BB42-DA6C-AF76AB204D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B6D344-5561-8140-9EE1-4F59E32122A8}"/>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369951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2EA1-7DD5-BA07-B939-5C8A57576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990057-79A8-5664-04BA-9A8207E526D4}"/>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4" name="Footer Placeholder 3">
            <a:extLst>
              <a:ext uri="{FF2B5EF4-FFF2-40B4-BE49-F238E27FC236}">
                <a16:creationId xmlns:a16="http://schemas.microsoft.com/office/drawing/2014/main" id="{FF331B4D-CF1F-1BAF-FEF0-74F4DAEF07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4492A8-D207-4AA0-387D-B8C3714E2C2D}"/>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88280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A0E18-5AD8-62A8-C372-87E2476660AC}"/>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3" name="Footer Placeholder 2">
            <a:extLst>
              <a:ext uri="{FF2B5EF4-FFF2-40B4-BE49-F238E27FC236}">
                <a16:creationId xmlns:a16="http://schemas.microsoft.com/office/drawing/2014/main" id="{42FDBCE9-4D6B-E502-D38E-B9C244AD0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D02888-6DF9-5CC1-FE57-2FDDB042717E}"/>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392361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05CB-1A39-1D28-80D9-D88D8888E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996E-76DF-C52F-1874-4863DD0A3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6C4E1F-C2DD-7B38-AD05-6E1CC59B5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1879A-4E9B-2603-A569-0F220B17ACB0}"/>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6" name="Footer Placeholder 5">
            <a:extLst>
              <a:ext uri="{FF2B5EF4-FFF2-40B4-BE49-F238E27FC236}">
                <a16:creationId xmlns:a16="http://schemas.microsoft.com/office/drawing/2014/main" id="{C3A5D5F9-B292-856F-D388-FB48E7CF7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B9BA2-29FB-92B5-A749-AAD19510481C}"/>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70979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7E3C-8729-FA4A-9B6B-ED2062575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2A4D4C-B364-108A-30DE-729AF9206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AD6C6B-CB3D-08F8-883C-DF3C333B3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AA03C-B0F0-DE73-2EAA-E237A3BEF51E}"/>
              </a:ext>
            </a:extLst>
          </p:cNvPr>
          <p:cNvSpPr>
            <a:spLocks noGrp="1"/>
          </p:cNvSpPr>
          <p:nvPr>
            <p:ph type="dt" sz="half" idx="10"/>
          </p:nvPr>
        </p:nvSpPr>
        <p:spPr/>
        <p:txBody>
          <a:bodyPr/>
          <a:lstStyle/>
          <a:p>
            <a:fld id="{ECE5F49D-0FD7-4481-B9D1-9E99C8D66478}" type="datetimeFigureOut">
              <a:rPr lang="en-IN" smtClean="0"/>
              <a:t>07-03-2024</a:t>
            </a:fld>
            <a:endParaRPr lang="en-IN"/>
          </a:p>
        </p:txBody>
      </p:sp>
      <p:sp>
        <p:nvSpPr>
          <p:cNvPr id="6" name="Footer Placeholder 5">
            <a:extLst>
              <a:ext uri="{FF2B5EF4-FFF2-40B4-BE49-F238E27FC236}">
                <a16:creationId xmlns:a16="http://schemas.microsoft.com/office/drawing/2014/main" id="{D3D064EE-959F-964A-D3E8-93417F0E5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D92D1-856C-317C-391F-FBFFD6DF0A88}"/>
              </a:ext>
            </a:extLst>
          </p:cNvPr>
          <p:cNvSpPr>
            <a:spLocks noGrp="1"/>
          </p:cNvSpPr>
          <p:nvPr>
            <p:ph type="sldNum" sz="quarter" idx="12"/>
          </p:nvPr>
        </p:nvSpPr>
        <p:spPr/>
        <p:txBody>
          <a:bodyPr/>
          <a:lstStyle/>
          <a:p>
            <a:fld id="{1917201F-78A8-4357-8BCC-996EB3A1B534}" type="slidenum">
              <a:rPr lang="en-IN" smtClean="0"/>
              <a:t>‹#›</a:t>
            </a:fld>
            <a:endParaRPr lang="en-IN"/>
          </a:p>
        </p:txBody>
      </p:sp>
    </p:spTree>
    <p:extLst>
      <p:ext uri="{BB962C8B-B14F-4D97-AF65-F5344CB8AC3E}">
        <p14:creationId xmlns:p14="http://schemas.microsoft.com/office/powerpoint/2010/main" val="251237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C2F2B-2D87-E57C-D029-528BB45E7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24615-1283-13AA-9826-D5090701F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BCEFD-A35F-CC38-3708-94FC3AAEA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5F49D-0FD7-4481-B9D1-9E99C8D66478}" type="datetimeFigureOut">
              <a:rPr lang="en-IN" smtClean="0"/>
              <a:t>07-03-2024</a:t>
            </a:fld>
            <a:endParaRPr lang="en-IN"/>
          </a:p>
        </p:txBody>
      </p:sp>
      <p:sp>
        <p:nvSpPr>
          <p:cNvPr id="5" name="Footer Placeholder 4">
            <a:extLst>
              <a:ext uri="{FF2B5EF4-FFF2-40B4-BE49-F238E27FC236}">
                <a16:creationId xmlns:a16="http://schemas.microsoft.com/office/drawing/2014/main" id="{E67DBCA0-7FDF-03CD-48C8-691E6018C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193B20-858B-AE55-DBCD-7A010C5E2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7201F-78A8-4357-8BCC-996EB3A1B534}" type="slidenum">
              <a:rPr lang="en-IN" smtClean="0"/>
              <a:t>‹#›</a:t>
            </a:fld>
            <a:endParaRPr lang="en-IN"/>
          </a:p>
        </p:txBody>
      </p:sp>
    </p:spTree>
    <p:extLst>
      <p:ext uri="{BB962C8B-B14F-4D97-AF65-F5344CB8AC3E}">
        <p14:creationId xmlns:p14="http://schemas.microsoft.com/office/powerpoint/2010/main" val="81148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FEEB0665-D9D8-23F3-6F36-E90E2B27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900" y="-158784"/>
            <a:ext cx="5653088" cy="186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51;p27">
            <a:extLst>
              <a:ext uri="{FF2B5EF4-FFF2-40B4-BE49-F238E27FC236}">
                <a16:creationId xmlns:a16="http://schemas.microsoft.com/office/drawing/2014/main" id="{D96CA163-4C49-1D24-CB45-24AE8F8DF013}"/>
              </a:ext>
            </a:extLst>
          </p:cNvPr>
          <p:cNvSpPr>
            <a:spLocks/>
          </p:cNvSpPr>
          <p:nvPr/>
        </p:nvSpPr>
        <p:spPr bwMode="auto">
          <a:xfrm>
            <a:off x="3976461" y="1580243"/>
            <a:ext cx="4043363" cy="1171575"/>
          </a:xfrm>
          <a:custGeom>
            <a:avLst/>
            <a:gdLst>
              <a:gd name="T0" fmla="*/ 0 w 4583"/>
              <a:gd name="T1" fmla="*/ 0 h 727"/>
              <a:gd name="T2" fmla="*/ 4583 w 4583"/>
              <a:gd name="T3" fmla="*/ 727 h 727"/>
            </a:gdLst>
            <a:ahLst/>
            <a:cxnLst/>
            <a:rect l="T0" t="T1" r="T2" b="T3"/>
            <a:pathLst>
              <a:path w="4583" h="727" extrusionOk="0">
                <a:moveTo>
                  <a:pt x="0" y="0"/>
                </a:moveTo>
                <a:lnTo>
                  <a:pt x="0" y="727"/>
                </a:lnTo>
                <a:lnTo>
                  <a:pt x="4583" y="727"/>
                </a:lnTo>
                <a:lnTo>
                  <a:pt x="4028" y="0"/>
                </a:lnTo>
                <a:lnTo>
                  <a:pt x="0" y="0"/>
                </a:lnTo>
                <a:close/>
              </a:path>
            </a:pathLst>
          </a:custGeom>
          <a:solidFill>
            <a:srgbClr val="F18B17">
              <a:alpha val="8470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400" tIns="29681" rIns="59400" bIns="29681"/>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An Autonomous Institute</a:t>
            </a:r>
            <a:endParaRPr lang="en-US" altLang="en-US" sz="1400" dirty="0">
              <a:solidFill>
                <a:srgbClr val="000000"/>
              </a:solidFill>
              <a:latin typeface="Museo 30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Affiliated to VTU, Belagavi,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Approved by AICTE, New Delhi,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Recognized by UGC with 2(f) &amp; 12(B)</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Accredited by NBA &amp; NAAC</a:t>
            </a:r>
            <a:endParaRPr lang="en-US" altLang="en-US" sz="1400" dirty="0">
              <a:solidFill>
                <a:srgbClr val="000000"/>
              </a:solidFill>
              <a:latin typeface="Museo 300"/>
            </a:endParaRPr>
          </a:p>
        </p:txBody>
      </p:sp>
      <p:sp>
        <p:nvSpPr>
          <p:cNvPr id="7" name="TextBox 6">
            <a:extLst>
              <a:ext uri="{FF2B5EF4-FFF2-40B4-BE49-F238E27FC236}">
                <a16:creationId xmlns:a16="http://schemas.microsoft.com/office/drawing/2014/main" id="{3EA75F3D-0A77-9EEA-54CB-4093D2AF3334}"/>
              </a:ext>
            </a:extLst>
          </p:cNvPr>
          <p:cNvSpPr txBox="1"/>
          <p:nvPr/>
        </p:nvSpPr>
        <p:spPr>
          <a:xfrm>
            <a:off x="2652622" y="2895921"/>
            <a:ext cx="6105644"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ZEROTH REVIEW</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2A73C4-E77C-8D8A-9A1B-7FA234B7E0AF}"/>
              </a:ext>
            </a:extLst>
          </p:cNvPr>
          <p:cNvSpPr txBox="1"/>
          <p:nvPr/>
        </p:nvSpPr>
        <p:spPr>
          <a:xfrm>
            <a:off x="5210071" y="3173052"/>
            <a:ext cx="6230072" cy="36880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ON</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82A32A-4E34-DB78-59B9-3749B00C8E96}"/>
              </a:ext>
            </a:extLst>
          </p:cNvPr>
          <p:cNvSpPr txBox="1"/>
          <p:nvPr/>
        </p:nvSpPr>
        <p:spPr>
          <a:xfrm>
            <a:off x="1562582" y="3459675"/>
            <a:ext cx="9456517"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CREDIT CARD FRAUD DETECTION USING MACHINE LEARNING ALGORITHMS</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EE56900-71C2-9682-2093-6E4F3EE41E7C}"/>
              </a:ext>
            </a:extLst>
          </p:cNvPr>
          <p:cNvSpPr txBox="1"/>
          <p:nvPr/>
        </p:nvSpPr>
        <p:spPr>
          <a:xfrm>
            <a:off x="4005397" y="4023429"/>
            <a:ext cx="6105644"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Nisha Elizabeth Renji [ 1MJ20CS137 ]</a:t>
            </a:r>
          </a:p>
          <a:p>
            <a:r>
              <a:rPr lang="en-US" b="1" dirty="0">
                <a:latin typeface="Times New Roman" panose="02020603050405020304" pitchFamily="18" charset="0"/>
                <a:cs typeface="Times New Roman" panose="02020603050405020304" pitchFamily="18" charset="0"/>
              </a:rPr>
              <a:t>Gunda Nikitha Srinivas [ 1MJ20CS074]</a:t>
            </a:r>
          </a:p>
          <a:p>
            <a:r>
              <a:rPr lang="en-US" b="1" dirty="0">
                <a:latin typeface="Times New Roman" panose="02020603050405020304" pitchFamily="18" charset="0"/>
                <a:cs typeface="Times New Roman" panose="02020603050405020304" pitchFamily="18" charset="0"/>
              </a:rPr>
              <a:t>Iswarya V [1MJ20CS086]</a:t>
            </a:r>
          </a:p>
          <a:p>
            <a:r>
              <a:rPr lang="en-US" b="1" dirty="0">
                <a:latin typeface="Times New Roman" panose="02020603050405020304" pitchFamily="18" charset="0"/>
                <a:cs typeface="Times New Roman" panose="02020603050405020304" pitchFamily="18" charset="0"/>
              </a:rPr>
              <a:t>Krithi Naga Sai Vangala [1MJ20CS101]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7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E3B79-182F-930D-C994-380A3D3D5AFF}"/>
              </a:ext>
            </a:extLst>
          </p:cNvPr>
          <p:cNvSpPr txBox="1"/>
          <p:nvPr/>
        </p:nvSpPr>
        <p:spPr>
          <a:xfrm>
            <a:off x="1423686" y="498637"/>
            <a:ext cx="9988952"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TITLE: A machine learning based credit card fraud detection using the GA algorithm for feature selection</a:t>
            </a:r>
          </a:p>
          <a:p>
            <a:r>
              <a:rPr lang="en-IN" b="1" dirty="0">
                <a:latin typeface="Times New Roman" panose="02020603050405020304" pitchFamily="18" charset="0"/>
                <a:cs typeface="Times New Roman" panose="02020603050405020304" pitchFamily="18" charset="0"/>
              </a:rPr>
              <a:t>YEAR: </a:t>
            </a:r>
            <a:r>
              <a:rPr lang="en-IN" dirty="0">
                <a:latin typeface="Times New Roman" panose="02020603050405020304" pitchFamily="18" charset="0"/>
                <a:cs typeface="Times New Roman" panose="02020603050405020304" pitchFamily="18" charset="0"/>
              </a:rPr>
              <a:t>2022</a:t>
            </a:r>
          </a:p>
          <a:p>
            <a:r>
              <a:rPr lang="en-IN"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Emmanuel Ileberi1, Yanxia Sun1 and Zenghui Wang</a:t>
            </a:r>
          </a:p>
          <a:p>
            <a:r>
              <a:rPr lang="en-IN" b="1"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The recent advances of e-commerce and e-payment systems have sparked an increase in fnancial fraud cases such as credit card fraud. It is therefore crucial to implement mechanisms that can detect the credit card fraud. Features of credit card frauds play important role when machine learning is used for credit card fraud detection, and they must be chosen properly. This paper proposes a machine learning (ML) based credit card fraud detection engine using the genetic algorithm (GA) for feature selection. After the optimized features are chosen, the proposed detection engine uses the following ML classifers: Decision Tree (DT), Random Forest (RF), Logistic Regression (LR), Artifcial Neural Network (ANN), and Naive Bayes (NB). To validate the performance, the proposed credit card fraud detection engine is evaluated using a dataset generated from European cardholders. The result demonstrated that our proposed approach outperforms existing systems.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5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E346E-A3F8-5563-3E79-FC0D319A34C1}"/>
              </a:ext>
            </a:extLst>
          </p:cNvPr>
          <p:cNvSpPr txBox="1"/>
          <p:nvPr/>
        </p:nvSpPr>
        <p:spPr>
          <a:xfrm>
            <a:off x="532435" y="579659"/>
            <a:ext cx="11308465"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TITLE: Improving Classification Performance in Credit Card Fraud Detection by Using New Data Augmentation</a:t>
            </a: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April, 2023</a:t>
            </a:r>
          </a:p>
          <a:p>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Emilija Strelcenia and Simant Prakoonwit </a:t>
            </a:r>
          </a:p>
          <a:p>
            <a:r>
              <a:rPr lang="en-US"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In many industrialized and developing nations, credit cards are one of the most widely used methods of payment for online transactions. Credit card invention has streamlined, facilitated, and enhanced internet transactions. It has, however, also given criminals more opportunities to commit fraud, which has raised the rate of fraud. Credit card fraud has a concerning global impact; many businesses and ordinary users have lost millions of US dollars as a result. Since there is a large number of transactions, many businesses and organizations rely heavily on applying machine learning techniques to automatically classify or identify fraudulent transactions. As the performance of machine learning techniques greatly depends on the quality of the training data, the imbalance in the data is not a trivial issue. In general, only a small percentage of fraudulent transactions are presented in the data. This greatly affects the performance of machine learning classifiers. In order to deal with the rarity of fraudulent occurrences, this paper investigates a variety of data augmentation techniques to address the imbalanced data problem and introduces a new data augmentation model, K‑CGAN, for credit card fraud detection. A number of the main classification techniques are then used to evaluate the performance of the augmentation techniques. These results show that B‑SMOTE, K‑CGAN, and SMOTE have the highest Precision and Recall compared with other augmentation methods. Among those, K‑CGAN has the highest F1 Score and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4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78864-CDB2-8DF0-6AFF-CDB248B6EAB4}"/>
              </a:ext>
            </a:extLst>
          </p:cNvPr>
          <p:cNvSpPr txBox="1"/>
          <p:nvPr/>
        </p:nvSpPr>
        <p:spPr>
          <a:xfrm>
            <a:off x="794795" y="751344"/>
            <a:ext cx="10602410" cy="397031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TITLE:Credit Card Fraud Detection using Machine Learning Algorithms</a:t>
            </a: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2019</a:t>
            </a:r>
          </a:p>
          <a:p>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Vaishnavi Nath Dornadulaa AND Geetha S</a:t>
            </a:r>
          </a:p>
          <a:p>
            <a:r>
              <a:rPr lang="en-US"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credit card frauds are easy and friendly targets. E-commerce and many other online sites have increased the online payment modes, increasing the risk for online frauds. Increase in fraud rates, researchers started using different machine learning methods to detect and analyse frauds in online transactions. The main aim of the paper is to design and develop a novel fraud detection method for Streaming Transaction Data, with an objective, to analyse the past transaction details of the customers and extract the behavioural patterns. Where cardholders are clustered into different groups based on their transaction amount. Then using sliding window strategy , to aggregate the transaction made by the cardholders from different groups so that the behavioural pattern of the groups can be extracted respectively. Later different classifiers are trained over the groups separately. And then the classifier with better rating score can be chosen to be one of the best methods to predict frauds. Thus, followed by a feedback mechanism to solve the problem of concept drift . In this paper, we worked with European credit card fraud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05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4A00B-4D1D-01F1-5BD6-018A63D03B44}"/>
              </a:ext>
            </a:extLst>
          </p:cNvPr>
          <p:cNvSpPr txBox="1"/>
          <p:nvPr/>
        </p:nvSpPr>
        <p:spPr>
          <a:xfrm>
            <a:off x="4435928" y="2672834"/>
            <a:ext cx="610688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47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783</Words>
  <Application>Microsoft Office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Museo 300</vt:lpstr>
      <vt:lpstr>Museo 500</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Fernandez</dc:creator>
  <cp:lastModifiedBy>nikitha gunda</cp:lastModifiedBy>
  <cp:revision>13</cp:revision>
  <dcterms:created xsi:type="dcterms:W3CDTF">2022-06-28T00:27:40Z</dcterms:created>
  <dcterms:modified xsi:type="dcterms:W3CDTF">2024-03-07T09:47:59Z</dcterms:modified>
</cp:coreProperties>
</file>