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7"/>
  </p:notesMasterIdLst>
  <p:sldIdLst>
    <p:sldId id="299" r:id="rId2"/>
    <p:sldId id="257" r:id="rId3"/>
    <p:sldId id="258" r:id="rId4"/>
    <p:sldId id="259" r:id="rId5"/>
    <p:sldId id="261" r:id="rId6"/>
    <p:sldId id="300" r:id="rId7"/>
    <p:sldId id="262" r:id="rId8"/>
    <p:sldId id="263" r:id="rId9"/>
    <p:sldId id="264" r:id="rId10"/>
    <p:sldId id="297" r:id="rId11"/>
    <p:sldId id="265" r:id="rId12"/>
    <p:sldId id="301" r:id="rId13"/>
    <p:sldId id="303" r:id="rId14"/>
    <p:sldId id="266"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91" y="379"/>
      </p:cViewPr>
      <p:guideLst>
        <p:guide orient="horz"/>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9340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2a0a093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a2a0a093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6548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2d1aad22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a2d1aad229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2d1aad22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a2d1aad229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8571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a2d1aad229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a2d1aad229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89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2a0a0937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2a2a0a0937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a2a0a0937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2a2a0a0937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2d1aad22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a2d1aad22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ade5efe3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g27ade5efe3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38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a2d1aad22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a2d1aad22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2d1aad2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g2a2d1aad2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2d1aad22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2a2d1aad229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1" name="Google Shape;11;p2"/>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2" name="Google Shape;12;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2" name="Google Shape;5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1600"/>
              </a:spcBef>
              <a:spcAft>
                <a:spcPts val="0"/>
              </a:spcAft>
              <a:buClr>
                <a:schemeClr val="dk1"/>
              </a:buClr>
              <a:buSzPts val="1800"/>
              <a:buChar char="○"/>
              <a:defRPr/>
            </a:lvl2pPr>
            <a:lvl3pPr marL="1371600" lvl="2" indent="-342900" algn="l" rtl="0">
              <a:lnSpc>
                <a:spcPct val="90000"/>
              </a:lnSpc>
              <a:spcBef>
                <a:spcPts val="1600"/>
              </a:spcBef>
              <a:spcAft>
                <a:spcPts val="0"/>
              </a:spcAft>
              <a:buClr>
                <a:schemeClr val="dk1"/>
              </a:buClr>
              <a:buSzPts val="1800"/>
              <a:buChar char="■"/>
              <a:defRPr/>
            </a:lvl3pPr>
            <a:lvl4pPr marL="1828800" lvl="3" indent="-342900" algn="l" rtl="0">
              <a:lnSpc>
                <a:spcPct val="90000"/>
              </a:lnSpc>
              <a:spcBef>
                <a:spcPts val="1600"/>
              </a:spcBef>
              <a:spcAft>
                <a:spcPts val="0"/>
              </a:spcAft>
              <a:buClr>
                <a:schemeClr val="dk1"/>
              </a:buClr>
              <a:buSzPts val="1800"/>
              <a:buChar char="●"/>
              <a:defRPr/>
            </a:lvl4pPr>
            <a:lvl5pPr marL="2286000" lvl="4" indent="-342900" algn="l" rtl="0">
              <a:lnSpc>
                <a:spcPct val="90000"/>
              </a:lnSpc>
              <a:spcBef>
                <a:spcPts val="1600"/>
              </a:spcBef>
              <a:spcAft>
                <a:spcPts val="0"/>
              </a:spcAft>
              <a:buClr>
                <a:schemeClr val="dk1"/>
              </a:buClr>
              <a:buSzPts val="1800"/>
              <a:buChar char="○"/>
              <a:defRPr/>
            </a:lvl5pPr>
            <a:lvl6pPr marL="2743200" lvl="5" indent="-342900" algn="l" rtl="0">
              <a:lnSpc>
                <a:spcPct val="90000"/>
              </a:lnSpc>
              <a:spcBef>
                <a:spcPts val="1600"/>
              </a:spcBef>
              <a:spcAft>
                <a:spcPts val="0"/>
              </a:spcAft>
              <a:buClr>
                <a:schemeClr val="dk1"/>
              </a:buClr>
              <a:buSzPts val="1800"/>
              <a:buChar char="■"/>
              <a:defRPr/>
            </a:lvl6pPr>
            <a:lvl7pPr marL="3200400" lvl="6" indent="-342900" algn="l" rtl="0">
              <a:lnSpc>
                <a:spcPct val="90000"/>
              </a:lnSpc>
              <a:spcBef>
                <a:spcPts val="1600"/>
              </a:spcBef>
              <a:spcAft>
                <a:spcPts val="0"/>
              </a:spcAft>
              <a:buClr>
                <a:schemeClr val="dk1"/>
              </a:buClr>
              <a:buSzPts val="1800"/>
              <a:buChar char="●"/>
              <a:defRPr/>
            </a:lvl7pPr>
            <a:lvl8pPr marL="3657600" lvl="7" indent="-342900" algn="l" rtl="0">
              <a:lnSpc>
                <a:spcPct val="90000"/>
              </a:lnSpc>
              <a:spcBef>
                <a:spcPts val="1600"/>
              </a:spcBef>
              <a:spcAft>
                <a:spcPts val="0"/>
              </a:spcAft>
              <a:buClr>
                <a:schemeClr val="dk1"/>
              </a:buClr>
              <a:buSzPts val="1800"/>
              <a:buChar char="○"/>
              <a:defRPr/>
            </a:lvl8pPr>
            <a:lvl9pPr marL="4114800" lvl="8" indent="-342900" algn="l" rtl="0">
              <a:lnSpc>
                <a:spcPct val="90000"/>
              </a:lnSpc>
              <a:spcBef>
                <a:spcPts val="1600"/>
              </a:spcBef>
              <a:spcAft>
                <a:spcPts val="1600"/>
              </a:spcAft>
              <a:buClr>
                <a:schemeClr val="dk1"/>
              </a:buClr>
              <a:buSzPts val="1800"/>
              <a:buChar char="■"/>
              <a:defRPr/>
            </a:lvl9pPr>
          </a:lstStyle>
          <a:p>
            <a:endParaRPr/>
          </a:p>
        </p:txBody>
      </p:sp>
      <p:sp>
        <p:nvSpPr>
          <p:cNvPr id="53" name="Google Shape;5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8" name="Google Shape;18;p4"/>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19" name="Google Shape;19;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p5"/>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3" name="Google Shape;23;p5"/>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4" name="Google Shape;24;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4" name="Google Shape;34;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38" name="Google Shape;38;p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9" name="Google Shape;39;p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0" name="Google Shape;40;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3" name="Google Shape;43;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p11"/>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47" name="Google Shape;4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9" r:id="rId10"/>
  </p:sldLayoutIdLst>
  <mc:AlternateContent xmlns:mc="http://schemas.openxmlformats.org/markup-compatibility/2006" xmlns:p14="http://schemas.microsoft.com/office/powerpoint/2010/main">
    <mc:Choice Requires="p14">
      <p:transition spd="med" p14:dur="6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183495" y="5"/>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61" name="Google Shape;61;p14"/>
          <p:cNvSpPr/>
          <p:nvPr/>
        </p:nvSpPr>
        <p:spPr>
          <a:xfrm>
            <a:off x="183495" y="2286005"/>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62" name="Google Shape;62;p14"/>
          <p:cNvSpPr txBox="1"/>
          <p:nvPr/>
        </p:nvSpPr>
        <p:spPr>
          <a:xfrm>
            <a:off x="573650" y="2194000"/>
            <a:ext cx="108126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i="0" u="none" strike="noStrike" cap="none" dirty="0">
                <a:latin typeface="Times New Roman"/>
                <a:ea typeface="Times New Roman"/>
                <a:cs typeface="Times New Roman"/>
                <a:sym typeface="Times New Roman"/>
              </a:rPr>
              <a:t>TITLE :</a:t>
            </a:r>
            <a:endParaRPr sz="4400" b="1" dirty="0">
              <a:latin typeface="Times New Roman"/>
              <a:ea typeface="Times New Roman"/>
              <a:cs typeface="Times New Roman"/>
              <a:sym typeface="Times New Roman"/>
            </a:endParaRPr>
          </a:p>
        </p:txBody>
      </p:sp>
      <p:sp>
        <p:nvSpPr>
          <p:cNvPr id="63" name="Google Shape;63;p14"/>
          <p:cNvSpPr txBox="1"/>
          <p:nvPr/>
        </p:nvSpPr>
        <p:spPr>
          <a:xfrm>
            <a:off x="651875" y="5195050"/>
            <a:ext cx="11421300" cy="923289"/>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a:buNone/>
            </a:pPr>
            <a:endParaRPr sz="27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700" b="1" dirty="0">
              <a:solidFill>
                <a:srgbClr val="0070C0"/>
              </a:solidFill>
              <a:latin typeface="Times New Roman"/>
              <a:ea typeface="Times New Roman"/>
              <a:cs typeface="Times New Roman"/>
              <a:sym typeface="Times New Roman"/>
            </a:endParaRPr>
          </a:p>
        </p:txBody>
      </p:sp>
      <p:pic>
        <p:nvPicPr>
          <p:cNvPr id="64" name="Google Shape;64;p14"/>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65" name="Google Shape;65;p14"/>
          <p:cNvSpPr/>
          <p:nvPr/>
        </p:nvSpPr>
        <p:spPr>
          <a:xfrm>
            <a:off x="183495" y="45382"/>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4"/>
          <p:cNvSpPr txBox="1"/>
          <p:nvPr/>
        </p:nvSpPr>
        <p:spPr>
          <a:xfrm>
            <a:off x="573649" y="613125"/>
            <a:ext cx="9093900" cy="7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1">
                <a:solidFill>
                  <a:schemeClr val="dk1"/>
                </a:solidFill>
                <a:latin typeface="Times New Roman"/>
                <a:ea typeface="Times New Roman"/>
                <a:cs typeface="Times New Roman"/>
                <a:sym typeface="Times New Roman"/>
              </a:rPr>
              <a:t>Capstone Project </a:t>
            </a:r>
            <a:endParaRPr>
              <a:solidFill>
                <a:srgbClr val="0070C0"/>
              </a:solidFill>
            </a:endParaRPr>
          </a:p>
        </p:txBody>
      </p:sp>
      <p:sp>
        <p:nvSpPr>
          <p:cNvPr id="67" name="Google Shape;67;p14"/>
          <p:cNvSpPr txBox="1"/>
          <p:nvPr/>
        </p:nvSpPr>
        <p:spPr>
          <a:xfrm>
            <a:off x="651875" y="2857600"/>
            <a:ext cx="111444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800" dirty="0">
                <a:effectLst/>
                <a:latin typeface="Calibri" panose="020F0502020204030204" pitchFamily="34" charset="0"/>
                <a:ea typeface="Calibri" panose="020F0502020204030204" pitchFamily="34" charset="0"/>
                <a:cs typeface="Times New Roman" panose="02020603050405020304" pitchFamily="18" charset="0"/>
              </a:rPr>
              <a:t>customer churn Forecasting [Telecom]</a:t>
            </a:r>
            <a:r>
              <a:rPr lang="en-US" sz="4600" b="1" dirty="0">
                <a:solidFill>
                  <a:srgbClr val="00B0F0"/>
                </a:solidFill>
                <a:latin typeface="Times New Roman"/>
                <a:ea typeface="Times New Roman"/>
                <a:cs typeface="Times New Roman"/>
                <a:sym typeface="Times New Roman"/>
              </a:rPr>
              <a:t> </a:t>
            </a:r>
            <a:endParaRPr sz="4600" dirty="0">
              <a:solidFill>
                <a:srgbClr val="00B0F0"/>
              </a:solidFill>
              <a:latin typeface="Times New Roman"/>
              <a:ea typeface="Times New Roman"/>
              <a:cs typeface="Times New Roman"/>
              <a:sym typeface="Times New Roman"/>
            </a:endParaRPr>
          </a:p>
        </p:txBody>
      </p:sp>
      <p:pic>
        <p:nvPicPr>
          <p:cNvPr id="2052" name="Picture 4" descr="Machine Learning Icon Graphic By Aimagenarium · Creative, 42% OFF">
            <a:extLst>
              <a:ext uri="{FF2B5EF4-FFF2-40B4-BE49-F238E27FC236}">
                <a16:creationId xmlns:a16="http://schemas.microsoft.com/office/drawing/2014/main" id="{61EC0CF2-A9B0-534F-54F3-B6E4A19E0A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0288" y="3824576"/>
            <a:ext cx="5995987" cy="29758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7A76CF-2AF5-82BB-5A68-8683977EB7BB}"/>
              </a:ext>
            </a:extLst>
          </p:cNvPr>
          <p:cNvSpPr/>
          <p:nvPr/>
        </p:nvSpPr>
        <p:spPr>
          <a:xfrm>
            <a:off x="5165558" y="3774875"/>
            <a:ext cx="2221831" cy="380030"/>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err="1">
                <a:solidFill>
                  <a:schemeClr val="bg1"/>
                </a:solidFill>
                <a:latin typeface="Times New Roman"/>
                <a:ea typeface="Times New Roman"/>
                <a:cs typeface="Times New Roman"/>
                <a:sym typeface="Times New Roman"/>
              </a:rPr>
              <a:t>Gahan.P</a:t>
            </a:r>
            <a:endParaRPr lang="en-IN" dirty="0">
              <a:solidFill>
                <a:schemeClr val="bg1"/>
              </a:solidFill>
            </a:endParaRPr>
          </a:p>
        </p:txBody>
      </p:sp>
      <p:sp>
        <p:nvSpPr>
          <p:cNvPr id="5" name="Rectangle 4">
            <a:extLst>
              <a:ext uri="{FF2B5EF4-FFF2-40B4-BE49-F238E27FC236}">
                <a16:creationId xmlns:a16="http://schemas.microsoft.com/office/drawing/2014/main" id="{452892DF-4922-A19E-3B83-73E4B797C0A7}"/>
              </a:ext>
            </a:extLst>
          </p:cNvPr>
          <p:cNvSpPr/>
          <p:nvPr/>
        </p:nvSpPr>
        <p:spPr>
          <a:xfrm>
            <a:off x="4588042" y="4241224"/>
            <a:ext cx="2157663" cy="474541"/>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b="1" dirty="0" err="1">
                <a:latin typeface="Times New Roman" panose="02020603050405020304" pitchFamily="18" charset="0"/>
                <a:cs typeface="Times New Roman" panose="02020603050405020304" pitchFamily="18" charset="0"/>
              </a:rPr>
              <a:t>Nikitha.H.S</a:t>
            </a:r>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08A8A94-BDC9-D876-EE13-69F3B6348B7B}"/>
              </a:ext>
            </a:extLst>
          </p:cNvPr>
          <p:cNvSpPr/>
          <p:nvPr/>
        </p:nvSpPr>
        <p:spPr>
          <a:xfrm>
            <a:off x="3890211" y="4793039"/>
            <a:ext cx="2695073" cy="47539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bg1"/>
                </a:solidFill>
                <a:latin typeface="Times New Roman"/>
                <a:ea typeface="Times New Roman"/>
                <a:cs typeface="Times New Roman"/>
                <a:sym typeface="Times New Roman"/>
              </a:rPr>
              <a:t>Yogesh </a:t>
            </a:r>
            <a:r>
              <a:rPr lang="en-US" sz="1400" b="1" dirty="0" err="1">
                <a:solidFill>
                  <a:schemeClr val="bg1"/>
                </a:solidFill>
                <a:latin typeface="Times New Roman"/>
                <a:ea typeface="Times New Roman"/>
                <a:cs typeface="Times New Roman"/>
                <a:sym typeface="Times New Roman"/>
              </a:rPr>
              <a:t>Baghel</a:t>
            </a:r>
            <a:endParaRPr lang="en-IN" dirty="0">
              <a:solidFill>
                <a:schemeClr val="bg1"/>
              </a:solidFill>
            </a:endParaRPr>
          </a:p>
        </p:txBody>
      </p:sp>
      <p:sp>
        <p:nvSpPr>
          <p:cNvPr id="7" name="Rectangle 6">
            <a:extLst>
              <a:ext uri="{FF2B5EF4-FFF2-40B4-BE49-F238E27FC236}">
                <a16:creationId xmlns:a16="http://schemas.microsoft.com/office/drawing/2014/main" id="{1A33063D-9D00-F107-7024-24386CC34FB0}"/>
              </a:ext>
            </a:extLst>
          </p:cNvPr>
          <p:cNvSpPr/>
          <p:nvPr/>
        </p:nvSpPr>
        <p:spPr>
          <a:xfrm>
            <a:off x="3168316" y="5331070"/>
            <a:ext cx="3633537" cy="475392"/>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b="1" dirty="0">
                <a:solidFill>
                  <a:schemeClr val="bg1"/>
                </a:solidFill>
                <a:latin typeface="Times New Roman"/>
                <a:ea typeface="Times New Roman"/>
                <a:cs typeface="Times New Roman"/>
                <a:sym typeface="Times New Roman"/>
              </a:rPr>
              <a:t>Vijay Krishna</a:t>
            </a:r>
            <a:endParaRPr lang="en-IN" dirty="0">
              <a:solidFill>
                <a:schemeClr val="bg1"/>
              </a:solidFill>
            </a:endParaRPr>
          </a:p>
        </p:txBody>
      </p:sp>
    </p:spTree>
    <p:extLst>
      <p:ext uri="{BB962C8B-B14F-4D97-AF65-F5344CB8AC3E}">
        <p14:creationId xmlns:p14="http://schemas.microsoft.com/office/powerpoint/2010/main" val="121480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4"/>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4"/>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70" name="Google Shape;170;p24"/>
          <p:cNvPicPr preferRelativeResize="0"/>
          <p:nvPr/>
        </p:nvPicPr>
        <p:blipFill rotWithShape="1">
          <a:blip r:embed="rId3">
            <a:alphaModFix/>
          </a:blip>
          <a:srcRect/>
          <a:stretch/>
        </p:blipFill>
        <p:spPr>
          <a:xfrm>
            <a:off x="9577831" y="5"/>
            <a:ext cx="2614172" cy="443055"/>
          </a:xfrm>
          <a:prstGeom prst="rect">
            <a:avLst/>
          </a:prstGeom>
          <a:noFill/>
          <a:ln>
            <a:noFill/>
          </a:ln>
        </p:spPr>
      </p:pic>
      <p:sp>
        <p:nvSpPr>
          <p:cNvPr id="171" name="Google Shape;171;p24"/>
          <p:cNvSpPr txBox="1">
            <a:spLocks noGrp="1"/>
          </p:cNvSpPr>
          <p:nvPr>
            <p:ph type="title"/>
          </p:nvPr>
        </p:nvSpPr>
        <p:spPr>
          <a:xfrm>
            <a:off x="336745" y="-77932"/>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Helvetica Neue"/>
                <a:ea typeface="Times New Roman"/>
                <a:cs typeface="Times New Roman"/>
                <a:sym typeface="Times New Roman"/>
              </a:rPr>
              <a:t>Model Building</a:t>
            </a:r>
            <a:endParaRPr b="1" dirty="0">
              <a:latin typeface="Helvetica Neue"/>
              <a:ea typeface="Times New Roman"/>
              <a:cs typeface="Times New Roman"/>
              <a:sym typeface="Times New Roman"/>
            </a:endParaRPr>
          </a:p>
        </p:txBody>
      </p:sp>
      <p:sp>
        <p:nvSpPr>
          <p:cNvPr id="8" name="Text Placeholder 7">
            <a:extLst>
              <a:ext uri="{FF2B5EF4-FFF2-40B4-BE49-F238E27FC236}">
                <a16:creationId xmlns:a16="http://schemas.microsoft.com/office/drawing/2014/main" id="{24E3DDD0-800F-AE37-C1E5-2713CC3B1973}"/>
              </a:ext>
            </a:extLst>
          </p:cNvPr>
          <p:cNvSpPr>
            <a:spLocks noGrp="1"/>
          </p:cNvSpPr>
          <p:nvPr>
            <p:ph type="body" idx="1"/>
          </p:nvPr>
        </p:nvSpPr>
        <p:spPr>
          <a:xfrm>
            <a:off x="838200" y="4355183"/>
            <a:ext cx="10515600" cy="1821641"/>
          </a:xfrm>
        </p:spPr>
        <p:txBody>
          <a:bodyPr/>
          <a:lstStyle/>
          <a:p>
            <a:pPr marL="114300" indent="0">
              <a:buNone/>
            </a:pPr>
            <a:endParaRPr lang="en-IN" dirty="0"/>
          </a:p>
        </p:txBody>
      </p:sp>
      <p:graphicFrame>
        <p:nvGraphicFramePr>
          <p:cNvPr id="10" name="Table 9">
            <a:extLst>
              <a:ext uri="{FF2B5EF4-FFF2-40B4-BE49-F238E27FC236}">
                <a16:creationId xmlns:a16="http://schemas.microsoft.com/office/drawing/2014/main" id="{028CB22B-5846-F275-B513-A4DF36F2F8B9}"/>
              </a:ext>
            </a:extLst>
          </p:cNvPr>
          <p:cNvGraphicFramePr>
            <a:graphicFrameLocks noGrp="1"/>
          </p:cNvGraphicFramePr>
          <p:nvPr>
            <p:extLst>
              <p:ext uri="{D42A27DB-BD31-4B8C-83A1-F6EECF244321}">
                <p14:modId xmlns:p14="http://schemas.microsoft.com/office/powerpoint/2010/main" val="3667410004"/>
              </p:ext>
            </p:extLst>
          </p:nvPr>
        </p:nvGraphicFramePr>
        <p:xfrm>
          <a:off x="336745" y="603004"/>
          <a:ext cx="11724612" cy="6238240"/>
        </p:xfrm>
        <a:graphic>
          <a:graphicData uri="http://schemas.openxmlformats.org/drawingml/2006/table">
            <a:tbl>
              <a:tblPr firstRow="1" bandRow="1">
                <a:tableStyleId>{5C22544A-7EE6-4342-B048-85BDC9FD1C3A}</a:tableStyleId>
              </a:tblPr>
              <a:tblGrid>
                <a:gridCol w="2906076">
                  <a:extLst>
                    <a:ext uri="{9D8B030D-6E8A-4147-A177-3AD203B41FA5}">
                      <a16:colId xmlns:a16="http://schemas.microsoft.com/office/drawing/2014/main" val="764856120"/>
                    </a:ext>
                  </a:extLst>
                </a:gridCol>
                <a:gridCol w="1819373">
                  <a:extLst>
                    <a:ext uri="{9D8B030D-6E8A-4147-A177-3AD203B41FA5}">
                      <a16:colId xmlns:a16="http://schemas.microsoft.com/office/drawing/2014/main" val="500266180"/>
                    </a:ext>
                  </a:extLst>
                </a:gridCol>
                <a:gridCol w="1677971">
                  <a:extLst>
                    <a:ext uri="{9D8B030D-6E8A-4147-A177-3AD203B41FA5}">
                      <a16:colId xmlns:a16="http://schemas.microsoft.com/office/drawing/2014/main" val="2761154606"/>
                    </a:ext>
                  </a:extLst>
                </a:gridCol>
                <a:gridCol w="1913641">
                  <a:extLst>
                    <a:ext uri="{9D8B030D-6E8A-4147-A177-3AD203B41FA5}">
                      <a16:colId xmlns:a16="http://schemas.microsoft.com/office/drawing/2014/main" val="1658932315"/>
                    </a:ext>
                  </a:extLst>
                </a:gridCol>
                <a:gridCol w="1857081">
                  <a:extLst>
                    <a:ext uri="{9D8B030D-6E8A-4147-A177-3AD203B41FA5}">
                      <a16:colId xmlns:a16="http://schemas.microsoft.com/office/drawing/2014/main" val="174132002"/>
                    </a:ext>
                  </a:extLst>
                </a:gridCol>
                <a:gridCol w="1550470">
                  <a:extLst>
                    <a:ext uri="{9D8B030D-6E8A-4147-A177-3AD203B41FA5}">
                      <a16:colId xmlns:a16="http://schemas.microsoft.com/office/drawing/2014/main" val="1643412136"/>
                    </a:ext>
                  </a:extLst>
                </a:gridCol>
              </a:tblGrid>
              <a:tr h="370840">
                <a:tc>
                  <a:txBody>
                    <a:bodyPr/>
                    <a:lstStyle/>
                    <a:p>
                      <a:r>
                        <a:rPr lang="en-IN" sz="1800" dirty="0"/>
                        <a:t>Model</a:t>
                      </a:r>
                    </a:p>
                  </a:txBody>
                  <a:tcPr/>
                </a:tc>
                <a:tc>
                  <a:txBody>
                    <a:bodyPr/>
                    <a:lstStyle/>
                    <a:p>
                      <a:pPr algn="ctr"/>
                      <a:r>
                        <a:rPr lang="en-IN" dirty="0"/>
                        <a:t>class</a:t>
                      </a:r>
                    </a:p>
                  </a:txBody>
                  <a:tcPr/>
                </a:tc>
                <a:tc>
                  <a:txBody>
                    <a:bodyPr/>
                    <a:lstStyle/>
                    <a:p>
                      <a:pPr algn="ctr"/>
                      <a:r>
                        <a:rPr lang="en-IN" dirty="0"/>
                        <a:t>Precision</a:t>
                      </a:r>
                    </a:p>
                  </a:txBody>
                  <a:tcPr/>
                </a:tc>
                <a:tc>
                  <a:txBody>
                    <a:bodyPr/>
                    <a:lstStyle/>
                    <a:p>
                      <a:pPr algn="ctr"/>
                      <a:r>
                        <a:rPr lang="en-IN" dirty="0"/>
                        <a:t>recall</a:t>
                      </a:r>
                    </a:p>
                  </a:txBody>
                  <a:tcPr/>
                </a:tc>
                <a:tc>
                  <a:txBody>
                    <a:bodyPr/>
                    <a:lstStyle/>
                    <a:p>
                      <a:pPr algn="ctr"/>
                      <a:r>
                        <a:rPr lang="en-IN" dirty="0"/>
                        <a:t>f1-score</a:t>
                      </a:r>
                    </a:p>
                  </a:txBody>
                  <a:tcPr/>
                </a:tc>
                <a:tc>
                  <a:txBody>
                    <a:bodyPr/>
                    <a:lstStyle/>
                    <a:p>
                      <a:pPr algn="ctr"/>
                      <a:r>
                        <a:rPr lang="en-IN" dirty="0"/>
                        <a:t>Accuracy</a:t>
                      </a:r>
                    </a:p>
                  </a:txBody>
                  <a:tcPr/>
                </a:tc>
                <a:extLst>
                  <a:ext uri="{0D108BD9-81ED-4DB2-BD59-A6C34878D82A}">
                    <a16:rowId xmlns:a16="http://schemas.microsoft.com/office/drawing/2014/main" val="1056314929"/>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Naive Bayes Classifier</a:t>
                      </a:r>
                    </a:p>
                  </a:txBody>
                  <a:tcPr/>
                </a:tc>
                <a:tc>
                  <a:txBody>
                    <a:bodyPr/>
                    <a:lstStyle/>
                    <a:p>
                      <a:pPr algn="ctr"/>
                      <a:r>
                        <a:rPr lang="en-IN" dirty="0"/>
                        <a:t> 0</a:t>
                      </a:r>
                    </a:p>
                  </a:txBody>
                  <a:tcPr/>
                </a:tc>
                <a:tc>
                  <a:txBody>
                    <a:bodyPr/>
                    <a:lstStyle/>
                    <a:p>
                      <a:pPr algn="ctr"/>
                      <a:r>
                        <a:rPr lang="en-IN" dirty="0"/>
                        <a:t> 0.95</a:t>
                      </a:r>
                    </a:p>
                  </a:txBody>
                  <a:tcPr/>
                </a:tc>
                <a:tc>
                  <a:txBody>
                    <a:bodyPr/>
                    <a:lstStyle/>
                    <a:p>
                      <a:pPr algn="ctr"/>
                      <a:r>
                        <a:rPr lang="en-IN" dirty="0"/>
                        <a:t>0.97</a:t>
                      </a:r>
                    </a:p>
                  </a:txBody>
                  <a:tcPr/>
                </a:tc>
                <a:tc>
                  <a:txBody>
                    <a:bodyPr/>
                    <a:lstStyle/>
                    <a:p>
                      <a:pPr algn="ctr"/>
                      <a:r>
                        <a:rPr lang="en-IN" dirty="0"/>
                        <a:t>0.96</a:t>
                      </a:r>
                    </a:p>
                  </a:txBody>
                  <a:tcPr/>
                </a:tc>
                <a:tc>
                  <a:txBody>
                    <a:bodyPr/>
                    <a:lstStyle/>
                    <a:p>
                      <a:r>
                        <a:rPr lang="en-IN" dirty="0"/>
                        <a:t>0.92</a:t>
                      </a:r>
                    </a:p>
                  </a:txBody>
                  <a:tcPr/>
                </a:tc>
                <a:extLst>
                  <a:ext uri="{0D108BD9-81ED-4DB2-BD59-A6C34878D82A}">
                    <a16:rowId xmlns:a16="http://schemas.microsoft.com/office/drawing/2014/main" val="517847940"/>
                  </a:ext>
                </a:extLst>
              </a:tr>
              <a:tr h="370840">
                <a:tc>
                  <a:txBody>
                    <a:bodyPr/>
                    <a:lstStyle/>
                    <a:p>
                      <a:endParaRPr lang="en-IN" dirty="0"/>
                    </a:p>
                  </a:txBody>
                  <a:tcPr/>
                </a:tc>
                <a:tc>
                  <a:txBody>
                    <a:bodyPr/>
                    <a:lstStyle/>
                    <a:p>
                      <a:pPr algn="ctr"/>
                      <a:r>
                        <a:rPr lang="en-IN" dirty="0"/>
                        <a:t>1</a:t>
                      </a:r>
                    </a:p>
                  </a:txBody>
                  <a:tcPr/>
                </a:tc>
                <a:tc>
                  <a:txBody>
                    <a:bodyPr/>
                    <a:lstStyle/>
                    <a:p>
                      <a:pPr algn="ctr"/>
                      <a:r>
                        <a:rPr lang="en-IN" dirty="0"/>
                        <a:t>0.51</a:t>
                      </a:r>
                    </a:p>
                  </a:txBody>
                  <a:tcPr/>
                </a:tc>
                <a:tc>
                  <a:txBody>
                    <a:bodyPr/>
                    <a:lstStyle/>
                    <a:p>
                      <a:pPr algn="ctr"/>
                      <a:r>
                        <a:rPr lang="en-IN" dirty="0"/>
                        <a:t>0.39</a:t>
                      </a:r>
                    </a:p>
                  </a:txBody>
                  <a:tcPr/>
                </a:tc>
                <a:tc>
                  <a:txBody>
                    <a:bodyPr/>
                    <a:lstStyle/>
                    <a:p>
                      <a:pPr algn="ctr"/>
                      <a:r>
                        <a:rPr lang="en-IN" dirty="0"/>
                        <a:t>0.44</a:t>
                      </a:r>
                    </a:p>
                  </a:txBody>
                  <a:tcPr/>
                </a:tc>
                <a:tc>
                  <a:txBody>
                    <a:bodyPr/>
                    <a:lstStyle/>
                    <a:p>
                      <a:endParaRPr lang="en-IN" dirty="0"/>
                    </a:p>
                  </a:txBody>
                  <a:tcPr/>
                </a:tc>
                <a:extLst>
                  <a:ext uri="{0D108BD9-81ED-4DB2-BD59-A6C34878D82A}">
                    <a16:rowId xmlns:a16="http://schemas.microsoft.com/office/drawing/2014/main" val="7334213"/>
                  </a:ext>
                </a:extLst>
              </a:tr>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Logistic Regression </a:t>
                      </a:r>
                    </a:p>
                  </a:txBody>
                  <a:tcPr/>
                </a:tc>
                <a:tc>
                  <a:txBody>
                    <a:bodyPr/>
                    <a:lstStyle/>
                    <a:p>
                      <a:pPr algn="ctr"/>
                      <a:r>
                        <a:rPr lang="en-IN" dirty="0"/>
                        <a:t> 0</a:t>
                      </a:r>
                    </a:p>
                  </a:txBody>
                  <a:tcPr/>
                </a:tc>
                <a:tc>
                  <a:txBody>
                    <a:bodyPr/>
                    <a:lstStyle/>
                    <a:p>
                      <a:r>
                        <a:rPr lang="en-IN" dirty="0"/>
                        <a:t>0.99</a:t>
                      </a:r>
                    </a:p>
                  </a:txBody>
                  <a:tcPr/>
                </a:tc>
                <a:tc>
                  <a:txBody>
                    <a:bodyPr/>
                    <a:lstStyle/>
                    <a:p>
                      <a:r>
                        <a:rPr lang="en-IN" dirty="0"/>
                        <a:t>0.86</a:t>
                      </a:r>
                    </a:p>
                  </a:txBody>
                  <a:tcPr/>
                </a:tc>
                <a:tc>
                  <a:txBody>
                    <a:bodyPr/>
                    <a:lstStyle/>
                    <a:p>
                      <a:r>
                        <a:rPr lang="en-IN" dirty="0"/>
                        <a:t>0.92</a:t>
                      </a:r>
                    </a:p>
                  </a:txBody>
                  <a:tcPr/>
                </a:tc>
                <a:tc>
                  <a:txBody>
                    <a:bodyPr/>
                    <a:lstStyle/>
                    <a:p>
                      <a:r>
                        <a:rPr lang="en-IN" dirty="0"/>
                        <a:t>0.86</a:t>
                      </a:r>
                    </a:p>
                  </a:txBody>
                  <a:tcPr/>
                </a:tc>
                <a:extLst>
                  <a:ext uri="{0D108BD9-81ED-4DB2-BD59-A6C34878D82A}">
                    <a16:rowId xmlns:a16="http://schemas.microsoft.com/office/drawing/2014/main" val="226857004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(Default parameters)</a:t>
                      </a:r>
                    </a:p>
                  </a:txBody>
                  <a:tcPr/>
                </a:tc>
                <a:tc>
                  <a:txBody>
                    <a:bodyPr/>
                    <a:lstStyle/>
                    <a:p>
                      <a:pPr algn="ctr"/>
                      <a:r>
                        <a:rPr lang="en-IN" dirty="0"/>
                        <a:t>1</a:t>
                      </a:r>
                    </a:p>
                  </a:txBody>
                  <a:tcPr/>
                </a:tc>
                <a:tc>
                  <a:txBody>
                    <a:bodyPr/>
                    <a:lstStyle/>
                    <a:p>
                      <a:r>
                        <a:rPr lang="en-IN" dirty="0"/>
                        <a:t>0.33</a:t>
                      </a:r>
                    </a:p>
                  </a:txBody>
                  <a:tcPr/>
                </a:tc>
                <a:tc>
                  <a:txBody>
                    <a:bodyPr/>
                    <a:lstStyle/>
                    <a:p>
                      <a:r>
                        <a:rPr lang="en-IN" dirty="0"/>
                        <a:t>0.85</a:t>
                      </a:r>
                    </a:p>
                  </a:txBody>
                  <a:tcPr/>
                </a:tc>
                <a:tc>
                  <a:txBody>
                    <a:bodyPr/>
                    <a:lstStyle/>
                    <a:p>
                      <a:r>
                        <a:rPr lang="en-IN" dirty="0"/>
                        <a:t>0.48</a:t>
                      </a:r>
                    </a:p>
                  </a:txBody>
                  <a:tcPr/>
                </a:tc>
                <a:tc>
                  <a:txBody>
                    <a:bodyPr/>
                    <a:lstStyle/>
                    <a:p>
                      <a:endParaRPr lang="en-IN"/>
                    </a:p>
                  </a:txBody>
                  <a:tcPr/>
                </a:tc>
                <a:extLst>
                  <a:ext uri="{0D108BD9-81ED-4DB2-BD59-A6C34878D82A}">
                    <a16:rowId xmlns:a16="http://schemas.microsoft.com/office/drawing/2014/main" val="2841388212"/>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Logistic Regression</a:t>
                      </a:r>
                    </a:p>
                  </a:txBody>
                  <a:tcPr/>
                </a:tc>
                <a:tc>
                  <a:txBody>
                    <a:bodyPr/>
                    <a:lstStyle/>
                    <a:p>
                      <a:pPr algn="ctr"/>
                      <a:r>
                        <a:rPr lang="en-IN" dirty="0"/>
                        <a:t> 0</a:t>
                      </a:r>
                    </a:p>
                  </a:txBody>
                  <a:tcPr/>
                </a:tc>
                <a:tc>
                  <a:txBody>
                    <a:bodyPr/>
                    <a:lstStyle/>
                    <a:p>
                      <a:r>
                        <a:rPr lang="en-IN" dirty="0"/>
                        <a:t>0.99</a:t>
                      </a:r>
                    </a:p>
                  </a:txBody>
                  <a:tcPr/>
                </a:tc>
                <a:tc>
                  <a:txBody>
                    <a:bodyPr/>
                    <a:lstStyle/>
                    <a:p>
                      <a:r>
                        <a:rPr lang="en-IN" dirty="0"/>
                        <a:t>0.68</a:t>
                      </a:r>
                    </a:p>
                  </a:txBody>
                  <a:tcPr/>
                </a:tc>
                <a:tc>
                  <a:txBody>
                    <a:bodyPr/>
                    <a:lstStyle/>
                    <a:p>
                      <a:r>
                        <a:rPr lang="en-IN" dirty="0"/>
                        <a:t>0.81</a:t>
                      </a:r>
                    </a:p>
                  </a:txBody>
                  <a:tcPr/>
                </a:tc>
                <a:tc>
                  <a:txBody>
                    <a:bodyPr/>
                    <a:lstStyle/>
                    <a:p>
                      <a:r>
                        <a:rPr lang="en-IN" dirty="0"/>
                        <a:t>0.70</a:t>
                      </a:r>
                    </a:p>
                  </a:txBody>
                  <a:tcPr/>
                </a:tc>
                <a:extLst>
                  <a:ext uri="{0D108BD9-81ED-4DB2-BD59-A6C34878D82A}">
                    <a16:rowId xmlns:a16="http://schemas.microsoft.com/office/drawing/2014/main" val="130787897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t>
                      </a:r>
                      <a:r>
                        <a:rPr lang="en-IN" sz="1400" b="1" i="0" u="none" strike="noStrike" cap="none" dirty="0">
                          <a:solidFill>
                            <a:schemeClr val="dk1"/>
                          </a:solidFill>
                          <a:effectLst/>
                          <a:latin typeface="+mn-lt"/>
                          <a:ea typeface="+mn-ea"/>
                          <a:cs typeface="+mn-cs"/>
                          <a:sym typeface="Arial"/>
                        </a:rPr>
                        <a:t>Tuned </a:t>
                      </a:r>
                      <a:r>
                        <a:rPr lang="en-IN" sz="1400" b="1" i="0" u="none" strike="noStrike" cap="none" dirty="0" err="1">
                          <a:solidFill>
                            <a:schemeClr val="dk1"/>
                          </a:solidFill>
                          <a:effectLst/>
                          <a:latin typeface="+mn-lt"/>
                          <a:ea typeface="+mn-ea"/>
                          <a:cs typeface="+mn-cs"/>
                          <a:sym typeface="Arial"/>
                        </a:rPr>
                        <a:t>Hyperameters</a:t>
                      </a:r>
                      <a:r>
                        <a:rPr lang="en-IN" sz="1400" b="1" i="0" u="none" strike="noStrike" cap="none" dirty="0">
                          <a:solidFill>
                            <a:schemeClr val="dk1"/>
                          </a:solidFill>
                          <a:effectLst/>
                          <a:latin typeface="+mn-lt"/>
                          <a:ea typeface="+mn-ea"/>
                          <a:cs typeface="+mn-cs"/>
                          <a:sym typeface="Arial"/>
                        </a:rPr>
                        <a:t>)</a:t>
                      </a:r>
                    </a:p>
                  </a:txBody>
                  <a:tcPr/>
                </a:tc>
                <a:tc>
                  <a:txBody>
                    <a:bodyPr/>
                    <a:lstStyle/>
                    <a:p>
                      <a:pPr algn="ctr"/>
                      <a:r>
                        <a:rPr lang="en-IN" dirty="0"/>
                        <a:t>1</a:t>
                      </a:r>
                    </a:p>
                  </a:txBody>
                  <a:tcPr/>
                </a:tc>
                <a:tc>
                  <a:txBody>
                    <a:bodyPr/>
                    <a:lstStyle/>
                    <a:p>
                      <a:r>
                        <a:rPr lang="en-IN" dirty="0"/>
                        <a:t>0.20</a:t>
                      </a:r>
                    </a:p>
                  </a:txBody>
                  <a:tcPr/>
                </a:tc>
                <a:tc>
                  <a:txBody>
                    <a:bodyPr/>
                    <a:lstStyle/>
                    <a:p>
                      <a:r>
                        <a:rPr lang="en-IN" dirty="0"/>
                        <a:t>0.94</a:t>
                      </a:r>
                    </a:p>
                  </a:txBody>
                  <a:tcPr/>
                </a:tc>
                <a:tc>
                  <a:txBody>
                    <a:bodyPr/>
                    <a:lstStyle/>
                    <a:p>
                      <a:r>
                        <a:rPr lang="en-IN" dirty="0"/>
                        <a:t>0.33</a:t>
                      </a:r>
                    </a:p>
                  </a:txBody>
                  <a:tcPr/>
                </a:tc>
                <a:tc>
                  <a:txBody>
                    <a:bodyPr/>
                    <a:lstStyle/>
                    <a:p>
                      <a:endParaRPr lang="en-IN" dirty="0"/>
                    </a:p>
                  </a:txBody>
                  <a:tcPr/>
                </a:tc>
                <a:extLst>
                  <a:ext uri="{0D108BD9-81ED-4DB2-BD59-A6C34878D82A}">
                    <a16:rowId xmlns:a16="http://schemas.microsoft.com/office/drawing/2014/main" val="169970084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KNN</a:t>
                      </a:r>
                    </a:p>
                  </a:txBody>
                  <a:tcPr/>
                </a:tc>
                <a:tc>
                  <a:txBody>
                    <a:bodyPr/>
                    <a:lstStyle/>
                    <a:p>
                      <a:pPr algn="ctr"/>
                      <a:r>
                        <a:rPr lang="en-IN" dirty="0"/>
                        <a:t> 0</a:t>
                      </a:r>
                    </a:p>
                  </a:txBody>
                  <a:tcPr/>
                </a:tc>
                <a:tc>
                  <a:txBody>
                    <a:bodyPr/>
                    <a:lstStyle/>
                    <a:p>
                      <a:r>
                        <a:rPr lang="en-IN" dirty="0"/>
                        <a:t>0.95</a:t>
                      </a:r>
                    </a:p>
                  </a:txBody>
                  <a:tcPr/>
                </a:tc>
                <a:tc>
                  <a:txBody>
                    <a:bodyPr/>
                    <a:lstStyle/>
                    <a:p>
                      <a:r>
                        <a:rPr lang="en-IN" dirty="0"/>
                        <a:t>0.98</a:t>
                      </a:r>
                    </a:p>
                  </a:txBody>
                  <a:tcPr/>
                </a:tc>
                <a:tc>
                  <a:txBody>
                    <a:bodyPr/>
                    <a:lstStyle/>
                    <a:p>
                      <a:r>
                        <a:rPr lang="en-IN" dirty="0"/>
                        <a:t>0.96</a:t>
                      </a:r>
                    </a:p>
                  </a:txBody>
                  <a:tcPr/>
                </a:tc>
                <a:tc>
                  <a:txBody>
                    <a:bodyPr/>
                    <a:lstStyle/>
                    <a:p>
                      <a:r>
                        <a:rPr lang="en-IN" dirty="0"/>
                        <a:t>0.93</a:t>
                      </a:r>
                    </a:p>
                  </a:txBody>
                  <a:tcPr/>
                </a:tc>
                <a:extLst>
                  <a:ext uri="{0D108BD9-81ED-4DB2-BD59-A6C34878D82A}">
                    <a16:rowId xmlns:a16="http://schemas.microsoft.com/office/drawing/2014/main" val="80819817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(Default parameters)</a:t>
                      </a:r>
                    </a:p>
                  </a:txBody>
                  <a:tcPr/>
                </a:tc>
                <a:tc>
                  <a:txBody>
                    <a:bodyPr/>
                    <a:lstStyle/>
                    <a:p>
                      <a:pPr algn="ctr"/>
                      <a:r>
                        <a:rPr lang="en-IN" dirty="0"/>
                        <a:t>1</a:t>
                      </a:r>
                    </a:p>
                  </a:txBody>
                  <a:tcPr/>
                </a:tc>
                <a:tc>
                  <a:txBody>
                    <a:bodyPr/>
                    <a:lstStyle/>
                    <a:p>
                      <a:r>
                        <a:rPr lang="en-IN" dirty="0"/>
                        <a:t>0.60</a:t>
                      </a:r>
                    </a:p>
                  </a:txBody>
                  <a:tcPr/>
                </a:tc>
                <a:tc>
                  <a:txBody>
                    <a:bodyPr/>
                    <a:lstStyle/>
                    <a:p>
                      <a:r>
                        <a:rPr lang="en-IN" dirty="0"/>
                        <a:t>0.42</a:t>
                      </a:r>
                    </a:p>
                  </a:txBody>
                  <a:tcPr/>
                </a:tc>
                <a:tc>
                  <a:txBody>
                    <a:bodyPr/>
                    <a:lstStyle/>
                    <a:p>
                      <a:r>
                        <a:rPr lang="en-IN" dirty="0"/>
                        <a:t>0.49</a:t>
                      </a:r>
                    </a:p>
                  </a:txBody>
                  <a:tcPr/>
                </a:tc>
                <a:tc>
                  <a:txBody>
                    <a:bodyPr/>
                    <a:lstStyle/>
                    <a:p>
                      <a:endParaRPr lang="en-IN" dirty="0"/>
                    </a:p>
                  </a:txBody>
                  <a:tcPr/>
                </a:tc>
                <a:extLst>
                  <a:ext uri="{0D108BD9-81ED-4DB2-BD59-A6C34878D82A}">
                    <a16:rowId xmlns:a16="http://schemas.microsoft.com/office/drawing/2014/main" val="261996682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KNN</a:t>
                      </a:r>
                    </a:p>
                  </a:txBody>
                  <a:tcPr/>
                </a:tc>
                <a:tc>
                  <a:txBody>
                    <a:bodyPr/>
                    <a:lstStyle/>
                    <a:p>
                      <a:pPr algn="ctr"/>
                      <a:r>
                        <a:rPr lang="en-IN" dirty="0"/>
                        <a:t> 0</a:t>
                      </a:r>
                    </a:p>
                  </a:txBody>
                  <a:tcPr/>
                </a:tc>
                <a:tc>
                  <a:txBody>
                    <a:bodyPr/>
                    <a:lstStyle/>
                    <a:p>
                      <a:r>
                        <a:rPr lang="en-IN" dirty="0"/>
                        <a:t>0.95</a:t>
                      </a:r>
                    </a:p>
                  </a:txBody>
                  <a:tcPr/>
                </a:tc>
                <a:tc>
                  <a:txBody>
                    <a:bodyPr/>
                    <a:lstStyle/>
                    <a:p>
                      <a:r>
                        <a:rPr lang="en-IN" dirty="0"/>
                        <a:t>0.97</a:t>
                      </a:r>
                    </a:p>
                  </a:txBody>
                  <a:tcPr/>
                </a:tc>
                <a:tc>
                  <a:txBody>
                    <a:bodyPr/>
                    <a:lstStyle/>
                    <a:p>
                      <a:r>
                        <a:rPr lang="en-IN" dirty="0"/>
                        <a:t>0.96</a:t>
                      </a:r>
                    </a:p>
                  </a:txBody>
                  <a:tcPr/>
                </a:tc>
                <a:tc>
                  <a:txBody>
                    <a:bodyPr/>
                    <a:lstStyle/>
                    <a:p>
                      <a:r>
                        <a:rPr lang="en-IN" dirty="0"/>
                        <a:t>0.93</a:t>
                      </a:r>
                    </a:p>
                  </a:txBody>
                  <a:tcPr/>
                </a:tc>
                <a:extLst>
                  <a:ext uri="{0D108BD9-81ED-4DB2-BD59-A6C34878D82A}">
                    <a16:rowId xmlns:a16="http://schemas.microsoft.com/office/drawing/2014/main" val="360457126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t>
                      </a:r>
                      <a:r>
                        <a:rPr lang="en-IN" sz="1400" b="1" i="0" u="none" strike="noStrike" cap="none" dirty="0">
                          <a:solidFill>
                            <a:schemeClr val="dk1"/>
                          </a:solidFill>
                          <a:effectLst/>
                          <a:latin typeface="+mn-lt"/>
                          <a:ea typeface="+mn-ea"/>
                          <a:cs typeface="+mn-cs"/>
                          <a:sym typeface="Arial"/>
                        </a:rPr>
                        <a:t>Tuned </a:t>
                      </a:r>
                      <a:r>
                        <a:rPr lang="en-IN" sz="1400" b="1" i="0" u="none" strike="noStrike" cap="none" dirty="0" err="1">
                          <a:solidFill>
                            <a:schemeClr val="dk1"/>
                          </a:solidFill>
                          <a:effectLst/>
                          <a:latin typeface="+mn-lt"/>
                          <a:ea typeface="+mn-ea"/>
                          <a:cs typeface="+mn-cs"/>
                          <a:sym typeface="Arial"/>
                        </a:rPr>
                        <a:t>Hyperameters</a:t>
                      </a:r>
                      <a:r>
                        <a:rPr lang="en-IN" sz="1400" b="1" i="0" u="none" strike="noStrike" cap="none" dirty="0">
                          <a:solidFill>
                            <a:schemeClr val="dk1"/>
                          </a:solidFill>
                          <a:effectLst/>
                          <a:latin typeface="+mn-lt"/>
                          <a:ea typeface="+mn-ea"/>
                          <a:cs typeface="+mn-cs"/>
                          <a:sym typeface="Arial"/>
                        </a:rPr>
                        <a:t>)</a:t>
                      </a:r>
                    </a:p>
                  </a:txBody>
                  <a:tcPr/>
                </a:tc>
                <a:tc>
                  <a:txBody>
                    <a:bodyPr/>
                    <a:lstStyle/>
                    <a:p>
                      <a:pPr algn="ctr"/>
                      <a:r>
                        <a:rPr lang="en-IN" dirty="0"/>
                        <a:t>1</a:t>
                      </a:r>
                    </a:p>
                  </a:txBody>
                  <a:tcPr/>
                </a:tc>
                <a:tc>
                  <a:txBody>
                    <a:bodyPr/>
                    <a:lstStyle/>
                    <a:p>
                      <a:r>
                        <a:rPr lang="en-IN" dirty="0"/>
                        <a:t>0.56</a:t>
                      </a:r>
                    </a:p>
                  </a:txBody>
                  <a:tcPr/>
                </a:tc>
                <a:tc>
                  <a:txBody>
                    <a:bodyPr/>
                    <a:lstStyle/>
                    <a:p>
                      <a:r>
                        <a:rPr lang="en-IN" dirty="0"/>
                        <a:t>0.40</a:t>
                      </a:r>
                    </a:p>
                  </a:txBody>
                  <a:tcPr/>
                </a:tc>
                <a:tc>
                  <a:txBody>
                    <a:bodyPr/>
                    <a:lstStyle/>
                    <a:p>
                      <a:r>
                        <a:rPr lang="en-IN" dirty="0"/>
                        <a:t>0.47</a:t>
                      </a:r>
                    </a:p>
                  </a:txBody>
                  <a:tcPr/>
                </a:tc>
                <a:tc>
                  <a:txBody>
                    <a:bodyPr/>
                    <a:lstStyle/>
                    <a:p>
                      <a:endParaRPr lang="en-IN" dirty="0"/>
                    </a:p>
                  </a:txBody>
                  <a:tcPr/>
                </a:tc>
                <a:extLst>
                  <a:ext uri="{0D108BD9-81ED-4DB2-BD59-A6C34878D82A}">
                    <a16:rowId xmlns:a16="http://schemas.microsoft.com/office/drawing/2014/main" val="187079177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Random Forest</a:t>
                      </a:r>
                    </a:p>
                  </a:txBody>
                  <a:tcPr/>
                </a:tc>
                <a:tc>
                  <a:txBody>
                    <a:bodyPr/>
                    <a:lstStyle/>
                    <a:p>
                      <a:pPr algn="ctr"/>
                      <a:r>
                        <a:rPr lang="en-IN" dirty="0"/>
                        <a:t> 0</a:t>
                      </a:r>
                    </a:p>
                  </a:txBody>
                  <a:tcPr/>
                </a:tc>
                <a:tc>
                  <a:txBody>
                    <a:bodyPr/>
                    <a:lstStyle/>
                    <a:p>
                      <a:r>
                        <a:rPr lang="en-IN" dirty="0"/>
                        <a:t>0.99</a:t>
                      </a:r>
                    </a:p>
                  </a:txBody>
                  <a:tcPr/>
                </a:tc>
                <a:tc>
                  <a:txBody>
                    <a:bodyPr/>
                    <a:lstStyle/>
                    <a:p>
                      <a:r>
                        <a:rPr lang="en-IN" dirty="0"/>
                        <a:t>0.83</a:t>
                      </a:r>
                    </a:p>
                  </a:txBody>
                  <a:tcPr/>
                </a:tc>
                <a:tc>
                  <a:txBody>
                    <a:bodyPr/>
                    <a:lstStyle/>
                    <a:p>
                      <a:r>
                        <a:rPr lang="en-IN" dirty="0"/>
                        <a:t>0.90</a:t>
                      </a:r>
                    </a:p>
                  </a:txBody>
                  <a:tcPr/>
                </a:tc>
                <a:tc>
                  <a:txBody>
                    <a:bodyPr/>
                    <a:lstStyle/>
                    <a:p>
                      <a:r>
                        <a:rPr lang="en-IN" dirty="0"/>
                        <a:t>0.83</a:t>
                      </a:r>
                    </a:p>
                  </a:txBody>
                  <a:tcPr/>
                </a:tc>
                <a:extLst>
                  <a:ext uri="{0D108BD9-81ED-4DB2-BD59-A6C34878D82A}">
                    <a16:rowId xmlns:a16="http://schemas.microsoft.com/office/drawing/2014/main" val="101075301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t>
                      </a:r>
                      <a:r>
                        <a:rPr lang="en-IN" sz="1400" b="1" i="0" u="none" strike="noStrike" cap="none" dirty="0">
                          <a:solidFill>
                            <a:schemeClr val="dk1"/>
                          </a:solidFill>
                          <a:effectLst/>
                          <a:latin typeface="+mn-lt"/>
                          <a:ea typeface="+mn-ea"/>
                          <a:cs typeface="+mn-cs"/>
                          <a:sym typeface="Arial"/>
                        </a:rPr>
                        <a:t>Tuned </a:t>
                      </a:r>
                      <a:r>
                        <a:rPr lang="en-IN" sz="1400" b="1" i="0" u="none" strike="noStrike" cap="none" dirty="0" err="1">
                          <a:solidFill>
                            <a:schemeClr val="dk1"/>
                          </a:solidFill>
                          <a:effectLst/>
                          <a:latin typeface="+mn-lt"/>
                          <a:ea typeface="+mn-ea"/>
                          <a:cs typeface="+mn-cs"/>
                          <a:sym typeface="Arial"/>
                        </a:rPr>
                        <a:t>Hyperameters</a:t>
                      </a:r>
                      <a:r>
                        <a:rPr lang="en-IN" sz="1400" b="1" i="0" u="none" strike="noStrike" cap="none" dirty="0">
                          <a:solidFill>
                            <a:schemeClr val="dk1"/>
                          </a:solidFill>
                          <a:effectLst/>
                          <a:latin typeface="+mn-lt"/>
                          <a:ea typeface="+mn-ea"/>
                          <a:cs typeface="+mn-cs"/>
                          <a:sym typeface="Arial"/>
                        </a:rPr>
                        <a:t>)</a:t>
                      </a:r>
                    </a:p>
                  </a:txBody>
                  <a:tcPr/>
                </a:tc>
                <a:tc>
                  <a:txBody>
                    <a:bodyPr/>
                    <a:lstStyle/>
                    <a:p>
                      <a:pPr algn="ctr"/>
                      <a:r>
                        <a:rPr lang="en-IN" dirty="0"/>
                        <a:t>1</a:t>
                      </a:r>
                    </a:p>
                  </a:txBody>
                  <a:tcPr/>
                </a:tc>
                <a:tc>
                  <a:txBody>
                    <a:bodyPr/>
                    <a:lstStyle/>
                    <a:p>
                      <a:r>
                        <a:rPr lang="en-IN" dirty="0"/>
                        <a:t>0.29</a:t>
                      </a:r>
                    </a:p>
                  </a:txBody>
                  <a:tcPr/>
                </a:tc>
                <a:tc>
                  <a:txBody>
                    <a:bodyPr/>
                    <a:lstStyle/>
                    <a:p>
                      <a:r>
                        <a:rPr lang="en-IN" dirty="0"/>
                        <a:t>0.85</a:t>
                      </a:r>
                    </a:p>
                  </a:txBody>
                  <a:tcPr/>
                </a:tc>
                <a:tc>
                  <a:txBody>
                    <a:bodyPr/>
                    <a:lstStyle/>
                    <a:p>
                      <a:r>
                        <a:rPr lang="en-IN" dirty="0"/>
                        <a:t>0.44</a:t>
                      </a:r>
                    </a:p>
                  </a:txBody>
                  <a:tcPr/>
                </a:tc>
                <a:tc>
                  <a:txBody>
                    <a:bodyPr/>
                    <a:lstStyle/>
                    <a:p>
                      <a:endParaRPr lang="en-IN" dirty="0"/>
                    </a:p>
                  </a:txBody>
                  <a:tcPr/>
                </a:tc>
                <a:extLst>
                  <a:ext uri="{0D108BD9-81ED-4DB2-BD59-A6C34878D82A}">
                    <a16:rowId xmlns:a16="http://schemas.microsoft.com/office/drawing/2014/main" val="12883774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Gradient Boosting</a:t>
                      </a:r>
                    </a:p>
                  </a:txBody>
                  <a:tcPr/>
                </a:tc>
                <a:tc>
                  <a:txBody>
                    <a:bodyPr/>
                    <a:lstStyle/>
                    <a:p>
                      <a:pPr algn="ctr"/>
                      <a:r>
                        <a:rPr lang="en-IN" dirty="0"/>
                        <a:t> 0</a:t>
                      </a:r>
                    </a:p>
                  </a:txBody>
                  <a:tcPr/>
                </a:tc>
                <a:tc>
                  <a:txBody>
                    <a:bodyPr/>
                    <a:lstStyle/>
                    <a:p>
                      <a:r>
                        <a:rPr lang="en-IN" dirty="0"/>
                        <a:t>0.97</a:t>
                      </a:r>
                    </a:p>
                  </a:txBody>
                  <a:tcPr/>
                </a:tc>
                <a:tc>
                  <a:txBody>
                    <a:bodyPr/>
                    <a:lstStyle/>
                    <a:p>
                      <a:r>
                        <a:rPr lang="en-IN" dirty="0"/>
                        <a:t>0.96</a:t>
                      </a:r>
                    </a:p>
                  </a:txBody>
                  <a:tcPr/>
                </a:tc>
                <a:tc>
                  <a:txBody>
                    <a:bodyPr/>
                    <a:lstStyle/>
                    <a:p>
                      <a:r>
                        <a:rPr lang="en-IN" dirty="0"/>
                        <a:t>0.96</a:t>
                      </a:r>
                    </a:p>
                  </a:txBody>
                  <a:tcPr/>
                </a:tc>
                <a:tc>
                  <a:txBody>
                    <a:bodyPr/>
                    <a:lstStyle/>
                    <a:p>
                      <a:r>
                        <a:rPr lang="en-IN" dirty="0"/>
                        <a:t>0.93</a:t>
                      </a:r>
                    </a:p>
                  </a:txBody>
                  <a:tcPr/>
                </a:tc>
                <a:extLst>
                  <a:ext uri="{0D108BD9-81ED-4DB2-BD59-A6C34878D82A}">
                    <a16:rowId xmlns:a16="http://schemas.microsoft.com/office/drawing/2014/main" val="1976163382"/>
                  </a:ext>
                </a:extLst>
              </a:tr>
              <a:tr h="370840">
                <a:tc>
                  <a:txBody>
                    <a:bodyPr/>
                    <a:lstStyle/>
                    <a:p>
                      <a:endParaRPr lang="en-IN" dirty="0"/>
                    </a:p>
                  </a:txBody>
                  <a:tcPr/>
                </a:tc>
                <a:tc>
                  <a:txBody>
                    <a:bodyPr/>
                    <a:lstStyle/>
                    <a:p>
                      <a:pPr algn="ctr"/>
                      <a:r>
                        <a:rPr lang="en-IN" dirty="0"/>
                        <a:t>1</a:t>
                      </a:r>
                    </a:p>
                  </a:txBody>
                  <a:tcPr/>
                </a:tc>
                <a:tc>
                  <a:txBody>
                    <a:bodyPr/>
                    <a:lstStyle/>
                    <a:p>
                      <a:r>
                        <a:rPr lang="en-IN" dirty="0"/>
                        <a:t>0.56</a:t>
                      </a:r>
                    </a:p>
                  </a:txBody>
                  <a:tcPr/>
                </a:tc>
                <a:tc>
                  <a:txBody>
                    <a:bodyPr/>
                    <a:lstStyle/>
                    <a:p>
                      <a:r>
                        <a:rPr lang="en-IN" dirty="0"/>
                        <a:t>0.60</a:t>
                      </a:r>
                    </a:p>
                  </a:txBody>
                  <a:tcPr/>
                </a:tc>
                <a:tc>
                  <a:txBody>
                    <a:bodyPr/>
                    <a:lstStyle/>
                    <a:p>
                      <a:r>
                        <a:rPr lang="en-IN" dirty="0"/>
                        <a:t>0.58</a:t>
                      </a:r>
                    </a:p>
                  </a:txBody>
                  <a:tcPr/>
                </a:tc>
                <a:tc>
                  <a:txBody>
                    <a:bodyPr/>
                    <a:lstStyle/>
                    <a:p>
                      <a:endParaRPr lang="en-IN" dirty="0"/>
                    </a:p>
                  </a:txBody>
                  <a:tcPr/>
                </a:tc>
                <a:extLst>
                  <a:ext uri="{0D108BD9-81ED-4DB2-BD59-A6C34878D82A}">
                    <a16:rowId xmlns:a16="http://schemas.microsoft.com/office/drawing/2014/main" val="421402615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mn-lt"/>
                          <a:ea typeface="+mn-ea"/>
                          <a:cs typeface="+mn-cs"/>
                          <a:sym typeface="Arial"/>
                        </a:rPr>
                        <a:t>Tuned </a:t>
                      </a:r>
                      <a:r>
                        <a:rPr lang="en-IN" sz="1400" b="1" i="0" u="none" strike="noStrike" cap="none" dirty="0" err="1">
                          <a:solidFill>
                            <a:schemeClr val="dk1"/>
                          </a:solidFill>
                          <a:effectLst/>
                          <a:latin typeface="+mn-lt"/>
                          <a:ea typeface="+mn-ea"/>
                          <a:cs typeface="+mn-cs"/>
                          <a:sym typeface="Arial"/>
                        </a:rPr>
                        <a:t>XGBoost</a:t>
                      </a:r>
                      <a:r>
                        <a:rPr lang="en-IN" sz="1400" b="1" i="0" u="none" strike="noStrike" cap="none" dirty="0">
                          <a:solidFill>
                            <a:schemeClr val="dk1"/>
                          </a:solidFill>
                          <a:effectLst/>
                          <a:latin typeface="+mn-lt"/>
                          <a:ea typeface="+mn-ea"/>
                          <a:cs typeface="+mn-cs"/>
                          <a:sym typeface="Arial"/>
                        </a:rPr>
                        <a:t> Model</a:t>
                      </a:r>
                    </a:p>
                  </a:txBody>
                  <a:tcPr/>
                </a:tc>
                <a:tc>
                  <a:txBody>
                    <a:bodyPr/>
                    <a:lstStyle/>
                    <a:p>
                      <a:pPr algn="ctr"/>
                      <a:r>
                        <a:rPr lang="en-IN" dirty="0"/>
                        <a:t>0</a:t>
                      </a:r>
                    </a:p>
                  </a:txBody>
                  <a:tcPr/>
                </a:tc>
                <a:tc>
                  <a:txBody>
                    <a:bodyPr/>
                    <a:lstStyle/>
                    <a:p>
                      <a:r>
                        <a:rPr lang="en-IN" dirty="0"/>
                        <a:t>0.93</a:t>
                      </a:r>
                    </a:p>
                  </a:txBody>
                  <a:tcPr/>
                </a:tc>
                <a:tc>
                  <a:txBody>
                    <a:bodyPr/>
                    <a:lstStyle/>
                    <a:p>
                      <a:r>
                        <a:rPr lang="en-IN" dirty="0"/>
                        <a:t>1.00</a:t>
                      </a:r>
                    </a:p>
                  </a:txBody>
                  <a:tcPr/>
                </a:tc>
                <a:tc>
                  <a:txBody>
                    <a:bodyPr/>
                    <a:lstStyle/>
                    <a:p>
                      <a:r>
                        <a:rPr lang="en-IN" dirty="0"/>
                        <a:t>0.96</a:t>
                      </a:r>
                    </a:p>
                  </a:txBody>
                  <a:tcPr/>
                </a:tc>
                <a:tc>
                  <a:txBody>
                    <a:bodyPr/>
                    <a:lstStyle/>
                    <a:p>
                      <a:r>
                        <a:rPr lang="en-IN" dirty="0"/>
                        <a:t>0.93</a:t>
                      </a:r>
                    </a:p>
                  </a:txBody>
                  <a:tcPr/>
                </a:tc>
                <a:extLst>
                  <a:ext uri="{0D108BD9-81ED-4DB2-BD59-A6C34878D82A}">
                    <a16:rowId xmlns:a16="http://schemas.microsoft.com/office/drawing/2014/main" val="322517771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a:t>
                      </a:r>
                      <a:r>
                        <a:rPr lang="en-IN" sz="1400" b="1" i="0" u="none" strike="noStrike" cap="none" dirty="0">
                          <a:solidFill>
                            <a:schemeClr val="dk1"/>
                          </a:solidFill>
                          <a:effectLst/>
                          <a:latin typeface="+mn-lt"/>
                          <a:ea typeface="+mn-ea"/>
                          <a:cs typeface="+mn-cs"/>
                          <a:sym typeface="Arial"/>
                        </a:rPr>
                        <a:t>Tuned </a:t>
                      </a:r>
                      <a:r>
                        <a:rPr lang="en-IN" sz="1400" b="1" i="0" u="none" strike="noStrike" cap="none" dirty="0" err="1">
                          <a:solidFill>
                            <a:schemeClr val="dk1"/>
                          </a:solidFill>
                          <a:effectLst/>
                          <a:latin typeface="+mn-lt"/>
                          <a:ea typeface="+mn-ea"/>
                          <a:cs typeface="+mn-cs"/>
                          <a:sym typeface="Arial"/>
                        </a:rPr>
                        <a:t>Hyperameters</a:t>
                      </a:r>
                      <a:r>
                        <a:rPr lang="en-IN" sz="1400" b="1" i="0" u="none" strike="noStrike" cap="none" dirty="0">
                          <a:solidFill>
                            <a:schemeClr val="dk1"/>
                          </a:solidFill>
                          <a:effectLst/>
                          <a:latin typeface="+mn-lt"/>
                          <a:ea typeface="+mn-ea"/>
                          <a:cs typeface="+mn-cs"/>
                          <a:sym typeface="Arial"/>
                        </a:rPr>
                        <a:t>)</a:t>
                      </a:r>
                    </a:p>
                  </a:txBody>
                  <a:tcPr/>
                </a:tc>
                <a:tc>
                  <a:txBody>
                    <a:bodyPr/>
                    <a:lstStyle/>
                    <a:p>
                      <a:pPr algn="ctr"/>
                      <a:r>
                        <a:rPr lang="en-IN" dirty="0"/>
                        <a:t>1</a:t>
                      </a:r>
                    </a:p>
                  </a:txBody>
                  <a:tcPr/>
                </a:tc>
                <a:tc>
                  <a:txBody>
                    <a:bodyPr/>
                    <a:lstStyle/>
                    <a:p>
                      <a:r>
                        <a:rPr lang="en-IN" dirty="0"/>
                        <a:t>0.79</a:t>
                      </a:r>
                    </a:p>
                  </a:txBody>
                  <a:tcPr/>
                </a:tc>
                <a:tc>
                  <a:txBody>
                    <a:bodyPr/>
                    <a:lstStyle/>
                    <a:p>
                      <a:r>
                        <a:rPr lang="en-IN" dirty="0"/>
                        <a:t>0.06</a:t>
                      </a:r>
                    </a:p>
                  </a:txBody>
                  <a:tcPr/>
                </a:tc>
                <a:tc>
                  <a:txBody>
                    <a:bodyPr/>
                    <a:lstStyle/>
                    <a:p>
                      <a:r>
                        <a:rPr lang="en-IN" dirty="0"/>
                        <a:t>0.12</a:t>
                      </a:r>
                    </a:p>
                  </a:txBody>
                  <a:tcPr/>
                </a:tc>
                <a:tc>
                  <a:txBody>
                    <a:bodyPr/>
                    <a:lstStyle/>
                    <a:p>
                      <a:endParaRPr lang="en-IN" dirty="0"/>
                    </a:p>
                  </a:txBody>
                  <a:tcPr/>
                </a:tc>
                <a:extLst>
                  <a:ext uri="{0D108BD9-81ED-4DB2-BD59-A6C34878D82A}">
                    <a16:rowId xmlns:a16="http://schemas.microsoft.com/office/drawing/2014/main" val="1719567717"/>
                  </a:ext>
                </a:extLst>
              </a:tr>
            </a:tbl>
          </a:graphicData>
        </a:graphic>
      </p:graphicFrame>
    </p:spTree>
    <p:extLst>
      <p:ext uri="{BB962C8B-B14F-4D97-AF65-F5344CB8AC3E}">
        <p14:creationId xmlns:p14="http://schemas.microsoft.com/office/powerpoint/2010/main" val="2867970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body" idx="1"/>
          </p:nvPr>
        </p:nvSpPr>
        <p:spPr>
          <a:xfrm>
            <a:off x="643575" y="1366500"/>
            <a:ext cx="11126100" cy="523200"/>
          </a:xfrm>
          <a:prstGeom prst="rect">
            <a:avLst/>
          </a:prstGeom>
          <a:noFill/>
          <a:ln>
            <a:noFill/>
          </a:ln>
        </p:spPr>
        <p:txBody>
          <a:bodyPr spcFirstLastPara="1" wrap="square" lIns="91425" tIns="45700" rIns="91425" bIns="45700" anchor="t" anchorCtr="0">
            <a:normAutofit/>
          </a:bodyPr>
          <a:lstStyle/>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156" name="Google Shape;156;p23"/>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3"/>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58" name="Google Shape;158;p23"/>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59" name="Google Shape;159;p23"/>
          <p:cNvSpPr txBox="1">
            <a:spLocks noGrp="1"/>
          </p:cNvSpPr>
          <p:nvPr>
            <p:ph type="title"/>
          </p:nvPr>
        </p:nvSpPr>
        <p:spPr>
          <a:xfrm>
            <a:off x="570525" y="289713"/>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162" name="Google Shape;162;p23"/>
          <p:cNvSpPr txBox="1">
            <a:spLocks noGrp="1"/>
          </p:cNvSpPr>
          <p:nvPr>
            <p:ph type="body" idx="1"/>
          </p:nvPr>
        </p:nvSpPr>
        <p:spPr>
          <a:xfrm>
            <a:off x="607400" y="5350925"/>
            <a:ext cx="11285700" cy="874200"/>
          </a:xfrm>
          <a:prstGeom prst="rect">
            <a:avLst/>
          </a:prstGeom>
          <a:noFill/>
          <a:ln>
            <a:noFill/>
          </a:ln>
        </p:spPr>
        <p:txBody>
          <a:bodyPr spcFirstLastPara="1" wrap="square" lIns="91425" tIns="45700" rIns="91425" bIns="45700" anchor="t" anchorCtr="0">
            <a:noAutofit/>
          </a:bodyPr>
          <a:lstStyle/>
          <a:p>
            <a:pPr marL="114300" lvl="0" indent="0" algn="l" rtl="0">
              <a:lnSpc>
                <a:spcPct val="130000"/>
              </a:lnSpc>
              <a:spcBef>
                <a:spcPts val="1000"/>
              </a:spcBef>
              <a:spcAft>
                <a:spcPts val="1000"/>
              </a:spcAft>
              <a:buClr>
                <a:schemeClr val="dk1"/>
              </a:buClr>
              <a:buSzPts val="1800"/>
              <a:buNone/>
            </a:pPr>
            <a:endParaRPr sz="1800" dirty="0">
              <a:latin typeface="Times New Roman"/>
              <a:ea typeface="Times New Roman"/>
              <a:cs typeface="Times New Roman"/>
              <a:sym typeface="Times New Roman"/>
            </a:endParaRPr>
          </a:p>
        </p:txBody>
      </p:sp>
      <p:pic>
        <p:nvPicPr>
          <p:cNvPr id="7170" name="Picture 2">
            <a:extLst>
              <a:ext uri="{FF2B5EF4-FFF2-40B4-BE49-F238E27FC236}">
                <a16:creationId xmlns:a16="http://schemas.microsoft.com/office/drawing/2014/main" id="{54518E3F-2C63-B184-A380-1C23C5DEC6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46" y="0"/>
            <a:ext cx="1185525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58;p23">
            <a:extLst>
              <a:ext uri="{FF2B5EF4-FFF2-40B4-BE49-F238E27FC236}">
                <a16:creationId xmlns:a16="http://schemas.microsoft.com/office/drawing/2014/main" id="{3FCD6BCA-4017-EBA5-A0AE-A39F0ECAE468}"/>
              </a:ext>
            </a:extLst>
          </p:cNvPr>
          <p:cNvPicPr preferRelativeResize="0"/>
          <p:nvPr/>
        </p:nvPicPr>
        <p:blipFill rotWithShape="1">
          <a:blip r:embed="rId3">
            <a:alphaModFix/>
          </a:blip>
          <a:srcRect/>
          <a:stretch/>
        </p:blipFill>
        <p:spPr>
          <a:xfrm>
            <a:off x="9577828" y="50910"/>
            <a:ext cx="2614172" cy="1163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body" idx="1"/>
          </p:nvPr>
        </p:nvSpPr>
        <p:spPr>
          <a:xfrm>
            <a:off x="643575" y="1366500"/>
            <a:ext cx="11126100" cy="523200"/>
          </a:xfrm>
          <a:prstGeom prst="rect">
            <a:avLst/>
          </a:prstGeom>
          <a:noFill/>
          <a:ln>
            <a:noFill/>
          </a:ln>
        </p:spPr>
        <p:txBody>
          <a:bodyPr spcFirstLastPara="1" wrap="square" lIns="91425" tIns="45700" rIns="91425" bIns="45700" anchor="t" anchorCtr="0">
            <a:normAutofit/>
          </a:bodyPr>
          <a:lstStyle/>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156" name="Google Shape;156;p23"/>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3"/>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58" name="Google Shape;158;p23"/>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59" name="Google Shape;159;p23"/>
          <p:cNvSpPr txBox="1">
            <a:spLocks noGrp="1"/>
          </p:cNvSpPr>
          <p:nvPr>
            <p:ph type="title"/>
          </p:nvPr>
        </p:nvSpPr>
        <p:spPr>
          <a:xfrm>
            <a:off x="570525" y="289712"/>
            <a:ext cx="7206600" cy="30662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pic>
        <p:nvPicPr>
          <p:cNvPr id="2" name="Google Shape;158;p23">
            <a:extLst>
              <a:ext uri="{FF2B5EF4-FFF2-40B4-BE49-F238E27FC236}">
                <a16:creationId xmlns:a16="http://schemas.microsoft.com/office/drawing/2014/main" id="{3FCD6BCA-4017-EBA5-A0AE-A39F0ECAE468}"/>
              </a:ext>
            </a:extLst>
          </p:cNvPr>
          <p:cNvPicPr preferRelativeResize="0"/>
          <p:nvPr/>
        </p:nvPicPr>
        <p:blipFill rotWithShape="1">
          <a:blip r:embed="rId3">
            <a:alphaModFix/>
          </a:blip>
          <a:srcRect/>
          <a:stretch/>
        </p:blipFill>
        <p:spPr>
          <a:xfrm>
            <a:off x="9577828" y="50910"/>
            <a:ext cx="2614172" cy="1163929"/>
          </a:xfrm>
          <a:prstGeom prst="rect">
            <a:avLst/>
          </a:prstGeom>
          <a:noFill/>
          <a:ln>
            <a:noFill/>
          </a:ln>
        </p:spPr>
      </p:pic>
      <p:sp>
        <p:nvSpPr>
          <p:cNvPr id="4" name="Rectangle 2">
            <a:extLst>
              <a:ext uri="{FF2B5EF4-FFF2-40B4-BE49-F238E27FC236}">
                <a16:creationId xmlns:a16="http://schemas.microsoft.com/office/drawing/2014/main" id="{73790560-1AD9-3D45-74AE-2731E7E1B838}"/>
              </a:ext>
            </a:extLst>
          </p:cNvPr>
          <p:cNvSpPr>
            <a:spLocks noGrp="1" noChangeArrowheads="1"/>
          </p:cNvSpPr>
          <p:nvPr>
            <p:ph type="body" idx="1"/>
          </p:nvPr>
        </p:nvSpPr>
        <p:spPr bwMode="auto">
          <a:xfrm>
            <a:off x="422325" y="193145"/>
            <a:ext cx="10203434" cy="41510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Top 10 features for Business should consider while predicting customers who are likely to churn and can make business decision on those.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Below are the features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importances</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in their decreasing order:</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total_ic_mou_8 (total incoming minutes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days_since_last_rech</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(days since last recharge)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roam_og_to_ic_mou_8(roaming outgoing to incoming ratio of minute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total_vol_8 (total volume of data usage (2g + 3g)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last_day_rch_amt_8 (last day recharge amount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avg67_arpu(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avergae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revenure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 user average for 6th and 7th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tot_og_to_ic_mou_8 (total outgoing to incoming minutes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total_ic_mou_avgdiff8 (total incoming minutes of usage average 6th and 7th month difference from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aon</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(age on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avg67_max_rech_amt(average of 6th and 7th month maximum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recaherge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amount)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logistic regression using 16 feature variables I got: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Recall Score= 87%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 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ROC AUC= 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Specificity= 84%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293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body" idx="1"/>
          </p:nvPr>
        </p:nvSpPr>
        <p:spPr>
          <a:xfrm>
            <a:off x="643575" y="1366500"/>
            <a:ext cx="11126100" cy="523200"/>
          </a:xfrm>
          <a:prstGeom prst="rect">
            <a:avLst/>
          </a:prstGeom>
          <a:noFill/>
          <a:ln>
            <a:noFill/>
          </a:ln>
        </p:spPr>
        <p:txBody>
          <a:bodyPr spcFirstLastPara="1" wrap="square" lIns="91425" tIns="45700" rIns="91425" bIns="45700" anchor="t" anchorCtr="0">
            <a:normAutofit/>
          </a:bodyPr>
          <a:lstStyle/>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lang="en-US" sz="2200" dirty="0">
              <a:solidFill>
                <a:schemeClr val="dk1"/>
              </a:solidFill>
              <a:latin typeface="Times New Roman"/>
              <a:ea typeface="Times New Roman"/>
              <a:cs typeface="Times New Roman"/>
              <a:sym typeface="Times New Roman"/>
            </a:endParaRPr>
          </a:p>
          <a:p>
            <a:pPr marL="0" lvl="0" indent="0" algn="l" rtl="0">
              <a:lnSpc>
                <a:spcPct val="108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156" name="Google Shape;156;p23"/>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23"/>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58" name="Google Shape;158;p23"/>
          <p:cNvPicPr preferRelativeResize="0"/>
          <p:nvPr/>
        </p:nvPicPr>
        <p:blipFill rotWithShape="1">
          <a:blip r:embed="rId3">
            <a:alphaModFix/>
          </a:blip>
          <a:srcRect/>
          <a:stretch/>
        </p:blipFill>
        <p:spPr>
          <a:xfrm>
            <a:off x="9577831" y="5"/>
            <a:ext cx="2614172" cy="1163929"/>
          </a:xfrm>
          <a:prstGeom prst="rect">
            <a:avLst/>
          </a:prstGeom>
          <a:noFill/>
          <a:ln>
            <a:noFill/>
          </a:ln>
        </p:spPr>
      </p:pic>
      <p:pic>
        <p:nvPicPr>
          <p:cNvPr id="2" name="Google Shape;158;p23">
            <a:extLst>
              <a:ext uri="{FF2B5EF4-FFF2-40B4-BE49-F238E27FC236}">
                <a16:creationId xmlns:a16="http://schemas.microsoft.com/office/drawing/2014/main" id="{3FCD6BCA-4017-EBA5-A0AE-A39F0ECAE468}"/>
              </a:ext>
            </a:extLst>
          </p:cNvPr>
          <p:cNvPicPr preferRelativeResize="0"/>
          <p:nvPr/>
        </p:nvPicPr>
        <p:blipFill rotWithShape="1">
          <a:blip r:embed="rId3">
            <a:alphaModFix/>
          </a:blip>
          <a:srcRect/>
          <a:stretch/>
        </p:blipFill>
        <p:spPr>
          <a:xfrm>
            <a:off x="9577828" y="50910"/>
            <a:ext cx="2614172" cy="1163929"/>
          </a:xfrm>
          <a:prstGeom prst="rect">
            <a:avLst/>
          </a:prstGeom>
          <a:noFill/>
          <a:ln>
            <a:noFill/>
          </a:ln>
        </p:spPr>
      </p:pic>
      <p:sp>
        <p:nvSpPr>
          <p:cNvPr id="4" name="Rectangle 2">
            <a:extLst>
              <a:ext uri="{FF2B5EF4-FFF2-40B4-BE49-F238E27FC236}">
                <a16:creationId xmlns:a16="http://schemas.microsoft.com/office/drawing/2014/main" id="{73790560-1AD9-3D45-74AE-2731E7E1B838}"/>
              </a:ext>
            </a:extLst>
          </p:cNvPr>
          <p:cNvSpPr>
            <a:spLocks noGrp="1" noChangeArrowheads="1"/>
          </p:cNvSpPr>
          <p:nvPr>
            <p:ph type="body" idx="1"/>
          </p:nvPr>
        </p:nvSpPr>
        <p:spPr bwMode="auto">
          <a:xfrm>
            <a:off x="356878" y="2024415"/>
            <a:ext cx="258623" cy="4885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4" name="Picture 4">
            <a:extLst>
              <a:ext uri="{FF2B5EF4-FFF2-40B4-BE49-F238E27FC236}">
                <a16:creationId xmlns:a16="http://schemas.microsoft.com/office/drawing/2014/main" id="{1FAE7EB1-F148-ACC1-C80B-7CDD22B0B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326" y="0"/>
            <a:ext cx="929671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918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p24"/>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24"/>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70" name="Google Shape;170;p24"/>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71" name="Google Shape;171;p24"/>
          <p:cNvSpPr txBox="1">
            <a:spLocks noGrp="1"/>
          </p:cNvSpPr>
          <p:nvPr>
            <p:ph type="title"/>
          </p:nvPr>
        </p:nvSpPr>
        <p:spPr>
          <a:xfrm>
            <a:off x="570525" y="289713"/>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sz="1400" b="1" dirty="0">
              <a:latin typeface="Times New Roman"/>
              <a:ea typeface="Times New Roman"/>
              <a:cs typeface="Times New Roman"/>
              <a:sym typeface="Times New Roman"/>
            </a:endParaRPr>
          </a:p>
        </p:txBody>
      </p:sp>
      <p:sp>
        <p:nvSpPr>
          <p:cNvPr id="6" name="Rectangle 3">
            <a:extLst>
              <a:ext uri="{FF2B5EF4-FFF2-40B4-BE49-F238E27FC236}">
                <a16:creationId xmlns:a16="http://schemas.microsoft.com/office/drawing/2014/main" id="{AEF891A8-FDDE-5C63-8DB4-98C77350E71E}"/>
              </a:ext>
            </a:extLst>
          </p:cNvPr>
          <p:cNvSpPr>
            <a:spLocks noGrp="1" noChangeArrowheads="1"/>
          </p:cNvSpPr>
          <p:nvPr>
            <p:ph type="body" idx="1"/>
          </p:nvPr>
        </p:nvSpPr>
        <p:spPr bwMode="auto">
          <a:xfrm>
            <a:off x="452487" y="49085"/>
            <a:ext cx="11739513" cy="62747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58700"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Top 10 feature variables for business which will be very helpful in business making decision and give additional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benefits/discount to</a:t>
            </a:r>
            <a:r>
              <a:rPr lang="en-US" altLang="en-US" sz="1400" dirty="0">
                <a:solidFill>
                  <a:srgbClr val="000000"/>
                </a:solidFill>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customers who are likely to churn</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total_og_mou_8 (Total outgoing minutes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total_ic_mou_8 (Total incoming minutes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tot_amt_avgdiff8 (Total amount 6th and 7th month average difference from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ot_og_to_ic_mou_8 (outgoing to incoming minutes of usage ratio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last_day_rch_amt_8 (last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dat</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recharge amount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tot_amt_8 (total amount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roam_og_to_ic_mou_8 (roaming outgoing to incoming minutes of usage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arpu_avgdiff8 (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avergae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revenure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 user 6th and 7th month average from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arpu_8 (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avergae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revenure</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per user for 8th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days_since_last_rech</a:t>
            </a: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(days since last recharge)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logistic regression using 16 feature variables I got: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Recall Score= 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Accuracy = 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ROC AUC= 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Specificity= 86%</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solidFill>
                <a:srgbClr val="0000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400" b="0" i="0" dirty="0">
                <a:solidFill>
                  <a:srgbClr val="000000"/>
                </a:solidFill>
                <a:effectLst/>
                <a:latin typeface="Times New Roman" panose="02020603050405020304" pitchFamily="18" charset="0"/>
                <a:cs typeface="Times New Roman" panose="02020603050405020304" pitchFamily="18" charset="0"/>
              </a:rPr>
              <a:t>As we can see both logistic regression and random forest classifier provides us similar predictor variables for making business decision to decrease or stop customer from churning who are likely to churn. Telcom company can introduce promotional offers to those customers who are likely to churn. Also, we have implemented all our models for high value customers. Now, Business people can make decision on those most important </a:t>
            </a:r>
            <a:r>
              <a:rPr lang="en-US" sz="1400" b="0" i="0" dirty="0" err="1">
                <a:solidFill>
                  <a:srgbClr val="000000"/>
                </a:solidFill>
                <a:effectLst/>
                <a:latin typeface="Times New Roman" panose="02020603050405020304" pitchFamily="18" charset="0"/>
                <a:cs typeface="Times New Roman" panose="02020603050405020304" pitchFamily="18" charset="0"/>
              </a:rPr>
              <a:t>preidctor</a:t>
            </a:r>
            <a:r>
              <a:rPr lang="en-US" sz="1400" b="0" i="0" dirty="0">
                <a:solidFill>
                  <a:srgbClr val="000000"/>
                </a:solidFill>
                <a:effectLst/>
                <a:latin typeface="Times New Roman" panose="02020603050405020304" pitchFamily="18" charset="0"/>
                <a:cs typeface="Times New Roman" panose="02020603050405020304" pitchFamily="18" charset="0"/>
              </a:rPr>
              <a:t> variables. Since, we have use different models for predicting these feature variable and difference techniques for feature selection we are getting similar predicting variable but order is slightly different. Hence we recommend Telecom company to consider these feature variables which are strong indicators to manage customer churn.</a:t>
            </a:r>
            <a:endParaRPr kumimoji="0" lang="en-US" altLang="en-US"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00" dirty="0">
              <a:solidFill>
                <a:srgbClr val="000000"/>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Google Shape;158;p23">
            <a:extLst>
              <a:ext uri="{FF2B5EF4-FFF2-40B4-BE49-F238E27FC236}">
                <a16:creationId xmlns:a16="http://schemas.microsoft.com/office/drawing/2014/main" id="{39B90F45-3311-CB3C-771D-6BB30B3EE16F}"/>
              </a:ext>
            </a:extLst>
          </p:cNvPr>
          <p:cNvPicPr preferRelativeResize="0"/>
          <p:nvPr/>
        </p:nvPicPr>
        <p:blipFill rotWithShape="1">
          <a:blip r:embed="rId3">
            <a:alphaModFix/>
          </a:blip>
          <a:srcRect/>
          <a:stretch/>
        </p:blipFill>
        <p:spPr>
          <a:xfrm>
            <a:off x="9577828" y="-149"/>
            <a:ext cx="2614172" cy="11639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26"/>
          <p:cNvSpPr txBox="1">
            <a:spLocks noGrp="1"/>
          </p:cNvSpPr>
          <p:nvPr>
            <p:ph type="body" idx="1"/>
          </p:nvPr>
        </p:nvSpPr>
        <p:spPr>
          <a:xfrm>
            <a:off x="643575" y="1366500"/>
            <a:ext cx="11126100" cy="523200"/>
          </a:xfrm>
          <a:prstGeom prst="rect">
            <a:avLst/>
          </a:prstGeom>
          <a:noFill/>
          <a:ln>
            <a:noFill/>
          </a:ln>
        </p:spPr>
        <p:txBody>
          <a:bodyPr spcFirstLastPara="1" wrap="square" lIns="91425" tIns="45700" rIns="91425" bIns="45700" anchor="t" anchorCtr="0">
            <a:normAutofit/>
          </a:bodyPr>
          <a:lstStyle/>
          <a:p>
            <a:pPr marL="0" indent="0">
              <a:lnSpc>
                <a:spcPct val="108000"/>
              </a:lnSpc>
              <a:spcBef>
                <a:spcPts val="0"/>
              </a:spcBef>
              <a:buNone/>
            </a:pPr>
            <a:endParaRPr lang="en-US" sz="1600" b="1" dirty="0"/>
          </a:p>
          <a:p>
            <a:pPr marL="0" lvl="0" indent="0" algn="l" rtl="0">
              <a:lnSpc>
                <a:spcPct val="108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191" name="Google Shape;191;p26"/>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26"/>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26"/>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94" name="Google Shape;194;p26"/>
          <p:cNvSpPr txBox="1">
            <a:spLocks noGrp="1"/>
          </p:cNvSpPr>
          <p:nvPr>
            <p:ph type="title"/>
          </p:nvPr>
        </p:nvSpPr>
        <p:spPr>
          <a:xfrm>
            <a:off x="570525" y="289713"/>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endParaRPr b="1" dirty="0">
              <a:latin typeface="Times New Roman"/>
              <a:ea typeface="Times New Roman"/>
              <a:cs typeface="Times New Roman"/>
              <a:sym typeface="Times New Roman"/>
            </a:endParaRPr>
          </a:p>
        </p:txBody>
      </p:sp>
      <p:sp>
        <p:nvSpPr>
          <p:cNvPr id="5" name="Rectangle 1">
            <a:extLst>
              <a:ext uri="{FF2B5EF4-FFF2-40B4-BE49-F238E27FC236}">
                <a16:creationId xmlns:a16="http://schemas.microsoft.com/office/drawing/2014/main" id="{444D26C7-6191-64BC-BDCD-02283E4A1970}"/>
              </a:ext>
            </a:extLst>
          </p:cNvPr>
          <p:cNvSpPr>
            <a:spLocks noChangeArrowheads="1"/>
          </p:cNvSpPr>
          <p:nvPr/>
        </p:nvSpPr>
        <p:spPr bwMode="auto">
          <a:xfrm>
            <a:off x="1374293" y="559664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42EE31E-A5C9-A0FF-8E63-2F4B1D5B0D1E}"/>
              </a:ext>
            </a:extLst>
          </p:cNvPr>
          <p:cNvSpPr/>
          <p:nvPr/>
        </p:nvSpPr>
        <p:spPr>
          <a:xfrm>
            <a:off x="2469822" y="2094057"/>
            <a:ext cx="8201319" cy="923330"/>
          </a:xfrm>
          <a:prstGeom prst="rect">
            <a:avLst/>
          </a:prstGeom>
          <a:noFill/>
        </p:spPr>
        <p:txBody>
          <a:bodyPr wrap="square" lIns="91440" tIns="45720" rIns="91440" bIns="45720">
            <a:spAutoFit/>
          </a:bodyPr>
          <a:lstStyle/>
          <a:p>
            <a:pPr algn="ctr"/>
            <a:r>
              <a:rPr lang="en-I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5" name="Google Shape;75;p15"/>
          <p:cNvSpPr txBox="1">
            <a:spLocks noGrp="1"/>
          </p:cNvSpPr>
          <p:nvPr>
            <p:ph type="title"/>
          </p:nvPr>
        </p:nvSpPr>
        <p:spPr>
          <a:xfrm>
            <a:off x="570525" y="289713"/>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Introduction</a:t>
            </a:r>
            <a:endParaRPr b="1" dirty="0">
              <a:latin typeface="Times New Roman"/>
              <a:ea typeface="Times New Roman"/>
              <a:cs typeface="Times New Roman"/>
              <a:sym typeface="Times New Roman"/>
            </a:endParaRPr>
          </a:p>
        </p:txBody>
      </p:sp>
      <p:sp>
        <p:nvSpPr>
          <p:cNvPr id="76" name="Google Shape;76;p15"/>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15"/>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15"/>
          <p:cNvSpPr txBox="1">
            <a:spLocks noGrp="1"/>
          </p:cNvSpPr>
          <p:nvPr>
            <p:ph type="body" idx="1"/>
          </p:nvPr>
        </p:nvSpPr>
        <p:spPr>
          <a:xfrm>
            <a:off x="607400" y="1339375"/>
            <a:ext cx="11285700" cy="3753000"/>
          </a:xfrm>
          <a:prstGeom prst="rect">
            <a:avLst/>
          </a:prstGeom>
          <a:noFill/>
          <a:ln>
            <a:noFill/>
          </a:ln>
        </p:spPr>
        <p:txBody>
          <a:bodyPr spcFirstLastPara="1" wrap="square" lIns="91425" tIns="45700" rIns="91425" bIns="45700" anchor="t" anchorCtr="0">
            <a:normAutofit/>
          </a:bodyPr>
          <a:lstStyle/>
          <a:p>
            <a:pPr marL="0" marR="0">
              <a:lnSpc>
                <a:spcPct val="107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telecom industry, customers are able to choose from multiple service providers and actively switch from one operator to another.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highly competitive market, the telecommunications industry experiences an average of 15-25% annual churn rate.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Given the fact that it costs 5-10 times more to acquire a new customer than to retain an existing one, customer retention has now become even more important than customer acquisition. So ,we need to analyse telecom industry data and predict high value customers who are at high risk of churn and identify main indicators of churn.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74650" indent="-285750">
              <a:lnSpc>
                <a:spcPct val="130000"/>
              </a:lnSpc>
              <a:buClr>
                <a:schemeClr val="accent2"/>
              </a:buClr>
              <a:buSzPts val="2200"/>
              <a:buFont typeface="Arial" panose="020B0604020202020204" pitchFamily="34" charset="0"/>
              <a:buChar char="•"/>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project, you will analyse customer-level data of a leading telecom firm, build predictive models to identify customers at high risk of churn and identify the main indicators of churn.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8900" lvl="0" indent="0" algn="l" rtl="0">
              <a:lnSpc>
                <a:spcPct val="130000"/>
              </a:lnSpc>
              <a:spcBef>
                <a:spcPts val="1000"/>
              </a:spcBef>
              <a:spcAft>
                <a:spcPts val="0"/>
              </a:spcAft>
              <a:buClr>
                <a:schemeClr val="accent2"/>
              </a:buClr>
              <a:buSzPts val="2200"/>
              <a:buNone/>
            </a:pPr>
            <a:endParaRPr sz="2200" b="1" dirty="0">
              <a:latin typeface="Times New Roman"/>
              <a:ea typeface="Times New Roman"/>
              <a:cs typeface="Times New Roman"/>
              <a:sym typeface="Times New Roman"/>
            </a:endParaRPr>
          </a:p>
        </p:txBody>
      </p:sp>
      <p:pic>
        <p:nvPicPr>
          <p:cNvPr id="79" name="Google Shape;79;p15"/>
          <p:cNvPicPr preferRelativeResize="0"/>
          <p:nvPr/>
        </p:nvPicPr>
        <p:blipFill rotWithShape="1">
          <a:blip r:embed="rId3">
            <a:alphaModFix/>
          </a:blip>
          <a:srcRect/>
          <a:stretch/>
        </p:blipFill>
        <p:spPr>
          <a:xfrm>
            <a:off x="9577831" y="5"/>
            <a:ext cx="2614172" cy="1163929"/>
          </a:xfrm>
          <a:prstGeom prst="rect">
            <a:avLst/>
          </a:prstGeom>
          <a:noFill/>
          <a:ln>
            <a:noFill/>
          </a:ln>
        </p:spPr>
      </p:pic>
      <p:pic>
        <p:nvPicPr>
          <p:cNvPr id="3" name="Picture 2">
            <a:extLst>
              <a:ext uri="{FF2B5EF4-FFF2-40B4-BE49-F238E27FC236}">
                <a16:creationId xmlns:a16="http://schemas.microsoft.com/office/drawing/2014/main" id="{429C0251-2049-3D1E-8E22-E2C7B1EE51A6}"/>
              </a:ext>
            </a:extLst>
          </p:cNvPr>
          <p:cNvPicPr>
            <a:picLocks noChangeAspect="1"/>
          </p:cNvPicPr>
          <p:nvPr/>
        </p:nvPicPr>
        <p:blipFill>
          <a:blip r:embed="rId4"/>
          <a:stretch>
            <a:fillRect/>
          </a:stretch>
        </p:blipFill>
        <p:spPr>
          <a:xfrm>
            <a:off x="470418" y="4796906"/>
            <a:ext cx="11721581" cy="20610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16"/>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16"/>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87" name="Google Shape;87;p16"/>
          <p:cNvSpPr txBox="1">
            <a:spLocks noGrp="1"/>
          </p:cNvSpPr>
          <p:nvPr>
            <p:ph type="body" idx="1"/>
          </p:nvPr>
        </p:nvSpPr>
        <p:spPr>
          <a:xfrm>
            <a:off x="607400" y="1491775"/>
            <a:ext cx="11285700" cy="4877700"/>
          </a:xfrm>
          <a:prstGeom prst="rect">
            <a:avLst/>
          </a:prstGeom>
          <a:noFill/>
          <a:ln>
            <a:noFill/>
          </a:ln>
        </p:spPr>
        <p:txBody>
          <a:bodyPr spcFirstLastPara="1" wrap="square" lIns="91425" tIns="45700" rIns="91425" bIns="45700" anchor="t" anchorCtr="0">
            <a:normAutofit/>
          </a:bodyPr>
          <a:lstStyle/>
          <a:p>
            <a:pPr marL="457200" lvl="0" indent="-342900" algn="l" rtl="0">
              <a:lnSpc>
                <a:spcPct val="108000"/>
              </a:lnSpc>
              <a:spcBef>
                <a:spcPts val="1000"/>
              </a:spcBef>
              <a:spcAft>
                <a:spcPts val="0"/>
              </a:spcAft>
              <a:buClr>
                <a:schemeClr val="accent2"/>
              </a:buClr>
              <a:buSzPts val="1800"/>
              <a:buChar char="●"/>
            </a:pPr>
            <a:r>
              <a:rPr lang="en-US" sz="2200">
                <a:latin typeface="Times New Roman"/>
                <a:ea typeface="Times New Roman"/>
                <a:cs typeface="Times New Roman"/>
                <a:sym typeface="Times New Roman"/>
              </a:rPr>
              <a:t>Defining Business Problem  </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0"/>
              </a:spcAft>
              <a:buClr>
                <a:schemeClr val="accent2"/>
              </a:buClr>
              <a:buSzPts val="1800"/>
              <a:buChar char="●"/>
            </a:pPr>
            <a:r>
              <a:rPr lang="en-US" sz="2200">
                <a:latin typeface="Times New Roman"/>
                <a:ea typeface="Times New Roman"/>
                <a:cs typeface="Times New Roman"/>
                <a:sym typeface="Times New Roman"/>
              </a:rPr>
              <a:t>Data Collection</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0"/>
              </a:spcAft>
              <a:buClr>
                <a:schemeClr val="accent2"/>
              </a:buClr>
              <a:buSzPts val="1800"/>
              <a:buFont typeface="Times New Roman"/>
              <a:buChar char="●"/>
            </a:pPr>
            <a:r>
              <a:rPr lang="en-US" sz="2200">
                <a:latin typeface="Times New Roman"/>
                <a:ea typeface="Times New Roman"/>
                <a:cs typeface="Times New Roman"/>
                <a:sym typeface="Times New Roman"/>
              </a:rPr>
              <a:t>EDA and Feature Engineering</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0"/>
              </a:spcAft>
              <a:buClr>
                <a:schemeClr val="accent2"/>
              </a:buClr>
              <a:buSzPts val="1800"/>
              <a:buFont typeface="Times New Roman"/>
              <a:buChar char="●"/>
            </a:pPr>
            <a:r>
              <a:rPr lang="en-US" sz="2200">
                <a:latin typeface="Times New Roman"/>
                <a:ea typeface="Times New Roman"/>
                <a:cs typeface="Times New Roman"/>
                <a:sym typeface="Times New Roman"/>
              </a:rPr>
              <a:t>Data Preprocessing </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0"/>
              </a:spcAft>
              <a:buClr>
                <a:schemeClr val="accent2"/>
              </a:buClr>
              <a:buSzPts val="1800"/>
              <a:buFont typeface="Times New Roman"/>
              <a:buChar char="●"/>
            </a:pPr>
            <a:r>
              <a:rPr lang="en-US" sz="2200">
                <a:latin typeface="Times New Roman"/>
                <a:ea typeface="Times New Roman"/>
                <a:cs typeface="Times New Roman"/>
                <a:sym typeface="Times New Roman"/>
              </a:rPr>
              <a:t>Model Building</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0"/>
              </a:spcAft>
              <a:buClr>
                <a:schemeClr val="accent2"/>
              </a:buClr>
              <a:buSzPts val="1800"/>
              <a:buFont typeface="Times New Roman"/>
              <a:buChar char="●"/>
            </a:pPr>
            <a:r>
              <a:rPr lang="en-US" sz="2200">
                <a:latin typeface="Times New Roman"/>
                <a:ea typeface="Times New Roman"/>
                <a:cs typeface="Times New Roman"/>
                <a:sym typeface="Times New Roman"/>
              </a:rPr>
              <a:t>Model Evaluation</a:t>
            </a:r>
            <a:endParaRPr sz="2200">
              <a:latin typeface="Times New Roman"/>
              <a:ea typeface="Times New Roman"/>
              <a:cs typeface="Times New Roman"/>
              <a:sym typeface="Times New Roman"/>
            </a:endParaRPr>
          </a:p>
          <a:p>
            <a:pPr marL="457200" lvl="0" indent="-342900" algn="l" rtl="0">
              <a:lnSpc>
                <a:spcPct val="108000"/>
              </a:lnSpc>
              <a:spcBef>
                <a:spcPts val="1000"/>
              </a:spcBef>
              <a:spcAft>
                <a:spcPts val="1000"/>
              </a:spcAft>
              <a:buClr>
                <a:schemeClr val="accent2"/>
              </a:buClr>
              <a:buSzPts val="1800"/>
              <a:buFont typeface="Times New Roman"/>
              <a:buChar char="●"/>
            </a:pPr>
            <a:r>
              <a:rPr lang="en-US" sz="2200">
                <a:latin typeface="Times New Roman"/>
                <a:ea typeface="Times New Roman"/>
                <a:cs typeface="Times New Roman"/>
                <a:sym typeface="Times New Roman"/>
              </a:rPr>
              <a:t>Model Deployment</a:t>
            </a:r>
            <a:endParaRPr sz="2200">
              <a:latin typeface="Times New Roman"/>
              <a:ea typeface="Times New Roman"/>
              <a:cs typeface="Times New Roman"/>
              <a:sym typeface="Times New Roman"/>
            </a:endParaRPr>
          </a:p>
        </p:txBody>
      </p:sp>
      <p:sp>
        <p:nvSpPr>
          <p:cNvPr id="88" name="Google Shape;88;p16"/>
          <p:cNvSpPr txBox="1">
            <a:spLocks noGrp="1"/>
          </p:cNvSpPr>
          <p:nvPr>
            <p:ph type="title"/>
          </p:nvPr>
        </p:nvSpPr>
        <p:spPr>
          <a:xfrm>
            <a:off x="571500" y="58867"/>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Project Flow - Overview</a:t>
            </a:r>
            <a:endParaRPr b="1" dirty="0">
              <a:latin typeface="Times New Roman"/>
              <a:ea typeface="Times New Roman"/>
              <a:cs typeface="Times New Roman"/>
              <a:sym typeface="Times New Roman"/>
            </a:endParaRPr>
          </a:p>
        </p:txBody>
      </p:sp>
      <p:pic>
        <p:nvPicPr>
          <p:cNvPr id="3074" name="Picture 2" descr="CRISP-DM Framework - Slide 1">
            <a:extLst>
              <a:ext uri="{FF2B5EF4-FFF2-40B4-BE49-F238E27FC236}">
                <a16:creationId xmlns:a16="http://schemas.microsoft.com/office/drawing/2014/main" id="{F9738DBF-928A-0094-5D5E-6EF58360A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116" y="1222796"/>
            <a:ext cx="11636239" cy="54124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570525" y="289713"/>
            <a:ext cx="7206600" cy="42364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ts val="4400"/>
              <a:buFont typeface="Times New Roman"/>
              <a:buNone/>
            </a:pPr>
            <a:r>
              <a:rPr lang="en-US" b="1" dirty="0">
                <a:latin typeface="Times New Roman"/>
                <a:ea typeface="Times New Roman"/>
                <a:cs typeface="Times New Roman"/>
                <a:sym typeface="Times New Roman"/>
              </a:rPr>
              <a:t>Problem Definition</a:t>
            </a:r>
            <a:endParaRPr b="1" dirty="0">
              <a:latin typeface="Times New Roman"/>
              <a:ea typeface="Times New Roman"/>
              <a:cs typeface="Times New Roman"/>
              <a:sym typeface="Times New Roman"/>
            </a:endParaRPr>
          </a:p>
        </p:txBody>
      </p:sp>
      <p:sp>
        <p:nvSpPr>
          <p:cNvPr id="95" name="Google Shape;95;p17"/>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17"/>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7"/>
          <p:cNvSpPr txBox="1">
            <a:spLocks noGrp="1"/>
          </p:cNvSpPr>
          <p:nvPr>
            <p:ph type="body" idx="1"/>
          </p:nvPr>
        </p:nvSpPr>
        <p:spPr>
          <a:xfrm>
            <a:off x="233695" y="594568"/>
            <a:ext cx="11285700" cy="3023424"/>
          </a:xfrm>
          <a:prstGeom prst="rect">
            <a:avLst/>
          </a:prstGeom>
          <a:noFill/>
          <a:ln>
            <a:noFill/>
          </a:ln>
        </p:spPr>
        <p:txBody>
          <a:bodyPr spcFirstLastPara="1" wrap="square" lIns="91425" tIns="45700" rIns="91425" bIns="45700" anchor="t" anchorCtr="0">
            <a:noAutofit/>
          </a:bodyPr>
          <a:lstStyle/>
          <a:p>
            <a:pPr marL="457200" lvl="0" indent="-342900" algn="l" rtl="0">
              <a:lnSpc>
                <a:spcPct val="130000"/>
              </a:lnSpc>
              <a:spcBef>
                <a:spcPts val="1000"/>
              </a:spcBef>
              <a:spcAft>
                <a:spcPts val="0"/>
              </a:spcAft>
              <a:buClr>
                <a:schemeClr val="dk1"/>
              </a:buClr>
              <a:buSzPts val="1800"/>
              <a:buFont typeface="Times New Roman"/>
              <a:buChar char="●"/>
            </a:pPr>
            <a:r>
              <a:rPr lang="en-US" sz="1800" dirty="0">
                <a:latin typeface="Times New Roman" panose="02020603050405020304" pitchFamily="18" charset="0"/>
                <a:cs typeface="Times New Roman" panose="02020603050405020304" pitchFamily="18" charset="0"/>
              </a:rPr>
              <a:t>In the rapidly evolving landscape of the telecommunications industry, customer churn poses a critical challenge for service providers. As subscribers have an increasing array of options, retaining customers is paramount for sustainable business growth. The objective of this project is to develop an effective churn prediction model using a telecom dataset, enabling the identification of customers at risk of churning.</a:t>
            </a:r>
            <a:endParaRPr sz="1800" dirty="0">
              <a:latin typeface="Times New Roman" panose="02020603050405020304" pitchFamily="18" charset="0"/>
              <a:ea typeface="Times New Roman"/>
              <a:cs typeface="Times New Roman" panose="02020603050405020304" pitchFamily="18" charset="0"/>
              <a:sym typeface="Times New Roman"/>
            </a:endParaRPr>
          </a:p>
        </p:txBody>
      </p:sp>
      <p:pic>
        <p:nvPicPr>
          <p:cNvPr id="98" name="Google Shape;98;p17"/>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3" name="AutoShape 4">
            <a:extLst>
              <a:ext uri="{FF2B5EF4-FFF2-40B4-BE49-F238E27FC236}">
                <a16:creationId xmlns:a16="http://schemas.microsoft.com/office/drawing/2014/main" id="{8F103C9F-3A19-CACC-BDC0-3F6FD4D24BB9}"/>
              </a:ext>
            </a:extLst>
          </p:cNvPr>
          <p:cNvSpPr>
            <a:spLocks noChangeAspect="1" noChangeArrowheads="1"/>
          </p:cNvSpPr>
          <p:nvPr/>
        </p:nvSpPr>
        <p:spPr bwMode="auto">
          <a:xfrm flipV="1">
            <a:off x="8333874" y="5815262"/>
            <a:ext cx="296778" cy="28038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Churn human image with tick human icons Slide01">
            <a:extLst>
              <a:ext uri="{FF2B5EF4-FFF2-40B4-BE49-F238E27FC236}">
                <a16:creationId xmlns:a16="http://schemas.microsoft.com/office/drawing/2014/main" id="{16E5BD98-6EA4-5DAC-1D0D-7F4FC0A1DC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7999" y="2267449"/>
            <a:ext cx="7195579" cy="3890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2786640-47AC-2BFC-6874-B1B4878E55CD}"/>
              </a:ext>
            </a:extLst>
          </p:cNvPr>
          <p:cNvSpPr/>
          <p:nvPr/>
        </p:nvSpPr>
        <p:spPr>
          <a:xfrm>
            <a:off x="2386261" y="2305681"/>
            <a:ext cx="7259053" cy="401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dirty="0">
                <a:effectLst/>
                <a:latin typeface="Inter"/>
              </a:rPr>
              <a:t> Three phases of customer lifecycle</a:t>
            </a:r>
            <a:endParaRPr lang="en-IN" dirty="0"/>
          </a:p>
        </p:txBody>
      </p:sp>
      <p:sp>
        <p:nvSpPr>
          <p:cNvPr id="5" name="TextBox 4">
            <a:extLst>
              <a:ext uri="{FF2B5EF4-FFF2-40B4-BE49-F238E27FC236}">
                <a16:creationId xmlns:a16="http://schemas.microsoft.com/office/drawing/2014/main" id="{F3CEFCCE-5E05-B1E3-A0D4-9FDCE9C43DDB}"/>
              </a:ext>
            </a:extLst>
          </p:cNvPr>
          <p:cNvSpPr txBox="1"/>
          <p:nvPr/>
        </p:nvSpPr>
        <p:spPr>
          <a:xfrm>
            <a:off x="6015789" y="3429000"/>
            <a:ext cx="45719" cy="307777"/>
          </a:xfrm>
          <a:prstGeom prst="rect">
            <a:avLst/>
          </a:prstGeom>
          <a:noFill/>
        </p:spPr>
        <p:txBody>
          <a:bodyPr wrap="square" rtlCol="0">
            <a:spAutoFit/>
          </a:bodyPr>
          <a:lstStyle/>
          <a:p>
            <a:endParaRPr lang="en-IN" dirty="0"/>
          </a:p>
        </p:txBody>
      </p:sp>
      <p:sp>
        <p:nvSpPr>
          <p:cNvPr id="7" name="Rectangle 6">
            <a:extLst>
              <a:ext uri="{FF2B5EF4-FFF2-40B4-BE49-F238E27FC236}">
                <a16:creationId xmlns:a16="http://schemas.microsoft.com/office/drawing/2014/main" id="{2171C4E2-F387-32C5-46EC-A0216CDE0ECF}"/>
              </a:ext>
            </a:extLst>
          </p:cNvPr>
          <p:cNvSpPr/>
          <p:nvPr/>
        </p:nvSpPr>
        <p:spPr>
          <a:xfrm>
            <a:off x="3592298" y="3818519"/>
            <a:ext cx="1163053" cy="393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Good phase</a:t>
            </a:r>
          </a:p>
        </p:txBody>
      </p:sp>
      <p:sp>
        <p:nvSpPr>
          <p:cNvPr id="8" name="Rectangle 7">
            <a:extLst>
              <a:ext uri="{FF2B5EF4-FFF2-40B4-BE49-F238E27FC236}">
                <a16:creationId xmlns:a16="http://schemas.microsoft.com/office/drawing/2014/main" id="{6A958508-938E-57F5-2206-37B4365A5BA3}"/>
              </a:ext>
            </a:extLst>
          </p:cNvPr>
          <p:cNvSpPr/>
          <p:nvPr/>
        </p:nvSpPr>
        <p:spPr>
          <a:xfrm>
            <a:off x="5380852" y="3839973"/>
            <a:ext cx="1211179" cy="393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Action phase</a:t>
            </a:r>
          </a:p>
        </p:txBody>
      </p:sp>
      <p:sp>
        <p:nvSpPr>
          <p:cNvPr id="9" name="Rectangle 8">
            <a:extLst>
              <a:ext uri="{FF2B5EF4-FFF2-40B4-BE49-F238E27FC236}">
                <a16:creationId xmlns:a16="http://schemas.microsoft.com/office/drawing/2014/main" id="{71429EF6-29E6-F05B-126A-3DC9B9FF9685}"/>
              </a:ext>
            </a:extLst>
          </p:cNvPr>
          <p:cNvSpPr/>
          <p:nvPr/>
        </p:nvSpPr>
        <p:spPr>
          <a:xfrm>
            <a:off x="7187577" y="3839973"/>
            <a:ext cx="1179095" cy="393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Churn phase</a:t>
            </a:r>
          </a:p>
        </p:txBody>
      </p:sp>
      <p:pic>
        <p:nvPicPr>
          <p:cNvPr id="1036" name="Picture 12" descr="Happy Smiley Pink Cheeks Cartoon Isolated Stock Vector (Royalty Free)  613884710 | Shutterstock">
            <a:extLst>
              <a:ext uri="{FF2B5EF4-FFF2-40B4-BE49-F238E27FC236}">
                <a16:creationId xmlns:a16="http://schemas.microsoft.com/office/drawing/2014/main" id="{8390B2EB-5258-2414-5770-2238C5C631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3011" y="5331550"/>
            <a:ext cx="1451810" cy="96742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894EB9D-D81D-2B51-B5E7-ED9711873095}"/>
              </a:ext>
            </a:extLst>
          </p:cNvPr>
          <p:cNvSpPr/>
          <p:nvPr/>
        </p:nvSpPr>
        <p:spPr>
          <a:xfrm>
            <a:off x="3433011" y="6095652"/>
            <a:ext cx="1451810" cy="730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0" i="0" dirty="0">
                <a:effectLst/>
                <a:latin typeface="Inter"/>
              </a:rPr>
              <a:t>6</a:t>
            </a:r>
            <a:r>
              <a:rPr lang="en-IN" sz="1000" b="0" i="0" baseline="30000" dirty="0">
                <a:effectLst/>
                <a:latin typeface="Inter"/>
              </a:rPr>
              <a:t>th</a:t>
            </a:r>
            <a:r>
              <a:rPr lang="en-IN" sz="1000" b="0" i="0" dirty="0">
                <a:effectLst/>
                <a:latin typeface="Inter"/>
              </a:rPr>
              <a:t> &amp; 7</a:t>
            </a:r>
            <a:r>
              <a:rPr lang="en-IN" sz="1000" b="0" i="0" baseline="30000" dirty="0">
                <a:effectLst/>
                <a:latin typeface="Inter"/>
              </a:rPr>
              <a:t>th</a:t>
            </a:r>
            <a:endParaRPr lang="en-IN" sz="1000" b="0" i="0" dirty="0">
              <a:effectLst/>
              <a:latin typeface="Inter"/>
            </a:endParaRPr>
          </a:p>
          <a:p>
            <a:pPr algn="ctr"/>
            <a:r>
              <a:rPr lang="en-IN" sz="1000" dirty="0" err="1">
                <a:latin typeface="Inter"/>
              </a:rPr>
              <a:t>Month:</a:t>
            </a:r>
            <a:r>
              <a:rPr lang="en-IN" sz="1000" b="0" i="0" dirty="0" err="1">
                <a:effectLst/>
                <a:latin typeface="Inter"/>
              </a:rPr>
              <a:t>customer</a:t>
            </a:r>
            <a:r>
              <a:rPr lang="en-IN" sz="1000" b="0" i="0" dirty="0">
                <a:effectLst/>
                <a:latin typeface="Inter"/>
              </a:rPr>
              <a:t> is happy</a:t>
            </a:r>
            <a:endParaRPr lang="en-IN" sz="1000" dirty="0"/>
          </a:p>
        </p:txBody>
      </p:sp>
      <p:pic>
        <p:nvPicPr>
          <p:cNvPr id="1038" name="Picture 14" descr="Thinking Emoji Images – Browse 11,716 Stock Photos, Vectors, and Video |  Adobe Stock">
            <a:extLst>
              <a:ext uri="{FF2B5EF4-FFF2-40B4-BE49-F238E27FC236}">
                <a16:creationId xmlns:a16="http://schemas.microsoft.com/office/drawing/2014/main" id="{30B696B4-5734-9D04-5573-07375B782A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7631" y="5310831"/>
            <a:ext cx="1387644" cy="8850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851,706 Angry Face Images, Stock Photos, 3D objects, &amp; Vectors |  Shutterstock">
            <a:extLst>
              <a:ext uri="{FF2B5EF4-FFF2-40B4-BE49-F238E27FC236}">
                <a16:creationId xmlns:a16="http://schemas.microsoft.com/office/drawing/2014/main" id="{B29F2B1E-4B56-3560-C5D9-D465094B00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7577" y="5558589"/>
            <a:ext cx="1387644" cy="6373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42D6922E-3EA1-4190-D375-F31E58EAE685}"/>
              </a:ext>
            </a:extLst>
          </p:cNvPr>
          <p:cNvSpPr/>
          <p:nvPr/>
        </p:nvSpPr>
        <p:spPr>
          <a:xfrm>
            <a:off x="5077326" y="6095651"/>
            <a:ext cx="2054820" cy="7623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Inter"/>
              </a:rPr>
              <a:t>8</a:t>
            </a:r>
            <a:r>
              <a:rPr lang="en-US" sz="1100" baseline="30000" dirty="0">
                <a:latin typeface="Inter"/>
              </a:rPr>
              <a:t>th</a:t>
            </a:r>
            <a:r>
              <a:rPr lang="en-US" sz="1100" dirty="0">
                <a:latin typeface="Inter"/>
              </a:rPr>
              <a:t> month:</a:t>
            </a:r>
            <a:r>
              <a:rPr lang="en-US" sz="1100" b="0" i="0" dirty="0">
                <a:effectLst/>
                <a:latin typeface="Inter"/>
              </a:rPr>
              <a:t> customer experience starts to sore in this phase,</a:t>
            </a:r>
            <a:r>
              <a:rPr lang="en-IN" sz="1000" b="0" i="0" dirty="0">
                <a:effectLst/>
                <a:latin typeface="Inter"/>
              </a:rPr>
              <a:t> unhappy with service quality due to offers provided by other competitors.</a:t>
            </a:r>
            <a:endParaRPr lang="en-IN" sz="800" dirty="0"/>
          </a:p>
        </p:txBody>
      </p:sp>
      <p:sp>
        <p:nvSpPr>
          <p:cNvPr id="13" name="Rectangle 12">
            <a:extLst>
              <a:ext uri="{FF2B5EF4-FFF2-40B4-BE49-F238E27FC236}">
                <a16:creationId xmlns:a16="http://schemas.microsoft.com/office/drawing/2014/main" id="{E4FB8AE0-3BC8-604C-B542-BBC5E951AD9D}"/>
              </a:ext>
            </a:extLst>
          </p:cNvPr>
          <p:cNvSpPr/>
          <p:nvPr/>
        </p:nvSpPr>
        <p:spPr>
          <a:xfrm>
            <a:off x="7247161" y="6102394"/>
            <a:ext cx="1467852" cy="755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0" i="0" dirty="0">
                <a:effectLst/>
                <a:latin typeface="Inter"/>
              </a:rPr>
              <a:t>9</a:t>
            </a:r>
            <a:r>
              <a:rPr lang="en-US" sz="1000" b="0" i="0" baseline="30000" dirty="0">
                <a:effectLst/>
                <a:latin typeface="Inter"/>
              </a:rPr>
              <a:t>th</a:t>
            </a:r>
            <a:r>
              <a:rPr lang="en-US" sz="1000" b="0" i="0" dirty="0">
                <a:effectLst/>
                <a:latin typeface="Inter"/>
              </a:rPr>
              <a:t> month:</a:t>
            </a:r>
          </a:p>
          <a:p>
            <a:pPr algn="ctr"/>
            <a:r>
              <a:rPr lang="en-US" sz="1000" b="0" i="0" dirty="0">
                <a:effectLst/>
                <a:latin typeface="Inter"/>
              </a:rPr>
              <a:t>customer is said to have churned</a:t>
            </a:r>
            <a:endParaRPr lang="en-IN" sz="1000" dirty="0"/>
          </a:p>
        </p:txBody>
      </p:sp>
      <p:pic>
        <p:nvPicPr>
          <p:cNvPr id="15" name="Picture 14">
            <a:extLst>
              <a:ext uri="{FF2B5EF4-FFF2-40B4-BE49-F238E27FC236}">
                <a16:creationId xmlns:a16="http://schemas.microsoft.com/office/drawing/2014/main" id="{AB1A95E1-CD32-0973-448C-DC72BD69CB5F}"/>
              </a:ext>
            </a:extLst>
          </p:cNvPr>
          <p:cNvPicPr>
            <a:picLocks noChangeAspect="1"/>
          </p:cNvPicPr>
          <p:nvPr/>
        </p:nvPicPr>
        <p:blipFill>
          <a:blip r:embed="rId8"/>
          <a:stretch>
            <a:fillRect/>
          </a:stretch>
        </p:blipFill>
        <p:spPr>
          <a:xfrm>
            <a:off x="4183801" y="58881"/>
            <a:ext cx="1294578" cy="6414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438682" y="581969"/>
            <a:ext cx="11126100" cy="1575900"/>
          </a:xfrm>
          <a:prstGeom prst="rect">
            <a:avLst/>
          </a:prstGeom>
          <a:noFill/>
          <a:ln>
            <a:noFill/>
          </a:ln>
        </p:spPr>
        <p:txBody>
          <a:bodyPr spcFirstLastPara="1" wrap="square" lIns="91425" tIns="45700" rIns="91425" bIns="45700" anchor="t" anchorCtr="0">
            <a:normAutofit/>
          </a:bodyPr>
          <a:lstStyle/>
          <a:p>
            <a:pPr marL="114300" indent="0">
              <a:buNone/>
            </a:pPr>
            <a:r>
              <a:rPr lang="en-US" sz="1800" dirty="0">
                <a:solidFill>
                  <a:schemeClr val="tx1"/>
                </a:solidFill>
                <a:latin typeface="Times New Roman" panose="02020603050405020304" pitchFamily="18" charset="0"/>
                <a:cs typeface="Times New Roman" panose="02020603050405020304" pitchFamily="18" charset="0"/>
              </a:rPr>
              <a:t>Missing Value Treatment</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113" name="Google Shape;113;p19"/>
          <p:cNvSpPr/>
          <p:nvPr/>
        </p:nvSpPr>
        <p:spPr>
          <a:xfrm>
            <a:off x="130645" y="2268680"/>
            <a:ext cx="206087" cy="446117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9"/>
          <p:cNvSpPr/>
          <p:nvPr/>
        </p:nvSpPr>
        <p:spPr>
          <a:xfrm>
            <a:off x="130645" y="58880"/>
            <a:ext cx="206087"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19"/>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16" name="Google Shape;116;p19"/>
          <p:cNvSpPr txBox="1">
            <a:spLocks noGrp="1"/>
          </p:cNvSpPr>
          <p:nvPr>
            <p:ph type="title"/>
          </p:nvPr>
        </p:nvSpPr>
        <p:spPr>
          <a:xfrm>
            <a:off x="532950" y="-11945"/>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Data Preprocessing</a:t>
            </a:r>
            <a:endParaRPr b="1"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CB6B6E74-5E98-211B-F831-5B20F8190B49}"/>
              </a:ext>
            </a:extLst>
          </p:cNvPr>
          <p:cNvGraphicFramePr>
            <a:graphicFrameLocks noGrp="1"/>
          </p:cNvGraphicFramePr>
          <p:nvPr>
            <p:extLst>
              <p:ext uri="{D42A27DB-BD31-4B8C-83A1-F6EECF244321}">
                <p14:modId xmlns:p14="http://schemas.microsoft.com/office/powerpoint/2010/main" val="3416689150"/>
              </p:ext>
            </p:extLst>
          </p:nvPr>
        </p:nvGraphicFramePr>
        <p:xfrm>
          <a:off x="438681" y="1056121"/>
          <a:ext cx="8347098" cy="4628984"/>
        </p:xfrm>
        <a:graphic>
          <a:graphicData uri="http://schemas.openxmlformats.org/drawingml/2006/table">
            <a:tbl>
              <a:tblPr/>
              <a:tblGrid>
                <a:gridCol w="2782366">
                  <a:extLst>
                    <a:ext uri="{9D8B030D-6E8A-4147-A177-3AD203B41FA5}">
                      <a16:colId xmlns:a16="http://schemas.microsoft.com/office/drawing/2014/main" val="2080746284"/>
                    </a:ext>
                  </a:extLst>
                </a:gridCol>
                <a:gridCol w="2782366">
                  <a:extLst>
                    <a:ext uri="{9D8B030D-6E8A-4147-A177-3AD203B41FA5}">
                      <a16:colId xmlns:a16="http://schemas.microsoft.com/office/drawing/2014/main" val="3276763890"/>
                    </a:ext>
                  </a:extLst>
                </a:gridCol>
                <a:gridCol w="2782366">
                  <a:extLst>
                    <a:ext uri="{9D8B030D-6E8A-4147-A177-3AD203B41FA5}">
                      <a16:colId xmlns:a16="http://schemas.microsoft.com/office/drawing/2014/main" val="788277253"/>
                    </a:ext>
                  </a:extLst>
                </a:gridCol>
              </a:tblGrid>
              <a:tr h="464323">
                <a:tc>
                  <a:txBody>
                    <a:bodyPr/>
                    <a:lstStyle/>
                    <a:p>
                      <a:pPr algn="l" fontAlgn="ctr"/>
                      <a:r>
                        <a:rPr lang="en-IN" sz="1400" b="1" dirty="0">
                          <a:effectLst/>
                        </a:rPr>
                        <a:t>Columns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ctr"/>
                      <a:r>
                        <a:rPr lang="en-IN" sz="1400" b="1" dirty="0">
                          <a:effectLst/>
                        </a:rPr>
                        <a:t>               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IN" sz="1400" b="1" dirty="0">
                          <a:effectLst/>
                        </a:rPr>
                        <a:t>   Percentage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07181002"/>
                  </a:ext>
                </a:extLst>
              </a:tr>
              <a:tr h="273131">
                <a:tc>
                  <a:txBody>
                    <a:bodyPr/>
                    <a:lstStyle/>
                    <a:p>
                      <a:pPr algn="r" fontAlgn="ctr"/>
                      <a:r>
                        <a:rPr lang="en-IN" sz="1400" b="1">
                          <a:effectLst/>
                        </a:rPr>
                        <a:t>arpu_3g_6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4149151893"/>
                  </a:ext>
                </a:extLst>
              </a:tr>
              <a:tr h="464323">
                <a:tc>
                  <a:txBody>
                    <a:bodyPr/>
                    <a:lstStyle/>
                    <a:p>
                      <a:pPr algn="r" fontAlgn="ctr"/>
                      <a:r>
                        <a:rPr lang="en-IN" sz="1400" b="1">
                          <a:effectLst/>
                        </a:rPr>
                        <a:t>night_pck_user_6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dirty="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2063374"/>
                  </a:ext>
                </a:extLst>
              </a:tr>
              <a:tr h="464323">
                <a:tc>
                  <a:txBody>
                    <a:bodyPr/>
                    <a:lstStyle/>
                    <a:p>
                      <a:pPr algn="r" fontAlgn="ctr"/>
                      <a:r>
                        <a:rPr lang="en-IN" sz="1400" b="1">
                          <a:effectLst/>
                        </a:rPr>
                        <a:t>total_rech_data_6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415463855"/>
                  </a:ext>
                </a:extLst>
              </a:tr>
              <a:tr h="273131">
                <a:tc>
                  <a:txBody>
                    <a:bodyPr/>
                    <a:lstStyle/>
                    <a:p>
                      <a:pPr algn="r" fontAlgn="ctr"/>
                      <a:r>
                        <a:rPr lang="en-IN" sz="1400" b="1">
                          <a:effectLst/>
                        </a:rPr>
                        <a:t>arpu_2g_6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330135084"/>
                  </a:ext>
                </a:extLst>
              </a:tr>
              <a:tr h="464323">
                <a:tc>
                  <a:txBody>
                    <a:bodyPr/>
                    <a:lstStyle/>
                    <a:p>
                      <a:pPr algn="r" fontAlgn="ctr"/>
                      <a:r>
                        <a:rPr lang="en-IN" sz="1400" b="1">
                          <a:effectLst/>
                        </a:rPr>
                        <a:t>max_rech_data_6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dirty="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27216525"/>
                  </a:ext>
                </a:extLst>
              </a:tr>
              <a:tr h="273131">
                <a:tc>
                  <a:txBody>
                    <a:bodyPr/>
                    <a:lstStyle/>
                    <a:p>
                      <a:pPr algn="r" fontAlgn="ctr"/>
                      <a:r>
                        <a:rPr lang="en-IN" sz="1400" b="1">
                          <a:effectLst/>
                        </a:rPr>
                        <a:t>fb_user_6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11017458"/>
                  </a:ext>
                </a:extLst>
              </a:tr>
              <a:tr h="464323">
                <a:tc>
                  <a:txBody>
                    <a:bodyPr/>
                    <a:lstStyle/>
                    <a:p>
                      <a:pPr algn="r" fontAlgn="ctr"/>
                      <a:r>
                        <a:rPr lang="en-IN" sz="1400" b="1">
                          <a:effectLst/>
                        </a:rPr>
                        <a:t>av_rech_amt_data_6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38184218"/>
                  </a:ext>
                </a:extLst>
              </a:tr>
              <a:tr h="464323">
                <a:tc>
                  <a:txBody>
                    <a:bodyPr/>
                    <a:lstStyle/>
                    <a:p>
                      <a:pPr algn="r" fontAlgn="ctr"/>
                      <a:r>
                        <a:rPr lang="en-US" sz="1400" b="1">
                          <a:effectLst/>
                        </a:rPr>
                        <a:t>date_of_last_rech_data_6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3017785"/>
                  </a:ext>
                </a:extLst>
              </a:tr>
              <a:tr h="464323">
                <a:tc>
                  <a:txBody>
                    <a:bodyPr/>
                    <a:lstStyle/>
                    <a:p>
                      <a:pPr algn="r" fontAlgn="ctr"/>
                      <a:r>
                        <a:rPr lang="en-IN" sz="1400" b="1">
                          <a:effectLst/>
                        </a:rPr>
                        <a:t>count_rech_2g_6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sz="1400" dirty="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885146467"/>
                  </a:ext>
                </a:extLst>
              </a:tr>
              <a:tr h="464323">
                <a:tc>
                  <a:txBody>
                    <a:bodyPr/>
                    <a:lstStyle/>
                    <a:p>
                      <a:pPr algn="r" fontAlgn="ctr"/>
                      <a:r>
                        <a:rPr lang="en-IN" sz="1400" b="1">
                          <a:effectLst/>
                        </a:rPr>
                        <a:t>count_rech_3g_6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a:effectLst/>
                        </a:rPr>
                        <a:t>74846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sz="1400" dirty="0">
                          <a:effectLst/>
                        </a:rPr>
                        <a:t>74.846748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89356767"/>
                  </a:ext>
                </a:extLst>
              </a:tr>
            </a:tbl>
          </a:graphicData>
        </a:graphic>
      </p:graphicFrame>
      <p:sp>
        <p:nvSpPr>
          <p:cNvPr id="7" name="TextBox 6">
            <a:extLst>
              <a:ext uri="{FF2B5EF4-FFF2-40B4-BE49-F238E27FC236}">
                <a16:creationId xmlns:a16="http://schemas.microsoft.com/office/drawing/2014/main" id="{A49834BC-524C-93B7-4B96-DF02C2B5F63A}"/>
              </a:ext>
            </a:extLst>
          </p:cNvPr>
          <p:cNvSpPr txBox="1"/>
          <p:nvPr/>
        </p:nvSpPr>
        <p:spPr>
          <a:xfrm>
            <a:off x="532950" y="6309667"/>
            <a:ext cx="6094428" cy="307777"/>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Out of 226 columns 166 have null values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body" idx="1"/>
          </p:nvPr>
        </p:nvSpPr>
        <p:spPr>
          <a:xfrm>
            <a:off x="424206" y="1064453"/>
            <a:ext cx="11637149" cy="1575900"/>
          </a:xfrm>
          <a:prstGeom prst="rect">
            <a:avLst/>
          </a:prstGeom>
          <a:noFill/>
          <a:ln>
            <a:noFill/>
          </a:ln>
        </p:spPr>
        <p:txBody>
          <a:bodyPr spcFirstLastPara="1" wrap="square" lIns="91425" tIns="45700" rIns="91425" bIns="45700" anchor="t" anchorCtr="0">
            <a:normAutofit fontScale="25000" lnSpcReduction="20000"/>
          </a:bodyPr>
          <a:lstStyle/>
          <a:p>
            <a:pPr algn="l" rtl="0"/>
            <a:r>
              <a:rPr lang="en-US" sz="5600" b="1" i="0" dirty="0">
                <a:solidFill>
                  <a:srgbClr val="000000"/>
                </a:solidFill>
                <a:effectLst/>
                <a:latin typeface="Times New Roman" panose="02020603050405020304" pitchFamily="18" charset="0"/>
                <a:cs typeface="Times New Roman" panose="02020603050405020304" pitchFamily="18" charset="0"/>
              </a:rPr>
              <a:t>Identifying CHURN CUSTOMERS</a:t>
            </a:r>
          </a:p>
          <a:p>
            <a:pPr algn="l" rtl="0"/>
            <a:r>
              <a:rPr lang="en-US" sz="5600" b="0" i="0" dirty="0">
                <a:solidFill>
                  <a:srgbClr val="000000"/>
                </a:solidFill>
                <a:effectLst/>
                <a:latin typeface="Times New Roman" panose="02020603050405020304" pitchFamily="18" charset="0"/>
                <a:cs typeface="Times New Roman" panose="02020603050405020304" pitchFamily="18" charset="0"/>
              </a:rPr>
              <a:t>Now tag the churned customers (churn=1, else 0) based on the fourth month as follows: Those who have not made any calls (either incoming or outgoing) AND have not used mobile internet even once in the churn phase. The attributes you need to use to tag churners are:</a:t>
            </a:r>
          </a:p>
          <a:p>
            <a:pPr algn="l" rtl="0">
              <a:buFont typeface="Courier New" panose="02070309020205020404" pitchFamily="49" charset="0"/>
              <a:buChar char="o"/>
            </a:pPr>
            <a:r>
              <a:rPr lang="en-US" sz="5600" b="0" i="0" dirty="0">
                <a:solidFill>
                  <a:srgbClr val="000000"/>
                </a:solidFill>
                <a:effectLst/>
                <a:latin typeface="Times New Roman" panose="02020603050405020304" pitchFamily="18" charset="0"/>
                <a:cs typeface="Times New Roman" panose="02020603050405020304" pitchFamily="18" charset="0"/>
              </a:rPr>
              <a:t>total_ic_mou_9</a:t>
            </a:r>
          </a:p>
          <a:p>
            <a:pPr algn="l" rtl="0">
              <a:buFont typeface="Courier New" panose="02070309020205020404" pitchFamily="49" charset="0"/>
              <a:buChar char="o"/>
            </a:pPr>
            <a:r>
              <a:rPr lang="en-US" sz="5600" b="0" i="0" dirty="0">
                <a:solidFill>
                  <a:srgbClr val="000000"/>
                </a:solidFill>
                <a:effectLst/>
                <a:latin typeface="Times New Roman" panose="02020603050405020304" pitchFamily="18" charset="0"/>
                <a:cs typeface="Times New Roman" panose="02020603050405020304" pitchFamily="18" charset="0"/>
              </a:rPr>
              <a:t>total_og_mou_9</a:t>
            </a:r>
          </a:p>
          <a:p>
            <a:pPr algn="l" rtl="0">
              <a:buFont typeface="Courier New" panose="02070309020205020404" pitchFamily="49" charset="0"/>
              <a:buChar char="o"/>
            </a:pPr>
            <a:r>
              <a:rPr lang="en-US" sz="5600" b="0" i="0" dirty="0">
                <a:solidFill>
                  <a:srgbClr val="000000"/>
                </a:solidFill>
                <a:effectLst/>
                <a:latin typeface="Times New Roman" panose="02020603050405020304" pitchFamily="18" charset="0"/>
                <a:cs typeface="Times New Roman" panose="02020603050405020304" pitchFamily="18" charset="0"/>
              </a:rPr>
              <a:t>vol_2g_mb_9</a:t>
            </a:r>
          </a:p>
          <a:p>
            <a:pPr algn="l" rtl="0">
              <a:buFont typeface="Courier New" panose="02070309020205020404" pitchFamily="49" charset="0"/>
              <a:buChar char="o"/>
            </a:pPr>
            <a:r>
              <a:rPr lang="en-US" sz="5600" b="0" i="0" dirty="0">
                <a:solidFill>
                  <a:srgbClr val="000000"/>
                </a:solidFill>
                <a:effectLst/>
                <a:latin typeface="Times New Roman" panose="02020603050405020304" pitchFamily="18" charset="0"/>
                <a:cs typeface="Times New Roman" panose="02020603050405020304" pitchFamily="18" charset="0"/>
              </a:rPr>
              <a:t>vol_3g_mb_9</a:t>
            </a:r>
          </a:p>
          <a:p>
            <a:pPr algn="l" rtl="0"/>
            <a:r>
              <a:rPr lang="en-US" sz="5600" b="0" i="0" dirty="0">
                <a:solidFill>
                  <a:srgbClr val="000000"/>
                </a:solidFill>
                <a:effectLst/>
                <a:latin typeface="Times New Roman" panose="02020603050405020304" pitchFamily="18" charset="0"/>
                <a:cs typeface="Times New Roman" panose="02020603050405020304" pitchFamily="18" charset="0"/>
              </a:rPr>
              <a:t>After tagging churners, remove all the attributes corresponding to the churn phase (all attributes having ‘ _9’, etc. in their names).</a:t>
            </a:r>
          </a:p>
          <a:p>
            <a:pPr marL="114300" indent="0">
              <a:buNone/>
            </a:pP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113" name="Google Shape;113;p19"/>
          <p:cNvSpPr/>
          <p:nvPr/>
        </p:nvSpPr>
        <p:spPr>
          <a:xfrm>
            <a:off x="130645" y="2268680"/>
            <a:ext cx="206087" cy="446117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9"/>
          <p:cNvSpPr/>
          <p:nvPr/>
        </p:nvSpPr>
        <p:spPr>
          <a:xfrm>
            <a:off x="130645" y="58880"/>
            <a:ext cx="206087"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19"/>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16" name="Google Shape;116;p19"/>
          <p:cNvSpPr txBox="1">
            <a:spLocks noGrp="1"/>
          </p:cNvSpPr>
          <p:nvPr>
            <p:ph type="title"/>
          </p:nvPr>
        </p:nvSpPr>
        <p:spPr>
          <a:xfrm>
            <a:off x="532950" y="-11945"/>
            <a:ext cx="7206600"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Feature engineering</a:t>
            </a:r>
            <a:endParaRPr b="1" dirty="0">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CA180EB0-6C07-F6CB-FDFE-07F0275946D6}"/>
              </a:ext>
            </a:extLst>
          </p:cNvPr>
          <p:cNvGraphicFramePr>
            <a:graphicFrameLocks noGrp="1"/>
          </p:cNvGraphicFramePr>
          <p:nvPr>
            <p:extLst>
              <p:ext uri="{D42A27DB-BD31-4B8C-83A1-F6EECF244321}">
                <p14:modId xmlns:p14="http://schemas.microsoft.com/office/powerpoint/2010/main" val="141360530"/>
              </p:ext>
            </p:extLst>
          </p:nvPr>
        </p:nvGraphicFramePr>
        <p:xfrm>
          <a:off x="740604" y="3303315"/>
          <a:ext cx="3122269" cy="609600"/>
        </p:xfrm>
        <a:graphic>
          <a:graphicData uri="http://schemas.openxmlformats.org/drawingml/2006/table">
            <a:tbl>
              <a:tblPr/>
              <a:tblGrid>
                <a:gridCol w="1547762">
                  <a:extLst>
                    <a:ext uri="{9D8B030D-6E8A-4147-A177-3AD203B41FA5}">
                      <a16:colId xmlns:a16="http://schemas.microsoft.com/office/drawing/2014/main" val="3683650993"/>
                    </a:ext>
                  </a:extLst>
                </a:gridCol>
                <a:gridCol w="1574507">
                  <a:extLst>
                    <a:ext uri="{9D8B030D-6E8A-4147-A177-3AD203B41FA5}">
                      <a16:colId xmlns:a16="http://schemas.microsoft.com/office/drawing/2014/main" val="2487024862"/>
                    </a:ext>
                  </a:extLst>
                </a:gridCol>
              </a:tblGrid>
              <a:tr h="0">
                <a:tc>
                  <a:txBody>
                    <a:bodyPr/>
                    <a:lstStyle/>
                    <a:p>
                      <a:pPr algn="r" fontAlgn="ctr"/>
                      <a:r>
                        <a:rPr lang="en-IN" b="1" dirty="0">
                          <a:effectLst/>
                        </a:rPr>
                        <a:t>Non-churn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r" fontAlgn="ctr"/>
                      <a:r>
                        <a:rPr lang="en-IN" dirty="0">
                          <a:effectLst/>
                        </a:rPr>
                        <a:t>91.86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929035947"/>
                  </a:ext>
                </a:extLst>
              </a:tr>
              <a:tr h="0">
                <a:tc>
                  <a:txBody>
                    <a:bodyPr/>
                    <a:lstStyle/>
                    <a:p>
                      <a:pPr algn="r" fontAlgn="ctr"/>
                      <a:r>
                        <a:rPr lang="en-IN" b="1" dirty="0">
                          <a:effectLst/>
                        </a:rPr>
                        <a:t>Churn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r" fontAlgn="ctr"/>
                      <a:r>
                        <a:rPr lang="en-IN" dirty="0">
                          <a:effectLst/>
                        </a:rPr>
                        <a:t>8.14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05696806"/>
                  </a:ext>
                </a:extLst>
              </a:tr>
            </a:tbl>
          </a:graphicData>
        </a:graphic>
      </p:graphicFrame>
      <p:sp>
        <p:nvSpPr>
          <p:cNvPr id="5" name="TextBox 4">
            <a:extLst>
              <a:ext uri="{FF2B5EF4-FFF2-40B4-BE49-F238E27FC236}">
                <a16:creationId xmlns:a16="http://schemas.microsoft.com/office/drawing/2014/main" id="{E2A609B6-A33C-BD56-E0D3-7409A1FE6075}"/>
              </a:ext>
            </a:extLst>
          </p:cNvPr>
          <p:cNvSpPr txBox="1"/>
          <p:nvPr/>
        </p:nvSpPr>
        <p:spPr>
          <a:xfrm>
            <a:off x="478577" y="3909871"/>
            <a:ext cx="11528405" cy="52322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approximately 92% customers not churned and 8% customers got churned. Also, we can see class imbalance is there and we will deal with it later</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2DD4C4A-E870-23F8-9380-08541C63B53F}"/>
              </a:ext>
            </a:extLst>
          </p:cNvPr>
          <p:cNvSpPr txBox="1"/>
          <p:nvPr/>
        </p:nvSpPr>
        <p:spPr>
          <a:xfrm>
            <a:off x="478577" y="4365582"/>
            <a:ext cx="9459462" cy="738664"/>
          </a:xfrm>
          <a:prstGeom prst="rect">
            <a:avLst/>
          </a:prstGeom>
          <a:noFill/>
        </p:spPr>
        <p:txBody>
          <a:bodyPr wrap="square" rtlCol="0">
            <a:spAutoFit/>
          </a:bodyPr>
          <a:lstStyle/>
          <a:p>
            <a:r>
              <a:rPr lang="en-IN" dirty="0"/>
              <a:t>We imputed null values using KNN imputer so ,after imputation of KNN there is no null values</a:t>
            </a:r>
          </a:p>
          <a:p>
            <a:endParaRPr lang="en-IN" dirty="0"/>
          </a:p>
          <a:p>
            <a:r>
              <a:rPr lang="en-IN" dirty="0"/>
              <a:t>  </a:t>
            </a:r>
          </a:p>
        </p:txBody>
      </p:sp>
      <p:pic>
        <p:nvPicPr>
          <p:cNvPr id="9" name="Picture 8">
            <a:extLst>
              <a:ext uri="{FF2B5EF4-FFF2-40B4-BE49-F238E27FC236}">
                <a16:creationId xmlns:a16="http://schemas.microsoft.com/office/drawing/2014/main" id="{4B99E152-AE7F-749E-0B68-DB7A17DC2BA1}"/>
              </a:ext>
            </a:extLst>
          </p:cNvPr>
          <p:cNvPicPr>
            <a:picLocks noChangeAspect="1"/>
          </p:cNvPicPr>
          <p:nvPr/>
        </p:nvPicPr>
        <p:blipFill>
          <a:blip r:embed="rId4"/>
          <a:stretch>
            <a:fillRect/>
          </a:stretch>
        </p:blipFill>
        <p:spPr>
          <a:xfrm>
            <a:off x="610384" y="4947654"/>
            <a:ext cx="3377154" cy="845893"/>
          </a:xfrm>
          <a:prstGeom prst="rect">
            <a:avLst/>
          </a:prstGeom>
        </p:spPr>
      </p:pic>
    </p:spTree>
    <p:extLst>
      <p:ext uri="{BB962C8B-B14F-4D97-AF65-F5344CB8AC3E}">
        <p14:creationId xmlns:p14="http://schemas.microsoft.com/office/powerpoint/2010/main" val="397877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body" idx="1"/>
          </p:nvPr>
        </p:nvSpPr>
        <p:spPr>
          <a:xfrm>
            <a:off x="570525" y="1055416"/>
            <a:ext cx="11126100" cy="5108100"/>
          </a:xfrm>
          <a:prstGeom prst="rect">
            <a:avLst/>
          </a:prstGeom>
          <a:noFill/>
          <a:ln>
            <a:noFill/>
          </a:ln>
        </p:spPr>
        <p:txBody>
          <a:bodyPr spcFirstLastPara="1" wrap="square" lIns="91425" tIns="45700" rIns="91425" bIns="45700" anchor="t" anchorCtr="0">
            <a:noAutofit/>
          </a:bodyPr>
          <a:lstStyle/>
          <a:p>
            <a:pPr marL="116360" indent="0">
              <a:lnSpc>
                <a:spcPct val="130000"/>
              </a:lnSpc>
              <a:spcBef>
                <a:spcPts val="0"/>
              </a:spcBef>
              <a:buClr>
                <a:schemeClr val="accent2"/>
              </a:buClr>
              <a:buSzPts val="1768"/>
              <a:buNone/>
            </a:pPr>
            <a:endParaRPr lang="en-IN" sz="1600" b="1" i="0" dirty="0">
              <a:solidFill>
                <a:srgbClr val="000000"/>
              </a:solidFill>
              <a:effectLst/>
              <a:latin typeface="Helvetica Neue"/>
            </a:endParaRPr>
          </a:p>
          <a:p>
            <a:pPr marL="116360" lvl="0" indent="0" algn="l" rtl="0">
              <a:lnSpc>
                <a:spcPct val="130000"/>
              </a:lnSpc>
              <a:spcBef>
                <a:spcPts val="0"/>
              </a:spcBef>
              <a:spcAft>
                <a:spcPts val="0"/>
              </a:spcAft>
              <a:buClr>
                <a:schemeClr val="accent2"/>
              </a:buClr>
              <a:buSzPts val="1768"/>
              <a:buNone/>
            </a:pPr>
            <a:endParaRPr sz="2200" dirty="0">
              <a:latin typeface="Times New Roman"/>
              <a:ea typeface="Times New Roman"/>
              <a:cs typeface="Times New Roman"/>
              <a:sym typeface="Times New Roman"/>
            </a:endParaRPr>
          </a:p>
        </p:txBody>
      </p:sp>
      <p:sp>
        <p:nvSpPr>
          <p:cNvPr id="123" name="Google Shape;123;p20"/>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0"/>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20"/>
          <p:cNvPicPr preferRelativeResize="0"/>
          <p:nvPr/>
        </p:nvPicPr>
        <p:blipFill rotWithShape="1">
          <a:blip r:embed="rId3">
            <a:alphaModFix/>
          </a:blip>
          <a:srcRect/>
          <a:stretch/>
        </p:blipFill>
        <p:spPr>
          <a:xfrm>
            <a:off x="9577831" y="5"/>
            <a:ext cx="2614172" cy="1163929"/>
          </a:xfrm>
          <a:prstGeom prst="rect">
            <a:avLst/>
          </a:prstGeom>
          <a:noFill/>
          <a:ln>
            <a:noFill/>
          </a:ln>
        </p:spPr>
      </p:pic>
      <p:sp>
        <p:nvSpPr>
          <p:cNvPr id="126" name="Google Shape;126;p20"/>
          <p:cNvSpPr txBox="1">
            <a:spLocks noGrp="1"/>
          </p:cNvSpPr>
          <p:nvPr>
            <p:ph type="title"/>
          </p:nvPr>
        </p:nvSpPr>
        <p:spPr>
          <a:xfrm>
            <a:off x="570525" y="289713"/>
            <a:ext cx="7206600" cy="874200"/>
          </a:xfrm>
          <a:prstGeom prst="rect">
            <a:avLst/>
          </a:prstGeom>
          <a:noFill/>
          <a:ln>
            <a:noFill/>
          </a:ln>
        </p:spPr>
        <p:txBody>
          <a:bodyPr spcFirstLastPara="1" wrap="square" lIns="91425" tIns="45700" rIns="91425" bIns="45700" anchor="ctr" anchorCtr="0">
            <a:normAutofit fontScale="90000"/>
          </a:bodyPr>
          <a:lstStyle/>
          <a:p>
            <a:pPr>
              <a:buSzPts val="4400"/>
            </a:pPr>
            <a:r>
              <a:rPr lang="en-IN" sz="4000" b="1" i="0" dirty="0">
                <a:solidFill>
                  <a:srgbClr val="000000"/>
                </a:solidFill>
                <a:effectLst/>
                <a:latin typeface="Helvetica Neue"/>
              </a:rPr>
              <a:t>Data Visualisation and EDA</a:t>
            </a:r>
            <a:br>
              <a:rPr lang="en-IN" sz="4000" b="1" i="0" dirty="0">
                <a:solidFill>
                  <a:srgbClr val="000000"/>
                </a:solidFill>
                <a:effectLst/>
                <a:latin typeface="Helvetica Neue"/>
              </a:rPr>
            </a:br>
            <a:endParaRPr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5B1F48B9-4E73-305E-3AF4-0071CB8D1D4E}"/>
              </a:ext>
            </a:extLst>
          </p:cNvPr>
          <p:cNvPicPr>
            <a:picLocks noChangeAspect="1"/>
          </p:cNvPicPr>
          <p:nvPr/>
        </p:nvPicPr>
        <p:blipFill>
          <a:blip r:embed="rId4"/>
          <a:stretch>
            <a:fillRect/>
          </a:stretch>
        </p:blipFill>
        <p:spPr>
          <a:xfrm>
            <a:off x="351780" y="1267711"/>
            <a:ext cx="6544558" cy="4461299"/>
          </a:xfrm>
          <a:prstGeom prst="rect">
            <a:avLst/>
          </a:prstGeom>
        </p:spPr>
      </p:pic>
      <p:sp>
        <p:nvSpPr>
          <p:cNvPr id="5" name="TextBox 4">
            <a:extLst>
              <a:ext uri="{FF2B5EF4-FFF2-40B4-BE49-F238E27FC236}">
                <a16:creationId xmlns:a16="http://schemas.microsoft.com/office/drawing/2014/main" id="{6E9815C5-21D2-0F08-2BED-F7639BB39094}"/>
              </a:ext>
            </a:extLst>
          </p:cNvPr>
          <p:cNvSpPr txBox="1"/>
          <p:nvPr/>
        </p:nvSpPr>
        <p:spPr>
          <a:xfrm>
            <a:off x="8474456" y="6334775"/>
            <a:ext cx="3808669" cy="52322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Ratio is getting dropped for churn customers,</a:t>
            </a:r>
          </a:p>
          <a:p>
            <a:r>
              <a:rPr lang="en-US" dirty="0">
                <a:latin typeface="Times New Roman" panose="02020603050405020304" pitchFamily="18" charset="0"/>
                <a:cs typeface="Times New Roman" panose="02020603050405020304" pitchFamily="18" charset="0"/>
              </a:rPr>
              <a:t>However ,for non churn its increasing</a:t>
            </a:r>
            <a:endParaRPr lang="en-IN" dirty="0">
              <a:latin typeface="Times New Roman" panose="02020603050405020304" pitchFamily="18" charset="0"/>
              <a:cs typeface="Times New Roman" panose="02020603050405020304" pitchFamily="18" charset="0"/>
            </a:endParaRPr>
          </a:p>
        </p:txBody>
      </p:sp>
      <p:pic>
        <p:nvPicPr>
          <p:cNvPr id="2056" name="Picture 8">
            <a:extLst>
              <a:ext uri="{FF2B5EF4-FFF2-40B4-BE49-F238E27FC236}">
                <a16:creationId xmlns:a16="http://schemas.microsoft.com/office/drawing/2014/main" id="{C6E6D72F-DF53-0291-87C0-3CA5F1A373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566" y="1084440"/>
            <a:ext cx="4406790" cy="254487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9AB7AC41-4A45-D7D8-73EE-097991B9BC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2356" y="3789896"/>
            <a:ext cx="4406791" cy="25448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B32813-4249-3DF9-C4F3-957316A94E8E}"/>
              </a:ext>
            </a:extLst>
          </p:cNvPr>
          <p:cNvSpPr txBox="1"/>
          <p:nvPr/>
        </p:nvSpPr>
        <p:spPr>
          <a:xfrm>
            <a:off x="817776" y="5821348"/>
            <a:ext cx="6141562" cy="738664"/>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average revenue per user is decreasing for churn customers in 8th </a:t>
            </a:r>
            <a:r>
              <a:rPr lang="en-US" b="0" i="0" dirty="0" err="1">
                <a:solidFill>
                  <a:srgbClr val="000000"/>
                </a:solidFill>
                <a:effectLst/>
                <a:latin typeface="Times New Roman" panose="02020603050405020304" pitchFamily="18" charset="0"/>
                <a:cs typeface="Times New Roman" panose="02020603050405020304" pitchFamily="18" charset="0"/>
              </a:rPr>
              <a:t>month.Also</a:t>
            </a:r>
            <a:r>
              <a:rPr lang="en-US" b="0" i="0" dirty="0">
                <a:solidFill>
                  <a:srgbClr val="000000"/>
                </a:solidFill>
                <a:effectLst/>
                <a:latin typeface="Times New Roman" panose="02020603050405020304" pitchFamily="18" charset="0"/>
                <a:cs typeface="Times New Roman" panose="02020603050405020304" pitchFamily="18" charset="0"/>
              </a:rPr>
              <a:t> there are lots of outlier exists in revenue as some customers might using higher data and recharging frequently.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body" idx="1"/>
          </p:nvPr>
        </p:nvSpPr>
        <p:spPr>
          <a:xfrm>
            <a:off x="251766" y="143086"/>
            <a:ext cx="11285700" cy="523200"/>
          </a:xfrm>
          <a:prstGeom prst="rect">
            <a:avLst/>
          </a:prstGeom>
          <a:noFill/>
          <a:ln>
            <a:noFill/>
          </a:ln>
        </p:spPr>
        <p:txBody>
          <a:bodyPr spcFirstLastPara="1" wrap="square" lIns="91425" tIns="45700" rIns="91425" bIns="45700" anchor="t" anchorCtr="0">
            <a:normAutofit/>
          </a:bodyPr>
          <a:lstStyle/>
          <a:p>
            <a:pPr algn="l"/>
            <a:r>
              <a:rPr lang="en-IN" sz="1600" b="1" i="0" dirty="0">
                <a:solidFill>
                  <a:srgbClr val="000000"/>
                </a:solidFill>
                <a:effectLst/>
                <a:latin typeface="Helvetica Neue"/>
              </a:rPr>
              <a:t>Creating dummy variables for categorical variables </a:t>
            </a:r>
            <a:r>
              <a:rPr lang="en-IN" sz="1600" b="1" dirty="0">
                <a:solidFill>
                  <a:srgbClr val="000000"/>
                </a:solidFill>
                <a:latin typeface="Helvetica Neue"/>
              </a:rPr>
              <a:t>that is one hot encoding</a:t>
            </a:r>
            <a:endParaRPr lang="en-IN" sz="1600" b="1" i="0" dirty="0">
              <a:solidFill>
                <a:srgbClr val="000000"/>
              </a:solidFill>
              <a:effectLst/>
              <a:latin typeface="Helvetica Neue"/>
            </a:endParaRPr>
          </a:p>
        </p:txBody>
      </p:sp>
      <p:sp>
        <p:nvSpPr>
          <p:cNvPr id="132" name="Google Shape;132;p21"/>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1"/>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34" name="Google Shape;134;p21"/>
          <p:cNvPicPr preferRelativeResize="0"/>
          <p:nvPr/>
        </p:nvPicPr>
        <p:blipFill rotWithShape="1">
          <a:blip r:embed="rId3">
            <a:alphaModFix/>
          </a:blip>
          <a:srcRect/>
          <a:stretch/>
        </p:blipFill>
        <p:spPr>
          <a:xfrm>
            <a:off x="9577831" y="6"/>
            <a:ext cx="2614172" cy="414774"/>
          </a:xfrm>
          <a:prstGeom prst="rect">
            <a:avLst/>
          </a:prstGeom>
          <a:noFill/>
          <a:ln>
            <a:noFill/>
          </a:ln>
        </p:spPr>
      </p:pic>
      <p:sp>
        <p:nvSpPr>
          <p:cNvPr id="135" name="Google Shape;135;p21"/>
          <p:cNvSpPr txBox="1">
            <a:spLocks noGrp="1"/>
          </p:cNvSpPr>
          <p:nvPr>
            <p:ph type="title"/>
          </p:nvPr>
        </p:nvSpPr>
        <p:spPr>
          <a:xfrm>
            <a:off x="411366" y="581969"/>
            <a:ext cx="7206600" cy="1076787"/>
          </a:xfrm>
          <a:prstGeom prst="rect">
            <a:avLst/>
          </a:prstGeom>
          <a:noFill/>
          <a:ln>
            <a:noFill/>
          </a:ln>
        </p:spPr>
        <p:txBody>
          <a:bodyPr spcFirstLastPara="1" wrap="square" lIns="91425" tIns="45700" rIns="91425" bIns="45700" anchor="ctr" anchorCtr="0">
            <a:normAutofit fontScale="90000"/>
          </a:bodyPr>
          <a:lstStyle/>
          <a:p>
            <a:pPr>
              <a:buSzPts val="4400"/>
            </a:pPr>
            <a:r>
              <a:rPr lang="en-IN" b="1" i="0" dirty="0">
                <a:solidFill>
                  <a:srgbClr val="000000"/>
                </a:solidFill>
                <a:effectLst/>
                <a:latin typeface="Helvetica Neue"/>
              </a:rPr>
              <a:t>Handling Skewness </a:t>
            </a:r>
            <a:br>
              <a:rPr lang="en-IN" b="1" i="0" dirty="0">
                <a:solidFill>
                  <a:srgbClr val="000000"/>
                </a:solidFill>
                <a:effectLst/>
                <a:latin typeface="Helvetica Neue"/>
              </a:rPr>
            </a:br>
            <a:endParaRPr lang="en-IN" b="1" dirty="0">
              <a:latin typeface="Times New Roman"/>
              <a:ea typeface="Times New Roman"/>
              <a:cs typeface="Times New Roman"/>
              <a:sym typeface="Times New Roman"/>
            </a:endParaRPr>
          </a:p>
        </p:txBody>
      </p:sp>
      <p:sp>
        <p:nvSpPr>
          <p:cNvPr id="137" name="Google Shape;137;p21"/>
          <p:cNvSpPr txBox="1">
            <a:spLocks noGrp="1"/>
          </p:cNvSpPr>
          <p:nvPr>
            <p:ph type="body" idx="1"/>
          </p:nvPr>
        </p:nvSpPr>
        <p:spPr>
          <a:xfrm>
            <a:off x="607400" y="3445925"/>
            <a:ext cx="11285700" cy="874200"/>
          </a:xfrm>
          <a:prstGeom prst="rect">
            <a:avLst/>
          </a:prstGeom>
          <a:noFill/>
          <a:ln>
            <a:noFill/>
          </a:ln>
        </p:spPr>
        <p:txBody>
          <a:bodyPr spcFirstLastPara="1" wrap="square" lIns="91425" tIns="45700" rIns="91425" bIns="45700" anchor="t" anchorCtr="0">
            <a:noAutofit/>
          </a:bodyPr>
          <a:lstStyle/>
          <a:p>
            <a:pPr marL="114300" lvl="0" indent="0" algn="l" rtl="0">
              <a:lnSpc>
                <a:spcPct val="130000"/>
              </a:lnSpc>
              <a:spcBef>
                <a:spcPts val="1000"/>
              </a:spcBef>
              <a:spcAft>
                <a:spcPts val="1000"/>
              </a:spcAft>
              <a:buClr>
                <a:schemeClr val="dk1"/>
              </a:buClr>
              <a:buSzPts val="1800"/>
              <a:buNone/>
            </a:pPr>
            <a:r>
              <a:rPr lang="en-US" sz="1800" dirty="0">
                <a:latin typeface="Times New Roman"/>
                <a:ea typeface="Times New Roman"/>
                <a:cs typeface="Times New Roman"/>
                <a:sym typeface="Times New Roman"/>
              </a:rPr>
              <a:t> </a:t>
            </a:r>
            <a:endParaRPr sz="1800"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465D9F5F-FE4E-ED05-6347-4AB46E6BFF45}"/>
              </a:ext>
            </a:extLst>
          </p:cNvPr>
          <p:cNvSpPr txBox="1"/>
          <p:nvPr/>
        </p:nvSpPr>
        <p:spPr>
          <a:xfrm>
            <a:off x="411366" y="1120362"/>
            <a:ext cx="5684634" cy="307777"/>
          </a:xfrm>
          <a:prstGeom prst="rect">
            <a:avLst/>
          </a:prstGeom>
          <a:noFill/>
        </p:spPr>
        <p:txBody>
          <a:bodyPr wrap="square" rtlCol="0">
            <a:spAutoFit/>
          </a:bodyPr>
          <a:lstStyle/>
          <a:p>
            <a:r>
              <a:rPr lang="en-US" dirty="0"/>
              <a:t>Lets find out if numerical predictor variables are largely skewed or not</a:t>
            </a:r>
            <a:endParaRPr lang="en-IN" dirty="0"/>
          </a:p>
        </p:txBody>
      </p:sp>
      <p:graphicFrame>
        <p:nvGraphicFramePr>
          <p:cNvPr id="5" name="Table 4">
            <a:extLst>
              <a:ext uri="{FF2B5EF4-FFF2-40B4-BE49-F238E27FC236}">
                <a16:creationId xmlns:a16="http://schemas.microsoft.com/office/drawing/2014/main" id="{4E2D4360-3D23-59BD-900D-349FEE2D98CA}"/>
              </a:ext>
            </a:extLst>
          </p:cNvPr>
          <p:cNvGraphicFramePr>
            <a:graphicFrameLocks noGrp="1"/>
          </p:cNvGraphicFramePr>
          <p:nvPr>
            <p:extLst>
              <p:ext uri="{D42A27DB-BD31-4B8C-83A1-F6EECF244321}">
                <p14:modId xmlns:p14="http://schemas.microsoft.com/office/powerpoint/2010/main" val="3443222699"/>
              </p:ext>
            </p:extLst>
          </p:nvPr>
        </p:nvGraphicFramePr>
        <p:xfrm>
          <a:off x="607400" y="1590713"/>
          <a:ext cx="4108942" cy="4206240"/>
        </p:xfrm>
        <a:graphic>
          <a:graphicData uri="http://schemas.openxmlformats.org/drawingml/2006/table">
            <a:tbl>
              <a:tblPr/>
              <a:tblGrid>
                <a:gridCol w="2054471">
                  <a:extLst>
                    <a:ext uri="{9D8B030D-6E8A-4147-A177-3AD203B41FA5}">
                      <a16:colId xmlns:a16="http://schemas.microsoft.com/office/drawing/2014/main" val="3669311002"/>
                    </a:ext>
                  </a:extLst>
                </a:gridCol>
                <a:gridCol w="2054471">
                  <a:extLst>
                    <a:ext uri="{9D8B030D-6E8A-4147-A177-3AD203B41FA5}">
                      <a16:colId xmlns:a16="http://schemas.microsoft.com/office/drawing/2014/main" val="3111285619"/>
                    </a:ext>
                  </a:extLst>
                </a:gridCol>
              </a:tblGrid>
              <a:tr h="0">
                <a:tc>
                  <a:txBody>
                    <a:bodyPr/>
                    <a:lstStyle/>
                    <a:p>
                      <a:pPr algn="ctr" fontAlgn="ctr"/>
                      <a:br>
                        <a:rPr lang="en-IN" b="1" dirty="0">
                          <a:effectLst/>
                        </a:rPr>
                      </a:br>
                      <a:r>
                        <a:rPr lang="en-IN" b="1" dirty="0">
                          <a:effectLst/>
                        </a:rPr>
                        <a:t>columns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b="1" dirty="0">
                          <a:effectLst/>
                        </a:rPr>
                        <a:t>Skewness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2863217"/>
                  </a:ext>
                </a:extLst>
              </a:tr>
              <a:tr h="0">
                <a:tc>
                  <a:txBody>
                    <a:bodyPr/>
                    <a:lstStyle/>
                    <a:p>
                      <a:pPr algn="r" fontAlgn="ctr"/>
                      <a:r>
                        <a:rPr lang="en-IN" b="1">
                          <a:effectLst/>
                        </a:rPr>
                        <a:t>roam_og_to_ic_mou_8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168.378029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711002606"/>
                  </a:ext>
                </a:extLst>
              </a:tr>
              <a:tr h="0">
                <a:tc>
                  <a:txBody>
                    <a:bodyPr/>
                    <a:lstStyle/>
                    <a:p>
                      <a:pPr algn="r" fontAlgn="ctr"/>
                      <a:r>
                        <a:rPr lang="en-IN" b="1">
                          <a:effectLst/>
                        </a:rPr>
                        <a:t>avg67_isd_og_to_ic_mou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dirty="0">
                          <a:effectLst/>
                        </a:rPr>
                        <a:t>153.210816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7600721"/>
                  </a:ext>
                </a:extLst>
              </a:tr>
              <a:tr h="0">
                <a:tc>
                  <a:txBody>
                    <a:bodyPr/>
                    <a:lstStyle/>
                    <a:p>
                      <a:pPr algn="r" fontAlgn="ctr"/>
                      <a:r>
                        <a:rPr lang="en-IN" b="1">
                          <a:effectLst/>
                        </a:rPr>
                        <a:t>isd_og_to_ic_mou_8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148.243237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3120965576"/>
                  </a:ext>
                </a:extLst>
              </a:tr>
              <a:tr h="0">
                <a:tc>
                  <a:txBody>
                    <a:bodyPr/>
                    <a:lstStyle/>
                    <a:p>
                      <a:pPr algn="r" fontAlgn="ctr"/>
                      <a:r>
                        <a:rPr lang="en-IN" b="1">
                          <a:effectLst/>
                        </a:rPr>
                        <a:t>og_others_6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dirty="0">
                          <a:effectLst/>
                        </a:rPr>
                        <a:t>110.070897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8498553"/>
                  </a:ext>
                </a:extLst>
              </a:tr>
              <a:tr h="0">
                <a:tc>
                  <a:txBody>
                    <a:bodyPr/>
                    <a:lstStyle/>
                    <a:p>
                      <a:pPr algn="r" fontAlgn="ctr"/>
                      <a:r>
                        <a:rPr lang="en-IN" b="1">
                          <a:effectLst/>
                        </a:rPr>
                        <a:t>avg67_roam_og_to_ic_mou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108.020078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1756834703"/>
                  </a:ext>
                </a:extLst>
              </a:tr>
              <a:tr h="0">
                <a:tc>
                  <a:txBody>
                    <a:bodyPr/>
                    <a:lstStyle/>
                    <a:p>
                      <a:pPr algn="r" fontAlgn="ctr"/>
                      <a:r>
                        <a:rPr lang="en-IN" b="1">
                          <a:effectLst/>
                        </a:rPr>
                        <a:t>avg67_isd_og_mou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dirty="0">
                          <a:effectLst/>
                        </a:rPr>
                        <a:t>88.242880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1994862"/>
                  </a:ext>
                </a:extLst>
              </a:tr>
              <a:tr h="0">
                <a:tc>
                  <a:txBody>
                    <a:bodyPr/>
                    <a:lstStyle/>
                    <a:p>
                      <a:pPr algn="r" fontAlgn="ctr"/>
                      <a:r>
                        <a:rPr lang="en-IN" b="1">
                          <a:effectLst/>
                        </a:rPr>
                        <a:t>isd_og_mou_8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88.041259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51760027"/>
                  </a:ext>
                </a:extLst>
              </a:tr>
              <a:tr h="0">
                <a:tc>
                  <a:txBody>
                    <a:bodyPr/>
                    <a:lstStyle/>
                    <a:p>
                      <a:pPr algn="r" fontAlgn="ctr"/>
                      <a:r>
                        <a:rPr lang="en-IN" b="1">
                          <a:effectLst/>
                        </a:rPr>
                        <a:t>avg67_spl_ic_mou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dirty="0">
                          <a:effectLst/>
                        </a:rPr>
                        <a:t>58.158701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7771500"/>
                  </a:ext>
                </a:extLst>
              </a:tr>
              <a:tr h="0">
                <a:tc>
                  <a:txBody>
                    <a:bodyPr/>
                    <a:lstStyle/>
                    <a:p>
                      <a:pPr algn="r" fontAlgn="ctr"/>
                      <a:r>
                        <a:rPr lang="en-IN" b="1">
                          <a:effectLst/>
                        </a:rPr>
                        <a:t>avg67_ic_others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tc>
                  <a:txBody>
                    <a:bodyPr/>
                    <a:lstStyle/>
                    <a:p>
                      <a:pPr algn="ctr" fontAlgn="ctr"/>
                      <a:r>
                        <a:rPr lang="en-IN" dirty="0">
                          <a:effectLst/>
                        </a:rPr>
                        <a:t>55.167106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F5F5"/>
                    </a:solidFill>
                  </a:tcPr>
                </a:tc>
                <a:extLst>
                  <a:ext uri="{0D108BD9-81ED-4DB2-BD59-A6C34878D82A}">
                    <a16:rowId xmlns:a16="http://schemas.microsoft.com/office/drawing/2014/main" val="2607419957"/>
                  </a:ext>
                </a:extLst>
              </a:tr>
              <a:tr h="0">
                <a:tc>
                  <a:txBody>
                    <a:bodyPr/>
                    <a:lstStyle/>
                    <a:p>
                      <a:pPr algn="r" fontAlgn="ctr"/>
                      <a:r>
                        <a:rPr lang="en-US" b="1">
                          <a:effectLst/>
                        </a:rPr>
                        <a:t>loc_og_to_ic_mou_8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IN" dirty="0">
                          <a:effectLst/>
                        </a:rPr>
                        <a:t>54.529646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0659060"/>
                  </a:ext>
                </a:extLst>
              </a:tr>
            </a:tbl>
          </a:graphicData>
        </a:graphic>
      </p:graphicFrame>
      <p:sp>
        <p:nvSpPr>
          <p:cNvPr id="7" name="TextBox 6">
            <a:extLst>
              <a:ext uri="{FF2B5EF4-FFF2-40B4-BE49-F238E27FC236}">
                <a16:creationId xmlns:a16="http://schemas.microsoft.com/office/drawing/2014/main" id="{4FA6626A-95D5-275B-7831-B0774008B82D}"/>
              </a:ext>
            </a:extLst>
          </p:cNvPr>
          <p:cNvSpPr txBox="1"/>
          <p:nvPr/>
        </p:nvSpPr>
        <p:spPr>
          <a:xfrm>
            <a:off x="336745" y="6006705"/>
            <a:ext cx="6094428" cy="52322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As we can see from skewness values, predictor variables are highly skewed. We need to take care of </a:t>
            </a:r>
            <a:r>
              <a:rPr lang="en-US" b="0" i="0" dirty="0" err="1">
                <a:solidFill>
                  <a:srgbClr val="000000"/>
                </a:solidFill>
                <a:effectLst/>
                <a:latin typeface="Times New Roman" panose="02020603050405020304" pitchFamily="18" charset="0"/>
                <a:cs typeface="Times New Roman" panose="02020603050405020304" pitchFamily="18" charset="0"/>
              </a:rPr>
              <a:t>skewness,we</a:t>
            </a:r>
            <a:r>
              <a:rPr lang="en-US" b="0" i="0" dirty="0">
                <a:solidFill>
                  <a:srgbClr val="000000"/>
                </a:solidFill>
                <a:effectLst/>
                <a:latin typeface="Times New Roman" panose="02020603050405020304" pitchFamily="18" charset="0"/>
                <a:cs typeface="Times New Roman" panose="02020603050405020304" pitchFamily="18" charset="0"/>
              </a:rPr>
              <a:t> did quantile transformer</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BCF650C-E01F-703B-A813-1DA5E41D8934}"/>
              </a:ext>
            </a:extLst>
          </p:cNvPr>
          <p:cNvSpPr txBox="1"/>
          <p:nvPr/>
        </p:nvSpPr>
        <p:spPr>
          <a:xfrm>
            <a:off x="6590934" y="535587"/>
            <a:ext cx="5601066" cy="584775"/>
          </a:xfrm>
          <a:prstGeom prst="rect">
            <a:avLst/>
          </a:prstGeom>
          <a:noFill/>
        </p:spPr>
        <p:txBody>
          <a:bodyPr wrap="square" rtlCol="0">
            <a:spAutoFit/>
          </a:bodyPr>
          <a:lstStyle/>
          <a:p>
            <a:r>
              <a:rPr lang="en-IN" sz="3200" b="1" i="0" dirty="0">
                <a:solidFill>
                  <a:srgbClr val="000000"/>
                </a:solidFill>
                <a:effectLst/>
                <a:latin typeface="Helvetica Neue"/>
              </a:rPr>
              <a:t>Handling Imbalance Dataset</a:t>
            </a:r>
            <a:endParaRPr lang="en-IN" sz="3200" dirty="0"/>
          </a:p>
        </p:txBody>
      </p:sp>
      <p:sp>
        <p:nvSpPr>
          <p:cNvPr id="10" name="TextBox 9">
            <a:extLst>
              <a:ext uri="{FF2B5EF4-FFF2-40B4-BE49-F238E27FC236}">
                <a16:creationId xmlns:a16="http://schemas.microsoft.com/office/drawing/2014/main" id="{00046B85-307D-E77E-0F2C-500C4A13D982}"/>
              </a:ext>
            </a:extLst>
          </p:cNvPr>
          <p:cNvSpPr txBox="1"/>
          <p:nvPr/>
        </p:nvSpPr>
        <p:spPr>
          <a:xfrm>
            <a:off x="6590933" y="1258612"/>
            <a:ext cx="5470421" cy="1384995"/>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There are many techniques available. I am using ADASYN(Adaptive Synthetic) which is an improved version of SMOTE. What it does is same as SMOTE just with a minor improvement. After creating those sample it adds a random small values to the points thus making it more realistic. In other words instead of all the sample being linearly correlated to the parent they have a little more variance in them </a:t>
            </a:r>
            <a:r>
              <a:rPr lang="en-US" b="0" i="0" dirty="0" err="1">
                <a:solidFill>
                  <a:srgbClr val="000000"/>
                </a:solidFill>
                <a:effectLst/>
                <a:latin typeface="Times New Roman" panose="02020603050405020304" pitchFamily="18" charset="0"/>
                <a:cs typeface="Times New Roman" panose="02020603050405020304" pitchFamily="18" charset="0"/>
              </a:rPr>
              <a:t>i.e</a:t>
            </a:r>
            <a:r>
              <a:rPr lang="en-US" b="0" i="0" dirty="0">
                <a:solidFill>
                  <a:srgbClr val="000000"/>
                </a:solidFill>
                <a:effectLst/>
                <a:latin typeface="Times New Roman" panose="02020603050405020304" pitchFamily="18" charset="0"/>
                <a:cs typeface="Times New Roman" panose="02020603050405020304" pitchFamily="18" charset="0"/>
              </a:rPr>
              <a:t> they are bit scattered.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body" idx="1"/>
          </p:nvPr>
        </p:nvSpPr>
        <p:spPr>
          <a:xfrm>
            <a:off x="438548" y="902180"/>
            <a:ext cx="11873891" cy="5232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08000"/>
              </a:lnSpc>
              <a:spcBef>
                <a:spcPts val="0"/>
              </a:spcBef>
              <a:spcAft>
                <a:spcPts val="0"/>
              </a:spcAft>
              <a:buNone/>
            </a:pP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X_train</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X_test</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y_train</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y_test</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 =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train_test_split</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(X, y,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test_size</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=0.2, </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random_state</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randm_state</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0" lvl="0" indent="0" algn="l" rtl="0">
              <a:lnSpc>
                <a:spcPct val="108000"/>
              </a:lnSpc>
              <a:spcBef>
                <a:spcPts val="0"/>
              </a:spcBef>
              <a:spcAft>
                <a:spcPts val="0"/>
              </a:spcAft>
              <a:buNone/>
            </a:pP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print(</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X_train.shape</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0" lvl="0" indent="0" algn="l" rtl="0">
              <a:lnSpc>
                <a:spcPct val="108000"/>
              </a:lnSpc>
              <a:spcBef>
                <a:spcPts val="0"/>
              </a:spcBef>
              <a:spcAft>
                <a:spcPts val="0"/>
              </a:spcAft>
              <a:buNone/>
            </a:pP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print(</a:t>
            </a:r>
            <a:r>
              <a:rPr lang="en-IN" sz="5600" dirty="0" err="1">
                <a:solidFill>
                  <a:schemeClr val="dk1"/>
                </a:solidFill>
                <a:latin typeface="Times New Roman" panose="02020603050405020304" pitchFamily="18" charset="0"/>
                <a:ea typeface="Times New Roman"/>
                <a:cs typeface="Times New Roman" panose="02020603050405020304" pitchFamily="18" charset="0"/>
                <a:sym typeface="Times New Roman"/>
              </a:rPr>
              <a:t>X_test.shape</a:t>
            </a: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0" lvl="0" indent="0" algn="l" rtl="0">
              <a:lnSpc>
                <a:spcPct val="108000"/>
              </a:lnSpc>
              <a:spcBef>
                <a:spcPts val="0"/>
              </a:spcBef>
              <a:spcAft>
                <a:spcPts val="0"/>
              </a:spcAft>
              <a:buNone/>
            </a:pP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(24,000 ,205)</a:t>
            </a:r>
          </a:p>
          <a:p>
            <a:pPr marL="0" lvl="0" indent="0" algn="l" rtl="0">
              <a:lnSpc>
                <a:spcPct val="108000"/>
              </a:lnSpc>
              <a:spcBef>
                <a:spcPts val="0"/>
              </a:spcBef>
              <a:spcAft>
                <a:spcPts val="0"/>
              </a:spcAft>
              <a:buNone/>
            </a:pPr>
            <a:r>
              <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rPr>
              <a:t>(6001,205)</a:t>
            </a:r>
          </a:p>
          <a:p>
            <a:pPr marL="0" lvl="0" indent="0" algn="l" rtl="0">
              <a:lnSpc>
                <a:spcPct val="108000"/>
              </a:lnSpc>
              <a:spcBef>
                <a:spcPts val="0"/>
              </a:spcBef>
              <a:spcAft>
                <a:spcPts val="0"/>
              </a:spcAft>
              <a:buNone/>
            </a:pPr>
            <a:endPar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8000"/>
              </a:lnSpc>
              <a:spcBef>
                <a:spcPts val="0"/>
              </a:spcBef>
              <a:spcAft>
                <a:spcPts val="0"/>
              </a:spcAft>
              <a:buNone/>
            </a:pPr>
            <a:endPar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8000"/>
              </a:lnSpc>
              <a:spcBef>
                <a:spcPts val="0"/>
              </a:spcBef>
              <a:spcAft>
                <a:spcPts val="0"/>
              </a:spcAft>
              <a:buNone/>
            </a:pPr>
            <a:endParaRPr lang="en-IN" sz="5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108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
        <p:nvSpPr>
          <p:cNvPr id="144" name="Google Shape;144;p22"/>
          <p:cNvSpPr/>
          <p:nvPr/>
        </p:nvSpPr>
        <p:spPr>
          <a:xfrm>
            <a:off x="130645" y="2268680"/>
            <a:ext cx="206100" cy="4461300"/>
          </a:xfrm>
          <a:prstGeom prst="round2DiagRect">
            <a:avLst>
              <a:gd name="adj1" fmla="val 16667"/>
              <a:gd name="adj2" fmla="val 0"/>
            </a:avLst>
          </a:prstGeom>
          <a:solidFill>
            <a:srgbClr val="00B0F0"/>
          </a:solidFill>
          <a:ln w="12700" cap="flat" cmpd="sng">
            <a:solidFill>
              <a:srgbClr val="00B0F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2"/>
          <p:cNvSpPr/>
          <p:nvPr/>
        </p:nvSpPr>
        <p:spPr>
          <a:xfrm>
            <a:off x="130645" y="58880"/>
            <a:ext cx="206100" cy="2209800"/>
          </a:xfrm>
          <a:prstGeom prst="round2DiagRect">
            <a:avLst>
              <a:gd name="adj1" fmla="val 16667"/>
              <a:gd name="adj2" fmla="val 0"/>
            </a:avLst>
          </a:prstGeom>
          <a:solidFill>
            <a:srgbClr val="0070C0"/>
          </a:solidFill>
          <a:ln w="12700"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46" name="Google Shape;146;p22"/>
          <p:cNvPicPr preferRelativeResize="0"/>
          <p:nvPr/>
        </p:nvPicPr>
        <p:blipFill rotWithShape="1">
          <a:blip r:embed="rId3">
            <a:alphaModFix/>
          </a:blip>
          <a:srcRect/>
          <a:stretch/>
        </p:blipFill>
        <p:spPr>
          <a:xfrm>
            <a:off x="9577831" y="5"/>
            <a:ext cx="2614172" cy="523201"/>
          </a:xfrm>
          <a:prstGeom prst="rect">
            <a:avLst/>
          </a:prstGeom>
          <a:noFill/>
          <a:ln>
            <a:noFill/>
          </a:ln>
        </p:spPr>
      </p:pic>
      <p:sp>
        <p:nvSpPr>
          <p:cNvPr id="147" name="Google Shape;147;p22"/>
          <p:cNvSpPr txBox="1">
            <a:spLocks noGrp="1"/>
          </p:cNvSpPr>
          <p:nvPr>
            <p:ph type="title"/>
          </p:nvPr>
        </p:nvSpPr>
        <p:spPr>
          <a:xfrm>
            <a:off x="438548" y="82557"/>
            <a:ext cx="9299339" cy="87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IN" b="1" dirty="0">
                <a:latin typeface="Times New Roman"/>
                <a:ea typeface="Times New Roman"/>
                <a:cs typeface="Times New Roman"/>
                <a:sym typeface="Times New Roman"/>
              </a:rPr>
              <a:t>Splitting the data by using </a:t>
            </a:r>
            <a:r>
              <a:rPr lang="en-IN" b="1" dirty="0" err="1">
                <a:latin typeface="Times New Roman"/>
                <a:ea typeface="Times New Roman"/>
                <a:cs typeface="Times New Roman"/>
                <a:sym typeface="Times New Roman"/>
              </a:rPr>
              <a:t>Train_Test_Split</a:t>
            </a:r>
            <a:endParaRPr b="1" dirty="0">
              <a:latin typeface="Times New Roman"/>
              <a:ea typeface="Times New Roman"/>
              <a:cs typeface="Times New Roman"/>
              <a:sym typeface="Times New Roman"/>
            </a:endParaRPr>
          </a:p>
        </p:txBody>
      </p:sp>
      <p:sp>
        <p:nvSpPr>
          <p:cNvPr id="149" name="Google Shape;149;p22"/>
          <p:cNvSpPr txBox="1">
            <a:spLocks noGrp="1"/>
          </p:cNvSpPr>
          <p:nvPr>
            <p:ph type="body" idx="1"/>
          </p:nvPr>
        </p:nvSpPr>
        <p:spPr>
          <a:xfrm>
            <a:off x="336745" y="1598743"/>
            <a:ext cx="11285700" cy="411221"/>
          </a:xfrm>
          <a:prstGeom prst="rect">
            <a:avLst/>
          </a:prstGeom>
          <a:noFill/>
          <a:ln>
            <a:noFill/>
          </a:ln>
        </p:spPr>
        <p:txBody>
          <a:bodyPr spcFirstLastPara="1" wrap="square" lIns="91425" tIns="45700" rIns="91425" bIns="45700" anchor="t" anchorCtr="0">
            <a:noAutofit/>
          </a:bodyPr>
          <a:lstStyle/>
          <a:p>
            <a:pPr marL="114300" lvl="0" indent="0" algn="l" rtl="0">
              <a:lnSpc>
                <a:spcPct val="130000"/>
              </a:lnSpc>
              <a:spcBef>
                <a:spcPts val="1000"/>
              </a:spcBef>
              <a:spcAft>
                <a:spcPts val="1000"/>
              </a:spcAft>
              <a:buClr>
                <a:schemeClr val="dk1"/>
              </a:buClr>
              <a:buSzPts val="1800"/>
              <a:buNone/>
            </a:pPr>
            <a:r>
              <a:rPr lang="en-IN" sz="2000" b="1" dirty="0">
                <a:solidFill>
                  <a:schemeClr val="tx1"/>
                </a:solidFill>
                <a:latin typeface="Helvetica Neue"/>
                <a:ea typeface="Times New Roman"/>
                <a:cs typeface="Times New Roman"/>
                <a:sym typeface="Times New Roman"/>
              </a:rPr>
              <a:t>after splitting ,implemented SMOTE</a:t>
            </a:r>
          </a:p>
          <a:p>
            <a:pPr marL="114300" lvl="0" indent="0" algn="l" rtl="0">
              <a:lnSpc>
                <a:spcPct val="130000"/>
              </a:lnSpc>
              <a:spcBef>
                <a:spcPts val="1000"/>
              </a:spcBef>
              <a:spcAft>
                <a:spcPts val="1000"/>
              </a:spcAft>
              <a:buClr>
                <a:schemeClr val="dk1"/>
              </a:buClr>
              <a:buSzPts val="1800"/>
              <a:buNone/>
            </a:pPr>
            <a:r>
              <a:rPr lang="en-IN" sz="2000" b="1" dirty="0">
                <a:solidFill>
                  <a:schemeClr val="tx1"/>
                </a:solidFill>
                <a:latin typeface="Helvetica Neue"/>
                <a:ea typeface="Times New Roman"/>
                <a:cs typeface="Times New Roman"/>
                <a:sym typeface="Times New Roman"/>
              </a:rPr>
              <a:t>Feature Scaling is done</a:t>
            </a:r>
          </a:p>
          <a:p>
            <a:pPr marL="114300" indent="0">
              <a:lnSpc>
                <a:spcPct val="130000"/>
              </a:lnSpc>
              <a:spcAft>
                <a:spcPts val="1000"/>
              </a:spcAft>
              <a:buNone/>
            </a:pPr>
            <a:r>
              <a:rPr lang="en-IN" sz="2000" b="1" i="0" dirty="0">
                <a:solidFill>
                  <a:srgbClr val="000000"/>
                </a:solidFill>
                <a:effectLst/>
                <a:latin typeface="Helvetica Neue"/>
              </a:rPr>
              <a:t>Applying PCA</a:t>
            </a:r>
          </a:p>
          <a:p>
            <a:pPr marL="114300" lvl="0" indent="0" algn="l" rtl="0">
              <a:lnSpc>
                <a:spcPct val="130000"/>
              </a:lnSpc>
              <a:spcBef>
                <a:spcPts val="1000"/>
              </a:spcBef>
              <a:spcAft>
                <a:spcPts val="1000"/>
              </a:spcAft>
              <a:buClr>
                <a:schemeClr val="dk1"/>
              </a:buClr>
              <a:buSzPts val="1800"/>
              <a:buNone/>
            </a:pPr>
            <a:r>
              <a:rPr lang="en-IN" sz="3200" b="1" dirty="0">
                <a:solidFill>
                  <a:schemeClr val="tx1"/>
                </a:solidFill>
                <a:latin typeface="Helvetica Neue"/>
                <a:ea typeface="Times New Roman"/>
                <a:cs typeface="Times New Roman"/>
                <a:sym typeface="Times New Roman"/>
              </a:rPr>
              <a:t> </a:t>
            </a:r>
            <a:endParaRPr sz="3200" b="1" dirty="0">
              <a:solidFill>
                <a:schemeClr val="tx1"/>
              </a:solidFill>
              <a:latin typeface="Helvetica Neue"/>
              <a:ea typeface="Times New Roman"/>
              <a:cs typeface="Times New Roman"/>
              <a:sym typeface="Times New Roman"/>
            </a:endParaRPr>
          </a:p>
        </p:txBody>
      </p:sp>
      <p:pic>
        <p:nvPicPr>
          <p:cNvPr id="5124" name="Picture 4">
            <a:extLst>
              <a:ext uri="{FF2B5EF4-FFF2-40B4-BE49-F238E27FC236}">
                <a16:creationId xmlns:a16="http://schemas.microsoft.com/office/drawing/2014/main" id="{3C1BB997-A283-B9B9-E2A2-5CD12FCA8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745" y="3429000"/>
            <a:ext cx="7496175" cy="3033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E190080-B856-7867-148E-BB3095AE6013}"/>
              </a:ext>
            </a:extLst>
          </p:cNvPr>
          <p:cNvSpPr txBox="1"/>
          <p:nvPr/>
        </p:nvSpPr>
        <p:spPr>
          <a:xfrm>
            <a:off x="8039020" y="4924348"/>
            <a:ext cx="3907168" cy="523220"/>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All principal components are uncorrelated with each other</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1687</Words>
  <Application>Microsoft Office PowerPoint</Application>
  <PresentationFormat>Widescreen</PresentationFormat>
  <Paragraphs>266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Helvetica Neue</vt:lpstr>
      <vt:lpstr>Inter</vt:lpstr>
      <vt:lpstr>Times New Roman</vt:lpstr>
      <vt:lpstr>Simple Light</vt:lpstr>
      <vt:lpstr>PowerPoint Presentation</vt:lpstr>
      <vt:lpstr>Introduction</vt:lpstr>
      <vt:lpstr>Project Flow - Overview</vt:lpstr>
      <vt:lpstr>Problem Definition</vt:lpstr>
      <vt:lpstr>Data Preprocessing</vt:lpstr>
      <vt:lpstr>Feature engineering</vt:lpstr>
      <vt:lpstr>Data Visualisation and EDA </vt:lpstr>
      <vt:lpstr>Handling Skewness  </vt:lpstr>
      <vt:lpstr>Splitting the data by using Train_Test_Split</vt:lpstr>
      <vt:lpstr>Model Building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Nikitha Hugar</dc:creator>
  <cp:lastModifiedBy>Nikitha Hugar</cp:lastModifiedBy>
  <cp:revision>9</cp:revision>
  <dcterms:modified xsi:type="dcterms:W3CDTF">2024-01-18T11:41:30Z</dcterms:modified>
</cp:coreProperties>
</file>