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15"/>
  </p:notesMasterIdLst>
  <p:sldIdLst>
    <p:sldId id="256" r:id="rId2"/>
    <p:sldId id="257" r:id="rId3"/>
    <p:sldId id="258" r:id="rId4"/>
    <p:sldId id="271" r:id="rId5"/>
    <p:sldId id="259" r:id="rId6"/>
    <p:sldId id="260" r:id="rId7"/>
    <p:sldId id="261" r:id="rId8"/>
    <p:sldId id="265" r:id="rId9"/>
    <p:sldId id="268" r:id="rId10"/>
    <p:sldId id="270" r:id="rId11"/>
    <p:sldId id="262" r:id="rId12"/>
    <p:sldId id="263"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8C4922-56C1-4D4C-B438-E3DE510B037A}" v="499" dt="2024-03-19T06:56:43.145"/>
    <p1510:client id="{A3A90F05-B0B8-4912-BB31-2FDFA0DD6C63}" v="10" dt="2024-03-19T03:06:26.385"/>
    <p1510:client id="{E3B196C3-EF4D-4FDA-8494-9B7A9826CA3B}" v="28" dt="2024-03-19T07:11:54.4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823583-9799-4FBF-9AE8-8C21A58A2ADD}" type="datetimeFigureOut">
              <a:rPr lang="en-IN" smtClean="0"/>
              <a:t>19-03-2024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7562B0-095F-4DAD-A49F-F785CF4244BE}" type="slidenum">
              <a:rPr lang="en-IN" smtClean="0"/>
              <a:t>‹#›</a:t>
            </a:fld>
            <a:endParaRPr lang="en-IN"/>
          </a:p>
        </p:txBody>
      </p:sp>
    </p:spTree>
    <p:extLst>
      <p:ext uri="{BB962C8B-B14F-4D97-AF65-F5344CB8AC3E}">
        <p14:creationId xmlns:p14="http://schemas.microsoft.com/office/powerpoint/2010/main" val="1518567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4431F6-53A4-45C5-BE5E-BE28112317FD}" type="datetimeFigureOut">
              <a:rPr lang="en-IN" smtClean="0"/>
              <a:t>19-03-2024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9D55DC-E25B-4EA3-A4F8-8E99BFAF5B4C}" type="slidenum">
              <a:rPr lang="en-IN" smtClean="0"/>
              <a:t>‹#›</a:t>
            </a:fld>
            <a:endParaRPr lang="en-IN"/>
          </a:p>
        </p:txBody>
      </p:sp>
    </p:spTree>
    <p:extLst>
      <p:ext uri="{BB962C8B-B14F-4D97-AF65-F5344CB8AC3E}">
        <p14:creationId xmlns:p14="http://schemas.microsoft.com/office/powerpoint/2010/main" val="2656389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4431F6-53A4-45C5-BE5E-BE28112317FD}" type="datetimeFigureOut">
              <a:rPr lang="en-IN" smtClean="0"/>
              <a:t>19-03-2024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9D55DC-E25B-4EA3-A4F8-8E99BFAF5B4C}" type="slidenum">
              <a:rPr lang="en-IN" smtClean="0"/>
              <a:t>‹#›</a:t>
            </a:fld>
            <a:endParaRPr lang="en-IN"/>
          </a:p>
        </p:txBody>
      </p:sp>
    </p:spTree>
    <p:extLst>
      <p:ext uri="{BB962C8B-B14F-4D97-AF65-F5344CB8AC3E}">
        <p14:creationId xmlns:p14="http://schemas.microsoft.com/office/powerpoint/2010/main" val="1297459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4431F6-53A4-45C5-BE5E-BE28112317FD}" type="datetimeFigureOut">
              <a:rPr lang="en-IN" smtClean="0"/>
              <a:t>19-03-2024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9D55DC-E25B-4EA3-A4F8-8E99BFAF5B4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659102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4431F6-53A4-45C5-BE5E-BE28112317FD}" type="datetimeFigureOut">
              <a:rPr lang="en-IN" smtClean="0"/>
              <a:t>19-03-2024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9D55DC-E25B-4EA3-A4F8-8E99BFAF5B4C}" type="slidenum">
              <a:rPr lang="en-IN" smtClean="0"/>
              <a:t>‹#›</a:t>
            </a:fld>
            <a:endParaRPr lang="en-IN"/>
          </a:p>
        </p:txBody>
      </p:sp>
    </p:spTree>
    <p:extLst>
      <p:ext uri="{BB962C8B-B14F-4D97-AF65-F5344CB8AC3E}">
        <p14:creationId xmlns:p14="http://schemas.microsoft.com/office/powerpoint/2010/main" val="921765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4431F6-53A4-45C5-BE5E-BE28112317FD}" type="datetimeFigureOut">
              <a:rPr lang="en-IN" smtClean="0"/>
              <a:t>19-03-2024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9D55DC-E25B-4EA3-A4F8-8E99BFAF5B4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806874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4431F6-53A4-45C5-BE5E-BE28112317FD}" type="datetimeFigureOut">
              <a:rPr lang="en-IN" smtClean="0"/>
              <a:t>19-03-2024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9D55DC-E25B-4EA3-A4F8-8E99BFAF5B4C}" type="slidenum">
              <a:rPr lang="en-IN" smtClean="0"/>
              <a:t>‹#›</a:t>
            </a:fld>
            <a:endParaRPr lang="en-IN"/>
          </a:p>
        </p:txBody>
      </p:sp>
    </p:spTree>
    <p:extLst>
      <p:ext uri="{BB962C8B-B14F-4D97-AF65-F5344CB8AC3E}">
        <p14:creationId xmlns:p14="http://schemas.microsoft.com/office/powerpoint/2010/main" val="19487632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4431F6-53A4-45C5-BE5E-BE28112317FD}" type="datetimeFigureOut">
              <a:rPr lang="en-IN" smtClean="0"/>
              <a:t>19-03-2024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9D55DC-E25B-4EA3-A4F8-8E99BFAF5B4C}" type="slidenum">
              <a:rPr lang="en-IN" smtClean="0"/>
              <a:t>‹#›</a:t>
            </a:fld>
            <a:endParaRPr lang="en-IN"/>
          </a:p>
        </p:txBody>
      </p:sp>
    </p:spTree>
    <p:extLst>
      <p:ext uri="{BB962C8B-B14F-4D97-AF65-F5344CB8AC3E}">
        <p14:creationId xmlns:p14="http://schemas.microsoft.com/office/powerpoint/2010/main" val="37156441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4431F6-53A4-45C5-BE5E-BE28112317FD}" type="datetimeFigureOut">
              <a:rPr lang="en-IN" smtClean="0"/>
              <a:t>19-03-2024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9D55DC-E25B-4EA3-A4F8-8E99BFAF5B4C}" type="slidenum">
              <a:rPr lang="en-IN" smtClean="0"/>
              <a:t>‹#›</a:t>
            </a:fld>
            <a:endParaRPr lang="en-IN"/>
          </a:p>
        </p:txBody>
      </p:sp>
    </p:spTree>
    <p:extLst>
      <p:ext uri="{BB962C8B-B14F-4D97-AF65-F5344CB8AC3E}">
        <p14:creationId xmlns:p14="http://schemas.microsoft.com/office/powerpoint/2010/main" val="12393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4431F6-53A4-45C5-BE5E-BE28112317FD}" type="datetimeFigureOut">
              <a:rPr lang="en-IN" smtClean="0"/>
              <a:t>19-03-2024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9D55DC-E25B-4EA3-A4F8-8E99BFAF5B4C}" type="slidenum">
              <a:rPr lang="en-IN" smtClean="0"/>
              <a:t>‹#›</a:t>
            </a:fld>
            <a:endParaRPr lang="en-IN"/>
          </a:p>
        </p:txBody>
      </p:sp>
    </p:spTree>
    <p:extLst>
      <p:ext uri="{BB962C8B-B14F-4D97-AF65-F5344CB8AC3E}">
        <p14:creationId xmlns:p14="http://schemas.microsoft.com/office/powerpoint/2010/main" val="315392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4431F6-53A4-45C5-BE5E-BE28112317FD}" type="datetimeFigureOut">
              <a:rPr lang="en-IN" smtClean="0"/>
              <a:t>19-03-2024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9D55DC-E25B-4EA3-A4F8-8E99BFAF5B4C}" type="slidenum">
              <a:rPr lang="en-IN" smtClean="0"/>
              <a:t>‹#›</a:t>
            </a:fld>
            <a:endParaRPr lang="en-IN"/>
          </a:p>
        </p:txBody>
      </p:sp>
    </p:spTree>
    <p:extLst>
      <p:ext uri="{BB962C8B-B14F-4D97-AF65-F5344CB8AC3E}">
        <p14:creationId xmlns:p14="http://schemas.microsoft.com/office/powerpoint/2010/main" val="3519894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4431F6-53A4-45C5-BE5E-BE28112317FD}" type="datetimeFigureOut">
              <a:rPr lang="en-IN" smtClean="0"/>
              <a:t>19-03-2024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9D55DC-E25B-4EA3-A4F8-8E99BFAF5B4C}" type="slidenum">
              <a:rPr lang="en-IN" smtClean="0"/>
              <a:t>‹#›</a:t>
            </a:fld>
            <a:endParaRPr lang="en-IN"/>
          </a:p>
        </p:txBody>
      </p:sp>
    </p:spTree>
    <p:extLst>
      <p:ext uri="{BB962C8B-B14F-4D97-AF65-F5344CB8AC3E}">
        <p14:creationId xmlns:p14="http://schemas.microsoft.com/office/powerpoint/2010/main" val="4097901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4431F6-53A4-45C5-BE5E-BE28112317FD}" type="datetimeFigureOut">
              <a:rPr lang="en-IN" smtClean="0"/>
              <a:t>19-03-2024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B9D55DC-E25B-4EA3-A4F8-8E99BFAF5B4C}" type="slidenum">
              <a:rPr lang="en-IN" smtClean="0"/>
              <a:t>‹#›</a:t>
            </a:fld>
            <a:endParaRPr lang="en-IN"/>
          </a:p>
        </p:txBody>
      </p:sp>
    </p:spTree>
    <p:extLst>
      <p:ext uri="{BB962C8B-B14F-4D97-AF65-F5344CB8AC3E}">
        <p14:creationId xmlns:p14="http://schemas.microsoft.com/office/powerpoint/2010/main" val="2635400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4431F6-53A4-45C5-BE5E-BE28112317FD}" type="datetimeFigureOut">
              <a:rPr lang="en-IN" smtClean="0"/>
              <a:t>19-03-2024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B9D55DC-E25B-4EA3-A4F8-8E99BFAF5B4C}" type="slidenum">
              <a:rPr lang="en-IN" smtClean="0"/>
              <a:t>‹#›</a:t>
            </a:fld>
            <a:endParaRPr lang="en-IN"/>
          </a:p>
        </p:txBody>
      </p:sp>
    </p:spTree>
    <p:extLst>
      <p:ext uri="{BB962C8B-B14F-4D97-AF65-F5344CB8AC3E}">
        <p14:creationId xmlns:p14="http://schemas.microsoft.com/office/powerpoint/2010/main" val="1209390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4431F6-53A4-45C5-BE5E-BE28112317FD}" type="datetimeFigureOut">
              <a:rPr lang="en-IN" smtClean="0"/>
              <a:t>19-03-2024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B9D55DC-E25B-4EA3-A4F8-8E99BFAF5B4C}" type="slidenum">
              <a:rPr lang="en-IN" smtClean="0"/>
              <a:t>‹#›</a:t>
            </a:fld>
            <a:endParaRPr lang="en-IN"/>
          </a:p>
        </p:txBody>
      </p:sp>
    </p:spTree>
    <p:extLst>
      <p:ext uri="{BB962C8B-B14F-4D97-AF65-F5344CB8AC3E}">
        <p14:creationId xmlns:p14="http://schemas.microsoft.com/office/powerpoint/2010/main" val="2993691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4431F6-53A4-45C5-BE5E-BE28112317FD}" type="datetimeFigureOut">
              <a:rPr lang="en-IN" smtClean="0"/>
              <a:t>19-03-2024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9D55DC-E25B-4EA3-A4F8-8E99BFAF5B4C}" type="slidenum">
              <a:rPr lang="en-IN" smtClean="0"/>
              <a:t>‹#›</a:t>
            </a:fld>
            <a:endParaRPr lang="en-IN"/>
          </a:p>
        </p:txBody>
      </p:sp>
    </p:spTree>
    <p:extLst>
      <p:ext uri="{BB962C8B-B14F-4D97-AF65-F5344CB8AC3E}">
        <p14:creationId xmlns:p14="http://schemas.microsoft.com/office/powerpoint/2010/main" val="4164247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4431F6-53A4-45C5-BE5E-BE28112317FD}" type="datetimeFigureOut">
              <a:rPr lang="en-IN" smtClean="0"/>
              <a:t>19-03-2024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9D55DC-E25B-4EA3-A4F8-8E99BFAF5B4C}" type="slidenum">
              <a:rPr lang="en-IN" smtClean="0"/>
              <a:t>‹#›</a:t>
            </a:fld>
            <a:endParaRPr lang="en-IN"/>
          </a:p>
        </p:txBody>
      </p:sp>
    </p:spTree>
    <p:extLst>
      <p:ext uri="{BB962C8B-B14F-4D97-AF65-F5344CB8AC3E}">
        <p14:creationId xmlns:p14="http://schemas.microsoft.com/office/powerpoint/2010/main" val="708326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D4431F6-53A4-45C5-BE5E-BE28112317FD}" type="datetimeFigureOut">
              <a:rPr lang="en-IN" smtClean="0"/>
              <a:t>19-03-2024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B9D55DC-E25B-4EA3-A4F8-8E99BFAF5B4C}" type="slidenum">
              <a:rPr lang="en-IN" smtClean="0"/>
              <a:t>‹#›</a:t>
            </a:fld>
            <a:endParaRPr lang="en-IN"/>
          </a:p>
        </p:txBody>
      </p:sp>
    </p:spTree>
    <p:extLst>
      <p:ext uri="{BB962C8B-B14F-4D97-AF65-F5344CB8AC3E}">
        <p14:creationId xmlns:p14="http://schemas.microsoft.com/office/powerpoint/2010/main" val="3605931433"/>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hyperlink" Target="https://doi.org/10.1007%2F978-3-540-45235-5_100" TargetMode="External"/><Relationship Id="rId13" Type="http://schemas.openxmlformats.org/officeDocument/2006/relationships/hyperlink" Target="https://en.wikipedia.org/wiki/LCCN_(identifier)" TargetMode="External"/><Relationship Id="rId18" Type="http://schemas.openxmlformats.org/officeDocument/2006/relationships/hyperlink" Target="https://openlibrary.org/books/OL24214243M" TargetMode="External"/><Relationship Id="rId3" Type="http://schemas.openxmlformats.org/officeDocument/2006/relationships/hyperlink" Target="https://web.archive.org/web/20180923235717/http:/www2.cs.uic.edu/~jbell/CourseNotes/OperatingSystems/9_VirtualMemory.html" TargetMode="External"/><Relationship Id="rId7" Type="http://schemas.openxmlformats.org/officeDocument/2006/relationships/hyperlink" Target="https://en.wikipedia.org/wiki/Doi_(identifier)" TargetMode="External"/><Relationship Id="rId12" Type="http://schemas.openxmlformats.org/officeDocument/2006/relationships/hyperlink" Target="https://en.wikipedia.org/wiki/Special:BookSources/978-0-13-031358-4" TargetMode="External"/><Relationship Id="rId17" Type="http://schemas.openxmlformats.org/officeDocument/2006/relationships/hyperlink" Target="https://en.wikipedia.org/wiki/OL_(identifier)" TargetMode="External"/><Relationship Id="rId2" Type="http://schemas.openxmlformats.org/officeDocument/2006/relationships/hyperlink" Target="http://www2.cs.uic.edu/~jbell/CourseNotes/OperatingSystems/9_VirtualMemory.html" TargetMode="External"/><Relationship Id="rId16" Type="http://schemas.openxmlformats.org/officeDocument/2006/relationships/hyperlink" Target="https://www.worldcat.org/oclc/45284637" TargetMode="External"/><Relationship Id="rId1" Type="http://schemas.openxmlformats.org/officeDocument/2006/relationships/slideLayout" Target="../slideLayouts/slideLayout7.xml"/><Relationship Id="rId6" Type="http://schemas.openxmlformats.org/officeDocument/2006/relationships/hyperlink" Target="https://link.springer.com/book/10.1007/b13389" TargetMode="External"/><Relationship Id="rId11" Type="http://schemas.openxmlformats.org/officeDocument/2006/relationships/hyperlink" Target="https://archive.org/details/modernoperatings00tane/page/218" TargetMode="External"/><Relationship Id="rId5" Type="http://schemas.openxmlformats.org/officeDocument/2006/relationships/hyperlink" Target="http://www.read.cs.ucla.edu/111/2006fall/notes/lec11" TargetMode="External"/><Relationship Id="rId15" Type="http://schemas.openxmlformats.org/officeDocument/2006/relationships/hyperlink" Target="https://en.wikipedia.org/wiki/OCLC_(identifier)" TargetMode="External"/><Relationship Id="rId10" Type="http://schemas.openxmlformats.org/officeDocument/2006/relationships/hyperlink" Target="https://en.wikipedia.org/wiki/Special:BookSources/978-3-540-40827-7" TargetMode="External"/><Relationship Id="rId4" Type="http://schemas.openxmlformats.org/officeDocument/2006/relationships/hyperlink" Target="https://web.archive.org/web/20090109175934/http:/www.read.cs.ucla.edu/111/2006fall/notes/lec11" TargetMode="External"/><Relationship Id="rId9" Type="http://schemas.openxmlformats.org/officeDocument/2006/relationships/hyperlink" Target="https://en.wikipedia.org/wiki/ISBN_(identifier)" TargetMode="External"/><Relationship Id="rId14" Type="http://schemas.openxmlformats.org/officeDocument/2006/relationships/hyperlink" Target="https://lccn.loc.gov/0005166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62E88-60E4-F3BE-0235-82B05972AE9A}"/>
              </a:ext>
            </a:extLst>
          </p:cNvPr>
          <p:cNvSpPr>
            <a:spLocks noGrp="1"/>
          </p:cNvSpPr>
          <p:nvPr>
            <p:ph type="ctrTitle"/>
          </p:nvPr>
        </p:nvSpPr>
        <p:spPr>
          <a:xfrm>
            <a:off x="464157" y="128764"/>
            <a:ext cx="9243391" cy="815010"/>
          </a:xfrm>
        </p:spPr>
        <p:txBody>
          <a:bodyPr>
            <a:normAutofit/>
          </a:bodyPr>
          <a:lstStyle/>
          <a:p>
            <a:r>
              <a:rPr lang="en-US" sz="3200" dirty="0">
                <a:latin typeface="Arial Black" panose="020B0A04020102020204" pitchFamily="34" charset="0"/>
              </a:rPr>
              <a:t>CSA0404-Operating System(slot-c)</a:t>
            </a:r>
            <a:endParaRPr lang="en-IN" sz="3200" dirty="0">
              <a:latin typeface="Arial Black" panose="020B0A04020102020204" pitchFamily="34" charset="0"/>
            </a:endParaRPr>
          </a:p>
        </p:txBody>
      </p:sp>
      <p:sp>
        <p:nvSpPr>
          <p:cNvPr id="7" name="TextBox 6">
            <a:extLst>
              <a:ext uri="{FF2B5EF4-FFF2-40B4-BE49-F238E27FC236}">
                <a16:creationId xmlns:a16="http://schemas.microsoft.com/office/drawing/2014/main" id="{ADFCB92F-D218-78DB-C8EC-87C5E1E9325A}"/>
              </a:ext>
            </a:extLst>
          </p:cNvPr>
          <p:cNvSpPr txBox="1"/>
          <p:nvPr/>
        </p:nvSpPr>
        <p:spPr>
          <a:xfrm>
            <a:off x="2768650" y="1749819"/>
            <a:ext cx="6154185" cy="52322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800" dirty="0">
                <a:latin typeface="Arial" panose="020B0604020202020204" pitchFamily="34" charset="0"/>
                <a:cs typeface="Arial" panose="020B0604020202020204" pitchFamily="34" charset="0"/>
              </a:rPr>
              <a:t>PAGE REPLACEMENT ALGORITHM</a:t>
            </a:r>
            <a:endParaRPr lang="en-IN" sz="28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20661A61-48EA-A7EE-3719-01D99DA05218}"/>
              </a:ext>
            </a:extLst>
          </p:cNvPr>
          <p:cNvSpPr txBox="1"/>
          <p:nvPr/>
        </p:nvSpPr>
        <p:spPr>
          <a:xfrm>
            <a:off x="712803" y="4248789"/>
            <a:ext cx="3363193" cy="1908215"/>
          </a:xfrm>
          <a:prstGeom prst="rect">
            <a:avLst/>
          </a:prstGeom>
          <a:noFill/>
        </p:spPr>
        <p:txBody>
          <a:bodyPr wrap="square" lIns="91440" tIns="45720" rIns="91440" bIns="45720" rtlCol="0" anchor="t">
            <a:spAutoFit/>
          </a:bodyPr>
          <a:lstStyle/>
          <a:p>
            <a:r>
              <a:rPr lang="en-US" sz="2400" dirty="0">
                <a:latin typeface="Bahnschrift" panose="020B0502040204020203" pitchFamily="34" charset="0"/>
              </a:rPr>
              <a:t>Guided By,</a:t>
            </a:r>
          </a:p>
          <a:p>
            <a:r>
              <a:rPr lang="en-US" sz="2400">
                <a:latin typeface="Bahnschrift"/>
              </a:rPr>
              <a:t>Dr. G. Mary</a:t>
            </a:r>
            <a:r>
              <a:rPr lang="en-US" sz="2400" dirty="0">
                <a:latin typeface="Bahnschrift"/>
              </a:rPr>
              <a:t> </a:t>
            </a:r>
            <a:r>
              <a:rPr lang="en-US" sz="2800" dirty="0" err="1">
                <a:latin typeface="Bahnschrift"/>
              </a:rPr>
              <a:t>Valantina</a:t>
            </a:r>
            <a:endParaRPr lang="en-US" sz="2800" dirty="0">
              <a:latin typeface="Bahnschrift"/>
            </a:endParaRPr>
          </a:p>
          <a:p>
            <a:r>
              <a:rPr lang="en-US" sz="2400" dirty="0">
                <a:latin typeface="Bahnschrift" panose="020B0502040204020203" pitchFamily="34" charset="0"/>
              </a:rPr>
              <a:t>(Course Faculty)</a:t>
            </a:r>
          </a:p>
          <a:p>
            <a:r>
              <a:rPr lang="en-US" sz="2400" dirty="0">
                <a:latin typeface="Bahnschrift" panose="020B0502040204020203" pitchFamily="34" charset="0"/>
              </a:rPr>
              <a:t>SSE,SIMATS.</a:t>
            </a:r>
          </a:p>
          <a:p>
            <a:endParaRPr lang="en-IN" dirty="0"/>
          </a:p>
        </p:txBody>
      </p:sp>
      <p:sp>
        <p:nvSpPr>
          <p:cNvPr id="9" name="TextBox 8">
            <a:extLst>
              <a:ext uri="{FF2B5EF4-FFF2-40B4-BE49-F238E27FC236}">
                <a16:creationId xmlns:a16="http://schemas.microsoft.com/office/drawing/2014/main" id="{6FDBDA3E-7006-BCC0-E5DB-741C9CEEBF7E}"/>
              </a:ext>
            </a:extLst>
          </p:cNvPr>
          <p:cNvSpPr txBox="1"/>
          <p:nvPr/>
        </p:nvSpPr>
        <p:spPr>
          <a:xfrm>
            <a:off x="7060768" y="4250356"/>
            <a:ext cx="3756156" cy="1938992"/>
          </a:xfrm>
          <a:prstGeom prst="rect">
            <a:avLst/>
          </a:prstGeom>
          <a:noFill/>
        </p:spPr>
        <p:txBody>
          <a:bodyPr wrap="none" lIns="91440" tIns="45720" rIns="91440" bIns="45720" rtlCol="0" anchor="t">
            <a:spAutoFit/>
          </a:bodyPr>
          <a:lstStyle/>
          <a:p>
            <a:r>
              <a:rPr lang="en-US" sz="2400" dirty="0">
                <a:latin typeface="Bahnschrift" panose="020B0502040204020203" pitchFamily="34" charset="0"/>
              </a:rPr>
              <a:t>Project By,</a:t>
            </a:r>
          </a:p>
          <a:p>
            <a:r>
              <a:rPr lang="en-US" sz="2400" dirty="0">
                <a:latin typeface="Bahnschrift"/>
              </a:rPr>
              <a:t>P. </a:t>
            </a:r>
            <a:r>
              <a:rPr lang="en-US" sz="2400" dirty="0" err="1">
                <a:latin typeface="Bahnschrift"/>
              </a:rPr>
              <a:t>Sivanvitha</a:t>
            </a:r>
            <a:r>
              <a:rPr lang="en-US" sz="2400" dirty="0">
                <a:latin typeface="Bahnschrift"/>
              </a:rPr>
              <a:t>(192224041)</a:t>
            </a:r>
          </a:p>
          <a:p>
            <a:r>
              <a:rPr lang="en-US" sz="2400" dirty="0">
                <a:latin typeface="Bahnschrift"/>
              </a:rPr>
              <a:t>T. Nikitha(192224053)</a:t>
            </a:r>
          </a:p>
          <a:p>
            <a:r>
              <a:rPr lang="en-US" sz="2400" dirty="0">
                <a:latin typeface="Bahnschrift"/>
              </a:rPr>
              <a:t>T. Naga Chandu(192211843)</a:t>
            </a:r>
          </a:p>
          <a:p>
            <a:r>
              <a:rPr lang="en-US" sz="2400" dirty="0">
                <a:latin typeface="Bahnschrift" panose="020B0502040204020203" pitchFamily="34" charset="0"/>
              </a:rPr>
              <a:t>SSE,SIMATS</a:t>
            </a:r>
            <a:endParaRPr lang="en-IN" sz="2400" dirty="0">
              <a:latin typeface="Bahnschrift" panose="020B0502040204020203" pitchFamily="34" charset="0"/>
            </a:endParaRPr>
          </a:p>
        </p:txBody>
      </p:sp>
    </p:spTree>
    <p:extLst>
      <p:ext uri="{BB962C8B-B14F-4D97-AF65-F5344CB8AC3E}">
        <p14:creationId xmlns:p14="http://schemas.microsoft.com/office/powerpoint/2010/main" val="3833289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8ACCB13F-222D-98C1-C16D-BDDEC3A50A91}"/>
              </a:ext>
            </a:extLst>
          </p:cNvPr>
          <p:cNvPicPr>
            <a:picLocks noChangeAspect="1"/>
          </p:cNvPicPr>
          <p:nvPr/>
        </p:nvPicPr>
        <p:blipFill>
          <a:blip r:embed="rId2"/>
          <a:stretch>
            <a:fillRect/>
          </a:stretch>
        </p:blipFill>
        <p:spPr>
          <a:xfrm>
            <a:off x="997324" y="1434353"/>
            <a:ext cx="8146676" cy="4941793"/>
          </a:xfrm>
          <a:prstGeom prst="rect">
            <a:avLst/>
          </a:prstGeom>
        </p:spPr>
      </p:pic>
      <p:sp>
        <p:nvSpPr>
          <p:cNvPr id="3" name="TextBox 2">
            <a:extLst>
              <a:ext uri="{FF2B5EF4-FFF2-40B4-BE49-F238E27FC236}">
                <a16:creationId xmlns:a16="http://schemas.microsoft.com/office/drawing/2014/main" id="{F0B1B209-8619-F164-0662-A14532F2BBCC}"/>
              </a:ext>
            </a:extLst>
          </p:cNvPr>
          <p:cNvSpPr txBox="1"/>
          <p:nvPr/>
        </p:nvSpPr>
        <p:spPr>
          <a:xfrm>
            <a:off x="1036544" y="647140"/>
            <a:ext cx="33147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OUTPUT FOR OPTIMAL CODE:</a:t>
            </a:r>
          </a:p>
        </p:txBody>
      </p:sp>
    </p:spTree>
    <p:extLst>
      <p:ext uri="{BB962C8B-B14F-4D97-AF65-F5344CB8AC3E}">
        <p14:creationId xmlns:p14="http://schemas.microsoft.com/office/powerpoint/2010/main" val="182028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EA35CF-9735-D23F-7A61-E7BCE117389D}"/>
              </a:ext>
            </a:extLst>
          </p:cNvPr>
          <p:cNvSpPr txBox="1"/>
          <p:nvPr/>
        </p:nvSpPr>
        <p:spPr>
          <a:xfrm>
            <a:off x="3961384" y="295057"/>
            <a:ext cx="3388093"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FIRST-IN-FIRST-OUT(FIFO)</a:t>
            </a:r>
            <a:endParaRPr lang="en-IN"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C565753-A86A-2067-F59E-D167BA16CA3D}"/>
              </a:ext>
            </a:extLst>
          </p:cNvPr>
          <p:cNvSpPr txBox="1"/>
          <p:nvPr/>
        </p:nvSpPr>
        <p:spPr>
          <a:xfrm>
            <a:off x="4047425" y="2243912"/>
            <a:ext cx="2920736"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LEAST RECENTLY USED</a:t>
            </a:r>
            <a:endParaRPr lang="en-IN"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F88FC76-223B-BFF2-2937-91268B346D5D}"/>
              </a:ext>
            </a:extLst>
          </p:cNvPr>
          <p:cNvSpPr txBox="1"/>
          <p:nvPr/>
        </p:nvSpPr>
        <p:spPr>
          <a:xfrm>
            <a:off x="4606591" y="4598831"/>
            <a:ext cx="1489409"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OPTIMAL</a:t>
            </a:r>
            <a:endParaRPr lang="en-IN"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E4F2B9F-9FEF-E83F-25EE-C5C798381610}"/>
              </a:ext>
            </a:extLst>
          </p:cNvPr>
          <p:cNvSpPr txBox="1"/>
          <p:nvPr/>
        </p:nvSpPr>
        <p:spPr>
          <a:xfrm>
            <a:off x="895929" y="1271132"/>
            <a:ext cx="3065455" cy="1200329"/>
          </a:xfrm>
          <a:prstGeom prst="rect">
            <a:avLst/>
          </a:prstGeom>
          <a:noFill/>
        </p:spPr>
        <p:txBody>
          <a:bodyPr wrap="none" rtlCol="0">
            <a:spAutoFit/>
          </a:bodyPr>
          <a:lstStyle/>
          <a:p>
            <a:pPr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Simple to implement.</a:t>
            </a:r>
          </a:p>
          <a:p>
            <a:pPr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Low computational overhead.</a:t>
            </a:r>
          </a:p>
          <a:p>
            <a:pPr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Fairly predictable behavior.</a:t>
            </a:r>
          </a:p>
          <a:p>
            <a:endParaRPr lang="en-IN" dirty="0"/>
          </a:p>
        </p:txBody>
      </p:sp>
      <p:sp>
        <p:nvSpPr>
          <p:cNvPr id="7" name="TextBox 6">
            <a:extLst>
              <a:ext uri="{FF2B5EF4-FFF2-40B4-BE49-F238E27FC236}">
                <a16:creationId xmlns:a16="http://schemas.microsoft.com/office/drawing/2014/main" id="{1EF3BD0D-C53D-B536-74CD-62F9DF1B754C}"/>
              </a:ext>
            </a:extLst>
          </p:cNvPr>
          <p:cNvSpPr txBox="1"/>
          <p:nvPr/>
        </p:nvSpPr>
        <p:spPr>
          <a:xfrm>
            <a:off x="895929" y="3268642"/>
            <a:ext cx="3915290" cy="1754326"/>
          </a:xfrm>
          <a:prstGeom prst="rect">
            <a:avLst/>
          </a:prstGeom>
          <a:noFill/>
        </p:spPr>
        <p:txBody>
          <a:bodyPr wrap="square" rtlCol="0">
            <a:spAutoFit/>
          </a:bodyPr>
          <a:lstStyle/>
          <a:p>
            <a:pPr algn="l">
              <a:buFont typeface="Arial" panose="020B0604020202020204" pitchFamily="34" charset="0"/>
              <a:buChar char="•"/>
            </a:pPr>
            <a:r>
              <a:rPr lang="en-US" b="0" i="0" dirty="0">
                <a:solidFill>
                  <a:srgbClr val="0D0D0D"/>
                </a:solidFill>
                <a:effectLst/>
                <a:latin typeface="Söhne"/>
              </a:rPr>
              <a:t>Attempts to approximate the optimal page replacement strategy by evicting the least recently used pages.</a:t>
            </a:r>
          </a:p>
          <a:p>
            <a:pPr algn="l">
              <a:buFont typeface="Arial" panose="020B0604020202020204" pitchFamily="34" charset="0"/>
              <a:buChar char="•"/>
            </a:pPr>
            <a:r>
              <a:rPr lang="en-US" b="0" i="0" dirty="0">
                <a:solidFill>
                  <a:srgbClr val="0D0D0D"/>
                </a:solidFill>
                <a:effectLst/>
                <a:latin typeface="Söhne"/>
              </a:rPr>
              <a:t>Often performs better than FIFO in practice.</a:t>
            </a:r>
          </a:p>
          <a:p>
            <a:endParaRPr lang="en-IN" dirty="0"/>
          </a:p>
        </p:txBody>
      </p:sp>
      <p:sp>
        <p:nvSpPr>
          <p:cNvPr id="8" name="TextBox 7">
            <a:extLst>
              <a:ext uri="{FF2B5EF4-FFF2-40B4-BE49-F238E27FC236}">
                <a16:creationId xmlns:a16="http://schemas.microsoft.com/office/drawing/2014/main" id="{22744768-4E3F-BF7D-6465-4D01D9ABA858}"/>
              </a:ext>
            </a:extLst>
          </p:cNvPr>
          <p:cNvSpPr txBox="1"/>
          <p:nvPr/>
        </p:nvSpPr>
        <p:spPr>
          <a:xfrm>
            <a:off x="895929" y="5380672"/>
            <a:ext cx="2781910" cy="1477328"/>
          </a:xfrm>
          <a:prstGeom prst="rect">
            <a:avLst/>
          </a:prstGeom>
          <a:noFill/>
        </p:spPr>
        <p:txBody>
          <a:bodyPr wrap="square" rtlCol="0">
            <a:spAutoFit/>
          </a:bodyPr>
          <a:lstStyle/>
          <a:p>
            <a:pPr algn="l"/>
            <a:endParaRPr lang="en-US" b="0" i="0" dirty="0">
              <a:solidFill>
                <a:srgbClr val="0D0D0D"/>
              </a:solidFill>
              <a:effectLst/>
              <a:latin typeface="Söhne"/>
            </a:endParaRPr>
          </a:p>
          <a:p>
            <a:pPr algn="l">
              <a:buFont typeface="Arial" panose="020B0604020202020204" pitchFamily="34" charset="0"/>
              <a:buChar char="•"/>
            </a:pPr>
            <a:r>
              <a:rPr lang="en-US" b="0" i="0" dirty="0">
                <a:solidFill>
                  <a:srgbClr val="0D0D0D"/>
                </a:solidFill>
                <a:effectLst/>
                <a:latin typeface="Söhne"/>
              </a:rPr>
              <a:t>Provides a benchmark for evaluating the performance of other algorithms.</a:t>
            </a:r>
          </a:p>
          <a:p>
            <a:endParaRPr lang="en-IN" dirty="0"/>
          </a:p>
        </p:txBody>
      </p:sp>
      <p:sp>
        <p:nvSpPr>
          <p:cNvPr id="9" name="TextBox 8">
            <a:extLst>
              <a:ext uri="{FF2B5EF4-FFF2-40B4-BE49-F238E27FC236}">
                <a16:creationId xmlns:a16="http://schemas.microsoft.com/office/drawing/2014/main" id="{DA4C199B-AC07-5321-4CFD-60B3F906E36D}"/>
              </a:ext>
            </a:extLst>
          </p:cNvPr>
          <p:cNvSpPr txBox="1"/>
          <p:nvPr/>
        </p:nvSpPr>
        <p:spPr>
          <a:xfrm>
            <a:off x="1525397" y="835074"/>
            <a:ext cx="1806520"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ADVANTAGES</a:t>
            </a:r>
            <a:r>
              <a:rPr lang="en-US" b="1" dirty="0">
                <a:latin typeface="Bahnschrift SemiBold" panose="020B0502040204020203" pitchFamily="34" charset="0"/>
              </a:rPr>
              <a:t>:</a:t>
            </a:r>
            <a:endParaRPr lang="en-IN" b="1" dirty="0">
              <a:latin typeface="Bahnschrift SemiBold" panose="020B0502040204020203" pitchFamily="34" charset="0"/>
            </a:endParaRPr>
          </a:p>
        </p:txBody>
      </p:sp>
      <p:sp>
        <p:nvSpPr>
          <p:cNvPr id="10" name="TextBox 9">
            <a:extLst>
              <a:ext uri="{FF2B5EF4-FFF2-40B4-BE49-F238E27FC236}">
                <a16:creationId xmlns:a16="http://schemas.microsoft.com/office/drawing/2014/main" id="{F193CB55-D5C4-ABD0-B435-9C4387B62136}"/>
              </a:ext>
            </a:extLst>
          </p:cNvPr>
          <p:cNvSpPr txBox="1"/>
          <p:nvPr/>
        </p:nvSpPr>
        <p:spPr>
          <a:xfrm>
            <a:off x="1525397" y="2701328"/>
            <a:ext cx="1830566"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ADVANTAGES:</a:t>
            </a:r>
            <a:endParaRPr lang="en-IN" b="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F32B7931-0AEC-6405-407A-A5863669933D}"/>
              </a:ext>
            </a:extLst>
          </p:cNvPr>
          <p:cNvSpPr txBox="1"/>
          <p:nvPr/>
        </p:nvSpPr>
        <p:spPr>
          <a:xfrm>
            <a:off x="1525397" y="5101128"/>
            <a:ext cx="1702325"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ADVANTAGE:</a:t>
            </a:r>
            <a:endParaRPr lang="en-IN"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DDE0A8A9-9258-5D1C-FA4B-82CF214A8058}"/>
              </a:ext>
            </a:extLst>
          </p:cNvPr>
          <p:cNvSpPr txBox="1"/>
          <p:nvPr/>
        </p:nvSpPr>
        <p:spPr>
          <a:xfrm>
            <a:off x="7228043" y="817854"/>
            <a:ext cx="1817549"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LIMITATIONS:</a:t>
            </a:r>
            <a:endParaRPr lang="en-IN" b="1"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032EFFAC-DDAC-A3CA-4A29-115B37B1CEFB}"/>
              </a:ext>
            </a:extLst>
          </p:cNvPr>
          <p:cNvSpPr txBox="1"/>
          <p:nvPr/>
        </p:nvSpPr>
        <p:spPr>
          <a:xfrm>
            <a:off x="5929169" y="1174090"/>
            <a:ext cx="5405488" cy="1477328"/>
          </a:xfrm>
          <a:prstGeom prst="rect">
            <a:avLst/>
          </a:prstGeom>
          <a:noFill/>
        </p:spPr>
        <p:txBody>
          <a:bodyPr wrap="square" rtlCol="0">
            <a:spAutoFit/>
          </a:bodyPr>
          <a:lstStyle/>
          <a:p>
            <a:pPr algn="l">
              <a:buFont typeface="Arial" panose="020B0604020202020204" pitchFamily="34" charset="0"/>
              <a:buChar char="•"/>
            </a:pPr>
            <a:r>
              <a:rPr lang="en-US" b="0" i="0" dirty="0">
                <a:solidFill>
                  <a:srgbClr val="0D0D0D"/>
                </a:solidFill>
                <a:effectLst/>
                <a:latin typeface="Söhne"/>
              </a:rPr>
              <a:t>Can suffer from the "</a:t>
            </a:r>
            <a:r>
              <a:rPr lang="en-US" b="0" i="0" dirty="0" err="1">
                <a:solidFill>
                  <a:srgbClr val="0D0D0D"/>
                </a:solidFill>
                <a:effectLst/>
                <a:latin typeface="Söhne"/>
              </a:rPr>
              <a:t>Belady's</a:t>
            </a:r>
            <a:r>
              <a:rPr lang="en-US" b="0" i="0" dirty="0">
                <a:solidFill>
                  <a:srgbClr val="0D0D0D"/>
                </a:solidFill>
                <a:effectLst/>
                <a:latin typeface="Söhne"/>
              </a:rPr>
              <a:t> Anomaly,“</a:t>
            </a:r>
          </a:p>
          <a:p>
            <a:pPr algn="l"/>
            <a:r>
              <a:rPr lang="en-US" b="0" i="0" dirty="0">
                <a:solidFill>
                  <a:srgbClr val="0D0D0D"/>
                </a:solidFill>
                <a:effectLst/>
                <a:latin typeface="Söhne"/>
              </a:rPr>
              <a:t> where increasing the number of frames </a:t>
            </a:r>
          </a:p>
          <a:p>
            <a:pPr algn="l">
              <a:buFont typeface="Arial" panose="020B0604020202020204" pitchFamily="34" charset="0"/>
              <a:buChar char="•"/>
            </a:pPr>
            <a:r>
              <a:rPr lang="en-US" b="0" i="0" dirty="0">
                <a:solidFill>
                  <a:srgbClr val="0D0D0D"/>
                </a:solidFill>
                <a:effectLst/>
                <a:latin typeface="Söhne"/>
              </a:rPr>
              <a:t>can lead to more page faults.</a:t>
            </a:r>
          </a:p>
          <a:p>
            <a:pPr algn="l"/>
            <a:endParaRPr lang="en-US" b="0" i="0" dirty="0">
              <a:solidFill>
                <a:srgbClr val="0D0D0D"/>
              </a:solidFill>
              <a:effectLst/>
              <a:latin typeface="Söhne"/>
            </a:endParaRPr>
          </a:p>
          <a:p>
            <a:endParaRPr lang="en-IN" dirty="0"/>
          </a:p>
        </p:txBody>
      </p:sp>
      <p:sp>
        <p:nvSpPr>
          <p:cNvPr id="15" name="TextBox 14">
            <a:extLst>
              <a:ext uri="{FF2B5EF4-FFF2-40B4-BE49-F238E27FC236}">
                <a16:creationId xmlns:a16="http://schemas.microsoft.com/office/drawing/2014/main" id="{49592040-A690-A0CD-0193-C2F64FD30613}"/>
              </a:ext>
            </a:extLst>
          </p:cNvPr>
          <p:cNvSpPr txBox="1"/>
          <p:nvPr/>
        </p:nvSpPr>
        <p:spPr>
          <a:xfrm>
            <a:off x="7228042" y="2759736"/>
            <a:ext cx="1817549"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LIMITATIONS:</a:t>
            </a:r>
            <a:endParaRPr lang="en-IN" b="1"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032C9CCD-F2A6-2E6F-AC71-5EBFF559AB51}"/>
              </a:ext>
            </a:extLst>
          </p:cNvPr>
          <p:cNvSpPr txBox="1"/>
          <p:nvPr/>
        </p:nvSpPr>
        <p:spPr>
          <a:xfrm>
            <a:off x="5969758" y="3154144"/>
            <a:ext cx="4982678" cy="1477328"/>
          </a:xfrm>
          <a:prstGeom prst="rect">
            <a:avLst/>
          </a:prstGeom>
          <a:noFill/>
        </p:spPr>
        <p:txBody>
          <a:bodyPr wrap="square" rtlCol="0">
            <a:spAutoFit/>
          </a:bodyPr>
          <a:lstStyle/>
          <a:p>
            <a:pPr algn="l">
              <a:buFont typeface="Arial" panose="020B0604020202020204" pitchFamily="34" charset="0"/>
              <a:buChar char="•"/>
            </a:pPr>
            <a:r>
              <a:rPr lang="en-US" b="0" i="0" dirty="0">
                <a:solidFill>
                  <a:srgbClr val="0D0D0D"/>
                </a:solidFill>
                <a:effectLst/>
                <a:latin typeface="Söhne"/>
              </a:rPr>
              <a:t>May require more memory and computational overhead to maintain the access order of pages.</a:t>
            </a:r>
          </a:p>
          <a:p>
            <a:pPr algn="l">
              <a:buFont typeface="Arial" panose="020B0604020202020204" pitchFamily="34" charset="0"/>
              <a:buChar char="•"/>
            </a:pPr>
            <a:r>
              <a:rPr lang="en-US" b="0" i="0" dirty="0">
                <a:solidFill>
                  <a:srgbClr val="0D0D0D"/>
                </a:solidFill>
                <a:effectLst/>
                <a:latin typeface="Söhne"/>
              </a:rPr>
              <a:t>Can be more complex to implement compared to FIFO.</a:t>
            </a:r>
          </a:p>
          <a:p>
            <a:endParaRPr lang="en-IN" dirty="0"/>
          </a:p>
        </p:txBody>
      </p:sp>
      <p:sp>
        <p:nvSpPr>
          <p:cNvPr id="17" name="TextBox 16">
            <a:extLst>
              <a:ext uri="{FF2B5EF4-FFF2-40B4-BE49-F238E27FC236}">
                <a16:creationId xmlns:a16="http://schemas.microsoft.com/office/drawing/2014/main" id="{5BD7E46A-45D8-B1D8-E772-32EDE47F9B92}"/>
              </a:ext>
            </a:extLst>
          </p:cNvPr>
          <p:cNvSpPr txBox="1"/>
          <p:nvPr/>
        </p:nvSpPr>
        <p:spPr>
          <a:xfrm>
            <a:off x="7228041" y="5011340"/>
            <a:ext cx="1817549"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LIMITATIONS:</a:t>
            </a:r>
            <a:endParaRPr lang="en-IN" b="1"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F5666B98-E45C-96B9-855B-8F2F3FF44D93}"/>
              </a:ext>
            </a:extLst>
          </p:cNvPr>
          <p:cNvSpPr txBox="1"/>
          <p:nvPr/>
        </p:nvSpPr>
        <p:spPr>
          <a:xfrm>
            <a:off x="5969758" y="5476422"/>
            <a:ext cx="4797285" cy="1477328"/>
          </a:xfrm>
          <a:prstGeom prst="rect">
            <a:avLst/>
          </a:prstGeom>
          <a:noFill/>
        </p:spPr>
        <p:txBody>
          <a:bodyPr wrap="square" rtlCol="0">
            <a:spAutoFit/>
          </a:bodyPr>
          <a:lstStyle/>
          <a:p>
            <a:pPr algn="l">
              <a:buFont typeface="Arial" panose="020B0604020202020204" pitchFamily="34" charset="0"/>
              <a:buChar char="•"/>
            </a:pPr>
            <a:r>
              <a:rPr lang="en-US" b="0" i="0" dirty="0">
                <a:solidFill>
                  <a:srgbClr val="0D0D0D"/>
                </a:solidFill>
                <a:effectLst/>
                <a:latin typeface="Söhne"/>
              </a:rPr>
              <a:t>Requires knowledge of future page accesses, which is typically not available in practice.</a:t>
            </a:r>
          </a:p>
          <a:p>
            <a:pPr algn="l">
              <a:buFont typeface="Arial" panose="020B0604020202020204" pitchFamily="34" charset="0"/>
              <a:buChar char="•"/>
            </a:pPr>
            <a:r>
              <a:rPr lang="en-US" b="0" i="0" dirty="0">
                <a:solidFill>
                  <a:srgbClr val="0D0D0D"/>
                </a:solidFill>
                <a:effectLst/>
                <a:latin typeface="Söhne"/>
              </a:rPr>
              <a:t>Not feasible for practical implementations due to its reliance on future information.</a:t>
            </a:r>
          </a:p>
          <a:p>
            <a:endParaRPr lang="en-IN" dirty="0"/>
          </a:p>
        </p:txBody>
      </p:sp>
    </p:spTree>
    <p:extLst>
      <p:ext uri="{BB962C8B-B14F-4D97-AF65-F5344CB8AC3E}">
        <p14:creationId xmlns:p14="http://schemas.microsoft.com/office/powerpoint/2010/main" val="3386955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37C32B-8B5C-15C2-E945-70DDDD281C41}"/>
              </a:ext>
            </a:extLst>
          </p:cNvPr>
          <p:cNvSpPr txBox="1"/>
          <p:nvPr/>
        </p:nvSpPr>
        <p:spPr>
          <a:xfrm>
            <a:off x="866274" y="654518"/>
            <a:ext cx="1843518" cy="369332"/>
          </a:xfrm>
          <a:prstGeom prst="rect">
            <a:avLst/>
          </a:prstGeom>
          <a:noFill/>
        </p:spPr>
        <p:txBody>
          <a:bodyPr wrap="none" rtlCol="0">
            <a:spAutoFit/>
          </a:bodyPr>
          <a:lstStyle/>
          <a:p>
            <a:r>
              <a:rPr lang="en-US" dirty="0">
                <a:latin typeface="Arial Rounded MT Bold" panose="020F0704030504030204" pitchFamily="34" charset="0"/>
              </a:rPr>
              <a:t>CONCLUSION:</a:t>
            </a:r>
            <a:endParaRPr lang="en-IN" dirty="0">
              <a:latin typeface="Arial Rounded MT Bold" panose="020F0704030504030204" pitchFamily="34" charset="0"/>
            </a:endParaRPr>
          </a:p>
        </p:txBody>
      </p:sp>
      <p:sp>
        <p:nvSpPr>
          <p:cNvPr id="4" name="TextBox 3">
            <a:extLst>
              <a:ext uri="{FF2B5EF4-FFF2-40B4-BE49-F238E27FC236}">
                <a16:creationId xmlns:a16="http://schemas.microsoft.com/office/drawing/2014/main" id="{F92B361A-405D-9CB7-F079-1499E50920DD}"/>
              </a:ext>
            </a:extLst>
          </p:cNvPr>
          <p:cNvSpPr txBox="1"/>
          <p:nvPr/>
        </p:nvSpPr>
        <p:spPr>
          <a:xfrm>
            <a:off x="981777" y="1559293"/>
            <a:ext cx="8479857" cy="4524315"/>
          </a:xfrm>
          <a:prstGeom prst="rect">
            <a:avLst/>
          </a:prstGeom>
          <a:noFill/>
        </p:spPr>
        <p:txBody>
          <a:bodyPr wrap="square" rtlCol="0">
            <a:spAutoFit/>
          </a:bodyPr>
          <a:lstStyle/>
          <a:p>
            <a:pPr algn="just"/>
            <a:r>
              <a:rPr lang="en-US" b="0" i="0" dirty="0">
                <a:solidFill>
                  <a:srgbClr val="0D0D0D"/>
                </a:solidFill>
                <a:effectLst/>
                <a:latin typeface="Times New Roman" panose="02020603050405020304" pitchFamily="18" charset="0"/>
                <a:cs typeface="Times New Roman" panose="02020603050405020304" pitchFamily="18" charset="0"/>
              </a:rPr>
              <a:t>             In conclusion, page replacement algorithms are fundamental to memory management in operating systems, determining the eviction and replacement of pages in memory. Each algorithm—FIFO, LRU, and Optimal—offers distinct advantages and limitations. FIFO, being the simplest, operates on a first-in-first-out basis but may suffer from the </a:t>
            </a:r>
            <a:r>
              <a:rPr lang="en-US" b="0" i="0" dirty="0" err="1">
                <a:solidFill>
                  <a:srgbClr val="0D0D0D"/>
                </a:solidFill>
                <a:effectLst/>
                <a:latin typeface="Times New Roman" panose="02020603050405020304" pitchFamily="18" charset="0"/>
                <a:cs typeface="Times New Roman" panose="02020603050405020304" pitchFamily="18" charset="0"/>
              </a:rPr>
              <a:t>Belady's</a:t>
            </a:r>
            <a:r>
              <a:rPr lang="en-US" b="0" i="0" dirty="0">
                <a:solidFill>
                  <a:srgbClr val="0D0D0D"/>
                </a:solidFill>
                <a:effectLst/>
                <a:latin typeface="Times New Roman" panose="02020603050405020304" pitchFamily="18" charset="0"/>
                <a:cs typeface="Times New Roman" panose="02020603050405020304" pitchFamily="18" charset="0"/>
              </a:rPr>
              <a:t> Anomaly, leading to increased page faults with more frames. LRU aims to approximate the optimal strategy by evicting the least recently used pages and generally outperforms FIFO, though it requires additional data structures and computational overhead. Optimal represents the theoretical best-case scenario but is impractical due to its reliance on future information. In practice, the choice of algorithm depends on system constraints and performance requirements, often involving a trade-off between simplicity, computational overhead, and performance.</a:t>
            </a:r>
          </a:p>
          <a:p>
            <a:pPr algn="just"/>
            <a:endParaRPr lang="en-US" dirty="0">
              <a:solidFill>
                <a:srgbClr val="0D0D0D"/>
              </a:solidFill>
              <a:latin typeface="Times New Roman" panose="02020603050405020304" pitchFamily="18" charset="0"/>
              <a:cs typeface="Times New Roman" panose="02020603050405020304" pitchFamily="18" charset="0"/>
            </a:endParaRPr>
          </a:p>
          <a:p>
            <a:pPr algn="just"/>
            <a:r>
              <a:rPr lang="en-US" b="0" i="0" dirty="0">
                <a:solidFill>
                  <a:srgbClr val="0D0D0D"/>
                </a:solidFill>
                <a:effectLst/>
                <a:latin typeface="Times New Roman" panose="02020603050405020304" pitchFamily="18" charset="0"/>
                <a:cs typeface="Times New Roman" panose="02020603050405020304" pitchFamily="18" charset="0"/>
              </a:rPr>
              <a:t>Real-world implementations may combine strategies or employ variations of these algorithms to achieve optimal memory management and system performance. Understanding these algorithms' strengths, weaknesses, and practical implications is essential for designing efficient memory management systems in operating environments.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666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B15895-4C79-5D81-4786-6AA5FA7D5CEF}"/>
              </a:ext>
            </a:extLst>
          </p:cNvPr>
          <p:cNvSpPr txBox="1"/>
          <p:nvPr/>
        </p:nvSpPr>
        <p:spPr>
          <a:xfrm>
            <a:off x="673768" y="673768"/>
            <a:ext cx="1667444" cy="369332"/>
          </a:xfrm>
          <a:prstGeom prst="rect">
            <a:avLst/>
          </a:prstGeom>
          <a:noFill/>
        </p:spPr>
        <p:txBody>
          <a:bodyPr wrap="none" rtlCol="0">
            <a:spAutoFit/>
          </a:bodyPr>
          <a:lstStyle/>
          <a:p>
            <a:r>
              <a:rPr lang="en-US" dirty="0">
                <a:latin typeface="Bahnschrift SemiBold" panose="020B0502040204020203" pitchFamily="34" charset="0"/>
              </a:rPr>
              <a:t>REFERENCES:</a:t>
            </a:r>
            <a:endParaRPr lang="en-IN" dirty="0">
              <a:latin typeface="Bahnschrift SemiBold" panose="020B0502040204020203" pitchFamily="34" charset="0"/>
            </a:endParaRPr>
          </a:p>
        </p:txBody>
      </p:sp>
      <p:sp>
        <p:nvSpPr>
          <p:cNvPr id="4" name="TextBox 3">
            <a:extLst>
              <a:ext uri="{FF2B5EF4-FFF2-40B4-BE49-F238E27FC236}">
                <a16:creationId xmlns:a16="http://schemas.microsoft.com/office/drawing/2014/main" id="{142D9EC3-209F-3804-E813-ECC3D40EF26E}"/>
              </a:ext>
            </a:extLst>
          </p:cNvPr>
          <p:cNvSpPr txBox="1"/>
          <p:nvPr/>
        </p:nvSpPr>
        <p:spPr>
          <a:xfrm>
            <a:off x="673768" y="1443789"/>
            <a:ext cx="8730114" cy="3970318"/>
          </a:xfrm>
          <a:prstGeom prst="rect">
            <a:avLst/>
          </a:prstGeom>
          <a:noFill/>
        </p:spPr>
        <p:txBody>
          <a:bodyPr wrap="square" lIns="91440" tIns="45720" rIns="91440" bIns="45720" rtlCol="0" anchor="t">
            <a:spAutoFit/>
          </a:bodyPr>
          <a:lstStyle/>
          <a:p>
            <a:pPr algn="l">
              <a:buFont typeface="+mj-lt"/>
              <a:buAutoNum type="arabicPeriod"/>
            </a:pPr>
            <a:r>
              <a:rPr lang="en-IN" b="0" i="0" dirty="0">
                <a:solidFill>
                  <a:srgbClr val="202122"/>
                </a:solidFill>
                <a:effectLst/>
                <a:latin typeface="Arial" panose="020B0604020202020204" pitchFamily="34" charset="0"/>
              </a:rPr>
              <a:t> </a:t>
            </a:r>
            <a:r>
              <a:rPr lang="en-IN" b="0" i="1" dirty="0">
                <a:solidFill>
                  <a:srgbClr val="202122"/>
                </a:solidFill>
                <a:effectLst/>
                <a:latin typeface="Arial" panose="020B0604020202020204" pitchFamily="34" charset="0"/>
              </a:rPr>
              <a:t>Bell, John. </a:t>
            </a:r>
            <a:r>
              <a:rPr lang="en-IN" b="0" i="1" u="none" strike="noStrike" dirty="0">
                <a:solidFill>
                  <a:srgbClr val="3366CC"/>
                </a:solidFill>
                <a:effectLst/>
                <a:latin typeface="Arial" panose="020B0604020202020204" pitchFamily="34" charset="0"/>
                <a:hlinkClick r:id="rId2"/>
              </a:rPr>
              <a:t>"Operating Systems Course Notes: Virtual Memory"</a:t>
            </a:r>
            <a:r>
              <a:rPr lang="en-IN" b="0" i="1" dirty="0">
                <a:solidFill>
                  <a:srgbClr val="202122"/>
                </a:solidFill>
                <a:effectLst/>
                <a:latin typeface="Arial" panose="020B0604020202020204" pitchFamily="34" charset="0"/>
              </a:rPr>
              <a:t>. University of Illinois at Chicago College of Engineering. </a:t>
            </a:r>
            <a:r>
              <a:rPr lang="en-IN" b="0" i="1" u="none" strike="noStrike" dirty="0">
                <a:solidFill>
                  <a:srgbClr val="3366CC"/>
                </a:solidFill>
                <a:effectLst/>
                <a:latin typeface="Arial" panose="020B0604020202020204" pitchFamily="34" charset="0"/>
                <a:hlinkClick r:id="rId3"/>
              </a:rPr>
              <a:t>Archived</a:t>
            </a:r>
            <a:r>
              <a:rPr lang="en-IN" b="0" i="1" dirty="0">
                <a:solidFill>
                  <a:srgbClr val="202122"/>
                </a:solidFill>
                <a:effectLst/>
                <a:latin typeface="Arial" panose="020B0604020202020204" pitchFamily="34" charset="0"/>
              </a:rPr>
              <a:t> from the original on 23 September 2018. Retrieved 21 July 2017.</a:t>
            </a:r>
            <a:endParaRPr lang="en-IN" b="0" i="0" dirty="0">
              <a:solidFill>
                <a:srgbClr val="202122"/>
              </a:solidFill>
              <a:effectLst/>
              <a:latin typeface="Arial" panose="020B0604020202020204" pitchFamily="34" charset="0"/>
            </a:endParaRPr>
          </a:p>
          <a:p>
            <a:pPr algn="l">
              <a:buFont typeface="+mj-lt"/>
              <a:buAutoNum type="arabicPeriod"/>
            </a:pPr>
            <a:r>
              <a:rPr lang="en-IN" b="0" i="1" dirty="0">
                <a:solidFill>
                  <a:srgbClr val="202122"/>
                </a:solidFill>
                <a:effectLst/>
                <a:latin typeface="Arial" panose="020B0604020202020204" pitchFamily="34" charset="0"/>
              </a:rPr>
              <a:t>Torrez, Paul; et al. </a:t>
            </a:r>
            <a:r>
              <a:rPr lang="en-IN" b="0" i="1" u="none" strike="noStrike" dirty="0">
                <a:solidFill>
                  <a:srgbClr val="3366CC"/>
                </a:solidFill>
                <a:effectLst/>
                <a:latin typeface="Arial" panose="020B0604020202020204" pitchFamily="34" charset="0"/>
                <a:hlinkClick r:id="rId4"/>
              </a:rPr>
              <a:t>"CS111 Lecture 11 notes"</a:t>
            </a:r>
            <a:r>
              <a:rPr lang="en-IN" b="0" i="1" dirty="0">
                <a:solidFill>
                  <a:srgbClr val="202122"/>
                </a:solidFill>
                <a:effectLst/>
                <a:latin typeface="Arial" panose="020B0604020202020204" pitchFamily="34" charset="0"/>
              </a:rPr>
              <a:t>. UCLA Computer Science Department. Archived from </a:t>
            </a:r>
            <a:r>
              <a:rPr lang="en-IN" b="0" i="1" u="none" strike="noStrike" dirty="0">
                <a:solidFill>
                  <a:srgbClr val="3366CC"/>
                </a:solidFill>
                <a:effectLst/>
                <a:latin typeface="Arial" panose="020B0604020202020204" pitchFamily="34" charset="0"/>
                <a:hlinkClick r:id="rId5"/>
              </a:rPr>
              <a:t>the original</a:t>
            </a:r>
            <a:r>
              <a:rPr lang="en-IN" b="0" i="1" dirty="0">
                <a:solidFill>
                  <a:srgbClr val="202122"/>
                </a:solidFill>
                <a:effectLst/>
                <a:latin typeface="Arial" panose="020B0604020202020204" pitchFamily="34" charset="0"/>
              </a:rPr>
              <a:t> on 9 January 2009.</a:t>
            </a:r>
            <a:endParaRPr lang="en-IN" b="0" i="0" dirty="0">
              <a:solidFill>
                <a:srgbClr val="202122"/>
              </a:solidFill>
              <a:effectLst/>
              <a:latin typeface="Arial" panose="020B0604020202020204" pitchFamily="34" charset="0"/>
            </a:endParaRPr>
          </a:p>
          <a:p>
            <a:pPr algn="l">
              <a:buFont typeface="+mj-lt"/>
              <a:buAutoNum type="arabicPeriod"/>
            </a:pPr>
            <a:r>
              <a:rPr lang="en-IN" b="0" i="1" dirty="0">
                <a:solidFill>
                  <a:srgbClr val="202122"/>
                </a:solidFill>
                <a:effectLst/>
                <a:latin typeface="Arial" panose="020B0604020202020204" pitchFamily="34" charset="0"/>
              </a:rPr>
              <a:t>Bahn, </a:t>
            </a:r>
            <a:r>
              <a:rPr lang="en-IN" b="0" i="1" dirty="0" err="1">
                <a:solidFill>
                  <a:srgbClr val="202122"/>
                </a:solidFill>
                <a:effectLst/>
                <a:latin typeface="Arial" panose="020B0604020202020204" pitchFamily="34" charset="0"/>
              </a:rPr>
              <a:t>Hyokyung</a:t>
            </a:r>
            <a:r>
              <a:rPr lang="en-IN" b="0" i="1" dirty="0">
                <a:solidFill>
                  <a:srgbClr val="202122"/>
                </a:solidFill>
                <a:effectLst/>
                <a:latin typeface="Arial" panose="020B0604020202020204" pitchFamily="34" charset="0"/>
              </a:rPr>
              <a:t>; Noh, Sam H. (12–14 February 2003). Characterization of Web reference </a:t>
            </a:r>
            <a:r>
              <a:rPr lang="en-IN" b="0" i="1" dirty="0" err="1">
                <a:solidFill>
                  <a:srgbClr val="202122"/>
                </a:solidFill>
                <a:effectLst/>
                <a:latin typeface="Arial" panose="020B0604020202020204" pitchFamily="34" charset="0"/>
              </a:rPr>
              <a:t>behavior</a:t>
            </a:r>
            <a:r>
              <a:rPr lang="en-IN" b="0" i="1" dirty="0">
                <a:solidFill>
                  <a:srgbClr val="202122"/>
                </a:solidFill>
                <a:effectLst/>
                <a:latin typeface="Arial" panose="020B0604020202020204" pitchFamily="34" charset="0"/>
              </a:rPr>
              <a:t> revisited: Evidence for Dichotomized Cache management. </a:t>
            </a:r>
            <a:r>
              <a:rPr lang="en-IN" b="0" i="1" u="none" strike="noStrike" dirty="0">
                <a:solidFill>
                  <a:srgbClr val="3366CC"/>
                </a:solidFill>
                <a:effectLst/>
                <a:latin typeface="Arial" panose="020B0604020202020204" pitchFamily="34" charset="0"/>
                <a:hlinkClick r:id="rId6"/>
              </a:rPr>
              <a:t>International Conference on Information Networking 2003</a:t>
            </a:r>
            <a:r>
              <a:rPr lang="en-IN" b="0" i="1" dirty="0">
                <a:solidFill>
                  <a:srgbClr val="202122"/>
                </a:solidFill>
                <a:effectLst/>
                <a:latin typeface="Arial" panose="020B0604020202020204" pitchFamily="34" charset="0"/>
              </a:rPr>
              <a:t>. Jeju, South Korea: Springer-Verlag. pp. 1018–1027. </a:t>
            </a:r>
            <a:r>
              <a:rPr lang="en-IN" b="0" i="1" u="none" strike="noStrike" dirty="0">
                <a:solidFill>
                  <a:srgbClr val="3366CC"/>
                </a:solidFill>
                <a:effectLst/>
                <a:latin typeface="Arial" panose="020B0604020202020204" pitchFamily="34" charset="0"/>
                <a:hlinkClick r:id="rId7" tooltip="Doi (identifier)"/>
              </a:rPr>
              <a:t>doi</a:t>
            </a:r>
            <a:r>
              <a:rPr lang="en-IN" b="0" i="1" dirty="0">
                <a:solidFill>
                  <a:srgbClr val="202122"/>
                </a:solidFill>
                <a:effectLst/>
                <a:latin typeface="Arial" panose="020B0604020202020204" pitchFamily="34" charset="0"/>
              </a:rPr>
              <a:t>:</a:t>
            </a:r>
            <a:r>
              <a:rPr lang="en-IN" b="0" i="1" u="none" strike="noStrike" dirty="0">
                <a:solidFill>
                  <a:srgbClr val="3366CC"/>
                </a:solidFill>
                <a:effectLst/>
                <a:latin typeface="Arial" panose="020B0604020202020204" pitchFamily="34" charset="0"/>
                <a:hlinkClick r:id="rId8"/>
              </a:rPr>
              <a:t>10.1007/978-3-540-45235-5_100</a:t>
            </a:r>
            <a:r>
              <a:rPr lang="en-IN" b="0" i="1" dirty="0">
                <a:solidFill>
                  <a:srgbClr val="202122"/>
                </a:solidFill>
                <a:effectLst/>
                <a:latin typeface="Arial" panose="020B0604020202020204" pitchFamily="34" charset="0"/>
              </a:rPr>
              <a:t>. </a:t>
            </a:r>
            <a:r>
              <a:rPr lang="en-IN" b="0" i="1" u="none" strike="noStrike" dirty="0">
                <a:solidFill>
                  <a:srgbClr val="3366CC"/>
                </a:solidFill>
                <a:effectLst/>
                <a:latin typeface="Arial" panose="020B0604020202020204" pitchFamily="34" charset="0"/>
                <a:hlinkClick r:id="rId9" tooltip="ISBN (identifier)"/>
              </a:rPr>
              <a:t>ISBN</a:t>
            </a:r>
            <a:r>
              <a:rPr lang="en-IN" b="0" i="1" dirty="0">
                <a:solidFill>
                  <a:srgbClr val="202122"/>
                </a:solidFill>
                <a:effectLst/>
                <a:latin typeface="Arial" panose="020B0604020202020204" pitchFamily="34" charset="0"/>
              </a:rPr>
              <a:t> </a:t>
            </a:r>
            <a:r>
              <a:rPr lang="en-IN" b="0" i="1" u="none" strike="noStrike" dirty="0">
                <a:solidFill>
                  <a:srgbClr val="3366CC"/>
                </a:solidFill>
                <a:effectLst/>
                <a:latin typeface="Arial" panose="020B0604020202020204" pitchFamily="34" charset="0"/>
                <a:hlinkClick r:id="rId10" tooltip="Special:BookSources/978-3-540-40827-7"/>
              </a:rPr>
              <a:t>978-3-540-40827-7</a:t>
            </a:r>
            <a:r>
              <a:rPr lang="en-IN" b="0" i="1" dirty="0">
                <a:solidFill>
                  <a:srgbClr val="202122"/>
                </a:solidFill>
                <a:effectLst/>
                <a:latin typeface="Arial" panose="020B0604020202020204" pitchFamily="34" charset="0"/>
              </a:rPr>
              <a:t>.</a:t>
            </a:r>
          </a:p>
          <a:p>
            <a:pPr>
              <a:buFont typeface="+mj-lt"/>
              <a:buAutoNum type="arabicPeriod"/>
            </a:pPr>
            <a:r>
              <a:rPr lang="en-IN" b="0" i="0" dirty="0">
                <a:solidFill>
                  <a:srgbClr val="202122"/>
                </a:solidFill>
                <a:effectLst/>
                <a:latin typeface="Arial" panose="020B0604020202020204" pitchFamily="34" charset="0"/>
              </a:rPr>
              <a:t> </a:t>
            </a:r>
            <a:r>
              <a:rPr lang="en-IN" b="0" i="1" dirty="0">
                <a:solidFill>
                  <a:srgbClr val="202122"/>
                </a:solidFill>
                <a:effectLst/>
                <a:latin typeface="Arial" panose="020B0604020202020204" pitchFamily="34" charset="0"/>
              </a:rPr>
              <a:t>Tanenbaum, Andrew S. (2001). </a:t>
            </a:r>
            <a:r>
              <a:rPr lang="en-IN" b="0" i="1" u="none" strike="noStrike" dirty="0">
                <a:solidFill>
                  <a:srgbClr val="3366CC"/>
                </a:solidFill>
                <a:effectLst/>
                <a:latin typeface="Arial" panose="020B0604020202020204" pitchFamily="34" charset="0"/>
                <a:hlinkClick r:id="rId11"/>
              </a:rPr>
              <a:t>Modern Operating Systems</a:t>
            </a:r>
            <a:r>
              <a:rPr lang="en-IN" b="0" i="1" dirty="0">
                <a:solidFill>
                  <a:srgbClr val="202122"/>
                </a:solidFill>
                <a:effectLst/>
                <a:latin typeface="Arial" panose="020B0604020202020204" pitchFamily="34" charset="0"/>
              </a:rPr>
              <a:t> (2nd ed.). Upper Saddle River, NJ, USA: Prentice-Hall. p. </a:t>
            </a:r>
            <a:r>
              <a:rPr lang="en-IN" b="0" i="1" u="none" strike="noStrike" dirty="0">
                <a:solidFill>
                  <a:srgbClr val="3366CC"/>
                </a:solidFill>
                <a:effectLst/>
                <a:latin typeface="Arial" panose="020B0604020202020204" pitchFamily="34" charset="0"/>
                <a:hlinkClick r:id="rId11"/>
              </a:rPr>
              <a:t>218 (4.4.5)</a:t>
            </a:r>
            <a:r>
              <a:rPr lang="en-IN" b="0" i="1" dirty="0">
                <a:solidFill>
                  <a:srgbClr val="202122"/>
                </a:solidFill>
                <a:effectLst/>
                <a:latin typeface="Arial" panose="020B0604020202020204" pitchFamily="34" charset="0"/>
              </a:rPr>
              <a:t>. </a:t>
            </a:r>
            <a:r>
              <a:rPr lang="en-IN" b="0" i="1" u="none" strike="noStrike" dirty="0">
                <a:solidFill>
                  <a:srgbClr val="3366CC"/>
                </a:solidFill>
                <a:effectLst/>
                <a:latin typeface="Arial" panose="020B0604020202020204" pitchFamily="34" charset="0"/>
                <a:hlinkClick r:id="rId9" tooltip="ISBN (identifier)"/>
              </a:rPr>
              <a:t>ISBN</a:t>
            </a:r>
            <a:r>
              <a:rPr lang="en-IN" b="0" i="1" dirty="0">
                <a:solidFill>
                  <a:srgbClr val="202122"/>
                </a:solidFill>
                <a:effectLst/>
                <a:latin typeface="Arial" panose="020B0604020202020204" pitchFamily="34" charset="0"/>
              </a:rPr>
              <a:t> </a:t>
            </a:r>
            <a:r>
              <a:rPr lang="en-IN" b="0" i="1" u="none" strike="noStrike" dirty="0">
                <a:solidFill>
                  <a:srgbClr val="3366CC"/>
                </a:solidFill>
                <a:effectLst/>
                <a:latin typeface="Arial" panose="020B0604020202020204" pitchFamily="34" charset="0"/>
                <a:hlinkClick r:id="rId12" tooltip="Special:BookSources/978-0-13-031358-4"/>
              </a:rPr>
              <a:t>978-0-13-031358-4</a:t>
            </a:r>
            <a:r>
              <a:rPr lang="en-IN" b="0" i="1" dirty="0">
                <a:solidFill>
                  <a:srgbClr val="202122"/>
                </a:solidFill>
                <a:effectLst/>
                <a:latin typeface="Arial" panose="020B0604020202020204" pitchFamily="34" charset="0"/>
              </a:rPr>
              <a:t>. </a:t>
            </a:r>
            <a:r>
              <a:rPr lang="en-IN" b="0" i="1" u="none" strike="noStrike" dirty="0">
                <a:solidFill>
                  <a:srgbClr val="3366CC"/>
                </a:solidFill>
                <a:effectLst/>
                <a:latin typeface="Arial" panose="020B0604020202020204" pitchFamily="34" charset="0"/>
                <a:hlinkClick r:id="rId13" tooltip="LCCN (identifier)"/>
              </a:rPr>
              <a:t>LCCN</a:t>
            </a:r>
            <a:r>
              <a:rPr lang="en-IN" b="0" i="1" dirty="0">
                <a:solidFill>
                  <a:srgbClr val="202122"/>
                </a:solidFill>
                <a:effectLst/>
                <a:latin typeface="Arial" panose="020B0604020202020204" pitchFamily="34" charset="0"/>
              </a:rPr>
              <a:t> </a:t>
            </a:r>
            <a:r>
              <a:rPr lang="en-IN" b="0" i="1" u="none" strike="noStrike" dirty="0">
                <a:solidFill>
                  <a:srgbClr val="3366CC"/>
                </a:solidFill>
                <a:effectLst/>
                <a:latin typeface="Arial" panose="020B0604020202020204" pitchFamily="34" charset="0"/>
                <a:hlinkClick r:id="rId14"/>
              </a:rPr>
              <a:t>00051666</a:t>
            </a:r>
            <a:r>
              <a:rPr lang="en-IN" b="0" i="1" dirty="0">
                <a:solidFill>
                  <a:srgbClr val="202122"/>
                </a:solidFill>
                <a:effectLst/>
                <a:latin typeface="Arial" panose="020B0604020202020204" pitchFamily="34" charset="0"/>
              </a:rPr>
              <a:t>. </a:t>
            </a:r>
            <a:r>
              <a:rPr lang="en-IN" b="0" i="1" u="none" strike="noStrike" dirty="0">
                <a:solidFill>
                  <a:srgbClr val="3366CC"/>
                </a:solidFill>
                <a:effectLst/>
                <a:latin typeface="Arial" panose="020B0604020202020204" pitchFamily="34" charset="0"/>
                <a:hlinkClick r:id="rId15" tooltip="OCLC (identifier)"/>
              </a:rPr>
              <a:t>OCLC</a:t>
            </a:r>
            <a:r>
              <a:rPr lang="en-IN" b="0" i="1" dirty="0">
                <a:solidFill>
                  <a:srgbClr val="202122"/>
                </a:solidFill>
                <a:effectLst/>
                <a:latin typeface="Arial" panose="020B0604020202020204" pitchFamily="34" charset="0"/>
              </a:rPr>
              <a:t> </a:t>
            </a:r>
            <a:r>
              <a:rPr lang="en-IN" b="0" i="1" u="none" strike="noStrike" dirty="0">
                <a:solidFill>
                  <a:srgbClr val="3366CC"/>
                </a:solidFill>
                <a:effectLst/>
                <a:latin typeface="Arial" panose="020B0604020202020204" pitchFamily="34" charset="0"/>
                <a:hlinkClick r:id="rId16"/>
              </a:rPr>
              <a:t>45284637</a:t>
            </a:r>
            <a:r>
              <a:rPr lang="en-IN" b="0" i="1" dirty="0">
                <a:solidFill>
                  <a:srgbClr val="202122"/>
                </a:solidFill>
                <a:effectLst/>
                <a:latin typeface="Arial" panose="020B0604020202020204" pitchFamily="34" charset="0"/>
              </a:rPr>
              <a:t>. </a:t>
            </a:r>
            <a:r>
              <a:rPr lang="en-IN" b="0" i="1" u="none" strike="noStrike" dirty="0">
                <a:solidFill>
                  <a:srgbClr val="3366CC"/>
                </a:solidFill>
                <a:effectLst/>
                <a:latin typeface="Arial" panose="020B0604020202020204" pitchFamily="34" charset="0"/>
                <a:hlinkClick r:id="rId17" tooltip="OL (identifier)"/>
              </a:rPr>
              <a:t>OL</a:t>
            </a:r>
            <a:r>
              <a:rPr lang="en-IN" b="0" i="1" dirty="0">
                <a:solidFill>
                  <a:srgbClr val="202122"/>
                </a:solidFill>
                <a:effectLst/>
                <a:latin typeface="Arial" panose="020B0604020202020204" pitchFamily="34" charset="0"/>
              </a:rPr>
              <a:t> </a:t>
            </a:r>
            <a:r>
              <a:rPr lang="en-IN" b="0" i="1" u="none" strike="noStrike" dirty="0">
                <a:solidFill>
                  <a:srgbClr val="3366CC"/>
                </a:solidFill>
                <a:effectLst/>
                <a:latin typeface="Arial" panose="020B0604020202020204" pitchFamily="34" charset="0"/>
                <a:hlinkClick r:id="rId18"/>
              </a:rPr>
              <a:t>24214243M</a:t>
            </a:r>
            <a:r>
              <a:rPr lang="en-IN" b="0" i="1" dirty="0">
                <a:solidFill>
                  <a:srgbClr val="202122"/>
                </a:solidFill>
                <a:effectLst/>
                <a:latin typeface="Arial" panose="020B0604020202020204" pitchFamily="34" charset="0"/>
              </a:rPr>
              <a:t>.</a:t>
            </a:r>
          </a:p>
          <a:p>
            <a:endParaRPr lang="en-IN" b="0" i="1" dirty="0">
              <a:solidFill>
                <a:srgbClr val="202122"/>
              </a:solidFill>
              <a:effectLst/>
              <a:latin typeface="Arial"/>
              <a:cs typeface="Arial"/>
            </a:endParaRPr>
          </a:p>
        </p:txBody>
      </p:sp>
    </p:spTree>
    <p:extLst>
      <p:ext uri="{BB962C8B-B14F-4D97-AF65-F5344CB8AC3E}">
        <p14:creationId xmlns:p14="http://schemas.microsoft.com/office/powerpoint/2010/main" val="52738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3C858BE-3856-52D7-8E1D-839A9CDC0FC4}"/>
              </a:ext>
            </a:extLst>
          </p:cNvPr>
          <p:cNvSpPr txBox="1"/>
          <p:nvPr/>
        </p:nvSpPr>
        <p:spPr>
          <a:xfrm>
            <a:off x="643043" y="748194"/>
            <a:ext cx="2820203" cy="375385"/>
          </a:xfrm>
          <a:prstGeom prst="rect">
            <a:avLst/>
          </a:prstGeom>
          <a:noFill/>
        </p:spPr>
        <p:txBody>
          <a:bodyPr wrap="square" rtlCol="0">
            <a:spAutoFit/>
          </a:bodyPr>
          <a:lstStyle/>
          <a:p>
            <a:r>
              <a:rPr lang="en-US" dirty="0">
                <a:latin typeface="Arial Rounded MT Bold" panose="020F0704030504030204" pitchFamily="34" charset="0"/>
                <a:cs typeface="Times New Roman" panose="02020603050405020304" pitchFamily="18" charset="0"/>
              </a:rPr>
              <a:t>ABSTRACT:</a:t>
            </a:r>
            <a:endParaRPr lang="en-IN" dirty="0">
              <a:latin typeface="Arial Rounded MT Bold" panose="020F07040305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86A154AA-85FA-B245-E402-D8F40C07A115}"/>
              </a:ext>
            </a:extLst>
          </p:cNvPr>
          <p:cNvSpPr txBox="1"/>
          <p:nvPr/>
        </p:nvSpPr>
        <p:spPr>
          <a:xfrm>
            <a:off x="392786" y="1308492"/>
            <a:ext cx="9521235" cy="4801314"/>
          </a:xfrm>
          <a:prstGeom prst="rect">
            <a:avLst/>
          </a:prstGeom>
          <a:noFill/>
        </p:spPr>
        <p:txBody>
          <a:bodyPr wrap="square" rtlCol="0">
            <a:spAutoFit/>
          </a:bodyPr>
          <a:lstStyle/>
          <a:p>
            <a:pPr algn="just"/>
            <a:r>
              <a:rPr lang="en-US" b="0" i="0" dirty="0">
                <a:solidFill>
                  <a:srgbClr val="0D0D0D"/>
                </a:solidFill>
                <a:effectLst/>
                <a:latin typeface="Söhne"/>
              </a:rPr>
              <a:t>                    </a:t>
            </a:r>
            <a:r>
              <a:rPr lang="en-US" b="0" i="0" dirty="0">
                <a:solidFill>
                  <a:srgbClr val="0D0D0D"/>
                </a:solidFill>
                <a:effectLst/>
                <a:latin typeface="Times New Roman" panose="02020603050405020304" pitchFamily="18" charset="0"/>
                <a:cs typeface="Times New Roman" panose="02020603050405020304" pitchFamily="18" charset="0"/>
              </a:rPr>
              <a:t>Page replacement algorithms are crucial components of virtual memory management systems, aiming to optimize memory utilization and minimize page faults. This paper presents a comparative study of three fundamental page replacement algorithms: First-In-First-Out (FIFO), Least Recently Used (LRU), and Optimal. FIFO operates on the principle of evicting the oldest page in memory when a new page needs to be brought in. LRU, on the other hand, evicts the page that has not been accessed for the longest period. Optimal, often considered the theoretical ideal, selects the page that will not be accessed for the longest time in the future The study evaluates these algorithms across various metrics including page fault rates, computational complexity, and adaptability to different workload scenarios. Simulations are conducted to analyze the algorithm behavior under diverse conditions, ranging from sequential access patterns to irregular access distributions. Furthermore, the paper explores practical considerations such as implementation overhead and memory footprint associated with each algorithm. Insights gained from the study can aid system designers and developers in selecting the most appropriate page replacement strategy based on system requirements and constraints.</a:t>
            </a:r>
            <a:r>
              <a:rPr lang="en-US" b="0" i="0" dirty="0">
                <a:solidFill>
                  <a:srgbClr val="0D0D0D"/>
                </a:solidFill>
                <a:effectLst/>
                <a:latin typeface="Söhne"/>
              </a:rPr>
              <a:t> </a:t>
            </a:r>
            <a:r>
              <a:rPr lang="en-US" b="0" i="0" dirty="0">
                <a:solidFill>
                  <a:srgbClr val="0D0D0D"/>
                </a:solidFill>
                <a:effectLst/>
                <a:latin typeface="Times New Roman" panose="02020603050405020304" pitchFamily="18" charset="0"/>
                <a:cs typeface="Times New Roman" panose="02020603050405020304" pitchFamily="18" charset="0"/>
              </a:rPr>
              <a:t>By shedding light on the strengths and limitations of FIFO, LRU, and Optimal algorithms, this study contributes to the ongoing discourse on memory management optimization and provides valuable guidance for improving system performance in virtual memory environments.</a:t>
            </a:r>
          </a:p>
        </p:txBody>
      </p:sp>
    </p:spTree>
    <p:extLst>
      <p:ext uri="{BB962C8B-B14F-4D97-AF65-F5344CB8AC3E}">
        <p14:creationId xmlns:p14="http://schemas.microsoft.com/office/powerpoint/2010/main" val="581430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34FFFA-9458-CB40-43E5-3CD7C568BC87}"/>
              </a:ext>
            </a:extLst>
          </p:cNvPr>
          <p:cNvSpPr txBox="1"/>
          <p:nvPr/>
        </p:nvSpPr>
        <p:spPr>
          <a:xfrm>
            <a:off x="606392" y="423511"/>
            <a:ext cx="2089033" cy="369332"/>
          </a:xfrm>
          <a:prstGeom prst="rect">
            <a:avLst/>
          </a:prstGeom>
          <a:noFill/>
        </p:spPr>
        <p:txBody>
          <a:bodyPr wrap="none" lIns="91440" tIns="45720" rIns="91440" bIns="45720" rtlCol="0" anchor="t">
            <a:spAutoFit/>
          </a:bodyPr>
          <a:lstStyle/>
          <a:p>
            <a:r>
              <a:rPr lang="en-US" dirty="0">
                <a:latin typeface="Arial Rounded MT Bold"/>
              </a:rPr>
              <a:t>INTRODUCTION:</a:t>
            </a:r>
            <a:endParaRPr lang="en-IN">
              <a:latin typeface="Arial Rounded MT Bold"/>
            </a:endParaRPr>
          </a:p>
        </p:txBody>
      </p:sp>
      <p:sp>
        <p:nvSpPr>
          <p:cNvPr id="3" name="TextBox 2">
            <a:extLst>
              <a:ext uri="{FF2B5EF4-FFF2-40B4-BE49-F238E27FC236}">
                <a16:creationId xmlns:a16="http://schemas.microsoft.com/office/drawing/2014/main" id="{1649F090-2828-9B3C-B55B-19D5F3688BFF}"/>
              </a:ext>
            </a:extLst>
          </p:cNvPr>
          <p:cNvSpPr txBox="1"/>
          <p:nvPr/>
        </p:nvSpPr>
        <p:spPr>
          <a:xfrm>
            <a:off x="522972" y="869845"/>
            <a:ext cx="9102291" cy="5078313"/>
          </a:xfrm>
          <a:prstGeom prst="rect">
            <a:avLst/>
          </a:prstGeom>
          <a:noFill/>
        </p:spPr>
        <p:txBody>
          <a:bodyPr wrap="square" rtlCol="0">
            <a:spAutoFit/>
          </a:bodyPr>
          <a:lstStyle/>
          <a:p>
            <a:pPr algn="just"/>
            <a:r>
              <a:rPr lang="en-US" b="0" i="0" dirty="0">
                <a:solidFill>
                  <a:srgbClr val="0D0D0D"/>
                </a:solidFill>
                <a:effectLst/>
                <a:latin typeface="Söhne"/>
              </a:rPr>
              <a:t>                     </a:t>
            </a:r>
            <a:r>
              <a:rPr lang="en-US" b="0" i="0" dirty="0">
                <a:solidFill>
                  <a:srgbClr val="0D0D0D"/>
                </a:solidFill>
                <a:effectLst/>
                <a:latin typeface="Times New Roman" panose="02020603050405020304" pitchFamily="18" charset="0"/>
                <a:cs typeface="Times New Roman" panose="02020603050405020304" pitchFamily="18" charset="0"/>
              </a:rPr>
              <a:t>Page replacement algorithms are critical components of memory management in computer operating systems, particularly in systems that utilize virtual memory. These algorithms are responsible for selecting which page to evict from memory when a new page needs to be loaded in. Among the various page replacement algorithms, three commonly used ones are First-In-First-Out (FIFO), Least Recently Used (LRU), and Optimal.</a:t>
            </a:r>
          </a:p>
          <a:p>
            <a:pPr algn="just"/>
            <a:endParaRPr lang="en-US" b="0" i="0" dirty="0">
              <a:solidFill>
                <a:srgbClr val="0D0D0D"/>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FIFO (First-In-First-Out):</a:t>
            </a:r>
            <a:r>
              <a:rPr lang="en-US" b="0" i="0" dirty="0">
                <a:solidFill>
                  <a:srgbClr val="0D0D0D"/>
                </a:solidFill>
                <a:effectLst/>
                <a:latin typeface="Times New Roman" panose="02020603050405020304" pitchFamily="18" charset="0"/>
                <a:cs typeface="Times New Roman" panose="02020603050405020304" pitchFamily="18" charset="0"/>
              </a:rPr>
              <a:t> FIFO is one of the simplest page replacement algorithms. It operates on the principle of a queue: the page that has been in memory the longest is the one selected for replacement. When a page needs to be replaced, the oldest page in memory, i.e., the one that entered first, is removed.</a:t>
            </a:r>
          </a:p>
          <a:p>
            <a:pPr algn="just">
              <a:buFont typeface="+mj-lt"/>
              <a:buAutoNum type="arabicPeriod"/>
            </a:pPr>
            <a:endParaRPr lang="en-US" b="0" i="0" dirty="0">
              <a:solidFill>
                <a:srgbClr val="0D0D0D"/>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LRU (Least Recently Used):</a:t>
            </a:r>
            <a:r>
              <a:rPr lang="en-US" b="0" i="0" dirty="0">
                <a:solidFill>
                  <a:srgbClr val="0D0D0D"/>
                </a:solidFill>
                <a:effectLst/>
                <a:latin typeface="Times New Roman" panose="02020603050405020304" pitchFamily="18" charset="0"/>
                <a:cs typeface="Times New Roman" panose="02020603050405020304" pitchFamily="18" charset="0"/>
              </a:rPr>
              <a:t> LRU is based on the idea that the page that has not been accessed for the longest period of time is the one to replace. It requires keeping track of the time when each page was last accessed. </a:t>
            </a:r>
          </a:p>
          <a:p>
            <a:pPr algn="just">
              <a:buFont typeface="+mj-lt"/>
              <a:buAutoNum type="arabicPeriod"/>
            </a:pPr>
            <a:endParaRPr lang="en-US" b="0" i="0" dirty="0">
              <a:solidFill>
                <a:srgbClr val="0D0D0D"/>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Optimal:</a:t>
            </a:r>
            <a:r>
              <a:rPr lang="en-US" b="0" i="0" dirty="0">
                <a:solidFill>
                  <a:srgbClr val="0D0D0D"/>
                </a:solidFill>
                <a:effectLst/>
                <a:latin typeface="Times New Roman" panose="02020603050405020304" pitchFamily="18" charset="0"/>
                <a:cs typeface="Times New Roman" panose="02020603050405020304" pitchFamily="18" charset="0"/>
              </a:rPr>
              <a:t> The Optimal algorithm, also known as the "</a:t>
            </a:r>
            <a:r>
              <a:rPr lang="en-US" b="0" i="0" dirty="0" err="1">
                <a:solidFill>
                  <a:srgbClr val="0D0D0D"/>
                </a:solidFill>
                <a:effectLst/>
                <a:latin typeface="Times New Roman" panose="02020603050405020304" pitchFamily="18" charset="0"/>
                <a:cs typeface="Times New Roman" panose="02020603050405020304" pitchFamily="18" charset="0"/>
              </a:rPr>
              <a:t>Belady’s</a:t>
            </a:r>
            <a:r>
              <a:rPr lang="en-US" b="0" i="0" dirty="0">
                <a:solidFill>
                  <a:srgbClr val="0D0D0D"/>
                </a:solidFill>
                <a:effectLst/>
                <a:latin typeface="Times New Roman" panose="02020603050405020304" pitchFamily="18" charset="0"/>
                <a:cs typeface="Times New Roman" panose="02020603050405020304" pitchFamily="18" charset="0"/>
              </a:rPr>
              <a:t> Optimal Algorithm," serves as a theoretical benchmark for comparing other page replacement algorithms. It operates by selecting the page that will not be used for the longest period of time in the future.</a:t>
            </a:r>
          </a:p>
        </p:txBody>
      </p:sp>
    </p:spTree>
    <p:extLst>
      <p:ext uri="{BB962C8B-B14F-4D97-AF65-F5344CB8AC3E}">
        <p14:creationId xmlns:p14="http://schemas.microsoft.com/office/powerpoint/2010/main" val="3028544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09325-7594-6026-A4AF-8F0D7282C878}"/>
              </a:ext>
            </a:extLst>
          </p:cNvPr>
          <p:cNvSpPr>
            <a:spLocks noGrp="1"/>
          </p:cNvSpPr>
          <p:nvPr>
            <p:ph type="title"/>
          </p:nvPr>
        </p:nvSpPr>
        <p:spPr/>
        <p:txBody>
          <a:bodyPr/>
          <a:lstStyle/>
          <a:p>
            <a:r>
              <a:rPr lang="en-US" dirty="0">
                <a:solidFill>
                  <a:schemeClr val="tx1"/>
                </a:solidFill>
              </a:rPr>
              <a:t>LITERATURE REVIEW:</a:t>
            </a:r>
          </a:p>
        </p:txBody>
      </p:sp>
      <p:sp>
        <p:nvSpPr>
          <p:cNvPr id="3" name="Content Placeholder 2">
            <a:extLst>
              <a:ext uri="{FF2B5EF4-FFF2-40B4-BE49-F238E27FC236}">
                <a16:creationId xmlns:a16="http://schemas.microsoft.com/office/drawing/2014/main" id="{473D5AB4-CD95-F08B-B907-DBC12D8B2F5B}"/>
              </a:ext>
            </a:extLst>
          </p:cNvPr>
          <p:cNvSpPr>
            <a:spLocks noGrp="1"/>
          </p:cNvSpPr>
          <p:nvPr>
            <p:ph idx="1"/>
          </p:nvPr>
        </p:nvSpPr>
        <p:spPr/>
        <p:txBody>
          <a:bodyPr vert="horz" lIns="91440" tIns="45720" rIns="91440" bIns="45720" rtlCol="0" anchor="t">
            <a:normAutofit/>
          </a:bodyPr>
          <a:lstStyle/>
          <a:p>
            <a:r>
              <a:rPr lang="en-US" dirty="0">
                <a:solidFill>
                  <a:srgbClr val="0D0D0D"/>
                </a:solidFill>
                <a:latin typeface="Times New Roman"/>
                <a:cs typeface="Times New Roman"/>
              </a:rPr>
              <a:t>Numerous studies have been conducted to investigate the performance of page replacement algorithms in virtual memory systems. </a:t>
            </a:r>
            <a:endParaRPr lang="en-US" dirty="0">
              <a:solidFill>
                <a:srgbClr val="404040"/>
              </a:solidFill>
              <a:latin typeface="Trebuchet MS" panose="020B0603020202020204"/>
              <a:cs typeface="Times New Roman"/>
            </a:endParaRPr>
          </a:p>
          <a:p>
            <a:r>
              <a:rPr lang="en-US" dirty="0">
                <a:solidFill>
                  <a:srgbClr val="0D0D0D"/>
                </a:solidFill>
                <a:latin typeface="Times New Roman"/>
                <a:cs typeface="Times New Roman"/>
              </a:rPr>
              <a:t>Early research focused on simple algorithms such as FIFO and LRU, examining their theoretical properties and practical implications.</a:t>
            </a:r>
            <a:endParaRPr lang="en-US" dirty="0">
              <a:solidFill>
                <a:srgbClr val="404040"/>
              </a:solidFill>
              <a:latin typeface="Trebuchet MS" panose="020B0603020202020204"/>
              <a:cs typeface="Times New Roman"/>
            </a:endParaRPr>
          </a:p>
          <a:p>
            <a:r>
              <a:rPr lang="en-US" dirty="0">
                <a:solidFill>
                  <a:srgbClr val="0D0D0D"/>
                </a:solidFill>
                <a:latin typeface="Times New Roman"/>
                <a:cs typeface="Times New Roman"/>
              </a:rPr>
              <a:t> Subsequent work introduced more sophisticated algorithms and proposed optimizations to address the limitations of existing approaches. Comparative studies have been conducted to benchmark the performance of different algorithms using various metrics, including page fault rate, cache hit rate, and system overhead. </a:t>
            </a:r>
            <a:endParaRPr lang="en-US" dirty="0">
              <a:solidFill>
                <a:srgbClr val="404040"/>
              </a:solidFill>
              <a:latin typeface="Trebuchet MS" panose="020B0603020202020204"/>
              <a:cs typeface="Times New Roman"/>
            </a:endParaRPr>
          </a:p>
          <a:p>
            <a:r>
              <a:rPr lang="en-US" dirty="0">
                <a:solidFill>
                  <a:srgbClr val="0D0D0D"/>
                </a:solidFill>
                <a:latin typeface="Times New Roman"/>
                <a:cs typeface="Times New Roman"/>
              </a:rPr>
              <a:t>Additionally, researchers have explored the impact of workload characteristics on the effectiveness of page replacement strategies, leading to the development of adaptive and hybrid approaches.</a:t>
            </a:r>
            <a:endParaRPr lang="en-US"/>
          </a:p>
          <a:p>
            <a:endParaRPr lang="en-US" dirty="0"/>
          </a:p>
        </p:txBody>
      </p:sp>
    </p:spTree>
    <p:extLst>
      <p:ext uri="{BB962C8B-B14F-4D97-AF65-F5344CB8AC3E}">
        <p14:creationId xmlns:p14="http://schemas.microsoft.com/office/powerpoint/2010/main" val="4116760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6CD5D6-F2B8-E6BC-B5A3-A31D0E6D4FD7}"/>
              </a:ext>
            </a:extLst>
          </p:cNvPr>
          <p:cNvSpPr txBox="1"/>
          <p:nvPr/>
        </p:nvSpPr>
        <p:spPr>
          <a:xfrm>
            <a:off x="567891" y="581780"/>
            <a:ext cx="2339551" cy="369332"/>
          </a:xfrm>
          <a:prstGeom prst="rect">
            <a:avLst/>
          </a:prstGeom>
          <a:noFill/>
        </p:spPr>
        <p:txBody>
          <a:bodyPr wrap="none" rtlCol="0">
            <a:spAutoFit/>
          </a:bodyPr>
          <a:lstStyle/>
          <a:p>
            <a:r>
              <a:rPr lang="en-US" dirty="0">
                <a:latin typeface="Arial Rounded MT Bold" panose="020F0704030504030204" pitchFamily="34" charset="0"/>
              </a:rPr>
              <a:t>IMPLEMENTATION:</a:t>
            </a:r>
            <a:endParaRPr lang="en-IN" dirty="0">
              <a:latin typeface="Arial Rounded MT Bold" panose="020F0704030504030204" pitchFamily="34" charset="0"/>
            </a:endParaRPr>
          </a:p>
        </p:txBody>
      </p:sp>
      <p:sp>
        <p:nvSpPr>
          <p:cNvPr id="3" name="TextBox 2">
            <a:extLst>
              <a:ext uri="{FF2B5EF4-FFF2-40B4-BE49-F238E27FC236}">
                <a16:creationId xmlns:a16="http://schemas.microsoft.com/office/drawing/2014/main" id="{E6428D72-96D9-9933-2C70-3D891D29144F}"/>
              </a:ext>
            </a:extLst>
          </p:cNvPr>
          <p:cNvSpPr txBox="1"/>
          <p:nvPr/>
        </p:nvSpPr>
        <p:spPr>
          <a:xfrm>
            <a:off x="664143" y="1135778"/>
            <a:ext cx="3468706" cy="369332"/>
          </a:xfrm>
          <a:prstGeom prst="rect">
            <a:avLst/>
          </a:prstGeom>
          <a:noFill/>
        </p:spPr>
        <p:txBody>
          <a:bodyPr wrap="none" rtlCol="0">
            <a:spAutoFit/>
          </a:bodyPr>
          <a:lstStyle/>
          <a:p>
            <a:r>
              <a:rPr lang="en-US" dirty="0">
                <a:latin typeface="Calisto MT" panose="02040603050505030304" pitchFamily="18" charset="0"/>
              </a:rPr>
              <a:t>1.FIRST-IN-FIRST-OUT(FIFO):</a:t>
            </a:r>
            <a:endParaRPr lang="en-IN" dirty="0">
              <a:latin typeface="Calisto MT" panose="02040603050505030304" pitchFamily="18" charset="0"/>
            </a:endParaRPr>
          </a:p>
        </p:txBody>
      </p:sp>
      <p:sp>
        <p:nvSpPr>
          <p:cNvPr id="4" name="TextBox 3">
            <a:extLst>
              <a:ext uri="{FF2B5EF4-FFF2-40B4-BE49-F238E27FC236}">
                <a16:creationId xmlns:a16="http://schemas.microsoft.com/office/drawing/2014/main" id="{A038382F-8AB3-2084-D02B-A33050CEC7D6}"/>
              </a:ext>
            </a:extLst>
          </p:cNvPr>
          <p:cNvSpPr txBox="1"/>
          <p:nvPr/>
        </p:nvSpPr>
        <p:spPr>
          <a:xfrm>
            <a:off x="567891" y="1689776"/>
            <a:ext cx="9230627" cy="5078313"/>
          </a:xfrm>
          <a:prstGeom prst="rect">
            <a:avLst/>
          </a:prstGeom>
          <a:noFill/>
        </p:spPr>
        <p:txBody>
          <a:bodyPr wrap="square" rtlCol="0">
            <a:spAutoFit/>
          </a:bodyPr>
          <a:lstStyle/>
          <a:p>
            <a:pPr algn="l"/>
            <a:r>
              <a:rPr lang="en-US" b="0" i="0" dirty="0">
                <a:solidFill>
                  <a:srgbClr val="0D0D0D"/>
                </a:solidFill>
                <a:effectLst/>
                <a:latin typeface="Times New Roman" panose="02020603050405020304" pitchFamily="18" charset="0"/>
                <a:cs typeface="Times New Roman" panose="02020603050405020304" pitchFamily="18" charset="0"/>
              </a:rPr>
              <a:t>           FIFO is one of the simplest page replacement algorithms. It operates on the principle of evicting the oldest page in memory when a new page needs to be brought in. Here's a step-by-step explanation of how FIFO works:</a:t>
            </a:r>
          </a:p>
          <a:p>
            <a:pPr algn="just">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Initialization</a:t>
            </a:r>
            <a:r>
              <a:rPr lang="en-US" b="0" i="0" dirty="0">
                <a:solidFill>
                  <a:srgbClr val="0D0D0D"/>
                </a:solidFill>
                <a:effectLst/>
                <a:latin typeface="Times New Roman" panose="02020603050405020304" pitchFamily="18" charset="0"/>
                <a:cs typeface="Times New Roman" panose="02020603050405020304" pitchFamily="18" charset="0"/>
              </a:rPr>
              <a:t>: Maintain a queue (or array) of fixed size representing the frames in memory. Initially, all frames are empty.</a:t>
            </a: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Page Fault Handling</a:t>
            </a:r>
            <a:r>
              <a:rPr lang="en-US"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just">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When a page fault occurs (i.e., a requested page is not in memory):</a:t>
            </a:r>
          </a:p>
          <a:p>
            <a:pPr marL="742950" lvl="1" indent="-285750" algn="just">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If there is free space in memory (i.e., the number of frames used is less than the total number of frames available</a:t>
            </a:r>
          </a:p>
          <a:p>
            <a:pPr marL="742950" lvl="1" indent="-285750" algn="just">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If memory is full:</a:t>
            </a:r>
          </a:p>
          <a:p>
            <a:pPr marL="1600200" lvl="3" indent="-228600" algn="just">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Select the page that was brought into memory first (i.e., the oldest page) for eviction.</a:t>
            </a:r>
          </a:p>
          <a:p>
            <a:pPr marL="1600200" lvl="3" indent="-228600" algn="just">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Remove the oldest page from the front of the queue.</a:t>
            </a:r>
          </a:p>
          <a:p>
            <a:pPr marL="1600200" lvl="3" indent="-228600" algn="just">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Bring the new page into memory and place it at the end of the queue.</a:t>
            </a:r>
          </a:p>
          <a:p>
            <a:pPr algn="just">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Counting Page Faults</a:t>
            </a:r>
            <a:r>
              <a:rPr lang="en-US" b="0" i="0" dirty="0">
                <a:solidFill>
                  <a:srgbClr val="0D0D0D"/>
                </a:solidFill>
                <a:effectLst/>
                <a:latin typeface="Times New Roman" panose="02020603050405020304" pitchFamily="18" charset="0"/>
                <a:cs typeface="Times New Roman" panose="02020603050405020304" pitchFamily="18" charset="0"/>
              </a:rPr>
              <a:t>: Increment a counter each time a page fault occurs.</a:t>
            </a:r>
          </a:p>
          <a:p>
            <a:pPr algn="just"/>
            <a:r>
              <a:rPr lang="en-US" b="0" i="0" dirty="0">
                <a:solidFill>
                  <a:srgbClr val="0D0D0D"/>
                </a:solidFill>
                <a:effectLst/>
                <a:latin typeface="Times New Roman" panose="02020603050405020304" pitchFamily="18" charset="0"/>
                <a:cs typeface="Times New Roman" panose="02020603050405020304" pitchFamily="18" charset="0"/>
              </a:rPr>
              <a:t>FIFO's simplicity comes from its straightforward eviction strategy: it always evicts the page that has been in memory the </a:t>
            </a:r>
            <a:r>
              <a:rPr lang="en-US" b="0" i="0" dirty="0" err="1">
                <a:solidFill>
                  <a:srgbClr val="0D0D0D"/>
                </a:solidFill>
                <a:effectLst/>
                <a:latin typeface="Times New Roman" panose="02020603050405020304" pitchFamily="18" charset="0"/>
                <a:cs typeface="Times New Roman" panose="02020603050405020304" pitchFamily="18" charset="0"/>
              </a:rPr>
              <a:t>longest.This</a:t>
            </a:r>
            <a:r>
              <a:rPr lang="en-US" b="0" i="0" dirty="0">
                <a:solidFill>
                  <a:srgbClr val="0D0D0D"/>
                </a:solidFill>
                <a:effectLst/>
                <a:latin typeface="Times New Roman" panose="02020603050405020304" pitchFamily="18" charset="0"/>
                <a:cs typeface="Times New Roman" panose="02020603050405020304" pitchFamily="18" charset="0"/>
              </a:rPr>
              <a:t> algorithm is easy to implement and has a low overhead, making it suitable for systems with limited computational resources. </a:t>
            </a:r>
            <a:endParaRPr lang="en-US" sz="1600" b="0" i="0" dirty="0">
              <a:solidFill>
                <a:srgbClr val="0D0D0D"/>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4646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EFAC9A-09DF-D8B0-2C37-DEBA59F76B43}"/>
              </a:ext>
            </a:extLst>
          </p:cNvPr>
          <p:cNvSpPr txBox="1"/>
          <p:nvPr/>
        </p:nvSpPr>
        <p:spPr>
          <a:xfrm>
            <a:off x="798897" y="750770"/>
            <a:ext cx="3877023" cy="646331"/>
          </a:xfrm>
          <a:prstGeom prst="rect">
            <a:avLst/>
          </a:prstGeom>
          <a:noFill/>
        </p:spPr>
        <p:txBody>
          <a:bodyPr wrap="none" rtlCol="0">
            <a:spAutoFit/>
          </a:bodyPr>
          <a:lstStyle/>
          <a:p>
            <a:r>
              <a:rPr lang="en-US" dirty="0">
                <a:latin typeface="Calisto MT" panose="02040603050505030304" pitchFamily="18" charset="0"/>
              </a:rPr>
              <a:t>2.LEAST RECENTLY USED(LRU):</a:t>
            </a:r>
          </a:p>
          <a:p>
            <a:endParaRPr lang="en-IN" dirty="0"/>
          </a:p>
        </p:txBody>
      </p:sp>
      <p:sp>
        <p:nvSpPr>
          <p:cNvPr id="3" name="TextBox 2">
            <a:extLst>
              <a:ext uri="{FF2B5EF4-FFF2-40B4-BE49-F238E27FC236}">
                <a16:creationId xmlns:a16="http://schemas.microsoft.com/office/drawing/2014/main" id="{1FC27D80-CD93-112B-F074-AC96851ECB61}"/>
              </a:ext>
            </a:extLst>
          </p:cNvPr>
          <p:cNvSpPr txBox="1"/>
          <p:nvPr/>
        </p:nvSpPr>
        <p:spPr>
          <a:xfrm>
            <a:off x="798898" y="1397100"/>
            <a:ext cx="8855241" cy="5078313"/>
          </a:xfrm>
          <a:prstGeom prst="rect">
            <a:avLst/>
          </a:prstGeom>
          <a:noFill/>
        </p:spPr>
        <p:txBody>
          <a:bodyPr wrap="square" rtlCol="0">
            <a:spAutoFit/>
          </a:bodyPr>
          <a:lstStyle/>
          <a:p>
            <a:pPr algn="just"/>
            <a:r>
              <a:rPr lang="en-US" b="0" i="0" dirty="0">
                <a:solidFill>
                  <a:srgbClr val="0D0D0D"/>
                </a:solidFill>
                <a:effectLst/>
                <a:latin typeface="Times New Roman" panose="02020603050405020304" pitchFamily="18" charset="0"/>
                <a:cs typeface="Times New Roman" panose="02020603050405020304" pitchFamily="18" charset="0"/>
              </a:rPr>
              <a:t>LRU operates on the principle of evicting the page that has not been accessed for the longest time. Here's how it works:</a:t>
            </a:r>
          </a:p>
          <a:p>
            <a:pPr algn="just">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Initialization</a:t>
            </a:r>
            <a:r>
              <a:rPr lang="en-US" b="0" i="0" dirty="0">
                <a:solidFill>
                  <a:srgbClr val="0D0D0D"/>
                </a:solidFill>
                <a:effectLst/>
                <a:latin typeface="Times New Roman" panose="02020603050405020304" pitchFamily="18" charset="0"/>
                <a:cs typeface="Times New Roman" panose="02020603050405020304" pitchFamily="18" charset="0"/>
              </a:rPr>
              <a:t>: Maintain a data structure (such as a linked list, queue) to keep track of the order in which pages are accessed. Initially, all frames are empty.</a:t>
            </a:r>
          </a:p>
          <a:p>
            <a:pPr algn="just">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Page Access Handling</a:t>
            </a:r>
            <a:r>
              <a:rPr lang="en-US"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just">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When a page is accessed:</a:t>
            </a:r>
          </a:p>
          <a:p>
            <a:pPr marL="742950" lvl="1" indent="-285750" algn="just">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If the page is already in memory:</a:t>
            </a:r>
          </a:p>
          <a:p>
            <a:pPr lvl="1" algn="just"/>
            <a:r>
              <a:rPr lang="en-US" dirty="0">
                <a:solidFill>
                  <a:srgbClr val="0D0D0D"/>
                </a:solidFill>
                <a:latin typeface="Times New Roman" panose="02020603050405020304" pitchFamily="18" charset="0"/>
                <a:cs typeface="Times New Roman" panose="02020603050405020304" pitchFamily="18" charset="0"/>
              </a:rPr>
              <a:t>    -</a:t>
            </a:r>
            <a:r>
              <a:rPr lang="en-US" b="0" i="0" dirty="0">
                <a:solidFill>
                  <a:srgbClr val="0D0D0D"/>
                </a:solidFill>
                <a:effectLst/>
                <a:latin typeface="Times New Roman" panose="02020603050405020304" pitchFamily="18" charset="0"/>
                <a:cs typeface="Times New Roman" panose="02020603050405020304" pitchFamily="18" charset="0"/>
              </a:rPr>
              <a:t>Update its position in the data structure to reflect that it was the most recently used page.</a:t>
            </a:r>
          </a:p>
          <a:p>
            <a:pPr lvl="1" algn="just"/>
            <a:r>
              <a:rPr lang="en-US" dirty="0">
                <a:solidFill>
                  <a:srgbClr val="0D0D0D"/>
                </a:solidFill>
                <a:latin typeface="Times New Roman" panose="02020603050405020304" pitchFamily="18" charset="0"/>
                <a:cs typeface="Times New Roman" panose="02020603050405020304" pitchFamily="18" charset="0"/>
              </a:rPr>
              <a:t>3.</a:t>
            </a:r>
            <a:r>
              <a:rPr lang="en-US" b="0" i="0" dirty="0">
                <a:solidFill>
                  <a:srgbClr val="0D0D0D"/>
                </a:solidFill>
                <a:effectLst/>
                <a:latin typeface="Times New Roman" panose="02020603050405020304" pitchFamily="18" charset="0"/>
                <a:cs typeface="Times New Roman" panose="02020603050405020304" pitchFamily="18" charset="0"/>
              </a:rPr>
              <a:t>If the page is not in memory (i.e., a page fault occurs):</a:t>
            </a:r>
          </a:p>
          <a:p>
            <a:pPr lvl="1" algn="just"/>
            <a:r>
              <a:rPr lang="en-US" dirty="0">
                <a:solidFill>
                  <a:srgbClr val="0D0D0D"/>
                </a:solidFill>
                <a:latin typeface="Times New Roman" panose="02020603050405020304" pitchFamily="18" charset="0"/>
                <a:cs typeface="Times New Roman" panose="02020603050405020304" pitchFamily="18" charset="0"/>
              </a:rPr>
              <a:t>    -</a:t>
            </a:r>
            <a:r>
              <a:rPr lang="en-US" b="0" i="0" dirty="0">
                <a:solidFill>
                  <a:srgbClr val="0D0D0D"/>
                </a:solidFill>
                <a:effectLst/>
                <a:latin typeface="Times New Roman" panose="02020603050405020304" pitchFamily="18" charset="0"/>
                <a:cs typeface="Times New Roman" panose="02020603050405020304" pitchFamily="18" charset="0"/>
              </a:rPr>
              <a:t>Bring the requested page into memory and place it at the front of the data structure to indicate that it's the most recently used page.</a:t>
            </a:r>
          </a:p>
          <a:p>
            <a:pPr lvl="1" algn="just"/>
            <a:r>
              <a:rPr lang="en-US" b="0" i="0" dirty="0">
                <a:solidFill>
                  <a:srgbClr val="0D0D0D"/>
                </a:solidFill>
                <a:effectLst/>
                <a:latin typeface="Times New Roman" panose="02020603050405020304" pitchFamily="18" charset="0"/>
                <a:cs typeface="Times New Roman" panose="02020603050405020304" pitchFamily="18" charset="0"/>
              </a:rPr>
              <a:t>   -If memory is full, evict the page at the end of the data structure (the least recently used page).</a:t>
            </a:r>
          </a:p>
          <a:p>
            <a:pPr algn="just">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Counting Page Faults</a:t>
            </a:r>
            <a:r>
              <a:rPr lang="en-US" b="0" i="0" dirty="0">
                <a:solidFill>
                  <a:srgbClr val="0D0D0D"/>
                </a:solidFill>
                <a:effectLst/>
                <a:latin typeface="Times New Roman" panose="02020603050405020304" pitchFamily="18" charset="0"/>
                <a:cs typeface="Times New Roman" panose="02020603050405020304" pitchFamily="18" charset="0"/>
              </a:rPr>
              <a:t>: Increment a counter each time a page fault occurs.</a:t>
            </a:r>
          </a:p>
          <a:p>
            <a:pPr algn="just"/>
            <a:r>
              <a:rPr lang="en-US" b="0" i="0" dirty="0">
                <a:solidFill>
                  <a:srgbClr val="0D0D0D"/>
                </a:solidFill>
                <a:effectLst/>
                <a:latin typeface="Times New Roman" panose="02020603050405020304" pitchFamily="18" charset="0"/>
                <a:cs typeface="Times New Roman" panose="02020603050405020304" pitchFamily="18" charset="0"/>
              </a:rPr>
              <a:t>The key idea behind LRU is to approximate the optimal page replacement strategy by assuming that the least recently used pages are less likely to be used in the near future. </a:t>
            </a:r>
          </a:p>
          <a:p>
            <a:pPr algn="just"/>
            <a:endParaRPr lang="en-US" b="0" i="0" dirty="0">
              <a:solidFill>
                <a:srgbClr val="0D0D0D"/>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1541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F57CC2-B304-9A01-BDA9-34EFEBDAE7AC}"/>
              </a:ext>
            </a:extLst>
          </p:cNvPr>
          <p:cNvSpPr txBox="1"/>
          <p:nvPr/>
        </p:nvSpPr>
        <p:spPr>
          <a:xfrm>
            <a:off x="702645" y="625642"/>
            <a:ext cx="1544012" cy="369332"/>
          </a:xfrm>
          <a:prstGeom prst="rect">
            <a:avLst/>
          </a:prstGeom>
          <a:noFill/>
        </p:spPr>
        <p:txBody>
          <a:bodyPr wrap="none" rtlCol="0">
            <a:spAutoFit/>
          </a:bodyPr>
          <a:lstStyle/>
          <a:p>
            <a:r>
              <a:rPr lang="en-US" dirty="0">
                <a:latin typeface="Calisto MT" panose="02040603050505030304" pitchFamily="18" charset="0"/>
              </a:rPr>
              <a:t>3.OPTIMAL:</a:t>
            </a:r>
            <a:endParaRPr lang="en-IN" dirty="0">
              <a:latin typeface="Calisto MT" panose="02040603050505030304" pitchFamily="18" charset="0"/>
            </a:endParaRPr>
          </a:p>
        </p:txBody>
      </p:sp>
      <p:sp>
        <p:nvSpPr>
          <p:cNvPr id="3" name="TextBox 2">
            <a:extLst>
              <a:ext uri="{FF2B5EF4-FFF2-40B4-BE49-F238E27FC236}">
                <a16:creationId xmlns:a16="http://schemas.microsoft.com/office/drawing/2014/main" id="{99F102C1-6F04-E5D6-F7A2-BE6E9902C9BE}"/>
              </a:ext>
            </a:extLst>
          </p:cNvPr>
          <p:cNvSpPr txBox="1"/>
          <p:nvPr/>
        </p:nvSpPr>
        <p:spPr>
          <a:xfrm>
            <a:off x="789273" y="1212783"/>
            <a:ext cx="8614610" cy="5355312"/>
          </a:xfrm>
          <a:prstGeom prst="rect">
            <a:avLst/>
          </a:prstGeom>
          <a:noFill/>
        </p:spPr>
        <p:txBody>
          <a:bodyPr wrap="square" rtlCol="0">
            <a:spAutoFit/>
          </a:bodyPr>
          <a:lstStyle/>
          <a:p>
            <a:pPr algn="just">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Initialization</a:t>
            </a:r>
            <a:r>
              <a:rPr lang="en-US" b="0" i="0" dirty="0">
                <a:solidFill>
                  <a:srgbClr val="0D0D0D"/>
                </a:solidFill>
                <a:effectLst/>
                <a:latin typeface="Times New Roman" panose="02020603050405020304" pitchFamily="18" charset="0"/>
                <a:cs typeface="Times New Roman" panose="02020603050405020304" pitchFamily="18" charset="0"/>
              </a:rPr>
              <a:t>: Maintain a data structure (such as a </a:t>
            </a:r>
            <a:r>
              <a:rPr lang="en-US" b="0" i="0" dirty="0" err="1">
                <a:solidFill>
                  <a:srgbClr val="0D0D0D"/>
                </a:solidFill>
                <a:effectLst/>
                <a:latin typeface="Times New Roman" panose="02020603050405020304" pitchFamily="18" charset="0"/>
                <a:cs typeface="Times New Roman" panose="02020603050405020304" pitchFamily="18" charset="0"/>
              </a:rPr>
              <a:t>hashmap</a:t>
            </a:r>
            <a:r>
              <a:rPr lang="en-US" b="0" i="0" dirty="0">
                <a:solidFill>
                  <a:srgbClr val="0D0D0D"/>
                </a:solidFill>
                <a:effectLst/>
                <a:latin typeface="Times New Roman" panose="02020603050405020304" pitchFamily="18" charset="0"/>
                <a:cs typeface="Times New Roman" panose="02020603050405020304" pitchFamily="18" charset="0"/>
              </a:rPr>
              <a:t> or array) to keep track of future page accesses.</a:t>
            </a: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Predicting Future Page Accesses</a:t>
            </a:r>
            <a:r>
              <a:rPr lang="en-US"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When a page is brought into memory, analyze the remaining reference string (sequence of page accesses) to predict when the page will be accessed next.</a:t>
            </a:r>
          </a:p>
          <a:p>
            <a:pPr marL="742950" lvl="1" indent="-285750"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Select the page that will not be accessed for the longest time in the future for eviction.</a:t>
            </a: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Page Fault Handling</a:t>
            </a:r>
            <a:r>
              <a:rPr lang="en-US"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When a page fault occurs (i.e., a requested page is not in memory)</a:t>
            </a:r>
          </a:p>
          <a:p>
            <a:pPr marL="742950" lvl="1" indent="-285750"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If there is free space in memory, simply bring the requested page into memory.</a:t>
            </a:r>
          </a:p>
          <a:p>
            <a:pPr marL="742950" lvl="1" indent="-285750"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If memory is full:</a:t>
            </a:r>
          </a:p>
          <a:p>
            <a:pPr marL="1600200" lvl="3" indent="-228600"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Predict future page accesses for each page in memory based on the remaining reference string.</a:t>
            </a:r>
          </a:p>
          <a:p>
            <a:pPr marL="1600200" lvl="3" indent="-228600"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Evict the page that will not be accessed for the longest time in the future according to the predictions.</a:t>
            </a:r>
          </a:p>
          <a:p>
            <a:pPr marL="1600200" lvl="3" indent="-228600"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Bring the new page into memory.</a:t>
            </a: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Counting Page Faults</a:t>
            </a:r>
            <a:r>
              <a:rPr lang="en-US" b="0" i="0" dirty="0">
                <a:solidFill>
                  <a:srgbClr val="0D0D0D"/>
                </a:solidFill>
                <a:effectLst/>
                <a:latin typeface="Times New Roman" panose="02020603050405020304" pitchFamily="18" charset="0"/>
                <a:cs typeface="Times New Roman" panose="02020603050405020304" pitchFamily="18" charset="0"/>
              </a:rPr>
              <a:t>: Increment a counter each time a page fault occurs.</a:t>
            </a:r>
          </a:p>
          <a:p>
            <a:pPr algn="l"/>
            <a:r>
              <a:rPr lang="en-US" b="0" i="0" dirty="0">
                <a:solidFill>
                  <a:srgbClr val="0D0D0D"/>
                </a:solidFill>
                <a:effectLst/>
                <a:latin typeface="Times New Roman" panose="02020603050405020304" pitchFamily="18" charset="0"/>
                <a:cs typeface="Times New Roman" panose="02020603050405020304" pitchFamily="18" charset="0"/>
              </a:rPr>
              <a:t>Implementing the Optimal algorithm involves simulating the future by scanning the remaining reference string from the current position to predict future page accesses. </a:t>
            </a:r>
          </a:p>
        </p:txBody>
      </p:sp>
    </p:spTree>
    <p:extLst>
      <p:ext uri="{BB962C8B-B14F-4D97-AF65-F5344CB8AC3E}">
        <p14:creationId xmlns:p14="http://schemas.microsoft.com/office/powerpoint/2010/main" val="3802460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1CE189E5-ED8F-625A-6F2E-4B53F1E27462}"/>
              </a:ext>
            </a:extLst>
          </p:cNvPr>
          <p:cNvPicPr>
            <a:picLocks noChangeAspect="1"/>
          </p:cNvPicPr>
          <p:nvPr/>
        </p:nvPicPr>
        <p:blipFill>
          <a:blip r:embed="rId2"/>
          <a:stretch>
            <a:fillRect/>
          </a:stretch>
        </p:blipFill>
        <p:spPr>
          <a:xfrm>
            <a:off x="997324" y="1199030"/>
            <a:ext cx="8740587" cy="4852146"/>
          </a:xfrm>
          <a:prstGeom prst="rect">
            <a:avLst/>
          </a:prstGeom>
        </p:spPr>
      </p:pic>
      <p:sp>
        <p:nvSpPr>
          <p:cNvPr id="3" name="TextBox 2">
            <a:extLst>
              <a:ext uri="{FF2B5EF4-FFF2-40B4-BE49-F238E27FC236}">
                <a16:creationId xmlns:a16="http://schemas.microsoft.com/office/drawing/2014/main" id="{F77165F6-890A-0FD4-06DC-7EF6BAD204D1}"/>
              </a:ext>
            </a:extLst>
          </p:cNvPr>
          <p:cNvSpPr txBox="1"/>
          <p:nvPr/>
        </p:nvSpPr>
        <p:spPr>
          <a:xfrm>
            <a:off x="1792941" y="518272"/>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4" name="TextBox 3">
            <a:extLst>
              <a:ext uri="{FF2B5EF4-FFF2-40B4-BE49-F238E27FC236}">
                <a16:creationId xmlns:a16="http://schemas.microsoft.com/office/drawing/2014/main" id="{DC36FEE6-EC85-0C99-C352-1421AF98A0B2}"/>
              </a:ext>
            </a:extLst>
          </p:cNvPr>
          <p:cNvSpPr txBox="1"/>
          <p:nvPr/>
        </p:nvSpPr>
        <p:spPr>
          <a:xfrm>
            <a:off x="1232647" y="504264"/>
            <a:ext cx="29415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OUTPUT FOR FIFO CODE:</a:t>
            </a:r>
          </a:p>
        </p:txBody>
      </p:sp>
    </p:spTree>
    <p:extLst>
      <p:ext uri="{BB962C8B-B14F-4D97-AF65-F5344CB8AC3E}">
        <p14:creationId xmlns:p14="http://schemas.microsoft.com/office/powerpoint/2010/main" val="3752545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 screen&#10;&#10;Description automatically generated">
            <a:extLst>
              <a:ext uri="{FF2B5EF4-FFF2-40B4-BE49-F238E27FC236}">
                <a16:creationId xmlns:a16="http://schemas.microsoft.com/office/drawing/2014/main" id="{106F2F31-17CC-CAF1-A32C-853F65E6D7C9}"/>
              </a:ext>
            </a:extLst>
          </p:cNvPr>
          <p:cNvPicPr>
            <a:picLocks noChangeAspect="1"/>
          </p:cNvPicPr>
          <p:nvPr/>
        </p:nvPicPr>
        <p:blipFill>
          <a:blip r:embed="rId2"/>
          <a:stretch>
            <a:fillRect/>
          </a:stretch>
        </p:blipFill>
        <p:spPr>
          <a:xfrm>
            <a:off x="885265" y="1344706"/>
            <a:ext cx="8796617" cy="5042646"/>
          </a:xfrm>
          <a:prstGeom prst="rect">
            <a:avLst/>
          </a:prstGeom>
        </p:spPr>
      </p:pic>
      <p:sp>
        <p:nvSpPr>
          <p:cNvPr id="3" name="TextBox 2">
            <a:extLst>
              <a:ext uri="{FF2B5EF4-FFF2-40B4-BE49-F238E27FC236}">
                <a16:creationId xmlns:a16="http://schemas.microsoft.com/office/drawing/2014/main" id="{A786AC4F-5B1B-12F3-9289-32C91DABD98F}"/>
              </a:ext>
            </a:extLst>
          </p:cNvPr>
          <p:cNvSpPr txBox="1"/>
          <p:nvPr/>
        </p:nvSpPr>
        <p:spPr>
          <a:xfrm>
            <a:off x="888066" y="725581"/>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OUTPUT FOR LRU CODE:</a:t>
            </a:r>
          </a:p>
        </p:txBody>
      </p:sp>
    </p:spTree>
    <p:extLst>
      <p:ext uri="{BB962C8B-B14F-4D97-AF65-F5344CB8AC3E}">
        <p14:creationId xmlns:p14="http://schemas.microsoft.com/office/powerpoint/2010/main" val="21140457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18</TotalTime>
  <Words>1744</Words>
  <Application>Microsoft Office PowerPoint</Application>
  <PresentationFormat>Widescreen</PresentationFormat>
  <Paragraphs>93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Facet</vt:lpstr>
      <vt:lpstr>CSA0404-Operating System(slot-c)</vt:lpstr>
      <vt:lpstr>PowerPoint Presentation</vt:lpstr>
      <vt:lpstr>PowerPoint Presentation</vt:lpstr>
      <vt:lpstr>LITERATURE REVIEW: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CSA0404-Operating System(slot-c)</dc:title>
  <dc:creator>nikitha nikitha</dc:creator>
  <cp:lastModifiedBy>nikitha nikitha</cp:lastModifiedBy>
  <cp:revision>165</cp:revision>
  <dcterms:created xsi:type="dcterms:W3CDTF">2024-03-18T14:17:29Z</dcterms:created>
  <dcterms:modified xsi:type="dcterms:W3CDTF">2024-03-20T02:59:16Z</dcterms:modified>
</cp:coreProperties>
</file>