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7" r:id="rId5"/>
    <p:sldId id="260" r:id="rId6"/>
    <p:sldId id="261" r:id="rId7"/>
    <p:sldId id="262" r:id="rId8"/>
    <p:sldId id="268" r:id="rId9"/>
    <p:sldId id="269" r:id="rId10"/>
    <p:sldId id="263" r:id="rId11"/>
    <p:sldId id="265"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4" d="100"/>
          <a:sy n="64" d="100"/>
        </p:scale>
        <p:origin x="7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BF063-3CBE-4B1C-948F-09F14760D802}"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DDA21-A66B-47BF-B343-0B101FAA1DCA}" type="slidenum">
              <a:rPr lang="en-IN" smtClean="0"/>
              <a:t>‹#›</a:t>
            </a:fld>
            <a:endParaRPr lang="en-IN"/>
          </a:p>
        </p:txBody>
      </p:sp>
    </p:spTree>
    <p:extLst>
      <p:ext uri="{BB962C8B-B14F-4D97-AF65-F5344CB8AC3E}">
        <p14:creationId xmlns:p14="http://schemas.microsoft.com/office/powerpoint/2010/main" val="242422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92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56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30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21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15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13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87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8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1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91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58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9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31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5869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0686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5319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333126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63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E90C8-18DC-4A6D-9EE8-4D2ED9E2F296}"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57560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8E90C8-18DC-4A6D-9EE8-4D2ED9E2F296}"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64354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8E90C8-18DC-4A6D-9EE8-4D2ED9E2F296}"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67688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8E90C8-18DC-4A6D-9EE8-4D2ED9E2F296}"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61701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E90C8-18DC-4A6D-9EE8-4D2ED9E2F296}"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249523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E90C8-18DC-4A6D-9EE8-4D2ED9E2F296}"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0255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E90C8-18DC-4A6D-9EE8-4D2ED9E2F296}"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8702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E90C8-18DC-4A6D-9EE8-4D2ED9E2F296}" type="datetimeFigureOut">
              <a:rPr lang="en-IN" smtClean="0"/>
              <a:t>22-07-2024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72841-609C-41E2-A9F6-CA83773C78D9}" type="slidenum">
              <a:rPr lang="en-IN" smtClean="0"/>
              <a:t>‹#›</a:t>
            </a:fld>
            <a:endParaRPr lang="en-IN"/>
          </a:p>
        </p:txBody>
      </p:sp>
    </p:spTree>
    <p:extLst>
      <p:ext uri="{BB962C8B-B14F-4D97-AF65-F5344CB8AC3E}">
        <p14:creationId xmlns:p14="http://schemas.microsoft.com/office/powerpoint/2010/main" val="176724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www.youtube.com/watch?v=PqgSnJlnAx0" TargetMode="External"/><Relationship Id="rId5" Type="http://schemas.openxmlformats.org/officeDocument/2006/relationships/hyperlink" Target="https://www.geeksforgeeks.org/html/" TargetMode="External"/><Relationship Id="rId4" Type="http://schemas.openxmlformats.org/officeDocument/2006/relationships/hyperlink" Target="http://www.w3schools.com/whati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3" name="TextBox 2">
            <a:extLst>
              <a:ext uri="{FF2B5EF4-FFF2-40B4-BE49-F238E27FC236}">
                <a16:creationId xmlns:a16="http://schemas.microsoft.com/office/drawing/2014/main" id="{B9C21F47-398F-0DF8-A753-22D1CC7585C4}"/>
              </a:ext>
            </a:extLst>
          </p:cNvPr>
          <p:cNvSpPr txBox="1"/>
          <p:nvPr/>
        </p:nvSpPr>
        <p:spPr>
          <a:xfrm>
            <a:off x="795129" y="1352083"/>
            <a:ext cx="10326757" cy="2308324"/>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HEALTH INSURANCE </a:t>
            </a:r>
          </a:p>
          <a:p>
            <a:pPr algn="ctr"/>
            <a:r>
              <a:rPr lang="en-US" sz="7200" dirty="0">
                <a:latin typeface="Times New Roman" panose="02020603050405020304" pitchFamily="18" charset="0"/>
                <a:cs typeface="Times New Roman" panose="02020603050405020304" pitchFamily="18" charset="0"/>
              </a:rPr>
              <a:t>COST PREDICTION</a:t>
            </a:r>
            <a:endParaRPr lang="en-IN" sz="7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F665B3-1B40-BA78-4145-03937637D38C}"/>
              </a:ext>
            </a:extLst>
          </p:cNvPr>
          <p:cNvSpPr txBox="1"/>
          <p:nvPr/>
        </p:nvSpPr>
        <p:spPr>
          <a:xfrm>
            <a:off x="7017026" y="4691270"/>
            <a:ext cx="4790661" cy="1477328"/>
          </a:xfrm>
          <a:prstGeom prst="rect">
            <a:avLst/>
          </a:prstGeom>
          <a:noFill/>
        </p:spPr>
        <p:txBody>
          <a:bodyPr wrap="square" rtlCol="0">
            <a:spAutoFit/>
          </a:bodyPr>
          <a:lstStyle/>
          <a:p>
            <a:pPr algn="r"/>
            <a:r>
              <a:rPr lang="en-US" dirty="0"/>
              <a:t>                                     BY</a:t>
            </a:r>
          </a:p>
          <a:p>
            <a:pPr algn="r"/>
            <a:r>
              <a:rPr lang="en-US" sz="1800" dirty="0"/>
              <a:t>NIKITHA SINGH</a:t>
            </a:r>
            <a:r>
              <a:rPr lang="en-IN" sz="1800" dirty="0"/>
              <a:t> -1DT21AI040</a:t>
            </a:r>
            <a:endParaRPr lang="en-US" sz="1800" dirty="0"/>
          </a:p>
          <a:p>
            <a:pPr algn="r"/>
            <a:r>
              <a:rPr lang="en-US" sz="1800" dirty="0"/>
              <a:t>SOUMYA BENUR</a:t>
            </a:r>
            <a:r>
              <a:rPr lang="en-IN" sz="1800" dirty="0"/>
              <a:t> -1DT21AI054</a:t>
            </a:r>
            <a:endParaRPr lang="en-US" sz="1800" dirty="0"/>
          </a:p>
          <a:p>
            <a:pPr algn="r"/>
            <a:r>
              <a:rPr lang="en-IN" sz="1800" dirty="0"/>
              <a:t>SWARA N-1DT21AI058</a:t>
            </a:r>
          </a:p>
          <a:p>
            <a:endParaRPr lang="en-IN" dirty="0"/>
          </a:p>
        </p:txBody>
      </p:sp>
      <p:sp>
        <p:nvSpPr>
          <p:cNvPr id="6" name="TextBox 5">
            <a:extLst>
              <a:ext uri="{FF2B5EF4-FFF2-40B4-BE49-F238E27FC236}">
                <a16:creationId xmlns:a16="http://schemas.microsoft.com/office/drawing/2014/main" id="{F806810E-8794-0B94-D9F7-312AAC2AE3BE}"/>
              </a:ext>
            </a:extLst>
          </p:cNvPr>
          <p:cNvSpPr txBox="1"/>
          <p:nvPr/>
        </p:nvSpPr>
        <p:spPr>
          <a:xfrm>
            <a:off x="611838" y="4859586"/>
            <a:ext cx="3687419" cy="646331"/>
          </a:xfrm>
          <a:prstGeom prst="rect">
            <a:avLst/>
          </a:prstGeom>
          <a:noFill/>
        </p:spPr>
        <p:txBody>
          <a:bodyPr wrap="square" rtlCol="0">
            <a:spAutoFit/>
          </a:bodyPr>
          <a:lstStyle/>
          <a:p>
            <a:r>
              <a:rPr lang="en-US" dirty="0"/>
              <a:t>UNDER GUIDANCE OF</a:t>
            </a:r>
          </a:p>
          <a:p>
            <a:r>
              <a:rPr lang="en-US" dirty="0"/>
              <a:t>Prof-MAHALAKSHMI G</a:t>
            </a:r>
            <a:endParaRPr lang="en-IN" dirty="0"/>
          </a:p>
        </p:txBody>
      </p:sp>
    </p:spTree>
    <p:extLst>
      <p:ext uri="{BB962C8B-B14F-4D97-AF65-F5344CB8AC3E}">
        <p14:creationId xmlns:p14="http://schemas.microsoft.com/office/powerpoint/2010/main" val="333452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00A2B150-DBFD-FC39-7AED-ADE7D9E9BF17}"/>
              </a:ext>
            </a:extLst>
          </p:cNvPr>
          <p:cNvSpPr txBox="1"/>
          <p:nvPr/>
        </p:nvSpPr>
        <p:spPr>
          <a:xfrm>
            <a:off x="1222513" y="1272209"/>
            <a:ext cx="8984974" cy="418576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FUTURE</a:t>
            </a:r>
            <a:r>
              <a:rPr lang="en-US" sz="2400" dirty="0"/>
              <a:t> </a:t>
            </a:r>
            <a:r>
              <a:rPr lang="en-US" sz="2400" dirty="0">
                <a:latin typeface="Times New Roman" panose="02020603050405020304" pitchFamily="18" charset="0"/>
                <a:cs typeface="Times New Roman" panose="02020603050405020304" pitchFamily="18" charset="0"/>
              </a:rPr>
              <a:t>ENHANCEMENT</a:t>
            </a:r>
          </a:p>
          <a:p>
            <a:endParaRPr lang="en-US" dirty="0">
              <a:latin typeface="Times New Roman" panose="02020603050405020304" pitchFamily="18" charset="0"/>
              <a:cs typeface="Times New Roman" panose="02020603050405020304" pitchFamily="18" charset="0"/>
            </a:endParaRPr>
          </a:p>
          <a:p>
            <a:r>
              <a:rPr lang="en-US" sz="1800" b="1" dirty="0"/>
              <a:t>Incorporate Additional Data Sources</a:t>
            </a:r>
          </a:p>
          <a:p>
            <a:pPr>
              <a:buFont typeface="Arial" panose="020B0604020202020204" pitchFamily="34" charset="0"/>
              <a:buChar char="•"/>
            </a:pPr>
            <a:r>
              <a:rPr lang="en-US" sz="1800" b="1" dirty="0"/>
              <a:t>Electronic Health Records (EHRs)</a:t>
            </a:r>
            <a:r>
              <a:rPr lang="en-US" sz="1800" dirty="0"/>
              <a:t>: Integrate more detailed health records to improve predictive accuracy.</a:t>
            </a:r>
          </a:p>
          <a:p>
            <a:pPr>
              <a:buFont typeface="Arial" panose="020B0604020202020204" pitchFamily="34" charset="0"/>
              <a:buChar char="•"/>
            </a:pPr>
            <a:r>
              <a:rPr lang="en-US" sz="1800" b="1" dirty="0"/>
              <a:t>Social Determinants of Health</a:t>
            </a:r>
            <a:r>
              <a:rPr lang="en-US" sz="1800" dirty="0"/>
              <a:t>: Include data on social factors such as socioeconomic status, education, and environment.</a:t>
            </a:r>
          </a:p>
          <a:p>
            <a:pPr>
              <a:buFont typeface="Arial" panose="020B0604020202020204" pitchFamily="34" charset="0"/>
              <a:buChar char="•"/>
            </a:pPr>
            <a:r>
              <a:rPr lang="en-US" sz="1800" b="1" dirty="0"/>
              <a:t>Wearable Device Data</a:t>
            </a:r>
            <a:r>
              <a:rPr lang="en-US" sz="1800" dirty="0"/>
              <a:t>: Utilize data from wearable health devices for real-time monitoring and prediction.</a:t>
            </a:r>
          </a:p>
          <a:p>
            <a:r>
              <a:rPr lang="en-US" sz="1800" b="1" dirty="0"/>
              <a:t>Integration with Health Management Programs</a:t>
            </a:r>
          </a:p>
          <a:p>
            <a:pPr>
              <a:buFont typeface="Arial" panose="020B0604020202020204" pitchFamily="34" charset="0"/>
              <a:buChar char="•"/>
            </a:pPr>
            <a:r>
              <a:rPr lang="en-US" sz="1800" b="1" dirty="0"/>
              <a:t>Chronic Disease Management</a:t>
            </a:r>
            <a:r>
              <a:rPr lang="en-US" sz="1800" dirty="0"/>
              <a:t>: Use predictions to develop targeted interventions for chronic disease patients.</a:t>
            </a:r>
          </a:p>
          <a:p>
            <a:pPr>
              <a:buFont typeface="Arial" panose="020B0604020202020204" pitchFamily="34" charset="0"/>
              <a:buChar char="•"/>
            </a:pPr>
            <a:r>
              <a:rPr lang="en-US" sz="1800" b="1" dirty="0"/>
              <a:t>Wellness Programs</a:t>
            </a:r>
            <a:r>
              <a:rPr lang="en-US" sz="1800" dirty="0"/>
              <a:t>: Create personalized wellness programs to reduce long-term costs.</a:t>
            </a:r>
          </a:p>
          <a:p>
            <a:endParaRPr lang="en-IN" dirty="0"/>
          </a:p>
        </p:txBody>
      </p:sp>
    </p:spTree>
    <p:extLst>
      <p:ext uri="{BB962C8B-B14F-4D97-AF65-F5344CB8AC3E}">
        <p14:creationId xmlns:p14="http://schemas.microsoft.com/office/powerpoint/2010/main" val="287135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3A73103B-D7EB-90FD-57F1-E8FDDBEC763E}"/>
              </a:ext>
            </a:extLst>
          </p:cNvPr>
          <p:cNvSpPr txBox="1"/>
          <p:nvPr/>
        </p:nvSpPr>
        <p:spPr>
          <a:xfrm>
            <a:off x="1371600" y="1739347"/>
            <a:ext cx="9481930" cy="203132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a:t>
            </a:r>
          </a:p>
          <a:p>
            <a:endParaRPr lang="en-US" dirty="0"/>
          </a:p>
          <a:p>
            <a:r>
              <a:rPr lang="en-US" dirty="0">
                <a:latin typeface="Times New Roman" panose="02020603050405020304" pitchFamily="18" charset="0"/>
                <a:cs typeface="Times New Roman" panose="02020603050405020304" pitchFamily="18" charset="0"/>
              </a:rPr>
              <a:t>By utilizing machine learning, health insurance companies can tackle the challenges of cost prediction, leading to more accurate, efficient, and fair pricing and risk assessment. This approach ultimately boosts customer satisfaction, operational efficiency, and the financial stability of the insurance sector.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7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3A73103B-D7EB-90FD-57F1-E8FDDBEC763E}"/>
              </a:ext>
            </a:extLst>
          </p:cNvPr>
          <p:cNvSpPr txBox="1"/>
          <p:nvPr/>
        </p:nvSpPr>
        <p:spPr>
          <a:xfrm>
            <a:off x="1123121" y="1192558"/>
            <a:ext cx="9571383" cy="4797211"/>
          </a:xfrm>
          <a:prstGeom prst="rect">
            <a:avLst/>
          </a:prstGeom>
          <a:noFill/>
        </p:spPr>
        <p:txBody>
          <a:bodyPr wrap="square" rtlCol="0">
            <a:spAutoFit/>
          </a:bodyPr>
          <a:lstStyle/>
          <a:p>
            <a:endParaRPr lang="en-US" sz="1200" dirty="0"/>
          </a:p>
          <a:p>
            <a:pPr marL="140970">
              <a:spcBef>
                <a:spcPts val="5"/>
              </a:spcBef>
            </a:pPr>
            <a:r>
              <a:rPr lang="en-US" sz="1200" b="1" kern="0" dirty="0">
                <a:effectLst/>
                <a:latin typeface="Times New Roman" panose="02020603050405020304" pitchFamily="18" charset="0"/>
                <a:ea typeface="Times New Roman" panose="02020603050405020304" pitchFamily="18" charset="0"/>
              </a:rPr>
              <a:t>BOOK</a:t>
            </a:r>
            <a:r>
              <a:rPr lang="en-US" sz="1200" b="1" kern="0" spc="-45" dirty="0">
                <a:effectLst/>
                <a:latin typeface="Times New Roman" panose="02020603050405020304" pitchFamily="18" charset="0"/>
                <a:ea typeface="Times New Roman" panose="02020603050405020304" pitchFamily="18" charset="0"/>
              </a:rPr>
              <a:t> </a:t>
            </a:r>
            <a:r>
              <a:rPr lang="en-US" sz="1200" b="1" kern="0" spc="-10" dirty="0">
                <a:effectLst/>
                <a:latin typeface="Times New Roman" panose="02020603050405020304" pitchFamily="18" charset="0"/>
                <a:ea typeface="Times New Roman" panose="02020603050405020304" pitchFamily="18" charset="0"/>
              </a:rPr>
              <a:t>REFERENCES</a:t>
            </a:r>
            <a:endParaRPr lang="en-IN" sz="1200" b="1" kern="0" dirty="0">
              <a:effectLst/>
              <a:latin typeface="Times New Roman" panose="02020603050405020304" pitchFamily="18" charset="0"/>
              <a:ea typeface="Times New Roman" panose="02020603050405020304" pitchFamily="18" charset="0"/>
            </a:endParaRPr>
          </a:p>
          <a:p>
            <a:pPr marL="342900" marR="142875" lvl="0" indent="-342900">
              <a:lnSpc>
                <a:spcPct val="145000"/>
              </a:lnSpc>
              <a:spcBef>
                <a:spcPts val="1720"/>
              </a:spcBef>
              <a:spcAft>
                <a:spcPts val="0"/>
              </a:spcAft>
              <a:buSzPts val="1200"/>
              <a:buFont typeface="Symbol" panose="05050102010706020507" pitchFamily="18" charset="2"/>
              <a:buChar char=""/>
              <a:tabLst>
                <a:tab pos="369570" algn="l"/>
              </a:tabLst>
            </a:pPr>
            <a:r>
              <a:rPr lang="en-US" sz="1200" spc="0" dirty="0">
                <a:effectLst/>
                <a:latin typeface="Times New Roman" panose="02020603050405020304" pitchFamily="18" charset="0"/>
                <a:ea typeface="Symbol" panose="05050102010706020507" pitchFamily="18" charset="2"/>
                <a:cs typeface="Symbol" panose="05050102010706020507" pitchFamily="18" charset="2"/>
              </a:rPr>
              <a:t>Learn to Code HTML. and CSS: Develop and Style Websites (Web Design Courses) Its Kindle Edition by Shay Howe</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5"/>
              </a:spcBef>
              <a:spcAft>
                <a:spcPts val="0"/>
              </a:spcAft>
              <a:buSzPts val="1200"/>
              <a:buFont typeface="Symbol" panose="05050102010706020507" pitchFamily="18" charset="2"/>
              <a:buChar char=""/>
              <a:tabLst>
                <a:tab pos="369570" algn="l"/>
              </a:tabLst>
            </a:pPr>
            <a:r>
              <a:rPr lang="en-US" sz="12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Joy</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of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PHP</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Programming:</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Beginner’s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Guide –</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by</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spc="0" dirty="0">
                <a:effectLst/>
                <a:latin typeface="Times New Roman" panose="02020603050405020304" pitchFamily="18" charset="0"/>
                <a:ea typeface="Symbol" panose="05050102010706020507" pitchFamily="18" charset="2"/>
                <a:cs typeface="Symbol" panose="05050102010706020507" pitchFamily="18" charset="2"/>
              </a:rPr>
              <a:t>Alan </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Forbes</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sz="1200" dirty="0">
              <a:effectLst/>
              <a:latin typeface="Times New Roman" panose="02020603050405020304" pitchFamily="18" charset="0"/>
              <a:ea typeface="Times New Roman" panose="02020603050405020304" pitchFamily="18" charset="0"/>
            </a:endParaRPr>
          </a:p>
          <a:p>
            <a:pPr marL="140970"/>
            <a:r>
              <a:rPr lang="en-US" sz="1200" b="1" kern="0" dirty="0">
                <a:effectLst/>
                <a:latin typeface="Times New Roman" panose="02020603050405020304" pitchFamily="18" charset="0"/>
                <a:ea typeface="Times New Roman" panose="02020603050405020304" pitchFamily="18" charset="0"/>
              </a:rPr>
              <a:t>WEBSITE</a:t>
            </a:r>
            <a:r>
              <a:rPr lang="en-US" sz="1200" b="1" kern="0" spc="-75" dirty="0">
                <a:effectLst/>
                <a:latin typeface="Times New Roman" panose="02020603050405020304" pitchFamily="18" charset="0"/>
                <a:ea typeface="Times New Roman" panose="02020603050405020304" pitchFamily="18" charset="0"/>
              </a:rPr>
              <a:t> </a:t>
            </a:r>
            <a:r>
              <a:rPr lang="en-US" sz="1200" b="1" kern="0" spc="-10" dirty="0">
                <a:effectLst/>
                <a:latin typeface="Times New Roman" panose="02020603050405020304" pitchFamily="18" charset="0"/>
                <a:ea typeface="Times New Roman" panose="02020603050405020304" pitchFamily="18" charset="0"/>
              </a:rPr>
              <a:t>REFERENCES</a:t>
            </a:r>
            <a:endParaRPr lang="en-IN" sz="1200" b="1" kern="0" dirty="0">
              <a:effectLst/>
              <a:latin typeface="Times New Roman" panose="02020603050405020304" pitchFamily="18" charset="0"/>
              <a:ea typeface="Times New Roman" panose="02020603050405020304" pitchFamily="18" charset="0"/>
            </a:endParaRPr>
          </a:p>
          <a:p>
            <a:pPr marL="140970">
              <a:spcBef>
                <a:spcPts val="1720"/>
              </a:spcBef>
              <a:spcAft>
                <a:spcPts val="0"/>
              </a:spcAft>
            </a:pPr>
            <a:r>
              <a:rPr lang="en-US" sz="1200" b="1" dirty="0">
                <a:effectLst/>
                <a:latin typeface="Times New Roman" panose="02020603050405020304" pitchFamily="18" charset="0"/>
                <a:ea typeface="Calibri" panose="020F0502020204030204" pitchFamily="34" charset="0"/>
                <a:cs typeface="Calibri" panose="020F0502020204030204" pitchFamily="34" charset="0"/>
              </a:rPr>
              <a:t>Web</a:t>
            </a:r>
            <a:r>
              <a:rPr lang="en-US" sz="1200" b="1"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200" b="1" dirty="0">
                <a:effectLst/>
                <a:latin typeface="Times New Roman" panose="02020603050405020304" pitchFamily="18" charset="0"/>
                <a:ea typeface="Calibri" panose="020F0502020204030204" pitchFamily="34" charset="0"/>
                <a:cs typeface="Calibri" panose="020F0502020204030204" pitchFamily="34" charset="0"/>
              </a:rPr>
              <a:t>Development</a:t>
            </a:r>
            <a:r>
              <a:rPr lang="en-US" sz="1200" b="1" spc="-35" dirty="0">
                <a:effectLst/>
                <a:latin typeface="Times New Roman" panose="02020603050405020304" pitchFamily="18" charset="0"/>
                <a:ea typeface="Calibri" panose="020F0502020204030204" pitchFamily="34" charset="0"/>
                <a:cs typeface="Calibri" panose="020F0502020204030204" pitchFamily="34" charset="0"/>
              </a:rPr>
              <a:t> </a:t>
            </a:r>
            <a:r>
              <a:rPr lang="en-US" sz="1200" b="1" spc="-10" dirty="0">
                <a:effectLst/>
                <a:latin typeface="Times New Roman" panose="02020603050405020304" pitchFamily="18" charset="0"/>
                <a:ea typeface="Calibri" panose="020F0502020204030204" pitchFamily="34" charset="0"/>
                <a:cs typeface="Calibri" panose="020F0502020204030204" pitchFamily="34" charset="0"/>
              </a:rPr>
              <a:t>Learning</a:t>
            </a:r>
            <a:endParaRPr lang="en-IN" sz="1200" b="1" dirty="0">
              <a:effectLst/>
              <a:latin typeface="Calibri" panose="020F0502020204030204" pitchFamily="34" charset="0"/>
              <a:ea typeface="Calibri" panose="020F0502020204030204" pitchFamily="34" charset="0"/>
            </a:endParaRPr>
          </a:p>
          <a:p>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369570" algn="l"/>
              </a:tabLst>
            </a:pPr>
            <a:r>
              <a:rPr lang="en-US" sz="1200" spc="-10" dirty="0">
                <a:effectLst/>
                <a:latin typeface="Times New Roman" panose="02020603050405020304" pitchFamily="18" charset="0"/>
                <a:ea typeface="Symbol" panose="05050102010706020507" pitchFamily="18" charset="2"/>
                <a:cs typeface="Symbol" panose="05050102010706020507" pitchFamily="18" charset="2"/>
              </a:rPr>
              <a:t>https:/</a:t>
            </a:r>
            <a:r>
              <a:rPr lang="en-US" sz="1200" u="none" strike="noStrike" spc="-10"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4"/>
              </a:rPr>
              <a:t>/www.w3schools.com/whatis/</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90"/>
              </a:spcBef>
              <a:spcAft>
                <a:spcPts val="0"/>
              </a:spcAft>
              <a:buSzPts val="1200"/>
              <a:buFont typeface="Symbol" panose="05050102010706020507" pitchFamily="18" charset="2"/>
              <a:buChar char=""/>
              <a:tabLst>
                <a:tab pos="369570" algn="l"/>
              </a:tabLst>
            </a:pPr>
            <a:r>
              <a:rPr lang="en-US" sz="1200" u="sng" spc="-10" dirty="0">
                <a:solidFill>
                  <a:srgbClr val="0462C1"/>
                </a:solidFill>
                <a:effectLst/>
                <a:latin typeface="Times New Roman" panose="02020603050405020304" pitchFamily="18" charset="0"/>
                <a:ea typeface="Symbol" panose="05050102010706020507" pitchFamily="18" charset="2"/>
                <a:cs typeface="Symbol" panose="05050102010706020507" pitchFamily="18" charset="2"/>
                <a:hlinkClick r:id="rId5"/>
              </a:rPr>
              <a:t>https://www.geeksforgeeks.org/html/</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75"/>
              </a:spcBef>
              <a:spcAft>
                <a:spcPts val="0"/>
              </a:spcAft>
              <a:buSzPts val="1200"/>
              <a:buFont typeface="Symbol" panose="05050102010706020507" pitchFamily="18" charset="2"/>
              <a:buChar char=""/>
              <a:tabLst>
                <a:tab pos="369570" algn="l"/>
              </a:tabLst>
            </a:pPr>
            <a:r>
              <a:rPr lang="en-US" sz="1200" spc="-10" dirty="0">
                <a:effectLst/>
                <a:latin typeface="Times New Roman" panose="02020603050405020304" pitchFamily="18" charset="0"/>
                <a:ea typeface="Symbol" panose="05050102010706020507" pitchFamily="18" charset="2"/>
                <a:cs typeface="Symbol" panose="05050102010706020507" pitchFamily="18" charset="2"/>
              </a:rPr>
              <a:t>Code-</a:t>
            </a:r>
            <a:r>
              <a:rPr lang="en-US" sz="1200" spc="-10" dirty="0" err="1">
                <a:effectLst/>
                <a:latin typeface="Times New Roman" panose="02020603050405020304" pitchFamily="18" charset="0"/>
                <a:ea typeface="Symbol" panose="05050102010706020507" pitchFamily="18" charset="2"/>
                <a:cs typeface="Symbol" panose="05050102010706020507" pitchFamily="18" charset="2"/>
              </a:rPr>
              <a:t>github</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95"/>
              </a:spcBef>
              <a:spcAft>
                <a:spcPts val="0"/>
              </a:spcAft>
              <a:buSzPts val="1200"/>
              <a:buFont typeface="Symbol" panose="05050102010706020507" pitchFamily="18" charset="2"/>
              <a:buChar char=""/>
              <a:tabLst>
                <a:tab pos="369570" algn="l"/>
              </a:tabLst>
            </a:pPr>
            <a:r>
              <a:rPr lang="en-US" sz="1200" spc="-10" dirty="0">
                <a:effectLst/>
                <a:latin typeface="Times New Roman" panose="02020603050405020304" pitchFamily="18" charset="0"/>
                <a:ea typeface="Symbol" panose="05050102010706020507" pitchFamily="18" charset="2"/>
                <a:cs typeface="Symbol" panose="05050102010706020507" pitchFamily="18" charset="2"/>
              </a:rPr>
              <a:t>Dataset-</a:t>
            </a:r>
            <a:r>
              <a:rPr lang="en-US" sz="1200" spc="-10" dirty="0" err="1">
                <a:effectLst/>
                <a:latin typeface="Times New Roman" panose="02020603050405020304" pitchFamily="18" charset="0"/>
                <a:ea typeface="Symbol" panose="05050102010706020507" pitchFamily="18" charset="2"/>
                <a:cs typeface="Symbol" panose="05050102010706020507" pitchFamily="18" charset="2"/>
              </a:rPr>
              <a:t>kaggle</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spcBef>
                <a:spcPts val="155"/>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40970"/>
            <a:r>
              <a:rPr lang="en-US" sz="1200" b="1" dirty="0" err="1">
                <a:effectLst/>
                <a:latin typeface="Times New Roman" panose="02020603050405020304" pitchFamily="18" charset="0"/>
                <a:ea typeface="Calibri" panose="020F0502020204030204" pitchFamily="34" charset="0"/>
                <a:cs typeface="Calibri" panose="020F0502020204030204" pitchFamily="34" charset="0"/>
              </a:rPr>
              <a:t>Streamlit</a:t>
            </a:r>
            <a:r>
              <a:rPr lang="en-US" sz="1200" b="1" spc="-15" dirty="0">
                <a:effectLst/>
                <a:latin typeface="Times New Roman" panose="02020603050405020304" pitchFamily="18" charset="0"/>
                <a:ea typeface="Calibri" panose="020F0502020204030204" pitchFamily="34" charset="0"/>
                <a:cs typeface="Calibri" panose="020F0502020204030204" pitchFamily="34" charset="0"/>
              </a:rPr>
              <a:t> </a:t>
            </a:r>
            <a:r>
              <a:rPr lang="en-US" sz="1200" b="1" spc="-10" dirty="0">
                <a:effectLst/>
                <a:latin typeface="Times New Roman" panose="02020603050405020304" pitchFamily="18" charset="0"/>
                <a:ea typeface="Calibri" panose="020F0502020204030204" pitchFamily="34" charset="0"/>
                <a:cs typeface="Calibri" panose="020F0502020204030204" pitchFamily="34" charset="0"/>
              </a:rPr>
              <a:t>Learning</a:t>
            </a:r>
            <a:endParaRPr lang="en-IN" sz="1200" b="1" dirty="0">
              <a:effectLst/>
              <a:latin typeface="Calibri" panose="020F0502020204030204" pitchFamily="34" charset="0"/>
              <a:ea typeface="Calibri" panose="020F0502020204030204" pitchFamily="34" charset="0"/>
            </a:endParaRPr>
          </a:p>
          <a:p>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Symbol" panose="05050102010706020507" pitchFamily="18" charset="2"/>
              <a:buChar char=""/>
              <a:tabLst>
                <a:tab pos="369570" algn="l"/>
              </a:tabLst>
            </a:pPr>
            <a:r>
              <a:rPr lang="en-US" sz="1200" spc="-10" dirty="0">
                <a:effectLst/>
                <a:latin typeface="Times New Roman" panose="02020603050405020304" pitchFamily="18" charset="0"/>
                <a:ea typeface="Symbol" panose="05050102010706020507" pitchFamily="18" charset="2"/>
                <a:cs typeface="Symbol" panose="05050102010706020507" pitchFamily="18" charset="2"/>
              </a:rPr>
              <a:t>https:/</a:t>
            </a:r>
            <a:r>
              <a:rPr lang="en-US" sz="1200" u="none" strike="noStrike" spc="-10"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6"/>
              </a:rPr>
              <a:t>/www.youtube.com/watch?v=</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P</a:t>
            </a:r>
            <a:r>
              <a:rPr lang="en-US" sz="1200" u="none" strike="noStrike" spc="-10"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6"/>
              </a:rPr>
              <a:t>qgSnJlnAx0</a:t>
            </a:r>
            <a:endParaRPr lang="en-IN" sz="1200" spc="0" dirty="0">
              <a:effectLst/>
              <a:latin typeface="Times New Roman" panose="02020603050405020304" pitchFamily="18" charset="0"/>
              <a:ea typeface="Symbol" panose="05050102010706020507" pitchFamily="18" charset="2"/>
              <a:cs typeface="Symbol" panose="05050102010706020507" pitchFamily="18" charset="2"/>
            </a:endParaRPr>
          </a:p>
          <a:p>
            <a:endParaRPr lang="en-US" sz="1200" dirty="0"/>
          </a:p>
          <a:p>
            <a:endParaRPr lang="en-US" sz="1200" dirty="0"/>
          </a:p>
        </p:txBody>
      </p:sp>
    </p:spTree>
    <p:extLst>
      <p:ext uri="{BB962C8B-B14F-4D97-AF65-F5344CB8AC3E}">
        <p14:creationId xmlns:p14="http://schemas.microsoft.com/office/powerpoint/2010/main" val="356429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4C1A4BC4-4E13-7E5F-F181-DE0D6112149B}"/>
              </a:ext>
            </a:extLst>
          </p:cNvPr>
          <p:cNvSpPr txBox="1"/>
          <p:nvPr/>
        </p:nvSpPr>
        <p:spPr>
          <a:xfrm>
            <a:off x="3329608" y="2980229"/>
            <a:ext cx="5088835" cy="1200329"/>
          </a:xfrm>
          <a:prstGeom prst="rect">
            <a:avLst/>
          </a:prstGeom>
          <a:noFill/>
        </p:spPr>
        <p:txBody>
          <a:bodyPr wrap="square" rtlCol="0">
            <a:spAutoFit/>
          </a:bodyPr>
          <a:lstStyle/>
          <a:p>
            <a:r>
              <a:rPr lang="en-US" sz="7200" dirty="0"/>
              <a:t>THANK YOU</a:t>
            </a:r>
            <a:endParaRPr lang="en-IN" sz="7200" dirty="0"/>
          </a:p>
        </p:txBody>
      </p:sp>
    </p:spTree>
    <p:extLst>
      <p:ext uri="{BB962C8B-B14F-4D97-AF65-F5344CB8AC3E}">
        <p14:creationId xmlns:p14="http://schemas.microsoft.com/office/powerpoint/2010/main" val="409580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DE0ECE66-EBDE-E800-98CF-4052E3E4E563}"/>
              </a:ext>
            </a:extLst>
          </p:cNvPr>
          <p:cNvSpPr txBox="1"/>
          <p:nvPr/>
        </p:nvSpPr>
        <p:spPr>
          <a:xfrm>
            <a:off x="1152939" y="1232452"/>
            <a:ext cx="10247244" cy="4185761"/>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in the rapidly evolving landscape of healthcare and insurance, accurate prediction of health insurance costs has become paramount.</a:t>
            </a:r>
          </a:p>
          <a:p>
            <a:endParaRPr lang="en-US"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this project aims to leverage machine learning techniques to develop a predictive model for health insurance costs. by integrating diverse data sources and employing advanced algorithms, the project seeks to enhance the accuracy and efficiency of cost prediction. </a:t>
            </a:r>
          </a:p>
          <a:p>
            <a:endParaRPr lang="en-US"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this initiative is not merely about forecasting expenses; it’s about transforming how insurance companies assess risk, price policies, and manage claims. the ultimate goal is to create a more equitable, efficient, and responsive health insurance system.</a:t>
            </a:r>
          </a:p>
          <a:p>
            <a:endParaRPr lang="en-IN" dirty="0"/>
          </a:p>
        </p:txBody>
      </p:sp>
    </p:spTree>
    <p:extLst>
      <p:ext uri="{BB962C8B-B14F-4D97-AF65-F5344CB8AC3E}">
        <p14:creationId xmlns:p14="http://schemas.microsoft.com/office/powerpoint/2010/main" val="308232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47490CE3-FDF1-F3A0-2343-524A09A721B9}"/>
              </a:ext>
            </a:extLst>
          </p:cNvPr>
          <p:cNvSpPr txBox="1"/>
          <p:nvPr/>
        </p:nvSpPr>
        <p:spPr>
          <a:xfrm>
            <a:off x="1533582" y="1492120"/>
            <a:ext cx="7345017" cy="646331"/>
          </a:xfrm>
          <a:prstGeom prst="rect">
            <a:avLst/>
          </a:prstGeom>
          <a:noFill/>
        </p:spPr>
        <p:txBody>
          <a:bodyPr wrap="square" rtlCol="0">
            <a:spAutoFit/>
          </a:bodyPr>
          <a:lstStyle/>
          <a:p>
            <a:r>
              <a:rPr lang="en-US" dirty="0"/>
              <a:t>HEALTH INSURANCE COST PREDICTION USING MACHINE LEARNING</a:t>
            </a:r>
          </a:p>
          <a:p>
            <a:r>
              <a:rPr lang="en-US" dirty="0"/>
              <a:t> –AUTHOR K BHATIA</a:t>
            </a:r>
            <a:endParaRPr lang="en-IN" dirty="0"/>
          </a:p>
        </p:txBody>
      </p:sp>
      <p:sp>
        <p:nvSpPr>
          <p:cNvPr id="3" name="TextBox 2">
            <a:extLst>
              <a:ext uri="{FF2B5EF4-FFF2-40B4-BE49-F238E27FC236}">
                <a16:creationId xmlns:a16="http://schemas.microsoft.com/office/drawing/2014/main" id="{A315F08D-1FAC-5D99-775F-C4125D31B05F}"/>
              </a:ext>
            </a:extLst>
          </p:cNvPr>
          <p:cNvSpPr txBox="1"/>
          <p:nvPr/>
        </p:nvSpPr>
        <p:spPr>
          <a:xfrm>
            <a:off x="1387453" y="2138451"/>
            <a:ext cx="7796303" cy="3693319"/>
          </a:xfrm>
          <a:prstGeom prst="rect">
            <a:avLst/>
          </a:prstGeom>
          <a:noFill/>
        </p:spPr>
        <p:txBody>
          <a:bodyPr wrap="square" rtlCol="0">
            <a:spAutoFit/>
          </a:bodyPr>
          <a:lstStyle/>
          <a:p>
            <a:pPr marL="140970" algn="just">
              <a:lnSpc>
                <a:spcPct val="150000"/>
              </a:lnSpc>
              <a:spcBef>
                <a:spcPts val="1390"/>
              </a:spcBef>
              <a:spcAft>
                <a:spcPts val="0"/>
              </a:spcAft>
            </a:pPr>
            <a:r>
              <a:rPr lang="en-US" sz="1200" dirty="0">
                <a:effectLst/>
                <a:latin typeface="Times New Roman" panose="02020603050405020304" pitchFamily="18" charset="0"/>
                <a:ea typeface="Times New Roman" panose="02020603050405020304" pitchFamily="18" charset="0"/>
              </a:rPr>
              <a:t>Actuarial</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modeling</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health</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insurance</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has</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become</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crucial</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setting</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effective</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premiums, essential for attracting and retaining insured individuals and managing existing plans.</a:t>
            </a:r>
            <a:endParaRPr lang="en-IN" sz="1200" dirty="0">
              <a:effectLst/>
              <a:latin typeface="Times New Roman" panose="02020603050405020304" pitchFamily="18" charset="0"/>
              <a:ea typeface="Times New Roman" panose="02020603050405020304" pitchFamily="18" charset="0"/>
            </a:endParaRPr>
          </a:p>
          <a:p>
            <a:pPr marL="140970" marR="144145" algn="just">
              <a:lnSpc>
                <a:spcPct val="150000"/>
              </a:lnSpc>
              <a:spcAft>
                <a:spcPts val="0"/>
              </a:spcAft>
            </a:pPr>
            <a:r>
              <a:rPr lang="en-US" sz="1200" dirty="0">
                <a:effectLst/>
                <a:latin typeface="Times New Roman" panose="02020603050405020304" pitchFamily="18" charset="0"/>
                <a:ea typeface="Times New Roman" panose="02020603050405020304" pitchFamily="18" charset="0"/>
              </a:rPr>
              <a:t>However, building accurate predictive models is challenging due to various factors influencing medical insurance costs, such as demographics, health status, lifestyle, and plan specifics. The COVID-19 pandemic has highlighted the need for a transparent insurance system. Machine learning (ML) has been effective in predicting high-cost patient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expenditures,</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leading</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insurers</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adopt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ML</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better</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policy</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premium</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settings. Nonetheless, ML's black-box nature can introduce bias, but Explainable AI (XAI) methods enhance transparency and acceptability, improving accountability and control in patient care. This paper compares three ensemble ML models—</a:t>
            </a:r>
            <a:r>
              <a:rPr lang="en-US" sz="1200" dirty="0" err="1">
                <a:effectLst/>
                <a:latin typeface="Times New Roman" panose="02020603050405020304" pitchFamily="18" charset="0"/>
                <a:ea typeface="Times New Roman" panose="02020603050405020304" pitchFamily="18" charset="0"/>
              </a:rPr>
              <a:t>XGBoost</a:t>
            </a:r>
            <a:r>
              <a:rPr lang="en-US" sz="1200" dirty="0">
                <a:effectLst/>
                <a:latin typeface="Times New Roman" panose="02020603050405020304" pitchFamily="18" charset="0"/>
                <a:ea typeface="Times New Roman" panose="02020603050405020304" pitchFamily="18" charset="0"/>
              </a:rPr>
              <a:t>, GBM, and RF—for predicting medical insurance costs using a dataset from Kaggle. </a:t>
            </a:r>
            <a:r>
              <a:rPr lang="en-US" sz="1200" dirty="0" err="1">
                <a:effectLst/>
                <a:latin typeface="Times New Roman" panose="02020603050405020304" pitchFamily="18" charset="0"/>
                <a:ea typeface="Times New Roman" panose="02020603050405020304" pitchFamily="18" charset="0"/>
              </a:rPr>
              <a:t>XGBoost</a:t>
            </a:r>
            <a:r>
              <a:rPr lang="en-US" sz="1200" dirty="0">
                <a:effectLst/>
                <a:latin typeface="Times New Roman" panose="02020603050405020304" pitchFamily="18" charset="0"/>
                <a:ea typeface="Times New Roman" panose="02020603050405020304" pitchFamily="18" charset="0"/>
              </a:rPr>
              <a:t> achieved the highest R2 score (86.470%) and lowest RMSE (2231.524) but required substantial</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computing</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resources.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RF</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model</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had</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best</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(1379.960)</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MAPE (5.831%) and was the fastest and most memory-efficient. The GBM model had larger prediction errors compared to </a:t>
            </a:r>
            <a:r>
              <a:rPr lang="en-US" sz="1200" dirty="0" err="1">
                <a:effectLst/>
                <a:latin typeface="Times New Roman" panose="02020603050405020304" pitchFamily="18" charset="0"/>
                <a:ea typeface="Times New Roman" panose="02020603050405020304" pitchFamily="18" charset="0"/>
              </a:rPr>
              <a:t>XGBoost</a:t>
            </a:r>
            <a:r>
              <a:rPr lang="en-US" sz="1200" dirty="0">
                <a:effectLst/>
                <a:latin typeface="Times New Roman" panose="02020603050405020304" pitchFamily="18" charset="0"/>
                <a:ea typeface="Times New Roman" panose="02020603050405020304" pitchFamily="18" charset="0"/>
              </a:rPr>
              <a:t> and RF.</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F6B4601C-7E8A-D661-67F1-5B4B347769BB}"/>
              </a:ext>
            </a:extLst>
          </p:cNvPr>
          <p:cNvSpPr txBox="1"/>
          <p:nvPr/>
        </p:nvSpPr>
        <p:spPr>
          <a:xfrm>
            <a:off x="1560972" y="1156969"/>
            <a:ext cx="2700488" cy="369332"/>
          </a:xfrm>
          <a:prstGeom prst="rect">
            <a:avLst/>
          </a:prstGeom>
          <a:noFill/>
        </p:spPr>
        <p:txBody>
          <a:bodyPr wrap="square" rtlCol="0">
            <a:spAutoFit/>
          </a:bodyPr>
          <a:lstStyle/>
          <a:p>
            <a:r>
              <a:rPr lang="en-US" dirty="0"/>
              <a:t>SURVEY PAPER</a:t>
            </a:r>
            <a:endParaRPr lang="en-IN" dirty="0"/>
          </a:p>
        </p:txBody>
      </p:sp>
    </p:spTree>
    <p:extLst>
      <p:ext uri="{BB962C8B-B14F-4D97-AF65-F5344CB8AC3E}">
        <p14:creationId xmlns:p14="http://schemas.microsoft.com/office/powerpoint/2010/main" val="75923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47490CE3-FDF1-F3A0-2343-524A09A721B9}"/>
              </a:ext>
            </a:extLst>
          </p:cNvPr>
          <p:cNvSpPr txBox="1"/>
          <p:nvPr/>
        </p:nvSpPr>
        <p:spPr>
          <a:xfrm>
            <a:off x="1441578" y="1233186"/>
            <a:ext cx="7345017"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HEALTH COST PREDICTION SYSTEM</a:t>
            </a:r>
          </a:p>
          <a:p>
            <a:r>
              <a:rPr lang="en-US" sz="1400" dirty="0">
                <a:latin typeface="Times New Roman" panose="02020603050405020304" pitchFamily="18" charset="0"/>
                <a:cs typeface="Times New Roman" panose="02020603050405020304" pitchFamily="18" charset="0"/>
              </a:rPr>
              <a:t> AUTHOR –SAZZAD HOSSEN</a:t>
            </a:r>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15F08D-1FAC-5D99-775F-C4125D31B05F}"/>
              </a:ext>
            </a:extLst>
          </p:cNvPr>
          <p:cNvSpPr txBox="1"/>
          <p:nvPr/>
        </p:nvSpPr>
        <p:spPr>
          <a:xfrm>
            <a:off x="1427210" y="1779895"/>
            <a:ext cx="7796303" cy="3323987"/>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This study explores how different regression models can forecast insurance costs, comparing models such as Multiple Linear Regression, Generalized Additive Model, Support Vector Machine, Random Forest Regressor, CART, </a:t>
            </a:r>
            <a:r>
              <a:rPr lang="en-US" sz="1600" dirty="0" err="1">
                <a:effectLst/>
                <a:latin typeface="Times New Roman" panose="02020603050405020304" pitchFamily="18" charset="0"/>
                <a:ea typeface="Times New Roman" panose="02020603050405020304" pitchFamily="18" charset="0"/>
              </a:rPr>
              <a:t>XGBoost</a:t>
            </a:r>
            <a:r>
              <a:rPr lang="en-US" sz="1600" dirty="0">
                <a:effectLst/>
                <a:latin typeface="Times New Roman" panose="02020603050405020304" pitchFamily="18" charset="0"/>
                <a:ea typeface="Times New Roman" panose="02020603050405020304" pitchFamily="18" charset="0"/>
              </a:rPr>
              <a:t>, k-Nearest Neighbors, Stochastic Gradient Boosting, and Deep Neural Network. The Stochastic Gradient Boosting model was identified as the best approach, achieving an MAE of 0.17448, RMSE of 0.38018, and R-squared value of 85.8295. The research utilizes various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machine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regression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neural</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health insurance charges using 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dataset from Kaggle. 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findings, summarized in Table IV, show that Stochastic Gradient Boosting offers the best performance with an RMSE of 0.380189,</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0.17448,</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accuracy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85.82%.</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outperforms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other regression models in estimating insurance costs. Using ML for forecasting can help insurance providers attract consumers, save time in plan formulation, and improve profitability by efficiently managing large datasets.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5629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3DC2FAF3-DF2B-6F10-5E1C-112B0B81E2D9}"/>
              </a:ext>
            </a:extLst>
          </p:cNvPr>
          <p:cNvSpPr txBox="1"/>
          <p:nvPr/>
        </p:nvSpPr>
        <p:spPr>
          <a:xfrm>
            <a:off x="4204184" y="545811"/>
            <a:ext cx="657092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DESIGN- FLOWCHART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EE4B24C-7D0B-C18E-C913-7895429C6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270" y="1284739"/>
            <a:ext cx="3374747" cy="491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4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CC104959-750C-430B-25D8-17762086D9C9}"/>
              </a:ext>
            </a:extLst>
          </p:cNvPr>
          <p:cNvSpPr txBox="1"/>
          <p:nvPr/>
        </p:nvSpPr>
        <p:spPr>
          <a:xfrm>
            <a:off x="1822504" y="1387766"/>
            <a:ext cx="8408505"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IMPLEMENTATION</a:t>
            </a:r>
          </a:p>
          <a:p>
            <a:endParaRPr lang="en-US" dirty="0">
              <a:latin typeface="Times New Roman" panose="02020603050405020304" pitchFamily="18" charset="0"/>
              <a:cs typeface="Times New Roman" panose="02020603050405020304" pitchFamily="18" charset="0"/>
            </a:endParaRPr>
          </a:p>
          <a:p>
            <a:r>
              <a:rPr lang="en-US" b="1" dirty="0"/>
              <a:t>1. Pricing and Underwriting</a:t>
            </a:r>
          </a:p>
          <a:p>
            <a:pPr>
              <a:buFont typeface="Arial" panose="020B0604020202020204" pitchFamily="34" charset="0"/>
              <a:buChar char="•"/>
            </a:pPr>
            <a:r>
              <a:rPr lang="en-US" b="1" dirty="0"/>
              <a:t>Premium Calculation</a:t>
            </a:r>
            <a:r>
              <a:rPr lang="en-US" dirty="0"/>
              <a:t>: Insurers can set more accurate premiums based on the predicted risk of individual policyholders.</a:t>
            </a:r>
          </a:p>
          <a:p>
            <a:pPr>
              <a:buFont typeface="Arial" panose="020B0604020202020204" pitchFamily="34" charset="0"/>
              <a:buChar char="•"/>
            </a:pPr>
            <a:r>
              <a:rPr lang="en-US" b="1" dirty="0"/>
              <a:t>Risk Assessment</a:t>
            </a:r>
            <a:r>
              <a:rPr lang="en-US" dirty="0"/>
              <a:t>: Assess the risk profile of new applicants more accurately and quickly, leading to better underwriting decisions.</a:t>
            </a:r>
          </a:p>
          <a:p>
            <a:r>
              <a:rPr lang="en-US" b="1" dirty="0"/>
              <a:t>2. Customer Segmentation</a:t>
            </a:r>
          </a:p>
          <a:p>
            <a:pPr>
              <a:buFont typeface="Arial" panose="020B0604020202020204" pitchFamily="34" charset="0"/>
              <a:buChar char="•"/>
            </a:pPr>
            <a:r>
              <a:rPr lang="en-US" b="1" dirty="0"/>
              <a:t>Personalized Plans</a:t>
            </a:r>
            <a:r>
              <a:rPr lang="en-US" dirty="0"/>
              <a:t>: Offer tailored insurance plans to different segments of customers based on their predicted healthcare costs.</a:t>
            </a:r>
          </a:p>
          <a:p>
            <a:pPr>
              <a:buFont typeface="Arial" panose="020B0604020202020204" pitchFamily="34" charset="0"/>
              <a:buChar char="•"/>
            </a:pPr>
            <a:r>
              <a:rPr lang="en-US" b="1" dirty="0"/>
              <a:t>Marketing Strategies</a:t>
            </a:r>
            <a:r>
              <a:rPr lang="en-US" dirty="0"/>
              <a:t>: Develop targeted marketing campaigns for different customer segments.</a:t>
            </a:r>
          </a:p>
          <a:p>
            <a:r>
              <a:rPr lang="en-US" b="1" dirty="0"/>
              <a:t>3. Cost Management</a:t>
            </a:r>
          </a:p>
          <a:p>
            <a:pPr>
              <a:buFont typeface="Arial" panose="020B0604020202020204" pitchFamily="34" charset="0"/>
              <a:buChar char="•"/>
            </a:pPr>
            <a:r>
              <a:rPr lang="en-US" b="1" dirty="0"/>
              <a:t>Identifying High-Cost Patients</a:t>
            </a:r>
            <a:r>
              <a:rPr lang="en-US" dirty="0"/>
              <a:t>: Predict which policyholders are likely to incur high costs and proactively manage their health to reduce expenses.</a:t>
            </a:r>
          </a:p>
          <a:p>
            <a:pPr>
              <a:buFont typeface="Arial" panose="020B0604020202020204" pitchFamily="34" charset="0"/>
              <a:buChar char="•"/>
            </a:pPr>
            <a:r>
              <a:rPr lang="en-US" b="1" dirty="0"/>
              <a:t>Resource Allocation</a:t>
            </a:r>
            <a:r>
              <a:rPr lang="en-US" dirty="0"/>
              <a:t>: Allocate healthcare resources more efficiently based on the predicted needs of different segments of the insured population.</a:t>
            </a:r>
          </a:p>
          <a:p>
            <a:endParaRPr lang="en-IN" dirty="0"/>
          </a:p>
        </p:txBody>
      </p:sp>
    </p:spTree>
    <p:extLst>
      <p:ext uri="{BB962C8B-B14F-4D97-AF65-F5344CB8AC3E}">
        <p14:creationId xmlns:p14="http://schemas.microsoft.com/office/powerpoint/2010/main" val="395131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74673912-5FF5-0CF5-AFD7-CA821F820F5B}"/>
              </a:ext>
            </a:extLst>
          </p:cNvPr>
          <p:cNvSpPr txBox="1"/>
          <p:nvPr/>
        </p:nvSpPr>
        <p:spPr>
          <a:xfrm>
            <a:off x="1759225" y="1331843"/>
            <a:ext cx="8726558" cy="4247317"/>
          </a:xfrm>
          <a:prstGeom prst="rect">
            <a:avLst/>
          </a:prstGeom>
          <a:noFill/>
        </p:spPr>
        <p:txBody>
          <a:bodyPr wrap="square" rtlCol="0">
            <a:spAutoFit/>
          </a:bodyPr>
          <a:lstStyle/>
          <a:p>
            <a:r>
              <a:rPr lang="en-US" b="1" dirty="0"/>
              <a:t>4. Fraud Detection</a:t>
            </a:r>
          </a:p>
          <a:p>
            <a:pPr>
              <a:buFont typeface="Arial" panose="020B0604020202020204" pitchFamily="34" charset="0"/>
              <a:buChar char="•"/>
            </a:pPr>
            <a:r>
              <a:rPr lang="en-US" b="1" dirty="0"/>
              <a:t>Anomaly Detection</a:t>
            </a:r>
            <a:r>
              <a:rPr lang="en-US" dirty="0"/>
              <a:t>: Identify unusual patterns in claims that could indicate fraudulent activity.</a:t>
            </a:r>
          </a:p>
          <a:p>
            <a:pPr>
              <a:buFont typeface="Arial" panose="020B0604020202020204" pitchFamily="34" charset="0"/>
              <a:buChar char="•"/>
            </a:pPr>
            <a:r>
              <a:rPr lang="en-US" b="1" dirty="0"/>
              <a:t>Claims Auditing</a:t>
            </a:r>
            <a:r>
              <a:rPr lang="en-US" dirty="0"/>
              <a:t>: Automatically flag suspicious claims for further review.</a:t>
            </a:r>
          </a:p>
          <a:p>
            <a:r>
              <a:rPr lang="en-US" b="1" dirty="0"/>
              <a:t>5. Improving Healthcare Outcomes</a:t>
            </a:r>
          </a:p>
          <a:p>
            <a:pPr>
              <a:buFont typeface="Arial" panose="020B0604020202020204" pitchFamily="34" charset="0"/>
              <a:buChar char="•"/>
            </a:pPr>
            <a:r>
              <a:rPr lang="en-US" b="1" dirty="0"/>
              <a:t>Preventive Care</a:t>
            </a:r>
            <a:r>
              <a:rPr lang="en-US" dirty="0"/>
              <a:t>: Identify individuals who may benefit from preventive care interventions to reduce the likelihood of high future costs.</a:t>
            </a:r>
          </a:p>
          <a:p>
            <a:pPr>
              <a:buFont typeface="Arial" panose="020B0604020202020204" pitchFamily="34" charset="0"/>
              <a:buChar char="•"/>
            </a:pPr>
            <a:r>
              <a:rPr lang="en-US" b="1" dirty="0"/>
              <a:t>Chronic Disease Management</a:t>
            </a:r>
            <a:r>
              <a:rPr lang="en-US" dirty="0"/>
              <a:t>: Predict and manage chronic conditions more effectively to prevent costly complications.</a:t>
            </a:r>
          </a:p>
          <a:p>
            <a:r>
              <a:rPr lang="en-US" b="1" dirty="0"/>
              <a:t>6. Operational Efficiency</a:t>
            </a:r>
          </a:p>
          <a:p>
            <a:pPr>
              <a:buFont typeface="Arial" panose="020B0604020202020204" pitchFamily="34" charset="0"/>
              <a:buChar char="•"/>
            </a:pPr>
            <a:r>
              <a:rPr lang="en-US" b="1" dirty="0"/>
              <a:t>Automation of Claims Processing</a:t>
            </a:r>
            <a:r>
              <a:rPr lang="en-US" dirty="0"/>
              <a:t>: Streamline the claims process by predicting the expected cost and automatically approving claims within certain thresholds.</a:t>
            </a:r>
          </a:p>
          <a:p>
            <a:pPr>
              <a:buFont typeface="Arial" panose="020B0604020202020204" pitchFamily="34" charset="0"/>
              <a:buChar char="•"/>
            </a:pPr>
            <a:r>
              <a:rPr lang="en-US" b="1" dirty="0"/>
              <a:t>Reducing Administrative Costs</a:t>
            </a:r>
            <a:r>
              <a:rPr lang="en-US" dirty="0"/>
              <a:t>: Decrease the administrative burden by automating parts of the pricing, underwriting, and claims processes.</a:t>
            </a:r>
          </a:p>
          <a:p>
            <a:endParaRPr lang="en-IN" dirty="0"/>
          </a:p>
        </p:txBody>
      </p:sp>
    </p:spTree>
    <p:extLst>
      <p:ext uri="{BB962C8B-B14F-4D97-AF65-F5344CB8AC3E}">
        <p14:creationId xmlns:p14="http://schemas.microsoft.com/office/powerpoint/2010/main" val="242429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pic>
        <p:nvPicPr>
          <p:cNvPr id="8" name="Picture 7">
            <a:extLst>
              <a:ext uri="{FF2B5EF4-FFF2-40B4-BE49-F238E27FC236}">
                <a16:creationId xmlns:a16="http://schemas.microsoft.com/office/drawing/2014/main" id="{5687AD07-7AA0-8191-79D4-47F06338B568}"/>
              </a:ext>
            </a:extLst>
          </p:cNvPr>
          <p:cNvPicPr>
            <a:picLocks noChangeAspect="1"/>
          </p:cNvPicPr>
          <p:nvPr/>
        </p:nvPicPr>
        <p:blipFill rotWithShape="1">
          <a:blip r:embed="rId4"/>
          <a:srcRect t="24067" r="6852" b="5925"/>
          <a:stretch/>
        </p:blipFill>
        <p:spPr>
          <a:xfrm>
            <a:off x="1587146" y="1718955"/>
            <a:ext cx="8540827" cy="3610822"/>
          </a:xfrm>
          <a:prstGeom prst="rect">
            <a:avLst/>
          </a:prstGeom>
        </p:spPr>
      </p:pic>
      <p:sp>
        <p:nvSpPr>
          <p:cNvPr id="10" name="TextBox 9">
            <a:extLst>
              <a:ext uri="{FF2B5EF4-FFF2-40B4-BE49-F238E27FC236}">
                <a16:creationId xmlns:a16="http://schemas.microsoft.com/office/drawing/2014/main" id="{AF1F8842-B3DE-8228-7541-919AB5A347BD}"/>
              </a:ext>
            </a:extLst>
          </p:cNvPr>
          <p:cNvSpPr txBox="1"/>
          <p:nvPr/>
        </p:nvSpPr>
        <p:spPr>
          <a:xfrm>
            <a:off x="2149844" y="1178549"/>
            <a:ext cx="3140765" cy="369332"/>
          </a:xfrm>
          <a:prstGeom prst="rect">
            <a:avLst/>
          </a:prstGeom>
          <a:noFill/>
        </p:spPr>
        <p:txBody>
          <a:bodyPr wrap="square" rtlCol="0">
            <a:spAutoFit/>
          </a:bodyPr>
          <a:lstStyle/>
          <a:p>
            <a:r>
              <a:rPr lang="en-US" dirty="0"/>
              <a:t>SCREENSHOTS</a:t>
            </a:r>
            <a:endParaRPr lang="en-IN" dirty="0"/>
          </a:p>
        </p:txBody>
      </p:sp>
    </p:spTree>
    <p:extLst>
      <p:ext uri="{BB962C8B-B14F-4D97-AF65-F5344CB8AC3E}">
        <p14:creationId xmlns:p14="http://schemas.microsoft.com/office/powerpoint/2010/main" val="184099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pic>
        <p:nvPicPr>
          <p:cNvPr id="3" name="Picture 2">
            <a:extLst>
              <a:ext uri="{FF2B5EF4-FFF2-40B4-BE49-F238E27FC236}">
                <a16:creationId xmlns:a16="http://schemas.microsoft.com/office/drawing/2014/main" id="{C93D0AB0-E524-CD57-B0B8-DF27022CD8B6}"/>
              </a:ext>
            </a:extLst>
          </p:cNvPr>
          <p:cNvPicPr>
            <a:picLocks noChangeAspect="1"/>
          </p:cNvPicPr>
          <p:nvPr/>
        </p:nvPicPr>
        <p:blipFill rotWithShape="1">
          <a:blip r:embed="rId4"/>
          <a:srcRect l="7418" t="24927" r="11712" b="9227"/>
          <a:stretch/>
        </p:blipFill>
        <p:spPr>
          <a:xfrm>
            <a:off x="1113182" y="1653725"/>
            <a:ext cx="9263269" cy="4242518"/>
          </a:xfrm>
          <a:prstGeom prst="rect">
            <a:avLst/>
          </a:prstGeom>
        </p:spPr>
      </p:pic>
    </p:spTree>
    <p:extLst>
      <p:ext uri="{BB962C8B-B14F-4D97-AF65-F5344CB8AC3E}">
        <p14:creationId xmlns:p14="http://schemas.microsoft.com/office/powerpoint/2010/main" val="26582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9248</TotalTime>
  <Words>1130</Words>
  <Application>Microsoft Office PowerPoint</Application>
  <PresentationFormat>Widescreen</PresentationFormat>
  <Paragraphs>104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Lucida Sans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AIML</dc:creator>
  <cp:lastModifiedBy>MAHESH SINGH</cp:lastModifiedBy>
  <cp:revision>9</cp:revision>
  <dcterms:created xsi:type="dcterms:W3CDTF">2023-02-28T08:56:06Z</dcterms:created>
  <dcterms:modified xsi:type="dcterms:W3CDTF">2024-07-28T16:26:13Z</dcterms:modified>
</cp:coreProperties>
</file>