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7" r:id="rId5"/>
    <p:sldId id="269" r:id="rId6"/>
    <p:sldId id="259" r:id="rId7"/>
    <p:sldId id="261" r:id="rId8"/>
    <p:sldId id="262" r:id="rId9"/>
    <p:sldId id="263" r:id="rId10"/>
    <p:sldId id="265" r:id="rId11"/>
    <p:sldId id="268"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9" d="100"/>
          <a:sy n="59" d="100"/>
        </p:scale>
        <p:origin x="23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330F2A-0188-4560-B371-EF9042EF8B4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2332E6-13A1-41ED-A22E-C03D7F7F0FBB}">
      <dgm:prSet/>
      <dgm:spPr/>
      <dgm:t>
        <a:bodyPr/>
        <a:lstStyle/>
        <a:p>
          <a:pPr>
            <a:defRPr cap="all"/>
          </a:pPr>
          <a:r>
            <a:rPr lang="en-US" cap="none" dirty="0"/>
            <a:t>in the rapidly evolving landscape of healthcare and insurance, accurate prediction of health insurance costs has become paramount.</a:t>
          </a:r>
        </a:p>
      </dgm:t>
    </dgm:pt>
    <dgm:pt modelId="{81DBDC38-71AF-4719-B01E-DDCE9C0942F6}" type="parTrans" cxnId="{1A5495C0-B353-49FF-8F22-5B381510BC36}">
      <dgm:prSet/>
      <dgm:spPr/>
      <dgm:t>
        <a:bodyPr/>
        <a:lstStyle/>
        <a:p>
          <a:endParaRPr lang="en-US"/>
        </a:p>
      </dgm:t>
    </dgm:pt>
    <dgm:pt modelId="{97EE715E-24F9-4211-B68E-072FCBFACF5E}" type="sibTrans" cxnId="{1A5495C0-B353-49FF-8F22-5B381510BC36}">
      <dgm:prSet/>
      <dgm:spPr/>
      <dgm:t>
        <a:bodyPr/>
        <a:lstStyle/>
        <a:p>
          <a:endParaRPr lang="en-US"/>
        </a:p>
      </dgm:t>
    </dgm:pt>
    <dgm:pt modelId="{C7770F7E-2F2C-46CF-822A-F8A197F1FEAC}">
      <dgm:prSet/>
      <dgm:spPr/>
      <dgm:t>
        <a:bodyPr/>
        <a:lstStyle/>
        <a:p>
          <a:pPr>
            <a:defRPr cap="all"/>
          </a:pPr>
          <a:r>
            <a:rPr lang="en-US" cap="none" dirty="0"/>
            <a:t>this project aims to leverage machine learning techniques to develop a predictive model for health insurance costs. by integrating diverse data sources and employing advanced algorithms, the project seeks to enhance the accuracy and efficiency of cost prediction. </a:t>
          </a:r>
        </a:p>
      </dgm:t>
    </dgm:pt>
    <dgm:pt modelId="{33A569AE-98EB-404B-B417-E6C82E4BA775}" type="parTrans" cxnId="{F17C9D47-C1E4-44FA-A861-3CA5698877E6}">
      <dgm:prSet/>
      <dgm:spPr/>
      <dgm:t>
        <a:bodyPr/>
        <a:lstStyle/>
        <a:p>
          <a:endParaRPr lang="en-US"/>
        </a:p>
      </dgm:t>
    </dgm:pt>
    <dgm:pt modelId="{A7F418BB-52E4-4074-8401-EB1226252630}" type="sibTrans" cxnId="{F17C9D47-C1E4-44FA-A861-3CA5698877E6}">
      <dgm:prSet/>
      <dgm:spPr/>
      <dgm:t>
        <a:bodyPr/>
        <a:lstStyle/>
        <a:p>
          <a:endParaRPr lang="en-US"/>
        </a:p>
      </dgm:t>
    </dgm:pt>
    <dgm:pt modelId="{216F517D-CC0D-4204-A5C8-6464EA0D411B}">
      <dgm:prSet/>
      <dgm:spPr/>
      <dgm:t>
        <a:bodyPr/>
        <a:lstStyle/>
        <a:p>
          <a:pPr>
            <a:defRPr cap="all"/>
          </a:pPr>
          <a:r>
            <a:rPr lang="en-US" cap="none" dirty="0"/>
            <a:t>this initiative is not merely about forecasting expenses; it’s about transforming how insurance companies assess risk, price policies, and manage claims. the ultimate goal is to create a more equitable, efficient, and responsive health insurance system.</a:t>
          </a:r>
        </a:p>
      </dgm:t>
    </dgm:pt>
    <dgm:pt modelId="{165F17B5-B14E-4009-931E-7D1E5DF97954}" type="parTrans" cxnId="{61F2EDCF-96F1-49A3-A107-696C8212C87A}">
      <dgm:prSet/>
      <dgm:spPr/>
      <dgm:t>
        <a:bodyPr/>
        <a:lstStyle/>
        <a:p>
          <a:endParaRPr lang="en-US"/>
        </a:p>
      </dgm:t>
    </dgm:pt>
    <dgm:pt modelId="{0970ECEA-1448-4717-B75A-0AD243231858}" type="sibTrans" cxnId="{61F2EDCF-96F1-49A3-A107-696C8212C87A}">
      <dgm:prSet/>
      <dgm:spPr/>
      <dgm:t>
        <a:bodyPr/>
        <a:lstStyle/>
        <a:p>
          <a:endParaRPr lang="en-US"/>
        </a:p>
      </dgm:t>
    </dgm:pt>
    <dgm:pt modelId="{223D93C3-539D-479B-AF50-F370537D85DD}" type="pres">
      <dgm:prSet presAssocID="{E7330F2A-0188-4560-B371-EF9042EF8B44}" presName="root" presStyleCnt="0">
        <dgm:presLayoutVars>
          <dgm:dir/>
          <dgm:resizeHandles val="exact"/>
        </dgm:presLayoutVars>
      </dgm:prSet>
      <dgm:spPr/>
    </dgm:pt>
    <dgm:pt modelId="{0F68EC28-5A19-436C-A284-4CC31F365A1F}" type="pres">
      <dgm:prSet presAssocID="{CD2332E6-13A1-41ED-A22E-C03D7F7F0FBB}" presName="compNode" presStyleCnt="0"/>
      <dgm:spPr/>
    </dgm:pt>
    <dgm:pt modelId="{16C8FEE3-81D2-4499-A4F5-FC5832E257B8}" type="pres">
      <dgm:prSet presAssocID="{CD2332E6-13A1-41ED-A22E-C03D7F7F0FBB}" presName="iconBgRect" presStyleLbl="bgShp" presStyleIdx="0" presStyleCnt="3"/>
      <dgm:spPr/>
    </dgm:pt>
    <dgm:pt modelId="{7D26B835-5031-45FB-A343-4C9502D8109F}" type="pres">
      <dgm:prSet presAssocID="{CD2332E6-13A1-41ED-A22E-C03D7F7F0F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E7E71974-E67F-4ED2-BAC7-5FCA8D18D84D}" type="pres">
      <dgm:prSet presAssocID="{CD2332E6-13A1-41ED-A22E-C03D7F7F0FBB}" presName="spaceRect" presStyleCnt="0"/>
      <dgm:spPr/>
    </dgm:pt>
    <dgm:pt modelId="{010DE1C6-2D30-4A18-9640-0BEFB5981204}" type="pres">
      <dgm:prSet presAssocID="{CD2332E6-13A1-41ED-A22E-C03D7F7F0FBB}" presName="textRect" presStyleLbl="revTx" presStyleIdx="0" presStyleCnt="3">
        <dgm:presLayoutVars>
          <dgm:chMax val="1"/>
          <dgm:chPref val="1"/>
        </dgm:presLayoutVars>
      </dgm:prSet>
      <dgm:spPr/>
    </dgm:pt>
    <dgm:pt modelId="{232F97FE-2B63-4EE3-BF3F-E4C0DF501E3A}" type="pres">
      <dgm:prSet presAssocID="{97EE715E-24F9-4211-B68E-072FCBFACF5E}" presName="sibTrans" presStyleCnt="0"/>
      <dgm:spPr/>
    </dgm:pt>
    <dgm:pt modelId="{CE89F5ED-489F-4340-8114-66F99D40BE4D}" type="pres">
      <dgm:prSet presAssocID="{C7770F7E-2F2C-46CF-822A-F8A197F1FEAC}" presName="compNode" presStyleCnt="0"/>
      <dgm:spPr/>
    </dgm:pt>
    <dgm:pt modelId="{ACAA76E0-BCC2-4850-814A-F58A0A922674}" type="pres">
      <dgm:prSet presAssocID="{C7770F7E-2F2C-46CF-822A-F8A197F1FEAC}" presName="iconBgRect" presStyleLbl="bgShp" presStyleIdx="1" presStyleCnt="3"/>
      <dgm:spPr/>
    </dgm:pt>
    <dgm:pt modelId="{DAEA2E24-AB81-4A48-848E-E8383218D7B2}" type="pres">
      <dgm:prSet presAssocID="{C7770F7E-2F2C-46CF-822A-F8A197F1FE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4DEC46C-D554-447C-ACCF-AB132315B83B}" type="pres">
      <dgm:prSet presAssocID="{C7770F7E-2F2C-46CF-822A-F8A197F1FEAC}" presName="spaceRect" presStyleCnt="0"/>
      <dgm:spPr/>
    </dgm:pt>
    <dgm:pt modelId="{7A640A39-380B-43D9-98B8-0F470D324739}" type="pres">
      <dgm:prSet presAssocID="{C7770F7E-2F2C-46CF-822A-F8A197F1FEAC}" presName="textRect" presStyleLbl="revTx" presStyleIdx="1" presStyleCnt="3">
        <dgm:presLayoutVars>
          <dgm:chMax val="1"/>
          <dgm:chPref val="1"/>
        </dgm:presLayoutVars>
      </dgm:prSet>
      <dgm:spPr/>
    </dgm:pt>
    <dgm:pt modelId="{2989FFB3-F9AF-442F-834F-10AFEFFBFFF9}" type="pres">
      <dgm:prSet presAssocID="{A7F418BB-52E4-4074-8401-EB1226252630}" presName="sibTrans" presStyleCnt="0"/>
      <dgm:spPr/>
    </dgm:pt>
    <dgm:pt modelId="{FAE8DC6E-686D-48F1-A885-084FA1A9DC9A}" type="pres">
      <dgm:prSet presAssocID="{216F517D-CC0D-4204-A5C8-6464EA0D411B}" presName="compNode" presStyleCnt="0"/>
      <dgm:spPr/>
    </dgm:pt>
    <dgm:pt modelId="{F6F25FAB-FDB3-40F0-84DF-C945A52222CC}" type="pres">
      <dgm:prSet presAssocID="{216F517D-CC0D-4204-A5C8-6464EA0D411B}" presName="iconBgRect" presStyleLbl="bgShp" presStyleIdx="2" presStyleCnt="3"/>
      <dgm:spPr/>
    </dgm:pt>
    <dgm:pt modelId="{C19A922A-A0B5-47B6-BA37-D17D296A45D0}" type="pres">
      <dgm:prSet presAssocID="{216F517D-CC0D-4204-A5C8-6464EA0D41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9ED8F1F-63E9-4EAA-B4B5-F83EF4CBF6A8}" type="pres">
      <dgm:prSet presAssocID="{216F517D-CC0D-4204-A5C8-6464EA0D411B}" presName="spaceRect" presStyleCnt="0"/>
      <dgm:spPr/>
    </dgm:pt>
    <dgm:pt modelId="{A61A02BF-E5CE-4F45-A86E-9C503BE98FC4}" type="pres">
      <dgm:prSet presAssocID="{216F517D-CC0D-4204-A5C8-6464EA0D411B}" presName="textRect" presStyleLbl="revTx" presStyleIdx="2" presStyleCnt="3">
        <dgm:presLayoutVars>
          <dgm:chMax val="1"/>
          <dgm:chPref val="1"/>
        </dgm:presLayoutVars>
      </dgm:prSet>
      <dgm:spPr/>
    </dgm:pt>
  </dgm:ptLst>
  <dgm:cxnLst>
    <dgm:cxn modelId="{C2FDA818-108F-473E-9E05-A8AD67CF23E0}" type="presOf" srcId="{E7330F2A-0188-4560-B371-EF9042EF8B44}" destId="{223D93C3-539D-479B-AF50-F370537D85DD}" srcOrd="0" destOrd="0" presId="urn:microsoft.com/office/officeart/2018/5/layout/IconCircleLabelList"/>
    <dgm:cxn modelId="{F17C9D47-C1E4-44FA-A861-3CA5698877E6}" srcId="{E7330F2A-0188-4560-B371-EF9042EF8B44}" destId="{C7770F7E-2F2C-46CF-822A-F8A197F1FEAC}" srcOrd="1" destOrd="0" parTransId="{33A569AE-98EB-404B-B417-E6C82E4BA775}" sibTransId="{A7F418BB-52E4-4074-8401-EB1226252630}"/>
    <dgm:cxn modelId="{894DCA4F-3AB2-4DCB-AABC-956B4D3BBB0C}" type="presOf" srcId="{C7770F7E-2F2C-46CF-822A-F8A197F1FEAC}" destId="{7A640A39-380B-43D9-98B8-0F470D324739}" srcOrd="0" destOrd="0" presId="urn:microsoft.com/office/officeart/2018/5/layout/IconCircleLabelList"/>
    <dgm:cxn modelId="{4BEDC57A-5139-491A-84D0-6F743E38B915}" type="presOf" srcId="{216F517D-CC0D-4204-A5C8-6464EA0D411B}" destId="{A61A02BF-E5CE-4F45-A86E-9C503BE98FC4}" srcOrd="0" destOrd="0" presId="urn:microsoft.com/office/officeart/2018/5/layout/IconCircleLabelList"/>
    <dgm:cxn modelId="{CD55AC91-302C-41E0-A237-5A0F944BE3AC}" type="presOf" srcId="{CD2332E6-13A1-41ED-A22E-C03D7F7F0FBB}" destId="{010DE1C6-2D30-4A18-9640-0BEFB5981204}" srcOrd="0" destOrd="0" presId="urn:microsoft.com/office/officeart/2018/5/layout/IconCircleLabelList"/>
    <dgm:cxn modelId="{1A5495C0-B353-49FF-8F22-5B381510BC36}" srcId="{E7330F2A-0188-4560-B371-EF9042EF8B44}" destId="{CD2332E6-13A1-41ED-A22E-C03D7F7F0FBB}" srcOrd="0" destOrd="0" parTransId="{81DBDC38-71AF-4719-B01E-DDCE9C0942F6}" sibTransId="{97EE715E-24F9-4211-B68E-072FCBFACF5E}"/>
    <dgm:cxn modelId="{61F2EDCF-96F1-49A3-A107-696C8212C87A}" srcId="{E7330F2A-0188-4560-B371-EF9042EF8B44}" destId="{216F517D-CC0D-4204-A5C8-6464EA0D411B}" srcOrd="2" destOrd="0" parTransId="{165F17B5-B14E-4009-931E-7D1E5DF97954}" sibTransId="{0970ECEA-1448-4717-B75A-0AD243231858}"/>
    <dgm:cxn modelId="{1FEE8F42-F374-4F24-A1B8-E66734FCCE39}" type="presParOf" srcId="{223D93C3-539D-479B-AF50-F370537D85DD}" destId="{0F68EC28-5A19-436C-A284-4CC31F365A1F}" srcOrd="0" destOrd="0" presId="urn:microsoft.com/office/officeart/2018/5/layout/IconCircleLabelList"/>
    <dgm:cxn modelId="{C8668C85-AB6A-46D6-B2C4-4BE83F628A08}" type="presParOf" srcId="{0F68EC28-5A19-436C-A284-4CC31F365A1F}" destId="{16C8FEE3-81D2-4499-A4F5-FC5832E257B8}" srcOrd="0" destOrd="0" presId="urn:microsoft.com/office/officeart/2018/5/layout/IconCircleLabelList"/>
    <dgm:cxn modelId="{3932C0C3-D5A8-4C30-8E6E-E69B7D949355}" type="presParOf" srcId="{0F68EC28-5A19-436C-A284-4CC31F365A1F}" destId="{7D26B835-5031-45FB-A343-4C9502D8109F}" srcOrd="1" destOrd="0" presId="urn:microsoft.com/office/officeart/2018/5/layout/IconCircleLabelList"/>
    <dgm:cxn modelId="{8CB444CE-DE80-4870-AE1F-540C4D90E62C}" type="presParOf" srcId="{0F68EC28-5A19-436C-A284-4CC31F365A1F}" destId="{E7E71974-E67F-4ED2-BAC7-5FCA8D18D84D}" srcOrd="2" destOrd="0" presId="urn:microsoft.com/office/officeart/2018/5/layout/IconCircleLabelList"/>
    <dgm:cxn modelId="{4ACC0579-50E3-4EFD-8D74-543A5EFDFA57}" type="presParOf" srcId="{0F68EC28-5A19-436C-A284-4CC31F365A1F}" destId="{010DE1C6-2D30-4A18-9640-0BEFB5981204}" srcOrd="3" destOrd="0" presId="urn:microsoft.com/office/officeart/2018/5/layout/IconCircleLabelList"/>
    <dgm:cxn modelId="{194AB005-3166-49F9-ACC9-34D802D2D2C6}" type="presParOf" srcId="{223D93C3-539D-479B-AF50-F370537D85DD}" destId="{232F97FE-2B63-4EE3-BF3F-E4C0DF501E3A}" srcOrd="1" destOrd="0" presId="urn:microsoft.com/office/officeart/2018/5/layout/IconCircleLabelList"/>
    <dgm:cxn modelId="{5DD98A56-5EF5-4467-959E-6C07FFE6787F}" type="presParOf" srcId="{223D93C3-539D-479B-AF50-F370537D85DD}" destId="{CE89F5ED-489F-4340-8114-66F99D40BE4D}" srcOrd="2" destOrd="0" presId="urn:microsoft.com/office/officeart/2018/5/layout/IconCircleLabelList"/>
    <dgm:cxn modelId="{F1E5393E-E432-4A3A-A4F5-0C175EE7C5AA}" type="presParOf" srcId="{CE89F5ED-489F-4340-8114-66F99D40BE4D}" destId="{ACAA76E0-BCC2-4850-814A-F58A0A922674}" srcOrd="0" destOrd="0" presId="urn:microsoft.com/office/officeart/2018/5/layout/IconCircleLabelList"/>
    <dgm:cxn modelId="{3A075F23-75A2-4107-A64F-C9622299CC19}" type="presParOf" srcId="{CE89F5ED-489F-4340-8114-66F99D40BE4D}" destId="{DAEA2E24-AB81-4A48-848E-E8383218D7B2}" srcOrd="1" destOrd="0" presId="urn:microsoft.com/office/officeart/2018/5/layout/IconCircleLabelList"/>
    <dgm:cxn modelId="{F521B6ED-E487-46EF-A532-F1306E1E24EB}" type="presParOf" srcId="{CE89F5ED-489F-4340-8114-66F99D40BE4D}" destId="{F4DEC46C-D554-447C-ACCF-AB132315B83B}" srcOrd="2" destOrd="0" presId="urn:microsoft.com/office/officeart/2018/5/layout/IconCircleLabelList"/>
    <dgm:cxn modelId="{D96D005D-D689-4281-ACE7-1D56FA4AD0F9}" type="presParOf" srcId="{CE89F5ED-489F-4340-8114-66F99D40BE4D}" destId="{7A640A39-380B-43D9-98B8-0F470D324739}" srcOrd="3" destOrd="0" presId="urn:microsoft.com/office/officeart/2018/5/layout/IconCircleLabelList"/>
    <dgm:cxn modelId="{111DAAF3-B2CD-4D8B-849C-B636A48AC77C}" type="presParOf" srcId="{223D93C3-539D-479B-AF50-F370537D85DD}" destId="{2989FFB3-F9AF-442F-834F-10AFEFFBFFF9}" srcOrd="3" destOrd="0" presId="urn:microsoft.com/office/officeart/2018/5/layout/IconCircleLabelList"/>
    <dgm:cxn modelId="{F63E4EFA-BA15-41C2-8903-A45470447970}" type="presParOf" srcId="{223D93C3-539D-479B-AF50-F370537D85DD}" destId="{FAE8DC6E-686D-48F1-A885-084FA1A9DC9A}" srcOrd="4" destOrd="0" presId="urn:microsoft.com/office/officeart/2018/5/layout/IconCircleLabelList"/>
    <dgm:cxn modelId="{D5E24DA0-959C-4EF4-89B1-CDBA0F9382E6}" type="presParOf" srcId="{FAE8DC6E-686D-48F1-A885-084FA1A9DC9A}" destId="{F6F25FAB-FDB3-40F0-84DF-C945A52222CC}" srcOrd="0" destOrd="0" presId="urn:microsoft.com/office/officeart/2018/5/layout/IconCircleLabelList"/>
    <dgm:cxn modelId="{B24E5937-BD0D-48BB-9180-355BEEC50A88}" type="presParOf" srcId="{FAE8DC6E-686D-48F1-A885-084FA1A9DC9A}" destId="{C19A922A-A0B5-47B6-BA37-D17D296A45D0}" srcOrd="1" destOrd="0" presId="urn:microsoft.com/office/officeart/2018/5/layout/IconCircleLabelList"/>
    <dgm:cxn modelId="{2813C719-1376-480B-AF9A-C25D3365D1B2}" type="presParOf" srcId="{FAE8DC6E-686D-48F1-A885-084FA1A9DC9A}" destId="{59ED8F1F-63E9-4EAA-B4B5-F83EF4CBF6A8}" srcOrd="2" destOrd="0" presId="urn:microsoft.com/office/officeart/2018/5/layout/IconCircleLabelList"/>
    <dgm:cxn modelId="{79AC8E78-E9AB-4013-8083-2B8D84BE66AE}" type="presParOf" srcId="{FAE8DC6E-686D-48F1-A885-084FA1A9DC9A}" destId="{A61A02BF-E5CE-4F45-A86E-9C503BE98FC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1569E9-B8F8-4955-8E87-B35EFE2720B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FC7C2E-B326-4414-A7AA-7172779A45F3}">
      <dgm:prSet/>
      <dgm:spPr/>
      <dgm:t>
        <a:bodyPr/>
        <a:lstStyle/>
        <a:p>
          <a:pPr>
            <a:lnSpc>
              <a:spcPct val="100000"/>
            </a:lnSpc>
          </a:pPr>
          <a:r>
            <a:rPr lang="en-US" dirty="0"/>
            <a:t>The successful implementation of this project will yield multiple benefits:</a:t>
          </a:r>
        </a:p>
      </dgm:t>
    </dgm:pt>
    <dgm:pt modelId="{EE05A11C-3CE1-48A0-B4CC-D0F77A9916C4}" type="parTrans" cxnId="{AB46DD29-A7BA-497B-9FFC-48A8292E612E}">
      <dgm:prSet/>
      <dgm:spPr/>
      <dgm:t>
        <a:bodyPr/>
        <a:lstStyle/>
        <a:p>
          <a:endParaRPr lang="en-US"/>
        </a:p>
      </dgm:t>
    </dgm:pt>
    <dgm:pt modelId="{A4E5C599-7461-4B58-968C-14A5D8B538B4}" type="sibTrans" cxnId="{AB46DD29-A7BA-497B-9FFC-48A8292E612E}">
      <dgm:prSet/>
      <dgm:spPr/>
      <dgm:t>
        <a:bodyPr/>
        <a:lstStyle/>
        <a:p>
          <a:pPr>
            <a:lnSpc>
              <a:spcPct val="100000"/>
            </a:lnSpc>
          </a:pPr>
          <a:endParaRPr lang="en-US"/>
        </a:p>
      </dgm:t>
    </dgm:pt>
    <dgm:pt modelId="{F094FC02-AE15-4362-B41D-959C36AF1EAB}">
      <dgm:prSet/>
      <dgm:spPr/>
      <dgm:t>
        <a:bodyPr/>
        <a:lstStyle/>
        <a:p>
          <a:pPr>
            <a:lnSpc>
              <a:spcPct val="100000"/>
            </a:lnSpc>
          </a:pPr>
          <a:r>
            <a:rPr lang="en-US" b="1"/>
            <a:t>Increased Accuracy</a:t>
          </a:r>
          <a:r>
            <a:rPr lang="en-US"/>
            <a:t>: More precise predictions of health insurance costs, leading to better pricing and risk assessment.</a:t>
          </a:r>
        </a:p>
      </dgm:t>
    </dgm:pt>
    <dgm:pt modelId="{D942B00A-A387-46ED-9130-F899488EECD1}" type="parTrans" cxnId="{7C4D389C-EA57-468A-BF6B-B849713AB117}">
      <dgm:prSet/>
      <dgm:spPr/>
      <dgm:t>
        <a:bodyPr/>
        <a:lstStyle/>
        <a:p>
          <a:endParaRPr lang="en-US"/>
        </a:p>
      </dgm:t>
    </dgm:pt>
    <dgm:pt modelId="{8257EA08-1083-422C-8E1E-B47320EC6D18}" type="sibTrans" cxnId="{7C4D389C-EA57-468A-BF6B-B849713AB117}">
      <dgm:prSet/>
      <dgm:spPr/>
      <dgm:t>
        <a:bodyPr/>
        <a:lstStyle/>
        <a:p>
          <a:pPr>
            <a:lnSpc>
              <a:spcPct val="100000"/>
            </a:lnSpc>
          </a:pPr>
          <a:endParaRPr lang="en-US"/>
        </a:p>
      </dgm:t>
    </dgm:pt>
    <dgm:pt modelId="{478BDCF5-F713-48CF-85EE-75A188864882}">
      <dgm:prSet/>
      <dgm:spPr/>
      <dgm:t>
        <a:bodyPr/>
        <a:lstStyle/>
        <a:p>
          <a:pPr>
            <a:lnSpc>
              <a:spcPct val="100000"/>
            </a:lnSpc>
          </a:pPr>
          <a:r>
            <a:rPr lang="en-US" b="1"/>
            <a:t>Operational Efficiency</a:t>
          </a:r>
          <a:r>
            <a:rPr lang="en-US"/>
            <a:t>: Streamlined processes and reduced administrative burdens through automation.</a:t>
          </a:r>
        </a:p>
      </dgm:t>
    </dgm:pt>
    <dgm:pt modelId="{DA1BFFF8-7EF2-4CB8-864F-B94C917B0818}" type="parTrans" cxnId="{5B1CF589-D2A2-4032-92EF-3CCA3E72D659}">
      <dgm:prSet/>
      <dgm:spPr/>
      <dgm:t>
        <a:bodyPr/>
        <a:lstStyle/>
        <a:p>
          <a:endParaRPr lang="en-US"/>
        </a:p>
      </dgm:t>
    </dgm:pt>
    <dgm:pt modelId="{62DC6125-3907-4873-8AE9-99733AEE9924}" type="sibTrans" cxnId="{5B1CF589-D2A2-4032-92EF-3CCA3E72D659}">
      <dgm:prSet/>
      <dgm:spPr/>
      <dgm:t>
        <a:bodyPr/>
        <a:lstStyle/>
        <a:p>
          <a:pPr>
            <a:lnSpc>
              <a:spcPct val="100000"/>
            </a:lnSpc>
          </a:pPr>
          <a:endParaRPr lang="en-US"/>
        </a:p>
      </dgm:t>
    </dgm:pt>
    <dgm:pt modelId="{871BE25B-7D8F-477F-9377-873851F59A64}">
      <dgm:prSet/>
      <dgm:spPr/>
      <dgm:t>
        <a:bodyPr/>
        <a:lstStyle/>
        <a:p>
          <a:pPr>
            <a:lnSpc>
              <a:spcPct val="100000"/>
            </a:lnSpc>
          </a:pPr>
          <a:r>
            <a:rPr lang="en-US" b="1"/>
            <a:t>Enhanced Customer Experience</a:t>
          </a:r>
          <a:r>
            <a:rPr lang="en-US"/>
            <a:t>: Tailored insurance plans and faster service, resulting in higher customer satisfaction.</a:t>
          </a:r>
        </a:p>
      </dgm:t>
    </dgm:pt>
    <dgm:pt modelId="{325A50A0-8711-4A4D-BBAD-56A261DD7EBA}" type="parTrans" cxnId="{AB0F4737-BFDD-4670-B698-2E9ADB04BCD1}">
      <dgm:prSet/>
      <dgm:spPr/>
      <dgm:t>
        <a:bodyPr/>
        <a:lstStyle/>
        <a:p>
          <a:endParaRPr lang="en-US"/>
        </a:p>
      </dgm:t>
    </dgm:pt>
    <dgm:pt modelId="{481C3A9D-71A0-4868-8952-1A1E41E21E4A}" type="sibTrans" cxnId="{AB0F4737-BFDD-4670-B698-2E9ADB04BCD1}">
      <dgm:prSet/>
      <dgm:spPr/>
      <dgm:t>
        <a:bodyPr/>
        <a:lstStyle/>
        <a:p>
          <a:pPr>
            <a:lnSpc>
              <a:spcPct val="100000"/>
            </a:lnSpc>
          </a:pPr>
          <a:endParaRPr lang="en-US"/>
        </a:p>
      </dgm:t>
    </dgm:pt>
    <dgm:pt modelId="{86020E51-0B54-429A-B848-E78C832FA975}">
      <dgm:prSet/>
      <dgm:spPr/>
      <dgm:t>
        <a:bodyPr/>
        <a:lstStyle/>
        <a:p>
          <a:pPr>
            <a:lnSpc>
              <a:spcPct val="100000"/>
            </a:lnSpc>
          </a:pPr>
          <a:r>
            <a:rPr lang="en-US" b="1"/>
            <a:t>Proactive Health Management</a:t>
          </a:r>
          <a:r>
            <a:rPr lang="en-US"/>
            <a:t>: Early identification of high-risk individuals and preventive care measures to reduce future costs.</a:t>
          </a:r>
        </a:p>
      </dgm:t>
    </dgm:pt>
    <dgm:pt modelId="{8A5BE0A4-BBF6-4B48-8188-5017EB95EA25}" type="parTrans" cxnId="{118A5881-5F9A-4C1C-A36E-4F7DC6868940}">
      <dgm:prSet/>
      <dgm:spPr/>
      <dgm:t>
        <a:bodyPr/>
        <a:lstStyle/>
        <a:p>
          <a:endParaRPr lang="en-US"/>
        </a:p>
      </dgm:t>
    </dgm:pt>
    <dgm:pt modelId="{E8A59721-F29B-4968-A19E-2AAD52AC8F6D}" type="sibTrans" cxnId="{118A5881-5F9A-4C1C-A36E-4F7DC6868940}">
      <dgm:prSet/>
      <dgm:spPr/>
      <dgm:t>
        <a:bodyPr/>
        <a:lstStyle/>
        <a:p>
          <a:endParaRPr lang="en-US"/>
        </a:p>
      </dgm:t>
    </dgm:pt>
    <dgm:pt modelId="{9FE83C90-9D0B-42C3-93F6-334063D7C5B6}" type="pres">
      <dgm:prSet presAssocID="{EB1569E9-B8F8-4955-8E87-B35EFE2720BF}" presName="root" presStyleCnt="0">
        <dgm:presLayoutVars>
          <dgm:dir/>
          <dgm:resizeHandles val="exact"/>
        </dgm:presLayoutVars>
      </dgm:prSet>
      <dgm:spPr/>
    </dgm:pt>
    <dgm:pt modelId="{6DB0FD81-5DAC-46CF-B403-EA46C80AA9D3}" type="pres">
      <dgm:prSet presAssocID="{EB1569E9-B8F8-4955-8E87-B35EFE2720BF}" presName="container" presStyleCnt="0">
        <dgm:presLayoutVars>
          <dgm:dir/>
          <dgm:resizeHandles val="exact"/>
        </dgm:presLayoutVars>
      </dgm:prSet>
      <dgm:spPr/>
    </dgm:pt>
    <dgm:pt modelId="{5361096F-9716-4DB9-955D-C3FE8860A6CA}" type="pres">
      <dgm:prSet presAssocID="{07FC7C2E-B326-4414-A7AA-7172779A45F3}" presName="compNode" presStyleCnt="0"/>
      <dgm:spPr/>
    </dgm:pt>
    <dgm:pt modelId="{2F098587-FBA1-4B67-B3E3-2E833159A8A0}" type="pres">
      <dgm:prSet presAssocID="{07FC7C2E-B326-4414-A7AA-7172779A45F3}" presName="iconBgRect" presStyleLbl="bgShp" presStyleIdx="0" presStyleCnt="5"/>
      <dgm:spPr/>
    </dgm:pt>
    <dgm:pt modelId="{D46904FB-C953-4770-855A-A46C765CEB65}" type="pres">
      <dgm:prSet presAssocID="{07FC7C2E-B326-4414-A7AA-7172779A45F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9F7D62EF-E554-4252-B710-842D1E545423}" type="pres">
      <dgm:prSet presAssocID="{07FC7C2E-B326-4414-A7AA-7172779A45F3}" presName="spaceRect" presStyleCnt="0"/>
      <dgm:spPr/>
    </dgm:pt>
    <dgm:pt modelId="{456FB4A8-1921-4802-BE84-F0EA90E96EB4}" type="pres">
      <dgm:prSet presAssocID="{07FC7C2E-B326-4414-A7AA-7172779A45F3}" presName="textRect" presStyleLbl="revTx" presStyleIdx="0" presStyleCnt="5">
        <dgm:presLayoutVars>
          <dgm:chMax val="1"/>
          <dgm:chPref val="1"/>
        </dgm:presLayoutVars>
      </dgm:prSet>
      <dgm:spPr/>
    </dgm:pt>
    <dgm:pt modelId="{0B8576CF-541A-41D9-BB2C-563B23EC6F8D}" type="pres">
      <dgm:prSet presAssocID="{A4E5C599-7461-4B58-968C-14A5D8B538B4}" presName="sibTrans" presStyleLbl="sibTrans2D1" presStyleIdx="0" presStyleCnt="0"/>
      <dgm:spPr/>
    </dgm:pt>
    <dgm:pt modelId="{539605EC-2CDA-41F3-B43A-B09488ABB8D8}" type="pres">
      <dgm:prSet presAssocID="{F094FC02-AE15-4362-B41D-959C36AF1EAB}" presName="compNode" presStyleCnt="0"/>
      <dgm:spPr/>
    </dgm:pt>
    <dgm:pt modelId="{CB8C9DC6-A116-410B-B151-619560E8B3F9}" type="pres">
      <dgm:prSet presAssocID="{F094FC02-AE15-4362-B41D-959C36AF1EAB}" presName="iconBgRect" presStyleLbl="bgShp" presStyleIdx="1" presStyleCnt="5"/>
      <dgm:spPr/>
    </dgm:pt>
    <dgm:pt modelId="{2C2AB218-1385-4B9B-8927-4D5D57153A7B}" type="pres">
      <dgm:prSet presAssocID="{F094FC02-AE15-4362-B41D-959C36AF1EA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A953D396-B67E-41AB-A9B5-37E2AD45F5F0}" type="pres">
      <dgm:prSet presAssocID="{F094FC02-AE15-4362-B41D-959C36AF1EAB}" presName="spaceRect" presStyleCnt="0"/>
      <dgm:spPr/>
    </dgm:pt>
    <dgm:pt modelId="{BA2EA5B4-7C5C-42DD-95D6-58635F216301}" type="pres">
      <dgm:prSet presAssocID="{F094FC02-AE15-4362-B41D-959C36AF1EAB}" presName="textRect" presStyleLbl="revTx" presStyleIdx="1" presStyleCnt="5">
        <dgm:presLayoutVars>
          <dgm:chMax val="1"/>
          <dgm:chPref val="1"/>
        </dgm:presLayoutVars>
      </dgm:prSet>
      <dgm:spPr/>
    </dgm:pt>
    <dgm:pt modelId="{4ADA7E1A-27A2-40BC-8F43-21BD360A7251}" type="pres">
      <dgm:prSet presAssocID="{8257EA08-1083-422C-8E1E-B47320EC6D18}" presName="sibTrans" presStyleLbl="sibTrans2D1" presStyleIdx="0" presStyleCnt="0"/>
      <dgm:spPr/>
    </dgm:pt>
    <dgm:pt modelId="{3514E384-C03A-4E5D-B13F-295BF8A40635}" type="pres">
      <dgm:prSet presAssocID="{478BDCF5-F713-48CF-85EE-75A188864882}" presName="compNode" presStyleCnt="0"/>
      <dgm:spPr/>
    </dgm:pt>
    <dgm:pt modelId="{C4A6A0C3-AC95-4841-AD36-41F6C0C883BB}" type="pres">
      <dgm:prSet presAssocID="{478BDCF5-F713-48CF-85EE-75A188864882}" presName="iconBgRect" presStyleLbl="bgShp" presStyleIdx="2" presStyleCnt="5"/>
      <dgm:spPr/>
    </dgm:pt>
    <dgm:pt modelId="{4D49CF99-E9BB-4B94-BCA0-24A04237BDFF}" type="pres">
      <dgm:prSet presAssocID="{478BDCF5-F713-48CF-85EE-75A18886488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A67F84DD-3769-446F-A9F1-732DE07B95EB}" type="pres">
      <dgm:prSet presAssocID="{478BDCF5-F713-48CF-85EE-75A188864882}" presName="spaceRect" presStyleCnt="0"/>
      <dgm:spPr/>
    </dgm:pt>
    <dgm:pt modelId="{75D6080C-D5B9-4536-BEEA-FFC024DF8842}" type="pres">
      <dgm:prSet presAssocID="{478BDCF5-F713-48CF-85EE-75A188864882}" presName="textRect" presStyleLbl="revTx" presStyleIdx="2" presStyleCnt="5">
        <dgm:presLayoutVars>
          <dgm:chMax val="1"/>
          <dgm:chPref val="1"/>
        </dgm:presLayoutVars>
      </dgm:prSet>
      <dgm:spPr/>
    </dgm:pt>
    <dgm:pt modelId="{43143EE4-C927-43EE-8A21-01769527569F}" type="pres">
      <dgm:prSet presAssocID="{62DC6125-3907-4873-8AE9-99733AEE9924}" presName="sibTrans" presStyleLbl="sibTrans2D1" presStyleIdx="0" presStyleCnt="0"/>
      <dgm:spPr/>
    </dgm:pt>
    <dgm:pt modelId="{D43E6345-BFEB-4391-8B8D-DA730BB7371C}" type="pres">
      <dgm:prSet presAssocID="{871BE25B-7D8F-477F-9377-873851F59A64}" presName="compNode" presStyleCnt="0"/>
      <dgm:spPr/>
    </dgm:pt>
    <dgm:pt modelId="{99C8EE48-1D25-4642-9182-D51043560F3D}" type="pres">
      <dgm:prSet presAssocID="{871BE25B-7D8F-477F-9377-873851F59A64}" presName="iconBgRect" presStyleLbl="bgShp" presStyleIdx="3" presStyleCnt="5"/>
      <dgm:spPr/>
    </dgm:pt>
    <dgm:pt modelId="{D3F58043-EDB0-4632-9607-C5FBA60B1EB8}" type="pres">
      <dgm:prSet presAssocID="{871BE25B-7D8F-477F-9377-873851F59A6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B1661226-7B1F-4DC7-BA3E-5B00199D8EEB}" type="pres">
      <dgm:prSet presAssocID="{871BE25B-7D8F-477F-9377-873851F59A64}" presName="spaceRect" presStyleCnt="0"/>
      <dgm:spPr/>
    </dgm:pt>
    <dgm:pt modelId="{49824BD0-9EA3-4DDF-8245-8198E1B147C4}" type="pres">
      <dgm:prSet presAssocID="{871BE25B-7D8F-477F-9377-873851F59A64}" presName="textRect" presStyleLbl="revTx" presStyleIdx="3" presStyleCnt="5">
        <dgm:presLayoutVars>
          <dgm:chMax val="1"/>
          <dgm:chPref val="1"/>
        </dgm:presLayoutVars>
      </dgm:prSet>
      <dgm:spPr/>
    </dgm:pt>
    <dgm:pt modelId="{8BA1BEDD-099B-4008-8014-23010C1C2B43}" type="pres">
      <dgm:prSet presAssocID="{481C3A9D-71A0-4868-8952-1A1E41E21E4A}" presName="sibTrans" presStyleLbl="sibTrans2D1" presStyleIdx="0" presStyleCnt="0"/>
      <dgm:spPr/>
    </dgm:pt>
    <dgm:pt modelId="{7F84FAD4-A9C8-4DB1-9215-61959513F2DF}" type="pres">
      <dgm:prSet presAssocID="{86020E51-0B54-429A-B848-E78C832FA975}" presName="compNode" presStyleCnt="0"/>
      <dgm:spPr/>
    </dgm:pt>
    <dgm:pt modelId="{CC7D9BAA-6444-4A78-9F37-5911E4F19913}" type="pres">
      <dgm:prSet presAssocID="{86020E51-0B54-429A-B848-E78C832FA975}" presName="iconBgRect" presStyleLbl="bgShp" presStyleIdx="4" presStyleCnt="5"/>
      <dgm:spPr/>
    </dgm:pt>
    <dgm:pt modelId="{A25E286F-D8C8-4DF6-BF1D-B4712A354185}" type="pres">
      <dgm:prSet presAssocID="{86020E51-0B54-429A-B848-E78C832FA97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spital"/>
        </a:ext>
      </dgm:extLst>
    </dgm:pt>
    <dgm:pt modelId="{4029FA5A-41C9-40D9-B0F4-B589DF10B049}" type="pres">
      <dgm:prSet presAssocID="{86020E51-0B54-429A-B848-E78C832FA975}" presName="spaceRect" presStyleCnt="0"/>
      <dgm:spPr/>
    </dgm:pt>
    <dgm:pt modelId="{58D4183E-2FDA-44BB-B3E0-588D1BD8166B}" type="pres">
      <dgm:prSet presAssocID="{86020E51-0B54-429A-B848-E78C832FA975}" presName="textRect" presStyleLbl="revTx" presStyleIdx="4" presStyleCnt="5">
        <dgm:presLayoutVars>
          <dgm:chMax val="1"/>
          <dgm:chPref val="1"/>
        </dgm:presLayoutVars>
      </dgm:prSet>
      <dgm:spPr/>
    </dgm:pt>
  </dgm:ptLst>
  <dgm:cxnLst>
    <dgm:cxn modelId="{8E5BFA03-4AF2-47BE-9E93-92BBBEF9F779}" type="presOf" srcId="{A4E5C599-7461-4B58-968C-14A5D8B538B4}" destId="{0B8576CF-541A-41D9-BB2C-563B23EC6F8D}" srcOrd="0" destOrd="0" presId="urn:microsoft.com/office/officeart/2018/2/layout/IconCircleList"/>
    <dgm:cxn modelId="{64A8BA0D-8175-451A-8FE6-AB9C06D0FE9A}" type="presOf" srcId="{62DC6125-3907-4873-8AE9-99733AEE9924}" destId="{43143EE4-C927-43EE-8A21-01769527569F}" srcOrd="0" destOrd="0" presId="urn:microsoft.com/office/officeart/2018/2/layout/IconCircleList"/>
    <dgm:cxn modelId="{F5283C1A-65E9-482F-8E4C-8AD42329DDF6}" type="presOf" srcId="{8257EA08-1083-422C-8E1E-B47320EC6D18}" destId="{4ADA7E1A-27A2-40BC-8F43-21BD360A7251}" srcOrd="0" destOrd="0" presId="urn:microsoft.com/office/officeart/2018/2/layout/IconCircleList"/>
    <dgm:cxn modelId="{E1234E22-A42E-4B60-9BA5-9F595A4402A4}" type="presOf" srcId="{481C3A9D-71A0-4868-8952-1A1E41E21E4A}" destId="{8BA1BEDD-099B-4008-8014-23010C1C2B43}" srcOrd="0" destOrd="0" presId="urn:microsoft.com/office/officeart/2018/2/layout/IconCircleList"/>
    <dgm:cxn modelId="{AB46DD29-A7BA-497B-9FFC-48A8292E612E}" srcId="{EB1569E9-B8F8-4955-8E87-B35EFE2720BF}" destId="{07FC7C2E-B326-4414-A7AA-7172779A45F3}" srcOrd="0" destOrd="0" parTransId="{EE05A11C-3CE1-48A0-B4CC-D0F77A9916C4}" sibTransId="{A4E5C599-7461-4B58-968C-14A5D8B538B4}"/>
    <dgm:cxn modelId="{8EDE102B-C73E-4FD7-ACB5-071CC9E9967E}" type="presOf" srcId="{478BDCF5-F713-48CF-85EE-75A188864882}" destId="{75D6080C-D5B9-4536-BEEA-FFC024DF8842}" srcOrd="0" destOrd="0" presId="urn:microsoft.com/office/officeart/2018/2/layout/IconCircleList"/>
    <dgm:cxn modelId="{AB0F4737-BFDD-4670-B698-2E9ADB04BCD1}" srcId="{EB1569E9-B8F8-4955-8E87-B35EFE2720BF}" destId="{871BE25B-7D8F-477F-9377-873851F59A64}" srcOrd="3" destOrd="0" parTransId="{325A50A0-8711-4A4D-BBAD-56A261DD7EBA}" sibTransId="{481C3A9D-71A0-4868-8952-1A1E41E21E4A}"/>
    <dgm:cxn modelId="{971EBF62-0B1B-4EB4-AC22-6297793FE7A5}" type="presOf" srcId="{07FC7C2E-B326-4414-A7AA-7172779A45F3}" destId="{456FB4A8-1921-4802-BE84-F0EA90E96EB4}" srcOrd="0" destOrd="0" presId="urn:microsoft.com/office/officeart/2018/2/layout/IconCircleList"/>
    <dgm:cxn modelId="{B924F64F-55CD-4B09-8611-4A019664BA54}" type="presOf" srcId="{EB1569E9-B8F8-4955-8E87-B35EFE2720BF}" destId="{9FE83C90-9D0B-42C3-93F6-334063D7C5B6}" srcOrd="0" destOrd="0" presId="urn:microsoft.com/office/officeart/2018/2/layout/IconCircleList"/>
    <dgm:cxn modelId="{22CA4153-D95F-45E1-A10D-2F6771795C79}" type="presOf" srcId="{871BE25B-7D8F-477F-9377-873851F59A64}" destId="{49824BD0-9EA3-4DDF-8245-8198E1B147C4}" srcOrd="0" destOrd="0" presId="urn:microsoft.com/office/officeart/2018/2/layout/IconCircleList"/>
    <dgm:cxn modelId="{118A5881-5F9A-4C1C-A36E-4F7DC6868940}" srcId="{EB1569E9-B8F8-4955-8E87-B35EFE2720BF}" destId="{86020E51-0B54-429A-B848-E78C832FA975}" srcOrd="4" destOrd="0" parTransId="{8A5BE0A4-BBF6-4B48-8188-5017EB95EA25}" sibTransId="{E8A59721-F29B-4968-A19E-2AAD52AC8F6D}"/>
    <dgm:cxn modelId="{5B1CF589-D2A2-4032-92EF-3CCA3E72D659}" srcId="{EB1569E9-B8F8-4955-8E87-B35EFE2720BF}" destId="{478BDCF5-F713-48CF-85EE-75A188864882}" srcOrd="2" destOrd="0" parTransId="{DA1BFFF8-7EF2-4CB8-864F-B94C917B0818}" sibTransId="{62DC6125-3907-4873-8AE9-99733AEE9924}"/>
    <dgm:cxn modelId="{7C4D389C-EA57-468A-BF6B-B849713AB117}" srcId="{EB1569E9-B8F8-4955-8E87-B35EFE2720BF}" destId="{F094FC02-AE15-4362-B41D-959C36AF1EAB}" srcOrd="1" destOrd="0" parTransId="{D942B00A-A387-46ED-9130-F899488EECD1}" sibTransId="{8257EA08-1083-422C-8E1E-B47320EC6D18}"/>
    <dgm:cxn modelId="{41B685A2-0E0E-41AF-8972-FE85C267E337}" type="presOf" srcId="{F094FC02-AE15-4362-B41D-959C36AF1EAB}" destId="{BA2EA5B4-7C5C-42DD-95D6-58635F216301}" srcOrd="0" destOrd="0" presId="urn:microsoft.com/office/officeart/2018/2/layout/IconCircleList"/>
    <dgm:cxn modelId="{93AB35DF-E7A5-4F5A-B43F-CC424C58F17C}" type="presOf" srcId="{86020E51-0B54-429A-B848-E78C832FA975}" destId="{58D4183E-2FDA-44BB-B3E0-588D1BD8166B}" srcOrd="0" destOrd="0" presId="urn:microsoft.com/office/officeart/2018/2/layout/IconCircleList"/>
    <dgm:cxn modelId="{0ACC92EE-4E13-4AD2-846D-DF1671C8940E}" type="presParOf" srcId="{9FE83C90-9D0B-42C3-93F6-334063D7C5B6}" destId="{6DB0FD81-5DAC-46CF-B403-EA46C80AA9D3}" srcOrd="0" destOrd="0" presId="urn:microsoft.com/office/officeart/2018/2/layout/IconCircleList"/>
    <dgm:cxn modelId="{A6BA952D-1BFD-492C-B243-572784D45C0C}" type="presParOf" srcId="{6DB0FD81-5DAC-46CF-B403-EA46C80AA9D3}" destId="{5361096F-9716-4DB9-955D-C3FE8860A6CA}" srcOrd="0" destOrd="0" presId="urn:microsoft.com/office/officeart/2018/2/layout/IconCircleList"/>
    <dgm:cxn modelId="{63427E55-787D-4C42-9BAC-1AA085D3F0E5}" type="presParOf" srcId="{5361096F-9716-4DB9-955D-C3FE8860A6CA}" destId="{2F098587-FBA1-4B67-B3E3-2E833159A8A0}" srcOrd="0" destOrd="0" presId="urn:microsoft.com/office/officeart/2018/2/layout/IconCircleList"/>
    <dgm:cxn modelId="{BA91756D-827B-427D-94FB-5469EFE85171}" type="presParOf" srcId="{5361096F-9716-4DB9-955D-C3FE8860A6CA}" destId="{D46904FB-C953-4770-855A-A46C765CEB65}" srcOrd="1" destOrd="0" presId="urn:microsoft.com/office/officeart/2018/2/layout/IconCircleList"/>
    <dgm:cxn modelId="{8DFC21FF-32F2-4BE7-ABA2-E7756EF4D2E7}" type="presParOf" srcId="{5361096F-9716-4DB9-955D-C3FE8860A6CA}" destId="{9F7D62EF-E554-4252-B710-842D1E545423}" srcOrd="2" destOrd="0" presId="urn:microsoft.com/office/officeart/2018/2/layout/IconCircleList"/>
    <dgm:cxn modelId="{E394C538-749A-450A-8664-4F06BC2F53D9}" type="presParOf" srcId="{5361096F-9716-4DB9-955D-C3FE8860A6CA}" destId="{456FB4A8-1921-4802-BE84-F0EA90E96EB4}" srcOrd="3" destOrd="0" presId="urn:microsoft.com/office/officeart/2018/2/layout/IconCircleList"/>
    <dgm:cxn modelId="{4ADFD34F-5CE6-4FEF-85E2-412227C8D399}" type="presParOf" srcId="{6DB0FD81-5DAC-46CF-B403-EA46C80AA9D3}" destId="{0B8576CF-541A-41D9-BB2C-563B23EC6F8D}" srcOrd="1" destOrd="0" presId="urn:microsoft.com/office/officeart/2018/2/layout/IconCircleList"/>
    <dgm:cxn modelId="{E0ED2348-AE8A-4237-872D-E26AE0064BFC}" type="presParOf" srcId="{6DB0FD81-5DAC-46CF-B403-EA46C80AA9D3}" destId="{539605EC-2CDA-41F3-B43A-B09488ABB8D8}" srcOrd="2" destOrd="0" presId="urn:microsoft.com/office/officeart/2018/2/layout/IconCircleList"/>
    <dgm:cxn modelId="{74F67CA0-BE48-4836-A4C6-E4D6AA33B359}" type="presParOf" srcId="{539605EC-2CDA-41F3-B43A-B09488ABB8D8}" destId="{CB8C9DC6-A116-410B-B151-619560E8B3F9}" srcOrd="0" destOrd="0" presId="urn:microsoft.com/office/officeart/2018/2/layout/IconCircleList"/>
    <dgm:cxn modelId="{B51A4234-00A8-4EBC-AD4B-DBD3F852A995}" type="presParOf" srcId="{539605EC-2CDA-41F3-B43A-B09488ABB8D8}" destId="{2C2AB218-1385-4B9B-8927-4D5D57153A7B}" srcOrd="1" destOrd="0" presId="urn:microsoft.com/office/officeart/2018/2/layout/IconCircleList"/>
    <dgm:cxn modelId="{5355272D-D1F2-4834-8E37-DAB268C7B651}" type="presParOf" srcId="{539605EC-2CDA-41F3-B43A-B09488ABB8D8}" destId="{A953D396-B67E-41AB-A9B5-37E2AD45F5F0}" srcOrd="2" destOrd="0" presId="urn:microsoft.com/office/officeart/2018/2/layout/IconCircleList"/>
    <dgm:cxn modelId="{123EE6A4-54E3-46E1-A746-86A0E4F72DE1}" type="presParOf" srcId="{539605EC-2CDA-41F3-B43A-B09488ABB8D8}" destId="{BA2EA5B4-7C5C-42DD-95D6-58635F216301}" srcOrd="3" destOrd="0" presId="urn:microsoft.com/office/officeart/2018/2/layout/IconCircleList"/>
    <dgm:cxn modelId="{2892A776-1E08-4315-9EDE-8C14867F2F1F}" type="presParOf" srcId="{6DB0FD81-5DAC-46CF-B403-EA46C80AA9D3}" destId="{4ADA7E1A-27A2-40BC-8F43-21BD360A7251}" srcOrd="3" destOrd="0" presId="urn:microsoft.com/office/officeart/2018/2/layout/IconCircleList"/>
    <dgm:cxn modelId="{BECFF1A7-BC9F-417C-A017-18E89D2333AC}" type="presParOf" srcId="{6DB0FD81-5DAC-46CF-B403-EA46C80AA9D3}" destId="{3514E384-C03A-4E5D-B13F-295BF8A40635}" srcOrd="4" destOrd="0" presId="urn:microsoft.com/office/officeart/2018/2/layout/IconCircleList"/>
    <dgm:cxn modelId="{B44E9610-5AC4-4F16-AA76-D086AA6B5D4D}" type="presParOf" srcId="{3514E384-C03A-4E5D-B13F-295BF8A40635}" destId="{C4A6A0C3-AC95-4841-AD36-41F6C0C883BB}" srcOrd="0" destOrd="0" presId="urn:microsoft.com/office/officeart/2018/2/layout/IconCircleList"/>
    <dgm:cxn modelId="{CFAE83A1-8B22-42D0-8F09-B0E8D070DD0B}" type="presParOf" srcId="{3514E384-C03A-4E5D-B13F-295BF8A40635}" destId="{4D49CF99-E9BB-4B94-BCA0-24A04237BDFF}" srcOrd="1" destOrd="0" presId="urn:microsoft.com/office/officeart/2018/2/layout/IconCircleList"/>
    <dgm:cxn modelId="{5F06C11D-A3F8-43A8-8D9F-EC40B73AC2E9}" type="presParOf" srcId="{3514E384-C03A-4E5D-B13F-295BF8A40635}" destId="{A67F84DD-3769-446F-A9F1-732DE07B95EB}" srcOrd="2" destOrd="0" presId="urn:microsoft.com/office/officeart/2018/2/layout/IconCircleList"/>
    <dgm:cxn modelId="{F8849016-6031-45FD-956E-F098058DD8DA}" type="presParOf" srcId="{3514E384-C03A-4E5D-B13F-295BF8A40635}" destId="{75D6080C-D5B9-4536-BEEA-FFC024DF8842}" srcOrd="3" destOrd="0" presId="urn:microsoft.com/office/officeart/2018/2/layout/IconCircleList"/>
    <dgm:cxn modelId="{B68B4DA3-583F-4402-A955-BA7B7DCAC68F}" type="presParOf" srcId="{6DB0FD81-5DAC-46CF-B403-EA46C80AA9D3}" destId="{43143EE4-C927-43EE-8A21-01769527569F}" srcOrd="5" destOrd="0" presId="urn:microsoft.com/office/officeart/2018/2/layout/IconCircleList"/>
    <dgm:cxn modelId="{22DD2949-6CCF-4A91-8A3D-D91C28F82CF4}" type="presParOf" srcId="{6DB0FD81-5DAC-46CF-B403-EA46C80AA9D3}" destId="{D43E6345-BFEB-4391-8B8D-DA730BB7371C}" srcOrd="6" destOrd="0" presId="urn:microsoft.com/office/officeart/2018/2/layout/IconCircleList"/>
    <dgm:cxn modelId="{20F0B503-FF3F-41E1-BC80-85F0AB4BA5D2}" type="presParOf" srcId="{D43E6345-BFEB-4391-8B8D-DA730BB7371C}" destId="{99C8EE48-1D25-4642-9182-D51043560F3D}" srcOrd="0" destOrd="0" presId="urn:microsoft.com/office/officeart/2018/2/layout/IconCircleList"/>
    <dgm:cxn modelId="{DED1E67E-CB80-40E6-AFB4-8A5555BB649A}" type="presParOf" srcId="{D43E6345-BFEB-4391-8B8D-DA730BB7371C}" destId="{D3F58043-EDB0-4632-9607-C5FBA60B1EB8}" srcOrd="1" destOrd="0" presId="urn:microsoft.com/office/officeart/2018/2/layout/IconCircleList"/>
    <dgm:cxn modelId="{5036072F-2A69-4BAB-85D7-14CCF822C6CF}" type="presParOf" srcId="{D43E6345-BFEB-4391-8B8D-DA730BB7371C}" destId="{B1661226-7B1F-4DC7-BA3E-5B00199D8EEB}" srcOrd="2" destOrd="0" presId="urn:microsoft.com/office/officeart/2018/2/layout/IconCircleList"/>
    <dgm:cxn modelId="{F141AABA-2CE1-4E35-81B1-FE0117124D16}" type="presParOf" srcId="{D43E6345-BFEB-4391-8B8D-DA730BB7371C}" destId="{49824BD0-9EA3-4DDF-8245-8198E1B147C4}" srcOrd="3" destOrd="0" presId="urn:microsoft.com/office/officeart/2018/2/layout/IconCircleList"/>
    <dgm:cxn modelId="{818E7AF4-1E51-4E13-87F7-6F266A8AA74E}" type="presParOf" srcId="{6DB0FD81-5DAC-46CF-B403-EA46C80AA9D3}" destId="{8BA1BEDD-099B-4008-8014-23010C1C2B43}" srcOrd="7" destOrd="0" presId="urn:microsoft.com/office/officeart/2018/2/layout/IconCircleList"/>
    <dgm:cxn modelId="{8B70D17F-895C-4F6C-8431-02865A42FD2C}" type="presParOf" srcId="{6DB0FD81-5DAC-46CF-B403-EA46C80AA9D3}" destId="{7F84FAD4-A9C8-4DB1-9215-61959513F2DF}" srcOrd="8" destOrd="0" presId="urn:microsoft.com/office/officeart/2018/2/layout/IconCircleList"/>
    <dgm:cxn modelId="{5B580D40-C3CE-411A-9BD9-DCAC6DF09B0E}" type="presParOf" srcId="{7F84FAD4-A9C8-4DB1-9215-61959513F2DF}" destId="{CC7D9BAA-6444-4A78-9F37-5911E4F19913}" srcOrd="0" destOrd="0" presId="urn:microsoft.com/office/officeart/2018/2/layout/IconCircleList"/>
    <dgm:cxn modelId="{7D84C4FB-F08A-473B-9C57-C1A651F3BB51}" type="presParOf" srcId="{7F84FAD4-A9C8-4DB1-9215-61959513F2DF}" destId="{A25E286F-D8C8-4DF6-BF1D-B4712A354185}" srcOrd="1" destOrd="0" presId="urn:microsoft.com/office/officeart/2018/2/layout/IconCircleList"/>
    <dgm:cxn modelId="{C41930E8-7D1B-4A97-9B6A-DB6F31648469}" type="presParOf" srcId="{7F84FAD4-A9C8-4DB1-9215-61959513F2DF}" destId="{4029FA5A-41C9-40D9-B0F4-B589DF10B049}" srcOrd="2" destOrd="0" presId="urn:microsoft.com/office/officeart/2018/2/layout/IconCircleList"/>
    <dgm:cxn modelId="{966026C2-7D41-4D3C-A192-0B41675B67F8}" type="presParOf" srcId="{7F84FAD4-A9C8-4DB1-9215-61959513F2DF}" destId="{58D4183E-2FDA-44BB-B3E0-588D1BD8166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D1A7BC-AAF6-4866-8922-29B324462CF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038BAD7-F1DC-4629-B19C-7C5633C20A57}">
      <dgm:prSet/>
      <dgm:spPr/>
      <dgm:t>
        <a:bodyPr/>
        <a:lstStyle/>
        <a:p>
          <a:r>
            <a:rPr lang="en-US" b="1"/>
            <a:t>1. Pricing and Underwriting</a:t>
          </a:r>
          <a:endParaRPr lang="en-US"/>
        </a:p>
      </dgm:t>
    </dgm:pt>
    <dgm:pt modelId="{708ABD04-1529-4FE1-A63C-37B1D5D26C8D}" type="parTrans" cxnId="{030567E8-2968-4EBB-9BF4-3B0BAB8CE221}">
      <dgm:prSet/>
      <dgm:spPr/>
      <dgm:t>
        <a:bodyPr/>
        <a:lstStyle/>
        <a:p>
          <a:endParaRPr lang="en-US"/>
        </a:p>
      </dgm:t>
    </dgm:pt>
    <dgm:pt modelId="{F722F90D-8CE3-4200-83E2-A1210042AE01}" type="sibTrans" cxnId="{030567E8-2968-4EBB-9BF4-3B0BAB8CE221}">
      <dgm:prSet/>
      <dgm:spPr/>
      <dgm:t>
        <a:bodyPr/>
        <a:lstStyle/>
        <a:p>
          <a:endParaRPr lang="en-US"/>
        </a:p>
      </dgm:t>
    </dgm:pt>
    <dgm:pt modelId="{A7F6023B-FEF6-463F-B9D0-1E514FA8C03D}">
      <dgm:prSet/>
      <dgm:spPr/>
      <dgm:t>
        <a:bodyPr/>
        <a:lstStyle/>
        <a:p>
          <a:r>
            <a:rPr lang="en-US" b="1" dirty="0"/>
            <a:t>Premium Calculation</a:t>
          </a:r>
          <a:r>
            <a:rPr lang="en-US" dirty="0"/>
            <a:t>: Insurers can set more accurate premiums based on the predicted risk of individual policyholders.</a:t>
          </a:r>
        </a:p>
      </dgm:t>
    </dgm:pt>
    <dgm:pt modelId="{7D855A28-3834-4386-9829-22ABC4F3D404}" type="parTrans" cxnId="{C3CB973E-A2F8-439C-97F1-E53E5EFB4344}">
      <dgm:prSet/>
      <dgm:spPr/>
      <dgm:t>
        <a:bodyPr/>
        <a:lstStyle/>
        <a:p>
          <a:endParaRPr lang="en-US"/>
        </a:p>
      </dgm:t>
    </dgm:pt>
    <dgm:pt modelId="{23A05652-B328-4182-9BE5-19026D4DFD0E}" type="sibTrans" cxnId="{C3CB973E-A2F8-439C-97F1-E53E5EFB4344}">
      <dgm:prSet/>
      <dgm:spPr/>
      <dgm:t>
        <a:bodyPr/>
        <a:lstStyle/>
        <a:p>
          <a:endParaRPr lang="en-US"/>
        </a:p>
      </dgm:t>
    </dgm:pt>
    <dgm:pt modelId="{62993277-D869-4020-AEC5-132C1003C0DF}">
      <dgm:prSet/>
      <dgm:spPr/>
      <dgm:t>
        <a:bodyPr/>
        <a:lstStyle/>
        <a:p>
          <a:r>
            <a:rPr lang="en-US" b="1"/>
            <a:t>Risk Assessment</a:t>
          </a:r>
          <a:r>
            <a:rPr lang="en-US"/>
            <a:t>: Assess the risk profile of new applicants more accurately and quickly, leading to better underwriting decisions.</a:t>
          </a:r>
        </a:p>
      </dgm:t>
    </dgm:pt>
    <dgm:pt modelId="{A401138E-7EF1-42B7-B06A-CC044A9EDD00}" type="parTrans" cxnId="{EB404040-61AF-4A1D-8D58-7BD41A848EA3}">
      <dgm:prSet/>
      <dgm:spPr/>
      <dgm:t>
        <a:bodyPr/>
        <a:lstStyle/>
        <a:p>
          <a:endParaRPr lang="en-US"/>
        </a:p>
      </dgm:t>
    </dgm:pt>
    <dgm:pt modelId="{A1886AA7-6AE0-42E2-95CD-2487E7EEF3A5}" type="sibTrans" cxnId="{EB404040-61AF-4A1D-8D58-7BD41A848EA3}">
      <dgm:prSet/>
      <dgm:spPr/>
      <dgm:t>
        <a:bodyPr/>
        <a:lstStyle/>
        <a:p>
          <a:endParaRPr lang="en-US"/>
        </a:p>
      </dgm:t>
    </dgm:pt>
    <dgm:pt modelId="{0E56B203-B51F-4BDA-B5F3-0EEDDF053B80}">
      <dgm:prSet/>
      <dgm:spPr/>
      <dgm:t>
        <a:bodyPr/>
        <a:lstStyle/>
        <a:p>
          <a:r>
            <a:rPr lang="en-US" b="1"/>
            <a:t>2. Customer Segmentation</a:t>
          </a:r>
          <a:endParaRPr lang="en-US"/>
        </a:p>
      </dgm:t>
    </dgm:pt>
    <dgm:pt modelId="{350DD903-CA16-41EC-8A6C-3C0A7B91D2AF}" type="parTrans" cxnId="{6B673DF9-8A14-4C47-A633-EFF52F05AAF4}">
      <dgm:prSet/>
      <dgm:spPr/>
      <dgm:t>
        <a:bodyPr/>
        <a:lstStyle/>
        <a:p>
          <a:endParaRPr lang="en-US"/>
        </a:p>
      </dgm:t>
    </dgm:pt>
    <dgm:pt modelId="{7D11216D-0A78-4EE8-B95D-79C54C41B00C}" type="sibTrans" cxnId="{6B673DF9-8A14-4C47-A633-EFF52F05AAF4}">
      <dgm:prSet/>
      <dgm:spPr/>
      <dgm:t>
        <a:bodyPr/>
        <a:lstStyle/>
        <a:p>
          <a:endParaRPr lang="en-US"/>
        </a:p>
      </dgm:t>
    </dgm:pt>
    <dgm:pt modelId="{D4157851-303E-4D05-A48F-94FADED5C04F}">
      <dgm:prSet/>
      <dgm:spPr/>
      <dgm:t>
        <a:bodyPr/>
        <a:lstStyle/>
        <a:p>
          <a:r>
            <a:rPr lang="en-US" b="1"/>
            <a:t>Personalized Plans</a:t>
          </a:r>
          <a:r>
            <a:rPr lang="en-US"/>
            <a:t>: Offer tailored insurance plans to different segments of customers based on their predicted healthcare costs.</a:t>
          </a:r>
        </a:p>
      </dgm:t>
    </dgm:pt>
    <dgm:pt modelId="{71D38A33-6054-4AFB-ADD7-88B96A50294F}" type="parTrans" cxnId="{33E2AA9D-F639-45D6-994B-236EA8BC52C1}">
      <dgm:prSet/>
      <dgm:spPr/>
      <dgm:t>
        <a:bodyPr/>
        <a:lstStyle/>
        <a:p>
          <a:endParaRPr lang="en-US"/>
        </a:p>
      </dgm:t>
    </dgm:pt>
    <dgm:pt modelId="{E84E6E54-AA69-4191-A46B-A3DD8EBF0518}" type="sibTrans" cxnId="{33E2AA9D-F639-45D6-994B-236EA8BC52C1}">
      <dgm:prSet/>
      <dgm:spPr/>
      <dgm:t>
        <a:bodyPr/>
        <a:lstStyle/>
        <a:p>
          <a:endParaRPr lang="en-US"/>
        </a:p>
      </dgm:t>
    </dgm:pt>
    <dgm:pt modelId="{2AA31BA2-551F-4363-ABF7-0F048C677DC8}">
      <dgm:prSet/>
      <dgm:spPr/>
      <dgm:t>
        <a:bodyPr/>
        <a:lstStyle/>
        <a:p>
          <a:r>
            <a:rPr lang="en-US" b="1"/>
            <a:t>Marketing Strategies</a:t>
          </a:r>
          <a:r>
            <a:rPr lang="en-US"/>
            <a:t>: Develop targeted marketing campaigns for different customer segments.</a:t>
          </a:r>
        </a:p>
      </dgm:t>
    </dgm:pt>
    <dgm:pt modelId="{5C7A8D18-C27D-4FB7-9AC1-AA09FAD7CA84}" type="parTrans" cxnId="{FE6E6A2C-FDC9-47D3-AA04-FA677CC0E5D6}">
      <dgm:prSet/>
      <dgm:spPr/>
      <dgm:t>
        <a:bodyPr/>
        <a:lstStyle/>
        <a:p>
          <a:endParaRPr lang="en-US"/>
        </a:p>
      </dgm:t>
    </dgm:pt>
    <dgm:pt modelId="{F6145482-C46A-40A0-9D58-C9221B78A951}" type="sibTrans" cxnId="{FE6E6A2C-FDC9-47D3-AA04-FA677CC0E5D6}">
      <dgm:prSet/>
      <dgm:spPr/>
      <dgm:t>
        <a:bodyPr/>
        <a:lstStyle/>
        <a:p>
          <a:endParaRPr lang="en-US"/>
        </a:p>
      </dgm:t>
    </dgm:pt>
    <dgm:pt modelId="{014E0DF1-0375-473D-BE93-916F49F888B3}">
      <dgm:prSet/>
      <dgm:spPr/>
      <dgm:t>
        <a:bodyPr/>
        <a:lstStyle/>
        <a:p>
          <a:r>
            <a:rPr lang="en-US" b="1"/>
            <a:t>3. Cost Management</a:t>
          </a:r>
          <a:endParaRPr lang="en-US"/>
        </a:p>
      </dgm:t>
    </dgm:pt>
    <dgm:pt modelId="{EE96B1A9-BF34-4124-8992-091FAC92D50B}" type="parTrans" cxnId="{BFA5F167-B7BB-4C5D-AA77-EEC32A61879E}">
      <dgm:prSet/>
      <dgm:spPr/>
      <dgm:t>
        <a:bodyPr/>
        <a:lstStyle/>
        <a:p>
          <a:endParaRPr lang="en-US"/>
        </a:p>
      </dgm:t>
    </dgm:pt>
    <dgm:pt modelId="{76683F9C-50D1-4A81-AC52-132E29414E53}" type="sibTrans" cxnId="{BFA5F167-B7BB-4C5D-AA77-EEC32A61879E}">
      <dgm:prSet/>
      <dgm:spPr/>
      <dgm:t>
        <a:bodyPr/>
        <a:lstStyle/>
        <a:p>
          <a:endParaRPr lang="en-US"/>
        </a:p>
      </dgm:t>
    </dgm:pt>
    <dgm:pt modelId="{D71701B8-20E9-4941-AFBF-63524DB9F1F9}">
      <dgm:prSet/>
      <dgm:spPr/>
      <dgm:t>
        <a:bodyPr/>
        <a:lstStyle/>
        <a:p>
          <a:r>
            <a:rPr lang="en-US" b="1"/>
            <a:t>Identifying High-Cost Patients</a:t>
          </a:r>
          <a:r>
            <a:rPr lang="en-US"/>
            <a:t>: Predict which policyholders are likely to incur high costs and proactively manage their health to reduce expenses.</a:t>
          </a:r>
        </a:p>
      </dgm:t>
    </dgm:pt>
    <dgm:pt modelId="{0F5796F8-1BFE-47BB-ADDB-3FF32FC53431}" type="parTrans" cxnId="{81F3CC0F-F7C3-4A77-9DFB-5C8E14E9414A}">
      <dgm:prSet/>
      <dgm:spPr/>
      <dgm:t>
        <a:bodyPr/>
        <a:lstStyle/>
        <a:p>
          <a:endParaRPr lang="en-US"/>
        </a:p>
      </dgm:t>
    </dgm:pt>
    <dgm:pt modelId="{499E1BBC-BCE5-42DD-879A-ADF90EAC5918}" type="sibTrans" cxnId="{81F3CC0F-F7C3-4A77-9DFB-5C8E14E9414A}">
      <dgm:prSet/>
      <dgm:spPr/>
      <dgm:t>
        <a:bodyPr/>
        <a:lstStyle/>
        <a:p>
          <a:endParaRPr lang="en-US"/>
        </a:p>
      </dgm:t>
    </dgm:pt>
    <dgm:pt modelId="{AE570E01-E262-4DAD-86C1-20E58D2CEEC0}">
      <dgm:prSet/>
      <dgm:spPr/>
      <dgm:t>
        <a:bodyPr/>
        <a:lstStyle/>
        <a:p>
          <a:r>
            <a:rPr lang="en-US" b="1"/>
            <a:t>Resource Allocation</a:t>
          </a:r>
          <a:r>
            <a:rPr lang="en-US"/>
            <a:t>: Allocate healthcare resources more efficiently based on the predicted needs of different segments of the insured population.</a:t>
          </a:r>
        </a:p>
      </dgm:t>
    </dgm:pt>
    <dgm:pt modelId="{DFF3C392-71CA-41F5-85AD-CBBFA4BC6E4B}" type="parTrans" cxnId="{CBE48103-D6C7-432A-B0FE-5F4578286B0B}">
      <dgm:prSet/>
      <dgm:spPr/>
      <dgm:t>
        <a:bodyPr/>
        <a:lstStyle/>
        <a:p>
          <a:endParaRPr lang="en-US"/>
        </a:p>
      </dgm:t>
    </dgm:pt>
    <dgm:pt modelId="{04F6FF48-87BB-48E5-AA5D-CFD195167B83}" type="sibTrans" cxnId="{CBE48103-D6C7-432A-B0FE-5F4578286B0B}">
      <dgm:prSet/>
      <dgm:spPr/>
      <dgm:t>
        <a:bodyPr/>
        <a:lstStyle/>
        <a:p>
          <a:endParaRPr lang="en-US"/>
        </a:p>
      </dgm:t>
    </dgm:pt>
    <dgm:pt modelId="{7DECA497-5109-4878-996B-61292B71C5D2}" type="pres">
      <dgm:prSet presAssocID="{E8D1A7BC-AAF6-4866-8922-29B324462CF6}" presName="diagram" presStyleCnt="0">
        <dgm:presLayoutVars>
          <dgm:dir/>
          <dgm:resizeHandles val="exact"/>
        </dgm:presLayoutVars>
      </dgm:prSet>
      <dgm:spPr/>
    </dgm:pt>
    <dgm:pt modelId="{39B70DFA-BD4D-49C2-A315-06FD41E858CC}" type="pres">
      <dgm:prSet presAssocID="{1038BAD7-F1DC-4629-B19C-7C5633C20A57}" presName="node" presStyleLbl="node1" presStyleIdx="0" presStyleCnt="9" custLinFactNeighborX="808" custLinFactNeighborY="-773">
        <dgm:presLayoutVars>
          <dgm:bulletEnabled val="1"/>
        </dgm:presLayoutVars>
      </dgm:prSet>
      <dgm:spPr/>
    </dgm:pt>
    <dgm:pt modelId="{265B27B6-D43A-4A13-A856-7B3818193F64}" type="pres">
      <dgm:prSet presAssocID="{F722F90D-8CE3-4200-83E2-A1210042AE01}" presName="sibTrans" presStyleCnt="0"/>
      <dgm:spPr/>
    </dgm:pt>
    <dgm:pt modelId="{5B758E92-F26E-45BC-A816-0812A25D8616}" type="pres">
      <dgm:prSet presAssocID="{A7F6023B-FEF6-463F-B9D0-1E514FA8C03D}" presName="node" presStyleLbl="node1" presStyleIdx="1" presStyleCnt="9">
        <dgm:presLayoutVars>
          <dgm:bulletEnabled val="1"/>
        </dgm:presLayoutVars>
      </dgm:prSet>
      <dgm:spPr/>
    </dgm:pt>
    <dgm:pt modelId="{E3114352-AA81-43BE-82FB-93A63A508496}" type="pres">
      <dgm:prSet presAssocID="{23A05652-B328-4182-9BE5-19026D4DFD0E}" presName="sibTrans" presStyleCnt="0"/>
      <dgm:spPr/>
    </dgm:pt>
    <dgm:pt modelId="{4CB6D30E-8950-4BE3-B4EA-E37F8B9EEDCA}" type="pres">
      <dgm:prSet presAssocID="{62993277-D869-4020-AEC5-132C1003C0DF}" presName="node" presStyleLbl="node1" presStyleIdx="2" presStyleCnt="9">
        <dgm:presLayoutVars>
          <dgm:bulletEnabled val="1"/>
        </dgm:presLayoutVars>
      </dgm:prSet>
      <dgm:spPr/>
    </dgm:pt>
    <dgm:pt modelId="{EFFA8F76-9ACA-40FB-BFAA-7DF5981F45FF}" type="pres">
      <dgm:prSet presAssocID="{A1886AA7-6AE0-42E2-95CD-2487E7EEF3A5}" presName="sibTrans" presStyleCnt="0"/>
      <dgm:spPr/>
    </dgm:pt>
    <dgm:pt modelId="{249C7966-618E-4328-833A-1B50A1372340}" type="pres">
      <dgm:prSet presAssocID="{0E56B203-B51F-4BDA-B5F3-0EEDDF053B80}" presName="node" presStyleLbl="node1" presStyleIdx="3" presStyleCnt="9">
        <dgm:presLayoutVars>
          <dgm:bulletEnabled val="1"/>
        </dgm:presLayoutVars>
      </dgm:prSet>
      <dgm:spPr/>
    </dgm:pt>
    <dgm:pt modelId="{74B2AF5E-925E-46EF-83AB-A825F1D848CA}" type="pres">
      <dgm:prSet presAssocID="{7D11216D-0A78-4EE8-B95D-79C54C41B00C}" presName="sibTrans" presStyleCnt="0"/>
      <dgm:spPr/>
    </dgm:pt>
    <dgm:pt modelId="{972492E1-3552-46CB-B286-65A1CAD44FEC}" type="pres">
      <dgm:prSet presAssocID="{D4157851-303E-4D05-A48F-94FADED5C04F}" presName="node" presStyleLbl="node1" presStyleIdx="4" presStyleCnt="9">
        <dgm:presLayoutVars>
          <dgm:bulletEnabled val="1"/>
        </dgm:presLayoutVars>
      </dgm:prSet>
      <dgm:spPr/>
    </dgm:pt>
    <dgm:pt modelId="{E3558DE0-CEDB-482B-87D7-25E2317EB4E5}" type="pres">
      <dgm:prSet presAssocID="{E84E6E54-AA69-4191-A46B-A3DD8EBF0518}" presName="sibTrans" presStyleCnt="0"/>
      <dgm:spPr/>
    </dgm:pt>
    <dgm:pt modelId="{D0F32F50-1A48-44BE-80E6-EB51417ABD6E}" type="pres">
      <dgm:prSet presAssocID="{2AA31BA2-551F-4363-ABF7-0F048C677DC8}" presName="node" presStyleLbl="node1" presStyleIdx="5" presStyleCnt="9">
        <dgm:presLayoutVars>
          <dgm:bulletEnabled val="1"/>
        </dgm:presLayoutVars>
      </dgm:prSet>
      <dgm:spPr/>
    </dgm:pt>
    <dgm:pt modelId="{46C994F0-365D-4E16-A909-C633ADCD863B}" type="pres">
      <dgm:prSet presAssocID="{F6145482-C46A-40A0-9D58-C9221B78A951}" presName="sibTrans" presStyleCnt="0"/>
      <dgm:spPr/>
    </dgm:pt>
    <dgm:pt modelId="{3A973EC6-8B31-4A42-8112-B6C6B2659505}" type="pres">
      <dgm:prSet presAssocID="{014E0DF1-0375-473D-BE93-916F49F888B3}" presName="node" presStyleLbl="node1" presStyleIdx="6" presStyleCnt="9">
        <dgm:presLayoutVars>
          <dgm:bulletEnabled val="1"/>
        </dgm:presLayoutVars>
      </dgm:prSet>
      <dgm:spPr/>
    </dgm:pt>
    <dgm:pt modelId="{73940E16-CC79-4184-99B5-435FB0305554}" type="pres">
      <dgm:prSet presAssocID="{76683F9C-50D1-4A81-AC52-132E29414E53}" presName="sibTrans" presStyleCnt="0"/>
      <dgm:spPr/>
    </dgm:pt>
    <dgm:pt modelId="{B820649A-A89F-4BEC-9BE7-81CE5FCD59FF}" type="pres">
      <dgm:prSet presAssocID="{D71701B8-20E9-4941-AFBF-63524DB9F1F9}" presName="node" presStyleLbl="node1" presStyleIdx="7" presStyleCnt="9">
        <dgm:presLayoutVars>
          <dgm:bulletEnabled val="1"/>
        </dgm:presLayoutVars>
      </dgm:prSet>
      <dgm:spPr/>
    </dgm:pt>
    <dgm:pt modelId="{7E8586F5-6976-4CE2-A985-29B4C656D0CE}" type="pres">
      <dgm:prSet presAssocID="{499E1BBC-BCE5-42DD-879A-ADF90EAC5918}" presName="sibTrans" presStyleCnt="0"/>
      <dgm:spPr/>
    </dgm:pt>
    <dgm:pt modelId="{04AF8408-6301-4CA4-87B6-E1B02C62687A}" type="pres">
      <dgm:prSet presAssocID="{AE570E01-E262-4DAD-86C1-20E58D2CEEC0}" presName="node" presStyleLbl="node1" presStyleIdx="8" presStyleCnt="9">
        <dgm:presLayoutVars>
          <dgm:bulletEnabled val="1"/>
        </dgm:presLayoutVars>
      </dgm:prSet>
      <dgm:spPr/>
    </dgm:pt>
  </dgm:ptLst>
  <dgm:cxnLst>
    <dgm:cxn modelId="{CBE48103-D6C7-432A-B0FE-5F4578286B0B}" srcId="{E8D1A7BC-AAF6-4866-8922-29B324462CF6}" destId="{AE570E01-E262-4DAD-86C1-20E58D2CEEC0}" srcOrd="8" destOrd="0" parTransId="{DFF3C392-71CA-41F5-85AD-CBBFA4BC6E4B}" sibTransId="{04F6FF48-87BB-48E5-AA5D-CFD195167B83}"/>
    <dgm:cxn modelId="{81F3CC0F-F7C3-4A77-9DFB-5C8E14E9414A}" srcId="{E8D1A7BC-AAF6-4866-8922-29B324462CF6}" destId="{D71701B8-20E9-4941-AFBF-63524DB9F1F9}" srcOrd="7" destOrd="0" parTransId="{0F5796F8-1BFE-47BB-ADDB-3FF32FC53431}" sibTransId="{499E1BBC-BCE5-42DD-879A-ADF90EAC5918}"/>
    <dgm:cxn modelId="{FE6E6A2C-FDC9-47D3-AA04-FA677CC0E5D6}" srcId="{E8D1A7BC-AAF6-4866-8922-29B324462CF6}" destId="{2AA31BA2-551F-4363-ABF7-0F048C677DC8}" srcOrd="5" destOrd="0" parTransId="{5C7A8D18-C27D-4FB7-9AC1-AA09FAD7CA84}" sibTransId="{F6145482-C46A-40A0-9D58-C9221B78A951}"/>
    <dgm:cxn modelId="{0A1A072E-EE63-4650-88CF-5A70A512D48E}" type="presOf" srcId="{0E56B203-B51F-4BDA-B5F3-0EEDDF053B80}" destId="{249C7966-618E-4328-833A-1B50A1372340}" srcOrd="0" destOrd="0" presId="urn:microsoft.com/office/officeart/2005/8/layout/default"/>
    <dgm:cxn modelId="{7175A92E-FDA1-420A-A44B-0BAD3801ED17}" type="presOf" srcId="{62993277-D869-4020-AEC5-132C1003C0DF}" destId="{4CB6D30E-8950-4BE3-B4EA-E37F8B9EEDCA}" srcOrd="0" destOrd="0" presId="urn:microsoft.com/office/officeart/2005/8/layout/default"/>
    <dgm:cxn modelId="{58D62130-8530-466A-83A9-8297CBC075A9}" type="presOf" srcId="{D71701B8-20E9-4941-AFBF-63524DB9F1F9}" destId="{B820649A-A89F-4BEC-9BE7-81CE5FCD59FF}" srcOrd="0" destOrd="0" presId="urn:microsoft.com/office/officeart/2005/8/layout/default"/>
    <dgm:cxn modelId="{C3CB973E-A2F8-439C-97F1-E53E5EFB4344}" srcId="{E8D1A7BC-AAF6-4866-8922-29B324462CF6}" destId="{A7F6023B-FEF6-463F-B9D0-1E514FA8C03D}" srcOrd="1" destOrd="0" parTransId="{7D855A28-3834-4386-9829-22ABC4F3D404}" sibTransId="{23A05652-B328-4182-9BE5-19026D4DFD0E}"/>
    <dgm:cxn modelId="{EB404040-61AF-4A1D-8D58-7BD41A848EA3}" srcId="{E8D1A7BC-AAF6-4866-8922-29B324462CF6}" destId="{62993277-D869-4020-AEC5-132C1003C0DF}" srcOrd="2" destOrd="0" parTransId="{A401138E-7EF1-42B7-B06A-CC044A9EDD00}" sibTransId="{A1886AA7-6AE0-42E2-95CD-2487E7EEF3A5}"/>
    <dgm:cxn modelId="{BFA5F167-B7BB-4C5D-AA77-EEC32A61879E}" srcId="{E8D1A7BC-AAF6-4866-8922-29B324462CF6}" destId="{014E0DF1-0375-473D-BE93-916F49F888B3}" srcOrd="6" destOrd="0" parTransId="{EE96B1A9-BF34-4124-8992-091FAC92D50B}" sibTransId="{76683F9C-50D1-4A81-AC52-132E29414E53}"/>
    <dgm:cxn modelId="{263BEB72-DCE6-4ACA-AC4A-B99E752FF418}" type="presOf" srcId="{AE570E01-E262-4DAD-86C1-20E58D2CEEC0}" destId="{04AF8408-6301-4CA4-87B6-E1B02C62687A}" srcOrd="0" destOrd="0" presId="urn:microsoft.com/office/officeart/2005/8/layout/default"/>
    <dgm:cxn modelId="{C5744E58-CC9F-4883-A517-3D1A500ABFB3}" type="presOf" srcId="{A7F6023B-FEF6-463F-B9D0-1E514FA8C03D}" destId="{5B758E92-F26E-45BC-A816-0812A25D8616}" srcOrd="0" destOrd="0" presId="urn:microsoft.com/office/officeart/2005/8/layout/default"/>
    <dgm:cxn modelId="{B5D55A7B-5AC7-4266-9621-04549517E576}" type="presOf" srcId="{2AA31BA2-551F-4363-ABF7-0F048C677DC8}" destId="{D0F32F50-1A48-44BE-80E6-EB51417ABD6E}" srcOrd="0" destOrd="0" presId="urn:microsoft.com/office/officeart/2005/8/layout/default"/>
    <dgm:cxn modelId="{58683584-E396-44E3-A9FE-82CF7F09CF8D}" type="presOf" srcId="{1038BAD7-F1DC-4629-B19C-7C5633C20A57}" destId="{39B70DFA-BD4D-49C2-A315-06FD41E858CC}" srcOrd="0" destOrd="0" presId="urn:microsoft.com/office/officeart/2005/8/layout/default"/>
    <dgm:cxn modelId="{9C46BA88-87E7-4EAC-9236-BFE615F64D91}" type="presOf" srcId="{014E0DF1-0375-473D-BE93-916F49F888B3}" destId="{3A973EC6-8B31-4A42-8112-B6C6B2659505}" srcOrd="0" destOrd="0" presId="urn:microsoft.com/office/officeart/2005/8/layout/default"/>
    <dgm:cxn modelId="{AEF03791-ACAD-4A65-8BC3-A2010A5B25A0}" type="presOf" srcId="{D4157851-303E-4D05-A48F-94FADED5C04F}" destId="{972492E1-3552-46CB-B286-65A1CAD44FEC}" srcOrd="0" destOrd="0" presId="urn:microsoft.com/office/officeart/2005/8/layout/default"/>
    <dgm:cxn modelId="{33E2AA9D-F639-45D6-994B-236EA8BC52C1}" srcId="{E8D1A7BC-AAF6-4866-8922-29B324462CF6}" destId="{D4157851-303E-4D05-A48F-94FADED5C04F}" srcOrd="4" destOrd="0" parTransId="{71D38A33-6054-4AFB-ADD7-88B96A50294F}" sibTransId="{E84E6E54-AA69-4191-A46B-A3DD8EBF0518}"/>
    <dgm:cxn modelId="{338133B2-9A89-4D02-9218-C43FEE6C40AD}" type="presOf" srcId="{E8D1A7BC-AAF6-4866-8922-29B324462CF6}" destId="{7DECA497-5109-4878-996B-61292B71C5D2}" srcOrd="0" destOrd="0" presId="urn:microsoft.com/office/officeart/2005/8/layout/default"/>
    <dgm:cxn modelId="{030567E8-2968-4EBB-9BF4-3B0BAB8CE221}" srcId="{E8D1A7BC-AAF6-4866-8922-29B324462CF6}" destId="{1038BAD7-F1DC-4629-B19C-7C5633C20A57}" srcOrd="0" destOrd="0" parTransId="{708ABD04-1529-4FE1-A63C-37B1D5D26C8D}" sibTransId="{F722F90D-8CE3-4200-83E2-A1210042AE01}"/>
    <dgm:cxn modelId="{6B673DF9-8A14-4C47-A633-EFF52F05AAF4}" srcId="{E8D1A7BC-AAF6-4866-8922-29B324462CF6}" destId="{0E56B203-B51F-4BDA-B5F3-0EEDDF053B80}" srcOrd="3" destOrd="0" parTransId="{350DD903-CA16-41EC-8A6C-3C0A7B91D2AF}" sibTransId="{7D11216D-0A78-4EE8-B95D-79C54C41B00C}"/>
    <dgm:cxn modelId="{5165A0B4-7694-494D-BD8A-B9BC4976F087}" type="presParOf" srcId="{7DECA497-5109-4878-996B-61292B71C5D2}" destId="{39B70DFA-BD4D-49C2-A315-06FD41E858CC}" srcOrd="0" destOrd="0" presId="urn:microsoft.com/office/officeart/2005/8/layout/default"/>
    <dgm:cxn modelId="{3F272336-2C2F-4AFE-8C11-418CD2181B6D}" type="presParOf" srcId="{7DECA497-5109-4878-996B-61292B71C5D2}" destId="{265B27B6-D43A-4A13-A856-7B3818193F64}" srcOrd="1" destOrd="0" presId="urn:microsoft.com/office/officeart/2005/8/layout/default"/>
    <dgm:cxn modelId="{CD6025C8-A923-4E1F-9BBF-B0542C24F702}" type="presParOf" srcId="{7DECA497-5109-4878-996B-61292B71C5D2}" destId="{5B758E92-F26E-45BC-A816-0812A25D8616}" srcOrd="2" destOrd="0" presId="urn:microsoft.com/office/officeart/2005/8/layout/default"/>
    <dgm:cxn modelId="{BDB09172-B41B-4106-86F2-1EB6CAD26FB6}" type="presParOf" srcId="{7DECA497-5109-4878-996B-61292B71C5D2}" destId="{E3114352-AA81-43BE-82FB-93A63A508496}" srcOrd="3" destOrd="0" presId="urn:microsoft.com/office/officeart/2005/8/layout/default"/>
    <dgm:cxn modelId="{FF6407C2-03FF-46B1-889A-AB624B0728C1}" type="presParOf" srcId="{7DECA497-5109-4878-996B-61292B71C5D2}" destId="{4CB6D30E-8950-4BE3-B4EA-E37F8B9EEDCA}" srcOrd="4" destOrd="0" presId="urn:microsoft.com/office/officeart/2005/8/layout/default"/>
    <dgm:cxn modelId="{AD0C8B00-7E1A-4058-A4C7-35067BA0B369}" type="presParOf" srcId="{7DECA497-5109-4878-996B-61292B71C5D2}" destId="{EFFA8F76-9ACA-40FB-BFAA-7DF5981F45FF}" srcOrd="5" destOrd="0" presId="urn:microsoft.com/office/officeart/2005/8/layout/default"/>
    <dgm:cxn modelId="{701C7C2B-DB11-4B9D-A84F-A77BBED6A765}" type="presParOf" srcId="{7DECA497-5109-4878-996B-61292B71C5D2}" destId="{249C7966-618E-4328-833A-1B50A1372340}" srcOrd="6" destOrd="0" presId="urn:microsoft.com/office/officeart/2005/8/layout/default"/>
    <dgm:cxn modelId="{80AD5B3E-FD73-4992-A365-BB40898FCB50}" type="presParOf" srcId="{7DECA497-5109-4878-996B-61292B71C5D2}" destId="{74B2AF5E-925E-46EF-83AB-A825F1D848CA}" srcOrd="7" destOrd="0" presId="urn:microsoft.com/office/officeart/2005/8/layout/default"/>
    <dgm:cxn modelId="{F5A0CE6D-A638-4862-A6FA-2717CE5F0C5A}" type="presParOf" srcId="{7DECA497-5109-4878-996B-61292B71C5D2}" destId="{972492E1-3552-46CB-B286-65A1CAD44FEC}" srcOrd="8" destOrd="0" presId="urn:microsoft.com/office/officeart/2005/8/layout/default"/>
    <dgm:cxn modelId="{3F550F4B-F721-432A-9177-BBDB02BC947F}" type="presParOf" srcId="{7DECA497-5109-4878-996B-61292B71C5D2}" destId="{E3558DE0-CEDB-482B-87D7-25E2317EB4E5}" srcOrd="9" destOrd="0" presId="urn:microsoft.com/office/officeart/2005/8/layout/default"/>
    <dgm:cxn modelId="{37A18C33-3343-4405-AAA9-D2151623467C}" type="presParOf" srcId="{7DECA497-5109-4878-996B-61292B71C5D2}" destId="{D0F32F50-1A48-44BE-80E6-EB51417ABD6E}" srcOrd="10" destOrd="0" presId="urn:microsoft.com/office/officeart/2005/8/layout/default"/>
    <dgm:cxn modelId="{403990A6-EED2-4775-B03F-7B58332ED3D8}" type="presParOf" srcId="{7DECA497-5109-4878-996B-61292B71C5D2}" destId="{46C994F0-365D-4E16-A909-C633ADCD863B}" srcOrd="11" destOrd="0" presId="urn:microsoft.com/office/officeart/2005/8/layout/default"/>
    <dgm:cxn modelId="{ED855007-7975-4906-9075-F6E1435F2158}" type="presParOf" srcId="{7DECA497-5109-4878-996B-61292B71C5D2}" destId="{3A973EC6-8B31-4A42-8112-B6C6B2659505}" srcOrd="12" destOrd="0" presId="urn:microsoft.com/office/officeart/2005/8/layout/default"/>
    <dgm:cxn modelId="{F251AD3D-C90D-4DF9-A6AE-C6FC1576D27A}" type="presParOf" srcId="{7DECA497-5109-4878-996B-61292B71C5D2}" destId="{73940E16-CC79-4184-99B5-435FB0305554}" srcOrd="13" destOrd="0" presId="urn:microsoft.com/office/officeart/2005/8/layout/default"/>
    <dgm:cxn modelId="{6CE3275B-363B-4D0D-9312-D0B6706C49B7}" type="presParOf" srcId="{7DECA497-5109-4878-996B-61292B71C5D2}" destId="{B820649A-A89F-4BEC-9BE7-81CE5FCD59FF}" srcOrd="14" destOrd="0" presId="urn:microsoft.com/office/officeart/2005/8/layout/default"/>
    <dgm:cxn modelId="{838D136C-8964-4866-B18A-8ABC37DA1784}" type="presParOf" srcId="{7DECA497-5109-4878-996B-61292B71C5D2}" destId="{7E8586F5-6976-4CE2-A985-29B4C656D0CE}" srcOrd="15" destOrd="0" presId="urn:microsoft.com/office/officeart/2005/8/layout/default"/>
    <dgm:cxn modelId="{9C5F7FA5-79B1-4003-ADDD-92B7F1BD1A81}" type="presParOf" srcId="{7DECA497-5109-4878-996B-61292B71C5D2}" destId="{04AF8408-6301-4CA4-87B6-E1B02C62687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706A70-7B6F-4EF7-8757-2FBEBC8197A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9B79942-6202-46AB-B6B1-7A69C78858D9}">
      <dgm:prSet/>
      <dgm:spPr/>
      <dgm:t>
        <a:bodyPr/>
        <a:lstStyle/>
        <a:p>
          <a:r>
            <a:rPr lang="en-US" b="1"/>
            <a:t>4. Fraud Detection</a:t>
          </a:r>
          <a:endParaRPr lang="en-US"/>
        </a:p>
      </dgm:t>
    </dgm:pt>
    <dgm:pt modelId="{7FA0F976-5D74-405D-96E7-1B26F85E55F0}" type="parTrans" cxnId="{9630DBD7-6251-4E47-8EE9-D70DCFF888D1}">
      <dgm:prSet/>
      <dgm:spPr/>
      <dgm:t>
        <a:bodyPr/>
        <a:lstStyle/>
        <a:p>
          <a:endParaRPr lang="en-US"/>
        </a:p>
      </dgm:t>
    </dgm:pt>
    <dgm:pt modelId="{79F77D36-25C6-4209-8E58-4EF63DE49DCE}" type="sibTrans" cxnId="{9630DBD7-6251-4E47-8EE9-D70DCFF888D1}">
      <dgm:prSet/>
      <dgm:spPr/>
      <dgm:t>
        <a:bodyPr/>
        <a:lstStyle/>
        <a:p>
          <a:endParaRPr lang="en-US"/>
        </a:p>
      </dgm:t>
    </dgm:pt>
    <dgm:pt modelId="{07D23D68-C3EF-435E-961E-1E7710D59530}">
      <dgm:prSet/>
      <dgm:spPr/>
      <dgm:t>
        <a:bodyPr/>
        <a:lstStyle/>
        <a:p>
          <a:r>
            <a:rPr lang="en-US" b="1"/>
            <a:t>Anomaly Detection</a:t>
          </a:r>
          <a:r>
            <a:rPr lang="en-US"/>
            <a:t>: Identify unusual patterns in claims that could indicate fraudulent activity.</a:t>
          </a:r>
        </a:p>
      </dgm:t>
    </dgm:pt>
    <dgm:pt modelId="{550D40A4-882D-43DC-AA9E-D17F07EB6D35}" type="parTrans" cxnId="{95AE9D04-2CF5-4189-B900-E5DF3BB153EA}">
      <dgm:prSet/>
      <dgm:spPr/>
      <dgm:t>
        <a:bodyPr/>
        <a:lstStyle/>
        <a:p>
          <a:endParaRPr lang="en-US"/>
        </a:p>
      </dgm:t>
    </dgm:pt>
    <dgm:pt modelId="{E7409371-14F4-4C3A-B63D-CD4C39C84B1E}" type="sibTrans" cxnId="{95AE9D04-2CF5-4189-B900-E5DF3BB153EA}">
      <dgm:prSet/>
      <dgm:spPr/>
      <dgm:t>
        <a:bodyPr/>
        <a:lstStyle/>
        <a:p>
          <a:endParaRPr lang="en-US"/>
        </a:p>
      </dgm:t>
    </dgm:pt>
    <dgm:pt modelId="{EE7D2F6A-136A-4431-B32D-9CACA2C95A8A}">
      <dgm:prSet/>
      <dgm:spPr/>
      <dgm:t>
        <a:bodyPr/>
        <a:lstStyle/>
        <a:p>
          <a:r>
            <a:rPr lang="en-US" b="1"/>
            <a:t>Claims Auditing</a:t>
          </a:r>
          <a:r>
            <a:rPr lang="en-US"/>
            <a:t>: Automatically flag suspicious claims for further review.</a:t>
          </a:r>
        </a:p>
      </dgm:t>
    </dgm:pt>
    <dgm:pt modelId="{256FB4DD-97B2-4B55-961F-AE45DF243509}" type="parTrans" cxnId="{3793DB17-F41D-4159-A27B-42D582C9C6F8}">
      <dgm:prSet/>
      <dgm:spPr/>
      <dgm:t>
        <a:bodyPr/>
        <a:lstStyle/>
        <a:p>
          <a:endParaRPr lang="en-US"/>
        </a:p>
      </dgm:t>
    </dgm:pt>
    <dgm:pt modelId="{BC0EC52E-E274-415A-8D33-15B61FA77882}" type="sibTrans" cxnId="{3793DB17-F41D-4159-A27B-42D582C9C6F8}">
      <dgm:prSet/>
      <dgm:spPr/>
      <dgm:t>
        <a:bodyPr/>
        <a:lstStyle/>
        <a:p>
          <a:endParaRPr lang="en-US"/>
        </a:p>
      </dgm:t>
    </dgm:pt>
    <dgm:pt modelId="{F43DB7E3-1B6B-49B1-98CB-AB0ADD44882A}">
      <dgm:prSet/>
      <dgm:spPr/>
      <dgm:t>
        <a:bodyPr/>
        <a:lstStyle/>
        <a:p>
          <a:r>
            <a:rPr lang="en-US" b="1"/>
            <a:t>5. Improving Healthcare Outcomes</a:t>
          </a:r>
          <a:endParaRPr lang="en-US"/>
        </a:p>
      </dgm:t>
    </dgm:pt>
    <dgm:pt modelId="{ED49C64D-3D15-43A4-BA48-7B3FF463797D}" type="parTrans" cxnId="{ECBA64BC-95E0-47FE-828F-C8E81842D5AB}">
      <dgm:prSet/>
      <dgm:spPr/>
      <dgm:t>
        <a:bodyPr/>
        <a:lstStyle/>
        <a:p>
          <a:endParaRPr lang="en-US"/>
        </a:p>
      </dgm:t>
    </dgm:pt>
    <dgm:pt modelId="{01956D56-6E11-47E7-B8E6-3E0993DDFBB8}" type="sibTrans" cxnId="{ECBA64BC-95E0-47FE-828F-C8E81842D5AB}">
      <dgm:prSet/>
      <dgm:spPr/>
      <dgm:t>
        <a:bodyPr/>
        <a:lstStyle/>
        <a:p>
          <a:endParaRPr lang="en-US"/>
        </a:p>
      </dgm:t>
    </dgm:pt>
    <dgm:pt modelId="{BB2212F8-22E2-4AC6-B9BA-5DF730BF93E9}">
      <dgm:prSet/>
      <dgm:spPr/>
      <dgm:t>
        <a:bodyPr/>
        <a:lstStyle/>
        <a:p>
          <a:r>
            <a:rPr lang="en-US" b="1"/>
            <a:t>Preventive Care</a:t>
          </a:r>
          <a:r>
            <a:rPr lang="en-US"/>
            <a:t>: Identify individuals who may benefit from preventive care interventions to reduce the likelihood of high future costs.</a:t>
          </a:r>
        </a:p>
      </dgm:t>
    </dgm:pt>
    <dgm:pt modelId="{20F2493F-624B-4348-8A86-45BD04C664EC}" type="parTrans" cxnId="{E83F1DD7-99E6-4468-8AF9-BB19C344D024}">
      <dgm:prSet/>
      <dgm:spPr/>
      <dgm:t>
        <a:bodyPr/>
        <a:lstStyle/>
        <a:p>
          <a:endParaRPr lang="en-US"/>
        </a:p>
      </dgm:t>
    </dgm:pt>
    <dgm:pt modelId="{6B31E7E5-1B6C-4436-A2C3-C54FC98183D8}" type="sibTrans" cxnId="{E83F1DD7-99E6-4468-8AF9-BB19C344D024}">
      <dgm:prSet/>
      <dgm:spPr/>
      <dgm:t>
        <a:bodyPr/>
        <a:lstStyle/>
        <a:p>
          <a:endParaRPr lang="en-US"/>
        </a:p>
      </dgm:t>
    </dgm:pt>
    <dgm:pt modelId="{D58BEEFE-6A5A-456F-8CE6-1D1EBF5D742C}">
      <dgm:prSet/>
      <dgm:spPr/>
      <dgm:t>
        <a:bodyPr/>
        <a:lstStyle/>
        <a:p>
          <a:r>
            <a:rPr lang="en-US" b="1"/>
            <a:t>Chronic Disease Management</a:t>
          </a:r>
          <a:r>
            <a:rPr lang="en-US"/>
            <a:t>: Predict and manage chronic conditions more effectively to prevent costly complications.</a:t>
          </a:r>
        </a:p>
      </dgm:t>
    </dgm:pt>
    <dgm:pt modelId="{DD34B732-DF2B-471B-A9C0-8AC670E0C904}" type="parTrans" cxnId="{A18487DF-28A7-471C-905C-36610F316EEC}">
      <dgm:prSet/>
      <dgm:spPr/>
      <dgm:t>
        <a:bodyPr/>
        <a:lstStyle/>
        <a:p>
          <a:endParaRPr lang="en-US"/>
        </a:p>
      </dgm:t>
    </dgm:pt>
    <dgm:pt modelId="{2912B5D5-7597-48FC-85E1-405EC254E843}" type="sibTrans" cxnId="{A18487DF-28A7-471C-905C-36610F316EEC}">
      <dgm:prSet/>
      <dgm:spPr/>
      <dgm:t>
        <a:bodyPr/>
        <a:lstStyle/>
        <a:p>
          <a:endParaRPr lang="en-US"/>
        </a:p>
      </dgm:t>
    </dgm:pt>
    <dgm:pt modelId="{4647F781-97B2-4DBE-A448-C95C8904CFE5}">
      <dgm:prSet/>
      <dgm:spPr/>
      <dgm:t>
        <a:bodyPr/>
        <a:lstStyle/>
        <a:p>
          <a:r>
            <a:rPr lang="en-US" b="1"/>
            <a:t>6. Operational Efficiency</a:t>
          </a:r>
          <a:endParaRPr lang="en-US"/>
        </a:p>
      </dgm:t>
    </dgm:pt>
    <dgm:pt modelId="{A1AD8CCD-4527-46B3-B316-1C528BBEC0A7}" type="parTrans" cxnId="{ED8D486C-8DC8-4406-92F2-EDC9F1B4D7E4}">
      <dgm:prSet/>
      <dgm:spPr/>
      <dgm:t>
        <a:bodyPr/>
        <a:lstStyle/>
        <a:p>
          <a:endParaRPr lang="en-US"/>
        </a:p>
      </dgm:t>
    </dgm:pt>
    <dgm:pt modelId="{4CFBEC3C-74D1-4617-B0F8-0A0AC8A3862A}" type="sibTrans" cxnId="{ED8D486C-8DC8-4406-92F2-EDC9F1B4D7E4}">
      <dgm:prSet/>
      <dgm:spPr/>
      <dgm:t>
        <a:bodyPr/>
        <a:lstStyle/>
        <a:p>
          <a:endParaRPr lang="en-US"/>
        </a:p>
      </dgm:t>
    </dgm:pt>
    <dgm:pt modelId="{6CC90240-973D-43B1-8527-66C055F4B4F6}">
      <dgm:prSet/>
      <dgm:spPr/>
      <dgm:t>
        <a:bodyPr/>
        <a:lstStyle/>
        <a:p>
          <a:r>
            <a:rPr lang="en-US" b="1"/>
            <a:t>Automation of Claims Processing</a:t>
          </a:r>
          <a:r>
            <a:rPr lang="en-US"/>
            <a:t>: Streamline the claims process by predicting the expected cost and automatically approving claims within certain thresholds.</a:t>
          </a:r>
        </a:p>
      </dgm:t>
    </dgm:pt>
    <dgm:pt modelId="{3BD187E8-0850-4C71-AD2D-FEAF531773F5}" type="parTrans" cxnId="{6926A2A0-F764-4CFC-B4F7-708B5A98949F}">
      <dgm:prSet/>
      <dgm:spPr/>
      <dgm:t>
        <a:bodyPr/>
        <a:lstStyle/>
        <a:p>
          <a:endParaRPr lang="en-US"/>
        </a:p>
      </dgm:t>
    </dgm:pt>
    <dgm:pt modelId="{DBF1F7E6-6133-4D84-A201-15D8AAEE47EB}" type="sibTrans" cxnId="{6926A2A0-F764-4CFC-B4F7-708B5A98949F}">
      <dgm:prSet/>
      <dgm:spPr/>
      <dgm:t>
        <a:bodyPr/>
        <a:lstStyle/>
        <a:p>
          <a:endParaRPr lang="en-US"/>
        </a:p>
      </dgm:t>
    </dgm:pt>
    <dgm:pt modelId="{E2DEDB39-6AC5-41A1-88C6-A62F7D407DA9}">
      <dgm:prSet/>
      <dgm:spPr/>
      <dgm:t>
        <a:bodyPr/>
        <a:lstStyle/>
        <a:p>
          <a:r>
            <a:rPr lang="en-US" b="1"/>
            <a:t>Reducing Administrative Costs</a:t>
          </a:r>
          <a:r>
            <a:rPr lang="en-US"/>
            <a:t>: Decrease the administrative burden by automating parts of the pricing, underwriting, and claims processes.</a:t>
          </a:r>
        </a:p>
      </dgm:t>
    </dgm:pt>
    <dgm:pt modelId="{089F57E5-5F75-4C6E-A61E-A1712BFE1966}" type="parTrans" cxnId="{BC651E1F-8FB5-427C-8CE1-5C52F6962607}">
      <dgm:prSet/>
      <dgm:spPr/>
      <dgm:t>
        <a:bodyPr/>
        <a:lstStyle/>
        <a:p>
          <a:endParaRPr lang="en-US"/>
        </a:p>
      </dgm:t>
    </dgm:pt>
    <dgm:pt modelId="{120AB89C-6428-43C5-B758-C18D60E4E09B}" type="sibTrans" cxnId="{BC651E1F-8FB5-427C-8CE1-5C52F6962607}">
      <dgm:prSet/>
      <dgm:spPr/>
      <dgm:t>
        <a:bodyPr/>
        <a:lstStyle/>
        <a:p>
          <a:endParaRPr lang="en-US"/>
        </a:p>
      </dgm:t>
    </dgm:pt>
    <dgm:pt modelId="{C0D56AA4-2B5B-4FFF-B713-3801E6A1B45D}" type="pres">
      <dgm:prSet presAssocID="{77706A70-7B6F-4EF7-8757-2FBEBC8197A0}" presName="diagram" presStyleCnt="0">
        <dgm:presLayoutVars>
          <dgm:dir/>
          <dgm:resizeHandles val="exact"/>
        </dgm:presLayoutVars>
      </dgm:prSet>
      <dgm:spPr/>
    </dgm:pt>
    <dgm:pt modelId="{0658E186-FCF5-49D5-ABD2-E125C07C3F5E}" type="pres">
      <dgm:prSet presAssocID="{89B79942-6202-46AB-B6B1-7A69C78858D9}" presName="node" presStyleLbl="node1" presStyleIdx="0" presStyleCnt="9">
        <dgm:presLayoutVars>
          <dgm:bulletEnabled val="1"/>
        </dgm:presLayoutVars>
      </dgm:prSet>
      <dgm:spPr/>
    </dgm:pt>
    <dgm:pt modelId="{3E721EA4-CCC7-4116-B554-4352863981C8}" type="pres">
      <dgm:prSet presAssocID="{79F77D36-25C6-4209-8E58-4EF63DE49DCE}" presName="sibTrans" presStyleCnt="0"/>
      <dgm:spPr/>
    </dgm:pt>
    <dgm:pt modelId="{9B2DB9C4-AC56-499A-92B9-241DB7876EC2}" type="pres">
      <dgm:prSet presAssocID="{07D23D68-C3EF-435E-961E-1E7710D59530}" presName="node" presStyleLbl="node1" presStyleIdx="1" presStyleCnt="9">
        <dgm:presLayoutVars>
          <dgm:bulletEnabled val="1"/>
        </dgm:presLayoutVars>
      </dgm:prSet>
      <dgm:spPr/>
    </dgm:pt>
    <dgm:pt modelId="{51DCDB27-0180-47D1-AF9E-6E1D2BEAEB0B}" type="pres">
      <dgm:prSet presAssocID="{E7409371-14F4-4C3A-B63D-CD4C39C84B1E}" presName="sibTrans" presStyleCnt="0"/>
      <dgm:spPr/>
    </dgm:pt>
    <dgm:pt modelId="{D06C2184-BE7C-4E1A-B750-940964990887}" type="pres">
      <dgm:prSet presAssocID="{EE7D2F6A-136A-4431-B32D-9CACA2C95A8A}" presName="node" presStyleLbl="node1" presStyleIdx="2" presStyleCnt="9">
        <dgm:presLayoutVars>
          <dgm:bulletEnabled val="1"/>
        </dgm:presLayoutVars>
      </dgm:prSet>
      <dgm:spPr/>
    </dgm:pt>
    <dgm:pt modelId="{F2293A2A-CA4A-4175-959B-F3CE66BCEAD2}" type="pres">
      <dgm:prSet presAssocID="{BC0EC52E-E274-415A-8D33-15B61FA77882}" presName="sibTrans" presStyleCnt="0"/>
      <dgm:spPr/>
    </dgm:pt>
    <dgm:pt modelId="{991ADD4D-C1A2-4EF4-8EF0-26D8EC3E97F9}" type="pres">
      <dgm:prSet presAssocID="{F43DB7E3-1B6B-49B1-98CB-AB0ADD44882A}" presName="node" presStyleLbl="node1" presStyleIdx="3" presStyleCnt="9">
        <dgm:presLayoutVars>
          <dgm:bulletEnabled val="1"/>
        </dgm:presLayoutVars>
      </dgm:prSet>
      <dgm:spPr/>
    </dgm:pt>
    <dgm:pt modelId="{BA7FF67F-E087-44D4-BF67-96F0162DCCA3}" type="pres">
      <dgm:prSet presAssocID="{01956D56-6E11-47E7-B8E6-3E0993DDFBB8}" presName="sibTrans" presStyleCnt="0"/>
      <dgm:spPr/>
    </dgm:pt>
    <dgm:pt modelId="{8B7BF50F-975E-465D-B2E2-18A032682C09}" type="pres">
      <dgm:prSet presAssocID="{BB2212F8-22E2-4AC6-B9BA-5DF730BF93E9}" presName="node" presStyleLbl="node1" presStyleIdx="4" presStyleCnt="9">
        <dgm:presLayoutVars>
          <dgm:bulletEnabled val="1"/>
        </dgm:presLayoutVars>
      </dgm:prSet>
      <dgm:spPr/>
    </dgm:pt>
    <dgm:pt modelId="{7BCBB430-E340-4307-AF18-33CC48AAB025}" type="pres">
      <dgm:prSet presAssocID="{6B31E7E5-1B6C-4436-A2C3-C54FC98183D8}" presName="sibTrans" presStyleCnt="0"/>
      <dgm:spPr/>
    </dgm:pt>
    <dgm:pt modelId="{D2255266-2F44-412A-9539-ADC945D4496B}" type="pres">
      <dgm:prSet presAssocID="{D58BEEFE-6A5A-456F-8CE6-1D1EBF5D742C}" presName="node" presStyleLbl="node1" presStyleIdx="5" presStyleCnt="9">
        <dgm:presLayoutVars>
          <dgm:bulletEnabled val="1"/>
        </dgm:presLayoutVars>
      </dgm:prSet>
      <dgm:spPr/>
    </dgm:pt>
    <dgm:pt modelId="{228B69CA-204B-47FE-BF8A-1024EDD814C4}" type="pres">
      <dgm:prSet presAssocID="{2912B5D5-7597-48FC-85E1-405EC254E843}" presName="sibTrans" presStyleCnt="0"/>
      <dgm:spPr/>
    </dgm:pt>
    <dgm:pt modelId="{508E1AEE-A193-4FE1-90D7-1589CAD73F01}" type="pres">
      <dgm:prSet presAssocID="{4647F781-97B2-4DBE-A448-C95C8904CFE5}" presName="node" presStyleLbl="node1" presStyleIdx="6" presStyleCnt="9">
        <dgm:presLayoutVars>
          <dgm:bulletEnabled val="1"/>
        </dgm:presLayoutVars>
      </dgm:prSet>
      <dgm:spPr/>
    </dgm:pt>
    <dgm:pt modelId="{593381D9-BF15-4F17-8B5A-1EAF08415CCB}" type="pres">
      <dgm:prSet presAssocID="{4CFBEC3C-74D1-4617-B0F8-0A0AC8A3862A}" presName="sibTrans" presStyleCnt="0"/>
      <dgm:spPr/>
    </dgm:pt>
    <dgm:pt modelId="{CDC504B1-F436-40A2-8845-FC85C9EF917F}" type="pres">
      <dgm:prSet presAssocID="{6CC90240-973D-43B1-8527-66C055F4B4F6}" presName="node" presStyleLbl="node1" presStyleIdx="7" presStyleCnt="9">
        <dgm:presLayoutVars>
          <dgm:bulletEnabled val="1"/>
        </dgm:presLayoutVars>
      </dgm:prSet>
      <dgm:spPr/>
    </dgm:pt>
    <dgm:pt modelId="{7EEDD144-96F3-42DD-8D13-21A8C6DD91EB}" type="pres">
      <dgm:prSet presAssocID="{DBF1F7E6-6133-4D84-A201-15D8AAEE47EB}" presName="sibTrans" presStyleCnt="0"/>
      <dgm:spPr/>
    </dgm:pt>
    <dgm:pt modelId="{D83C8EE3-2B54-446E-98BC-54362D176FDB}" type="pres">
      <dgm:prSet presAssocID="{E2DEDB39-6AC5-41A1-88C6-A62F7D407DA9}" presName="node" presStyleLbl="node1" presStyleIdx="8" presStyleCnt="9">
        <dgm:presLayoutVars>
          <dgm:bulletEnabled val="1"/>
        </dgm:presLayoutVars>
      </dgm:prSet>
      <dgm:spPr/>
    </dgm:pt>
  </dgm:ptLst>
  <dgm:cxnLst>
    <dgm:cxn modelId="{95AE9D04-2CF5-4189-B900-E5DF3BB153EA}" srcId="{77706A70-7B6F-4EF7-8757-2FBEBC8197A0}" destId="{07D23D68-C3EF-435E-961E-1E7710D59530}" srcOrd="1" destOrd="0" parTransId="{550D40A4-882D-43DC-AA9E-D17F07EB6D35}" sibTransId="{E7409371-14F4-4C3A-B63D-CD4C39C84B1E}"/>
    <dgm:cxn modelId="{3793DB17-F41D-4159-A27B-42D582C9C6F8}" srcId="{77706A70-7B6F-4EF7-8757-2FBEBC8197A0}" destId="{EE7D2F6A-136A-4431-B32D-9CACA2C95A8A}" srcOrd="2" destOrd="0" parTransId="{256FB4DD-97B2-4B55-961F-AE45DF243509}" sibTransId="{BC0EC52E-E274-415A-8D33-15B61FA77882}"/>
    <dgm:cxn modelId="{BC651E1F-8FB5-427C-8CE1-5C52F6962607}" srcId="{77706A70-7B6F-4EF7-8757-2FBEBC8197A0}" destId="{E2DEDB39-6AC5-41A1-88C6-A62F7D407DA9}" srcOrd="8" destOrd="0" parTransId="{089F57E5-5F75-4C6E-A61E-A1712BFE1966}" sibTransId="{120AB89C-6428-43C5-B758-C18D60E4E09B}"/>
    <dgm:cxn modelId="{B7E90E20-F32A-4F50-A5CA-4FD081D02232}" type="presOf" srcId="{D58BEEFE-6A5A-456F-8CE6-1D1EBF5D742C}" destId="{D2255266-2F44-412A-9539-ADC945D4496B}" srcOrd="0" destOrd="0" presId="urn:microsoft.com/office/officeart/2005/8/layout/default"/>
    <dgm:cxn modelId="{0632F32A-9E4F-4448-97C8-40FAD62EBD70}" type="presOf" srcId="{E2DEDB39-6AC5-41A1-88C6-A62F7D407DA9}" destId="{D83C8EE3-2B54-446E-98BC-54362D176FDB}" srcOrd="0" destOrd="0" presId="urn:microsoft.com/office/officeart/2005/8/layout/default"/>
    <dgm:cxn modelId="{5031AE32-FE76-44D2-A494-CDC46E6FF511}" type="presOf" srcId="{89B79942-6202-46AB-B6B1-7A69C78858D9}" destId="{0658E186-FCF5-49D5-ABD2-E125C07C3F5E}" srcOrd="0" destOrd="0" presId="urn:microsoft.com/office/officeart/2005/8/layout/default"/>
    <dgm:cxn modelId="{B0583064-D0F3-4FED-8E8D-9E5DDBA2C6FB}" type="presOf" srcId="{EE7D2F6A-136A-4431-B32D-9CACA2C95A8A}" destId="{D06C2184-BE7C-4E1A-B750-940964990887}" srcOrd="0" destOrd="0" presId="urn:microsoft.com/office/officeart/2005/8/layout/default"/>
    <dgm:cxn modelId="{ED8D486C-8DC8-4406-92F2-EDC9F1B4D7E4}" srcId="{77706A70-7B6F-4EF7-8757-2FBEBC8197A0}" destId="{4647F781-97B2-4DBE-A448-C95C8904CFE5}" srcOrd="6" destOrd="0" parTransId="{A1AD8CCD-4527-46B3-B316-1C528BBEC0A7}" sibTransId="{4CFBEC3C-74D1-4617-B0F8-0A0AC8A3862A}"/>
    <dgm:cxn modelId="{7FCEC755-681F-450E-9F0A-1C13E052EA98}" type="presOf" srcId="{77706A70-7B6F-4EF7-8757-2FBEBC8197A0}" destId="{C0D56AA4-2B5B-4FFF-B713-3801E6A1B45D}" srcOrd="0" destOrd="0" presId="urn:microsoft.com/office/officeart/2005/8/layout/default"/>
    <dgm:cxn modelId="{6926A2A0-F764-4CFC-B4F7-708B5A98949F}" srcId="{77706A70-7B6F-4EF7-8757-2FBEBC8197A0}" destId="{6CC90240-973D-43B1-8527-66C055F4B4F6}" srcOrd="7" destOrd="0" parTransId="{3BD187E8-0850-4C71-AD2D-FEAF531773F5}" sibTransId="{DBF1F7E6-6133-4D84-A201-15D8AAEE47EB}"/>
    <dgm:cxn modelId="{671ECBA9-82D9-4F5A-86A5-0322A1F2C05F}" type="presOf" srcId="{4647F781-97B2-4DBE-A448-C95C8904CFE5}" destId="{508E1AEE-A193-4FE1-90D7-1589CAD73F01}" srcOrd="0" destOrd="0" presId="urn:microsoft.com/office/officeart/2005/8/layout/default"/>
    <dgm:cxn modelId="{9F1C7AB7-5BDC-43EF-B01D-B43498CD09F5}" type="presOf" srcId="{BB2212F8-22E2-4AC6-B9BA-5DF730BF93E9}" destId="{8B7BF50F-975E-465D-B2E2-18A032682C09}" srcOrd="0" destOrd="0" presId="urn:microsoft.com/office/officeart/2005/8/layout/default"/>
    <dgm:cxn modelId="{C36775B9-651A-4C48-B567-D970851DC320}" type="presOf" srcId="{6CC90240-973D-43B1-8527-66C055F4B4F6}" destId="{CDC504B1-F436-40A2-8845-FC85C9EF917F}" srcOrd="0" destOrd="0" presId="urn:microsoft.com/office/officeart/2005/8/layout/default"/>
    <dgm:cxn modelId="{2FB4B0BB-7E09-48D9-A232-E95269BEDEA5}" type="presOf" srcId="{07D23D68-C3EF-435E-961E-1E7710D59530}" destId="{9B2DB9C4-AC56-499A-92B9-241DB7876EC2}" srcOrd="0" destOrd="0" presId="urn:microsoft.com/office/officeart/2005/8/layout/default"/>
    <dgm:cxn modelId="{ECBA64BC-95E0-47FE-828F-C8E81842D5AB}" srcId="{77706A70-7B6F-4EF7-8757-2FBEBC8197A0}" destId="{F43DB7E3-1B6B-49B1-98CB-AB0ADD44882A}" srcOrd="3" destOrd="0" parTransId="{ED49C64D-3D15-43A4-BA48-7B3FF463797D}" sibTransId="{01956D56-6E11-47E7-B8E6-3E0993DDFBB8}"/>
    <dgm:cxn modelId="{ED6733D4-56D7-4761-989C-8E8F2233C4CF}" type="presOf" srcId="{F43DB7E3-1B6B-49B1-98CB-AB0ADD44882A}" destId="{991ADD4D-C1A2-4EF4-8EF0-26D8EC3E97F9}" srcOrd="0" destOrd="0" presId="urn:microsoft.com/office/officeart/2005/8/layout/default"/>
    <dgm:cxn modelId="{E83F1DD7-99E6-4468-8AF9-BB19C344D024}" srcId="{77706A70-7B6F-4EF7-8757-2FBEBC8197A0}" destId="{BB2212F8-22E2-4AC6-B9BA-5DF730BF93E9}" srcOrd="4" destOrd="0" parTransId="{20F2493F-624B-4348-8A86-45BD04C664EC}" sibTransId="{6B31E7E5-1B6C-4436-A2C3-C54FC98183D8}"/>
    <dgm:cxn modelId="{9630DBD7-6251-4E47-8EE9-D70DCFF888D1}" srcId="{77706A70-7B6F-4EF7-8757-2FBEBC8197A0}" destId="{89B79942-6202-46AB-B6B1-7A69C78858D9}" srcOrd="0" destOrd="0" parTransId="{7FA0F976-5D74-405D-96E7-1B26F85E55F0}" sibTransId="{79F77D36-25C6-4209-8E58-4EF63DE49DCE}"/>
    <dgm:cxn modelId="{A18487DF-28A7-471C-905C-36610F316EEC}" srcId="{77706A70-7B6F-4EF7-8757-2FBEBC8197A0}" destId="{D58BEEFE-6A5A-456F-8CE6-1D1EBF5D742C}" srcOrd="5" destOrd="0" parTransId="{DD34B732-DF2B-471B-A9C0-8AC670E0C904}" sibTransId="{2912B5D5-7597-48FC-85E1-405EC254E843}"/>
    <dgm:cxn modelId="{3088EBAD-7ABE-4CB6-8B68-E6ADA3342A4A}" type="presParOf" srcId="{C0D56AA4-2B5B-4FFF-B713-3801E6A1B45D}" destId="{0658E186-FCF5-49D5-ABD2-E125C07C3F5E}" srcOrd="0" destOrd="0" presId="urn:microsoft.com/office/officeart/2005/8/layout/default"/>
    <dgm:cxn modelId="{56DF2FC5-D956-4F2A-A701-81795000E0FE}" type="presParOf" srcId="{C0D56AA4-2B5B-4FFF-B713-3801E6A1B45D}" destId="{3E721EA4-CCC7-4116-B554-4352863981C8}" srcOrd="1" destOrd="0" presId="urn:microsoft.com/office/officeart/2005/8/layout/default"/>
    <dgm:cxn modelId="{6AF2189B-8EBB-4D29-8560-AA8D892E83B3}" type="presParOf" srcId="{C0D56AA4-2B5B-4FFF-B713-3801E6A1B45D}" destId="{9B2DB9C4-AC56-499A-92B9-241DB7876EC2}" srcOrd="2" destOrd="0" presId="urn:microsoft.com/office/officeart/2005/8/layout/default"/>
    <dgm:cxn modelId="{4581EFF1-A6BB-4D47-9C68-6A612BC5DB04}" type="presParOf" srcId="{C0D56AA4-2B5B-4FFF-B713-3801E6A1B45D}" destId="{51DCDB27-0180-47D1-AF9E-6E1D2BEAEB0B}" srcOrd="3" destOrd="0" presId="urn:microsoft.com/office/officeart/2005/8/layout/default"/>
    <dgm:cxn modelId="{D20500F7-3BCE-4673-A8D5-78DB8193D2A9}" type="presParOf" srcId="{C0D56AA4-2B5B-4FFF-B713-3801E6A1B45D}" destId="{D06C2184-BE7C-4E1A-B750-940964990887}" srcOrd="4" destOrd="0" presId="urn:microsoft.com/office/officeart/2005/8/layout/default"/>
    <dgm:cxn modelId="{7935D45D-592F-49B1-8917-6BC4963EB2C6}" type="presParOf" srcId="{C0D56AA4-2B5B-4FFF-B713-3801E6A1B45D}" destId="{F2293A2A-CA4A-4175-959B-F3CE66BCEAD2}" srcOrd="5" destOrd="0" presId="urn:microsoft.com/office/officeart/2005/8/layout/default"/>
    <dgm:cxn modelId="{E14A501E-4CAA-4A22-B7B2-799621F74905}" type="presParOf" srcId="{C0D56AA4-2B5B-4FFF-B713-3801E6A1B45D}" destId="{991ADD4D-C1A2-4EF4-8EF0-26D8EC3E97F9}" srcOrd="6" destOrd="0" presId="urn:microsoft.com/office/officeart/2005/8/layout/default"/>
    <dgm:cxn modelId="{B1F44E46-1513-42C2-859E-B5AE55212959}" type="presParOf" srcId="{C0D56AA4-2B5B-4FFF-B713-3801E6A1B45D}" destId="{BA7FF67F-E087-44D4-BF67-96F0162DCCA3}" srcOrd="7" destOrd="0" presId="urn:microsoft.com/office/officeart/2005/8/layout/default"/>
    <dgm:cxn modelId="{34E7E817-5420-489A-88D3-A134919262C1}" type="presParOf" srcId="{C0D56AA4-2B5B-4FFF-B713-3801E6A1B45D}" destId="{8B7BF50F-975E-465D-B2E2-18A032682C09}" srcOrd="8" destOrd="0" presId="urn:microsoft.com/office/officeart/2005/8/layout/default"/>
    <dgm:cxn modelId="{FF8BF59E-6F50-4EAF-A86D-1F6298276662}" type="presParOf" srcId="{C0D56AA4-2B5B-4FFF-B713-3801E6A1B45D}" destId="{7BCBB430-E340-4307-AF18-33CC48AAB025}" srcOrd="9" destOrd="0" presId="urn:microsoft.com/office/officeart/2005/8/layout/default"/>
    <dgm:cxn modelId="{9A7EFA86-52DF-46FC-9579-CC2D68AD5F19}" type="presParOf" srcId="{C0D56AA4-2B5B-4FFF-B713-3801E6A1B45D}" destId="{D2255266-2F44-412A-9539-ADC945D4496B}" srcOrd="10" destOrd="0" presId="urn:microsoft.com/office/officeart/2005/8/layout/default"/>
    <dgm:cxn modelId="{0D53FF96-2B63-47A2-9864-4523C47A9BF7}" type="presParOf" srcId="{C0D56AA4-2B5B-4FFF-B713-3801E6A1B45D}" destId="{228B69CA-204B-47FE-BF8A-1024EDD814C4}" srcOrd="11" destOrd="0" presId="urn:microsoft.com/office/officeart/2005/8/layout/default"/>
    <dgm:cxn modelId="{4214740D-713A-4435-A5FF-F302CE9E6D4E}" type="presParOf" srcId="{C0D56AA4-2B5B-4FFF-B713-3801E6A1B45D}" destId="{508E1AEE-A193-4FE1-90D7-1589CAD73F01}" srcOrd="12" destOrd="0" presId="urn:microsoft.com/office/officeart/2005/8/layout/default"/>
    <dgm:cxn modelId="{BCBC61F6-A0E6-4720-BCFC-B0CC0A04C10A}" type="presParOf" srcId="{C0D56AA4-2B5B-4FFF-B713-3801E6A1B45D}" destId="{593381D9-BF15-4F17-8B5A-1EAF08415CCB}" srcOrd="13" destOrd="0" presId="urn:microsoft.com/office/officeart/2005/8/layout/default"/>
    <dgm:cxn modelId="{FAAE2E79-AB56-46D6-B692-34984C3EF9B9}" type="presParOf" srcId="{C0D56AA4-2B5B-4FFF-B713-3801E6A1B45D}" destId="{CDC504B1-F436-40A2-8845-FC85C9EF917F}" srcOrd="14" destOrd="0" presId="urn:microsoft.com/office/officeart/2005/8/layout/default"/>
    <dgm:cxn modelId="{4481E2F3-A231-4670-865A-19C448B5D486}" type="presParOf" srcId="{C0D56AA4-2B5B-4FFF-B713-3801E6A1B45D}" destId="{7EEDD144-96F3-42DD-8D13-21A8C6DD91EB}" srcOrd="15" destOrd="0" presId="urn:microsoft.com/office/officeart/2005/8/layout/default"/>
    <dgm:cxn modelId="{D0F85187-1624-4D6E-9DD5-8B4D1175F6CC}" type="presParOf" srcId="{C0D56AA4-2B5B-4FFF-B713-3801E6A1B45D}" destId="{D83C8EE3-2B54-446E-98BC-54362D176FDB}"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8FEE3-81D2-4499-A4F5-FC5832E257B8}">
      <dsp:nvSpPr>
        <dsp:cNvPr id="0" name=""/>
        <dsp:cNvSpPr/>
      </dsp:nvSpPr>
      <dsp:spPr>
        <a:xfrm>
          <a:off x="534064" y="87401"/>
          <a:ext cx="1612687" cy="1612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6B835-5031-45FB-A343-4C9502D8109F}">
      <dsp:nvSpPr>
        <dsp:cNvPr id="0" name=""/>
        <dsp:cNvSpPr/>
      </dsp:nvSpPr>
      <dsp:spPr>
        <a:xfrm>
          <a:off x="877752" y="431089"/>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0DE1C6-2D30-4A18-9640-0BEFB5981204}">
      <dsp:nvSpPr>
        <dsp:cNvPr id="0" name=""/>
        <dsp:cNvSpPr/>
      </dsp:nvSpPr>
      <dsp:spPr>
        <a:xfrm>
          <a:off x="18533" y="2202401"/>
          <a:ext cx="26437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t>in the rapidly evolving landscape of healthcare and insurance, accurate prediction of health insurance costs has become paramount.</a:t>
          </a:r>
        </a:p>
      </dsp:txBody>
      <dsp:txXfrm>
        <a:off x="18533" y="2202401"/>
        <a:ext cx="2643750" cy="1080000"/>
      </dsp:txXfrm>
    </dsp:sp>
    <dsp:sp modelId="{ACAA76E0-BCC2-4850-814A-F58A0A922674}">
      <dsp:nvSpPr>
        <dsp:cNvPr id="0" name=""/>
        <dsp:cNvSpPr/>
      </dsp:nvSpPr>
      <dsp:spPr>
        <a:xfrm>
          <a:off x="3640470" y="87401"/>
          <a:ext cx="1612687" cy="1612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A2E24-AB81-4A48-848E-E8383218D7B2}">
      <dsp:nvSpPr>
        <dsp:cNvPr id="0" name=""/>
        <dsp:cNvSpPr/>
      </dsp:nvSpPr>
      <dsp:spPr>
        <a:xfrm>
          <a:off x="3984158" y="431089"/>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640A39-380B-43D9-98B8-0F470D324739}">
      <dsp:nvSpPr>
        <dsp:cNvPr id="0" name=""/>
        <dsp:cNvSpPr/>
      </dsp:nvSpPr>
      <dsp:spPr>
        <a:xfrm>
          <a:off x="3124939" y="2202401"/>
          <a:ext cx="26437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t>this project aims to leverage machine learning techniques to develop a predictive model for health insurance costs. by integrating diverse data sources and employing advanced algorithms, the project seeks to enhance the accuracy and efficiency of cost prediction. </a:t>
          </a:r>
        </a:p>
      </dsp:txBody>
      <dsp:txXfrm>
        <a:off x="3124939" y="2202401"/>
        <a:ext cx="2643750" cy="1080000"/>
      </dsp:txXfrm>
    </dsp:sp>
    <dsp:sp modelId="{F6F25FAB-FDB3-40F0-84DF-C945A52222CC}">
      <dsp:nvSpPr>
        <dsp:cNvPr id="0" name=""/>
        <dsp:cNvSpPr/>
      </dsp:nvSpPr>
      <dsp:spPr>
        <a:xfrm>
          <a:off x="6746877" y="87401"/>
          <a:ext cx="1612687" cy="1612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A922A-A0B5-47B6-BA37-D17D296A45D0}">
      <dsp:nvSpPr>
        <dsp:cNvPr id="0" name=""/>
        <dsp:cNvSpPr/>
      </dsp:nvSpPr>
      <dsp:spPr>
        <a:xfrm>
          <a:off x="7090564" y="431089"/>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1A02BF-E5CE-4F45-A86E-9C503BE98FC4}">
      <dsp:nvSpPr>
        <dsp:cNvPr id="0" name=""/>
        <dsp:cNvSpPr/>
      </dsp:nvSpPr>
      <dsp:spPr>
        <a:xfrm>
          <a:off x="6231345" y="2202401"/>
          <a:ext cx="26437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t>this initiative is not merely about forecasting expenses; it’s about transforming how insurance companies assess risk, price policies, and manage claims. the ultimate goal is to create a more equitable, efficient, and responsive health insurance system.</a:t>
          </a:r>
        </a:p>
      </dsp:txBody>
      <dsp:txXfrm>
        <a:off x="6231345" y="2202401"/>
        <a:ext cx="2643750" cy="108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98587-FBA1-4B67-B3E3-2E833159A8A0}">
      <dsp:nvSpPr>
        <dsp:cNvPr id="0" name=""/>
        <dsp:cNvSpPr/>
      </dsp:nvSpPr>
      <dsp:spPr>
        <a:xfrm>
          <a:off x="12041" y="785548"/>
          <a:ext cx="1032385" cy="10323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904FB-C953-4770-855A-A46C765CEB65}">
      <dsp:nvSpPr>
        <dsp:cNvPr id="0" name=""/>
        <dsp:cNvSpPr/>
      </dsp:nvSpPr>
      <dsp:spPr>
        <a:xfrm>
          <a:off x="228842" y="1002349"/>
          <a:ext cx="598783" cy="598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6FB4A8-1921-4802-BE84-F0EA90E96EB4}">
      <dsp:nvSpPr>
        <dsp:cNvPr id="0" name=""/>
        <dsp:cNvSpPr/>
      </dsp:nvSpPr>
      <dsp:spPr>
        <a:xfrm>
          <a:off x="1265653" y="785548"/>
          <a:ext cx="2433481" cy="10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The successful implementation of this project will yield multiple benefits:</a:t>
          </a:r>
        </a:p>
      </dsp:txBody>
      <dsp:txXfrm>
        <a:off x="1265653" y="785548"/>
        <a:ext cx="2433481" cy="1032385"/>
      </dsp:txXfrm>
    </dsp:sp>
    <dsp:sp modelId="{CB8C9DC6-A116-410B-B151-619560E8B3F9}">
      <dsp:nvSpPr>
        <dsp:cNvPr id="0" name=""/>
        <dsp:cNvSpPr/>
      </dsp:nvSpPr>
      <dsp:spPr>
        <a:xfrm>
          <a:off x="4123150" y="785548"/>
          <a:ext cx="1032385" cy="10323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AB218-1385-4B9B-8927-4D5D57153A7B}">
      <dsp:nvSpPr>
        <dsp:cNvPr id="0" name=""/>
        <dsp:cNvSpPr/>
      </dsp:nvSpPr>
      <dsp:spPr>
        <a:xfrm>
          <a:off x="4339951" y="1002349"/>
          <a:ext cx="598783" cy="598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2EA5B4-7C5C-42DD-95D6-58635F216301}">
      <dsp:nvSpPr>
        <dsp:cNvPr id="0" name=""/>
        <dsp:cNvSpPr/>
      </dsp:nvSpPr>
      <dsp:spPr>
        <a:xfrm>
          <a:off x="5376761" y="785548"/>
          <a:ext cx="2433481" cy="10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Increased Accuracy</a:t>
          </a:r>
          <a:r>
            <a:rPr lang="en-US" sz="1300" kern="1200"/>
            <a:t>: More precise predictions of health insurance costs, leading to better pricing and risk assessment.</a:t>
          </a:r>
        </a:p>
      </dsp:txBody>
      <dsp:txXfrm>
        <a:off x="5376761" y="785548"/>
        <a:ext cx="2433481" cy="1032385"/>
      </dsp:txXfrm>
    </dsp:sp>
    <dsp:sp modelId="{C4A6A0C3-AC95-4841-AD36-41F6C0C883BB}">
      <dsp:nvSpPr>
        <dsp:cNvPr id="0" name=""/>
        <dsp:cNvSpPr/>
      </dsp:nvSpPr>
      <dsp:spPr>
        <a:xfrm>
          <a:off x="8234258" y="785548"/>
          <a:ext cx="1032385" cy="10323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49CF99-E9BB-4B94-BCA0-24A04237BDFF}">
      <dsp:nvSpPr>
        <dsp:cNvPr id="0" name=""/>
        <dsp:cNvSpPr/>
      </dsp:nvSpPr>
      <dsp:spPr>
        <a:xfrm>
          <a:off x="8451059" y="1002349"/>
          <a:ext cx="598783" cy="5987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D6080C-D5B9-4536-BEEA-FFC024DF8842}">
      <dsp:nvSpPr>
        <dsp:cNvPr id="0" name=""/>
        <dsp:cNvSpPr/>
      </dsp:nvSpPr>
      <dsp:spPr>
        <a:xfrm>
          <a:off x="9487869" y="785548"/>
          <a:ext cx="2433481" cy="10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Operational Efficiency</a:t>
          </a:r>
          <a:r>
            <a:rPr lang="en-US" sz="1300" kern="1200"/>
            <a:t>: Streamlined processes and reduced administrative burdens through automation.</a:t>
          </a:r>
        </a:p>
      </dsp:txBody>
      <dsp:txXfrm>
        <a:off x="9487869" y="785548"/>
        <a:ext cx="2433481" cy="1032385"/>
      </dsp:txXfrm>
    </dsp:sp>
    <dsp:sp modelId="{99C8EE48-1D25-4642-9182-D51043560F3D}">
      <dsp:nvSpPr>
        <dsp:cNvPr id="0" name=""/>
        <dsp:cNvSpPr/>
      </dsp:nvSpPr>
      <dsp:spPr>
        <a:xfrm>
          <a:off x="12041" y="2562629"/>
          <a:ext cx="1032385" cy="10323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F58043-EDB0-4632-9607-C5FBA60B1EB8}">
      <dsp:nvSpPr>
        <dsp:cNvPr id="0" name=""/>
        <dsp:cNvSpPr/>
      </dsp:nvSpPr>
      <dsp:spPr>
        <a:xfrm>
          <a:off x="228842" y="2779430"/>
          <a:ext cx="598783" cy="5987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824BD0-9EA3-4DDF-8245-8198E1B147C4}">
      <dsp:nvSpPr>
        <dsp:cNvPr id="0" name=""/>
        <dsp:cNvSpPr/>
      </dsp:nvSpPr>
      <dsp:spPr>
        <a:xfrm>
          <a:off x="1265653" y="2562629"/>
          <a:ext cx="2433481" cy="10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Enhanced Customer Experience</a:t>
          </a:r>
          <a:r>
            <a:rPr lang="en-US" sz="1300" kern="1200"/>
            <a:t>: Tailored insurance plans and faster service, resulting in higher customer satisfaction.</a:t>
          </a:r>
        </a:p>
      </dsp:txBody>
      <dsp:txXfrm>
        <a:off x="1265653" y="2562629"/>
        <a:ext cx="2433481" cy="1032385"/>
      </dsp:txXfrm>
    </dsp:sp>
    <dsp:sp modelId="{CC7D9BAA-6444-4A78-9F37-5911E4F19913}">
      <dsp:nvSpPr>
        <dsp:cNvPr id="0" name=""/>
        <dsp:cNvSpPr/>
      </dsp:nvSpPr>
      <dsp:spPr>
        <a:xfrm>
          <a:off x="4123150" y="2562629"/>
          <a:ext cx="1032385" cy="10323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E286F-D8C8-4DF6-BF1D-B4712A354185}">
      <dsp:nvSpPr>
        <dsp:cNvPr id="0" name=""/>
        <dsp:cNvSpPr/>
      </dsp:nvSpPr>
      <dsp:spPr>
        <a:xfrm>
          <a:off x="4339951" y="2779430"/>
          <a:ext cx="598783" cy="5987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D4183E-2FDA-44BB-B3E0-588D1BD8166B}">
      <dsp:nvSpPr>
        <dsp:cNvPr id="0" name=""/>
        <dsp:cNvSpPr/>
      </dsp:nvSpPr>
      <dsp:spPr>
        <a:xfrm>
          <a:off x="5376761" y="2562629"/>
          <a:ext cx="2433481" cy="10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Proactive Health Management</a:t>
          </a:r>
          <a:r>
            <a:rPr lang="en-US" sz="1300" kern="1200"/>
            <a:t>: Early identification of high-risk individuals and preventive care measures to reduce future costs.</a:t>
          </a:r>
        </a:p>
      </dsp:txBody>
      <dsp:txXfrm>
        <a:off x="5376761" y="2562629"/>
        <a:ext cx="2433481" cy="1032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70DFA-BD4D-49C2-A315-06FD41E858CC}">
      <dsp:nvSpPr>
        <dsp:cNvPr id="0" name=""/>
        <dsp:cNvSpPr/>
      </dsp:nvSpPr>
      <dsp:spPr>
        <a:xfrm>
          <a:off x="1309409" y="0"/>
          <a:ext cx="2629992" cy="15779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1. Pricing and Underwriting</a:t>
          </a:r>
          <a:endParaRPr lang="en-US" sz="1600" kern="1200"/>
        </a:p>
      </dsp:txBody>
      <dsp:txXfrm>
        <a:off x="1309409" y="0"/>
        <a:ext cx="2629992" cy="1577995"/>
      </dsp:txXfrm>
    </dsp:sp>
    <dsp:sp modelId="{5B758E92-F26E-45BC-A816-0812A25D8616}">
      <dsp:nvSpPr>
        <dsp:cNvPr id="0" name=""/>
        <dsp:cNvSpPr/>
      </dsp:nvSpPr>
      <dsp:spPr>
        <a:xfrm>
          <a:off x="4181150" y="1565"/>
          <a:ext cx="2629992" cy="15779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Premium Calculation</a:t>
          </a:r>
          <a:r>
            <a:rPr lang="en-US" sz="1600" kern="1200" dirty="0"/>
            <a:t>: Insurers can set more accurate premiums based on the predicted risk of individual policyholders.</a:t>
          </a:r>
        </a:p>
      </dsp:txBody>
      <dsp:txXfrm>
        <a:off x="4181150" y="1565"/>
        <a:ext cx="2629992" cy="1577995"/>
      </dsp:txXfrm>
    </dsp:sp>
    <dsp:sp modelId="{4CB6D30E-8950-4BE3-B4EA-E37F8B9EEDCA}">
      <dsp:nvSpPr>
        <dsp:cNvPr id="0" name=""/>
        <dsp:cNvSpPr/>
      </dsp:nvSpPr>
      <dsp:spPr>
        <a:xfrm>
          <a:off x="7074142" y="1565"/>
          <a:ext cx="2629992" cy="15779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Risk Assessment</a:t>
          </a:r>
          <a:r>
            <a:rPr lang="en-US" sz="1600" kern="1200"/>
            <a:t>: Assess the risk profile of new applicants more accurately and quickly, leading to better underwriting decisions.</a:t>
          </a:r>
        </a:p>
      </dsp:txBody>
      <dsp:txXfrm>
        <a:off x="7074142" y="1565"/>
        <a:ext cx="2629992" cy="1577995"/>
      </dsp:txXfrm>
    </dsp:sp>
    <dsp:sp modelId="{249C7966-618E-4328-833A-1B50A1372340}">
      <dsp:nvSpPr>
        <dsp:cNvPr id="0" name=""/>
        <dsp:cNvSpPr/>
      </dsp:nvSpPr>
      <dsp:spPr>
        <a:xfrm>
          <a:off x="1288159" y="1842560"/>
          <a:ext cx="2629992" cy="15779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2. Customer Segmentation</a:t>
          </a:r>
          <a:endParaRPr lang="en-US" sz="1600" kern="1200"/>
        </a:p>
      </dsp:txBody>
      <dsp:txXfrm>
        <a:off x="1288159" y="1842560"/>
        <a:ext cx="2629992" cy="1577995"/>
      </dsp:txXfrm>
    </dsp:sp>
    <dsp:sp modelId="{972492E1-3552-46CB-B286-65A1CAD44FEC}">
      <dsp:nvSpPr>
        <dsp:cNvPr id="0" name=""/>
        <dsp:cNvSpPr/>
      </dsp:nvSpPr>
      <dsp:spPr>
        <a:xfrm>
          <a:off x="4181150" y="1842560"/>
          <a:ext cx="2629992" cy="15779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Personalized Plans</a:t>
          </a:r>
          <a:r>
            <a:rPr lang="en-US" sz="1600" kern="1200"/>
            <a:t>: Offer tailored insurance plans to different segments of customers based on their predicted healthcare costs.</a:t>
          </a:r>
        </a:p>
      </dsp:txBody>
      <dsp:txXfrm>
        <a:off x="4181150" y="1842560"/>
        <a:ext cx="2629992" cy="1577995"/>
      </dsp:txXfrm>
    </dsp:sp>
    <dsp:sp modelId="{D0F32F50-1A48-44BE-80E6-EB51417ABD6E}">
      <dsp:nvSpPr>
        <dsp:cNvPr id="0" name=""/>
        <dsp:cNvSpPr/>
      </dsp:nvSpPr>
      <dsp:spPr>
        <a:xfrm>
          <a:off x="7074142" y="1842560"/>
          <a:ext cx="2629992" cy="15779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Marketing Strategies</a:t>
          </a:r>
          <a:r>
            <a:rPr lang="en-US" sz="1600" kern="1200"/>
            <a:t>: Develop targeted marketing campaigns for different customer segments.</a:t>
          </a:r>
        </a:p>
      </dsp:txBody>
      <dsp:txXfrm>
        <a:off x="7074142" y="1842560"/>
        <a:ext cx="2629992" cy="1577995"/>
      </dsp:txXfrm>
    </dsp:sp>
    <dsp:sp modelId="{3A973EC6-8B31-4A42-8112-B6C6B2659505}">
      <dsp:nvSpPr>
        <dsp:cNvPr id="0" name=""/>
        <dsp:cNvSpPr/>
      </dsp:nvSpPr>
      <dsp:spPr>
        <a:xfrm>
          <a:off x="1288159" y="3683554"/>
          <a:ext cx="2629992" cy="15779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3. Cost Management</a:t>
          </a:r>
          <a:endParaRPr lang="en-US" sz="1600" kern="1200"/>
        </a:p>
      </dsp:txBody>
      <dsp:txXfrm>
        <a:off x="1288159" y="3683554"/>
        <a:ext cx="2629992" cy="1577995"/>
      </dsp:txXfrm>
    </dsp:sp>
    <dsp:sp modelId="{B820649A-A89F-4BEC-9BE7-81CE5FCD59FF}">
      <dsp:nvSpPr>
        <dsp:cNvPr id="0" name=""/>
        <dsp:cNvSpPr/>
      </dsp:nvSpPr>
      <dsp:spPr>
        <a:xfrm>
          <a:off x="4181150" y="3683554"/>
          <a:ext cx="2629992" cy="15779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Identifying High-Cost Patients</a:t>
          </a:r>
          <a:r>
            <a:rPr lang="en-US" sz="1600" kern="1200"/>
            <a:t>: Predict which policyholders are likely to incur high costs and proactively manage their health to reduce expenses.</a:t>
          </a:r>
        </a:p>
      </dsp:txBody>
      <dsp:txXfrm>
        <a:off x="4181150" y="3683554"/>
        <a:ext cx="2629992" cy="1577995"/>
      </dsp:txXfrm>
    </dsp:sp>
    <dsp:sp modelId="{04AF8408-6301-4CA4-87B6-E1B02C62687A}">
      <dsp:nvSpPr>
        <dsp:cNvPr id="0" name=""/>
        <dsp:cNvSpPr/>
      </dsp:nvSpPr>
      <dsp:spPr>
        <a:xfrm>
          <a:off x="7074142" y="3683554"/>
          <a:ext cx="2629992" cy="15779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Resource Allocation</a:t>
          </a:r>
          <a:r>
            <a:rPr lang="en-US" sz="1600" kern="1200"/>
            <a:t>: Allocate healthcare resources more efficiently based on the predicted needs of different segments of the insured population.</a:t>
          </a:r>
        </a:p>
      </dsp:txBody>
      <dsp:txXfrm>
        <a:off x="7074142" y="3683554"/>
        <a:ext cx="2629992" cy="15779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E186-FCF5-49D5-ABD2-E125C07C3F5E}">
      <dsp:nvSpPr>
        <dsp:cNvPr id="0" name=""/>
        <dsp:cNvSpPr/>
      </dsp:nvSpPr>
      <dsp:spPr>
        <a:xfrm>
          <a:off x="0" y="96765"/>
          <a:ext cx="2325839" cy="13955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4. Fraud Detection</a:t>
          </a:r>
          <a:endParaRPr lang="en-US" sz="1300" kern="1200"/>
        </a:p>
      </dsp:txBody>
      <dsp:txXfrm>
        <a:off x="0" y="96765"/>
        <a:ext cx="2325839" cy="1395503"/>
      </dsp:txXfrm>
    </dsp:sp>
    <dsp:sp modelId="{9B2DB9C4-AC56-499A-92B9-241DB7876EC2}">
      <dsp:nvSpPr>
        <dsp:cNvPr id="0" name=""/>
        <dsp:cNvSpPr/>
      </dsp:nvSpPr>
      <dsp:spPr>
        <a:xfrm>
          <a:off x="2558424" y="96765"/>
          <a:ext cx="2325839" cy="13955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Anomaly Detection</a:t>
          </a:r>
          <a:r>
            <a:rPr lang="en-US" sz="1300" kern="1200"/>
            <a:t>: Identify unusual patterns in claims that could indicate fraudulent activity.</a:t>
          </a:r>
        </a:p>
      </dsp:txBody>
      <dsp:txXfrm>
        <a:off x="2558424" y="96765"/>
        <a:ext cx="2325839" cy="1395503"/>
      </dsp:txXfrm>
    </dsp:sp>
    <dsp:sp modelId="{D06C2184-BE7C-4E1A-B750-940964990887}">
      <dsp:nvSpPr>
        <dsp:cNvPr id="0" name=""/>
        <dsp:cNvSpPr/>
      </dsp:nvSpPr>
      <dsp:spPr>
        <a:xfrm>
          <a:off x="5116847" y="96765"/>
          <a:ext cx="2325839" cy="13955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Claims Auditing</a:t>
          </a:r>
          <a:r>
            <a:rPr lang="en-US" sz="1300" kern="1200"/>
            <a:t>: Automatically flag suspicious claims for further review.</a:t>
          </a:r>
        </a:p>
      </dsp:txBody>
      <dsp:txXfrm>
        <a:off x="5116847" y="96765"/>
        <a:ext cx="2325839" cy="1395503"/>
      </dsp:txXfrm>
    </dsp:sp>
    <dsp:sp modelId="{991ADD4D-C1A2-4EF4-8EF0-26D8EC3E97F9}">
      <dsp:nvSpPr>
        <dsp:cNvPr id="0" name=""/>
        <dsp:cNvSpPr/>
      </dsp:nvSpPr>
      <dsp:spPr>
        <a:xfrm>
          <a:off x="0" y="1724853"/>
          <a:ext cx="2325839" cy="13955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5. Improving Healthcare Outcomes</a:t>
          </a:r>
          <a:endParaRPr lang="en-US" sz="1300" kern="1200"/>
        </a:p>
      </dsp:txBody>
      <dsp:txXfrm>
        <a:off x="0" y="1724853"/>
        <a:ext cx="2325839" cy="1395503"/>
      </dsp:txXfrm>
    </dsp:sp>
    <dsp:sp modelId="{8B7BF50F-975E-465D-B2E2-18A032682C09}">
      <dsp:nvSpPr>
        <dsp:cNvPr id="0" name=""/>
        <dsp:cNvSpPr/>
      </dsp:nvSpPr>
      <dsp:spPr>
        <a:xfrm>
          <a:off x="2558424" y="1724853"/>
          <a:ext cx="2325839" cy="13955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Preventive Care</a:t>
          </a:r>
          <a:r>
            <a:rPr lang="en-US" sz="1300" kern="1200"/>
            <a:t>: Identify individuals who may benefit from preventive care interventions to reduce the likelihood of high future costs.</a:t>
          </a:r>
        </a:p>
      </dsp:txBody>
      <dsp:txXfrm>
        <a:off x="2558424" y="1724853"/>
        <a:ext cx="2325839" cy="1395503"/>
      </dsp:txXfrm>
    </dsp:sp>
    <dsp:sp modelId="{D2255266-2F44-412A-9539-ADC945D4496B}">
      <dsp:nvSpPr>
        <dsp:cNvPr id="0" name=""/>
        <dsp:cNvSpPr/>
      </dsp:nvSpPr>
      <dsp:spPr>
        <a:xfrm>
          <a:off x="5116847" y="1724853"/>
          <a:ext cx="2325839" cy="13955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Chronic Disease Management</a:t>
          </a:r>
          <a:r>
            <a:rPr lang="en-US" sz="1300" kern="1200"/>
            <a:t>: Predict and manage chronic conditions more effectively to prevent costly complications.</a:t>
          </a:r>
        </a:p>
      </dsp:txBody>
      <dsp:txXfrm>
        <a:off x="5116847" y="1724853"/>
        <a:ext cx="2325839" cy="1395503"/>
      </dsp:txXfrm>
    </dsp:sp>
    <dsp:sp modelId="{508E1AEE-A193-4FE1-90D7-1589CAD73F01}">
      <dsp:nvSpPr>
        <dsp:cNvPr id="0" name=""/>
        <dsp:cNvSpPr/>
      </dsp:nvSpPr>
      <dsp:spPr>
        <a:xfrm>
          <a:off x="0" y="3352941"/>
          <a:ext cx="2325839" cy="13955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6. Operational Efficiency</a:t>
          </a:r>
          <a:endParaRPr lang="en-US" sz="1300" kern="1200"/>
        </a:p>
      </dsp:txBody>
      <dsp:txXfrm>
        <a:off x="0" y="3352941"/>
        <a:ext cx="2325839" cy="1395503"/>
      </dsp:txXfrm>
    </dsp:sp>
    <dsp:sp modelId="{CDC504B1-F436-40A2-8845-FC85C9EF917F}">
      <dsp:nvSpPr>
        <dsp:cNvPr id="0" name=""/>
        <dsp:cNvSpPr/>
      </dsp:nvSpPr>
      <dsp:spPr>
        <a:xfrm>
          <a:off x="2558424" y="3352941"/>
          <a:ext cx="2325839" cy="13955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Automation of Claims Processing</a:t>
          </a:r>
          <a:r>
            <a:rPr lang="en-US" sz="1300" kern="1200"/>
            <a:t>: Streamline the claims process by predicting the expected cost and automatically approving claims within certain thresholds.</a:t>
          </a:r>
        </a:p>
      </dsp:txBody>
      <dsp:txXfrm>
        <a:off x="2558424" y="3352941"/>
        <a:ext cx="2325839" cy="1395503"/>
      </dsp:txXfrm>
    </dsp:sp>
    <dsp:sp modelId="{D83C8EE3-2B54-446E-98BC-54362D176FDB}">
      <dsp:nvSpPr>
        <dsp:cNvPr id="0" name=""/>
        <dsp:cNvSpPr/>
      </dsp:nvSpPr>
      <dsp:spPr>
        <a:xfrm>
          <a:off x="5116847" y="3352941"/>
          <a:ext cx="2325839" cy="13955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Reducing Administrative Costs</a:t>
          </a:r>
          <a:r>
            <a:rPr lang="en-US" sz="1300" kern="1200"/>
            <a:t>: Decrease the administrative burden by automating parts of the pricing, underwriting, and claims processes.</a:t>
          </a:r>
        </a:p>
      </dsp:txBody>
      <dsp:txXfrm>
        <a:off x="5116847" y="3352941"/>
        <a:ext cx="2325839" cy="139550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FD34-5271-DCC6-BAB7-5E3A19E98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B6D642-09AD-C352-236B-D9F7B4680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12F2FF-C460-CEB7-87B4-DEB335E4C46F}"/>
              </a:ext>
            </a:extLst>
          </p:cNvPr>
          <p:cNvSpPr>
            <a:spLocks noGrp="1"/>
          </p:cNvSpPr>
          <p:nvPr>
            <p:ph type="dt" sz="half" idx="10"/>
          </p:nvPr>
        </p:nvSpPr>
        <p:spPr/>
        <p:txBody>
          <a:bodyPr/>
          <a:lstStyle/>
          <a:p>
            <a:fld id="{EF7C795D-3B9F-4BF8-8940-44EFCEB99D7A}" type="datetimeFigureOut">
              <a:rPr lang="en-IN" smtClean="0"/>
              <a:t>20-07-2024</a:t>
            </a:fld>
            <a:endParaRPr lang="en-IN"/>
          </a:p>
        </p:txBody>
      </p:sp>
      <p:sp>
        <p:nvSpPr>
          <p:cNvPr id="5" name="Footer Placeholder 4">
            <a:extLst>
              <a:ext uri="{FF2B5EF4-FFF2-40B4-BE49-F238E27FC236}">
                <a16:creationId xmlns:a16="http://schemas.microsoft.com/office/drawing/2014/main" id="{066064ED-7836-9CDD-A8AD-9359F15144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31CFD-B3B0-D874-33F1-E47AE14ED565}"/>
              </a:ext>
            </a:extLst>
          </p:cNvPr>
          <p:cNvSpPr>
            <a:spLocks noGrp="1"/>
          </p:cNvSpPr>
          <p:nvPr>
            <p:ph type="sldNum" sz="quarter" idx="12"/>
          </p:nvPr>
        </p:nvSpPr>
        <p:spPr/>
        <p:txBody>
          <a:bodyPr/>
          <a:lstStyle/>
          <a:p>
            <a:fld id="{6144A6C2-1D15-4A44-AF8F-EA6C765D7255}" type="slidenum">
              <a:rPr lang="en-IN" smtClean="0"/>
              <a:t>‹#›</a:t>
            </a:fld>
            <a:endParaRPr lang="en-IN"/>
          </a:p>
        </p:txBody>
      </p:sp>
    </p:spTree>
    <p:extLst>
      <p:ext uri="{BB962C8B-B14F-4D97-AF65-F5344CB8AC3E}">
        <p14:creationId xmlns:p14="http://schemas.microsoft.com/office/powerpoint/2010/main" val="297609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1055-982F-F542-E196-8FFF2D8A6C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82C280-A0D8-A682-9586-5B72106418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E34CC-21B9-D5A4-957C-C0AB1F883ADC}"/>
              </a:ext>
            </a:extLst>
          </p:cNvPr>
          <p:cNvSpPr>
            <a:spLocks noGrp="1"/>
          </p:cNvSpPr>
          <p:nvPr>
            <p:ph type="dt" sz="half" idx="10"/>
          </p:nvPr>
        </p:nvSpPr>
        <p:spPr/>
        <p:txBody>
          <a:bodyPr/>
          <a:lstStyle/>
          <a:p>
            <a:fld id="{EF7C795D-3B9F-4BF8-8940-44EFCEB99D7A}" type="datetimeFigureOut">
              <a:rPr lang="en-IN" smtClean="0"/>
              <a:t>20-07-2024</a:t>
            </a:fld>
            <a:endParaRPr lang="en-IN"/>
          </a:p>
        </p:txBody>
      </p:sp>
      <p:sp>
        <p:nvSpPr>
          <p:cNvPr id="5" name="Footer Placeholder 4">
            <a:extLst>
              <a:ext uri="{FF2B5EF4-FFF2-40B4-BE49-F238E27FC236}">
                <a16:creationId xmlns:a16="http://schemas.microsoft.com/office/drawing/2014/main" id="{DB6523FD-0957-DB61-9E7C-8D4369DC52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D840DE-9265-6F23-4358-EBC0408BF9B6}"/>
              </a:ext>
            </a:extLst>
          </p:cNvPr>
          <p:cNvSpPr>
            <a:spLocks noGrp="1"/>
          </p:cNvSpPr>
          <p:nvPr>
            <p:ph type="sldNum" sz="quarter" idx="12"/>
          </p:nvPr>
        </p:nvSpPr>
        <p:spPr/>
        <p:txBody>
          <a:bodyPr/>
          <a:lstStyle/>
          <a:p>
            <a:fld id="{6144A6C2-1D15-4A44-AF8F-EA6C765D7255}" type="slidenum">
              <a:rPr lang="en-IN" smtClean="0"/>
              <a:t>‹#›</a:t>
            </a:fld>
            <a:endParaRPr lang="en-IN"/>
          </a:p>
        </p:txBody>
      </p:sp>
    </p:spTree>
    <p:extLst>
      <p:ext uri="{BB962C8B-B14F-4D97-AF65-F5344CB8AC3E}">
        <p14:creationId xmlns:p14="http://schemas.microsoft.com/office/powerpoint/2010/main" val="327341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5E909B-C151-AA89-10A0-288467D927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48E168-D197-BBBE-CDFA-03C82FE385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125CC-998E-7A0F-F68C-5A42F452B07C}"/>
              </a:ext>
            </a:extLst>
          </p:cNvPr>
          <p:cNvSpPr>
            <a:spLocks noGrp="1"/>
          </p:cNvSpPr>
          <p:nvPr>
            <p:ph type="dt" sz="half" idx="10"/>
          </p:nvPr>
        </p:nvSpPr>
        <p:spPr/>
        <p:txBody>
          <a:bodyPr/>
          <a:lstStyle/>
          <a:p>
            <a:fld id="{EF7C795D-3B9F-4BF8-8940-44EFCEB99D7A}" type="datetimeFigureOut">
              <a:rPr lang="en-IN" smtClean="0"/>
              <a:t>20-07-2024</a:t>
            </a:fld>
            <a:endParaRPr lang="en-IN"/>
          </a:p>
        </p:txBody>
      </p:sp>
      <p:sp>
        <p:nvSpPr>
          <p:cNvPr id="5" name="Footer Placeholder 4">
            <a:extLst>
              <a:ext uri="{FF2B5EF4-FFF2-40B4-BE49-F238E27FC236}">
                <a16:creationId xmlns:a16="http://schemas.microsoft.com/office/drawing/2014/main" id="{08352C38-048A-E338-884A-3E6551F194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710B9-735D-3C3C-90F5-5854D0FF1C69}"/>
              </a:ext>
            </a:extLst>
          </p:cNvPr>
          <p:cNvSpPr>
            <a:spLocks noGrp="1"/>
          </p:cNvSpPr>
          <p:nvPr>
            <p:ph type="sldNum" sz="quarter" idx="12"/>
          </p:nvPr>
        </p:nvSpPr>
        <p:spPr/>
        <p:txBody>
          <a:bodyPr/>
          <a:lstStyle/>
          <a:p>
            <a:fld id="{6144A6C2-1D15-4A44-AF8F-EA6C765D7255}" type="slidenum">
              <a:rPr lang="en-IN" smtClean="0"/>
              <a:t>‹#›</a:t>
            </a:fld>
            <a:endParaRPr lang="en-IN"/>
          </a:p>
        </p:txBody>
      </p:sp>
    </p:spTree>
    <p:extLst>
      <p:ext uri="{BB962C8B-B14F-4D97-AF65-F5344CB8AC3E}">
        <p14:creationId xmlns:p14="http://schemas.microsoft.com/office/powerpoint/2010/main" val="413671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37DB-BD25-5F36-F471-0B2AF82874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A79EE2-126C-B8DE-EDA2-413DA95BE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EECC28-3A3B-FB26-D77C-04484BE6BCC8}"/>
              </a:ext>
            </a:extLst>
          </p:cNvPr>
          <p:cNvSpPr>
            <a:spLocks noGrp="1"/>
          </p:cNvSpPr>
          <p:nvPr>
            <p:ph type="dt" sz="half" idx="10"/>
          </p:nvPr>
        </p:nvSpPr>
        <p:spPr/>
        <p:txBody>
          <a:bodyPr/>
          <a:lstStyle/>
          <a:p>
            <a:fld id="{EF7C795D-3B9F-4BF8-8940-44EFCEB99D7A}" type="datetimeFigureOut">
              <a:rPr lang="en-IN" smtClean="0"/>
              <a:t>20-07-2024</a:t>
            </a:fld>
            <a:endParaRPr lang="en-IN"/>
          </a:p>
        </p:txBody>
      </p:sp>
      <p:sp>
        <p:nvSpPr>
          <p:cNvPr id="5" name="Footer Placeholder 4">
            <a:extLst>
              <a:ext uri="{FF2B5EF4-FFF2-40B4-BE49-F238E27FC236}">
                <a16:creationId xmlns:a16="http://schemas.microsoft.com/office/drawing/2014/main" id="{BB56529E-2986-3A2F-09CF-4E51B0C9A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740ADE-A4DE-D260-C72F-EE261CBE35E4}"/>
              </a:ext>
            </a:extLst>
          </p:cNvPr>
          <p:cNvSpPr>
            <a:spLocks noGrp="1"/>
          </p:cNvSpPr>
          <p:nvPr>
            <p:ph type="sldNum" sz="quarter" idx="12"/>
          </p:nvPr>
        </p:nvSpPr>
        <p:spPr/>
        <p:txBody>
          <a:bodyPr/>
          <a:lstStyle/>
          <a:p>
            <a:fld id="{6144A6C2-1D15-4A44-AF8F-EA6C765D7255}" type="slidenum">
              <a:rPr lang="en-IN" smtClean="0"/>
              <a:t>‹#›</a:t>
            </a:fld>
            <a:endParaRPr lang="en-IN"/>
          </a:p>
        </p:txBody>
      </p:sp>
    </p:spTree>
    <p:extLst>
      <p:ext uri="{BB962C8B-B14F-4D97-AF65-F5344CB8AC3E}">
        <p14:creationId xmlns:p14="http://schemas.microsoft.com/office/powerpoint/2010/main" val="418712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11A1-8D6F-E01C-8CCE-1F0570FAD3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66FCA0-6FAE-B200-A528-C9053942FA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F7C5AD-E32A-D9BB-F4FA-DC84D2DA77BC}"/>
              </a:ext>
            </a:extLst>
          </p:cNvPr>
          <p:cNvSpPr>
            <a:spLocks noGrp="1"/>
          </p:cNvSpPr>
          <p:nvPr>
            <p:ph type="dt" sz="half" idx="10"/>
          </p:nvPr>
        </p:nvSpPr>
        <p:spPr/>
        <p:txBody>
          <a:bodyPr/>
          <a:lstStyle/>
          <a:p>
            <a:fld id="{EF7C795D-3B9F-4BF8-8940-44EFCEB99D7A}" type="datetimeFigureOut">
              <a:rPr lang="en-IN" smtClean="0"/>
              <a:t>20-07-2024</a:t>
            </a:fld>
            <a:endParaRPr lang="en-IN"/>
          </a:p>
        </p:txBody>
      </p:sp>
      <p:sp>
        <p:nvSpPr>
          <p:cNvPr id="5" name="Footer Placeholder 4">
            <a:extLst>
              <a:ext uri="{FF2B5EF4-FFF2-40B4-BE49-F238E27FC236}">
                <a16:creationId xmlns:a16="http://schemas.microsoft.com/office/drawing/2014/main" id="{439727AF-A658-B197-AD7C-9F1D355392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8626F-6C65-D2DF-7CBF-B195BC1BED81}"/>
              </a:ext>
            </a:extLst>
          </p:cNvPr>
          <p:cNvSpPr>
            <a:spLocks noGrp="1"/>
          </p:cNvSpPr>
          <p:nvPr>
            <p:ph type="sldNum" sz="quarter" idx="12"/>
          </p:nvPr>
        </p:nvSpPr>
        <p:spPr/>
        <p:txBody>
          <a:bodyPr/>
          <a:lstStyle/>
          <a:p>
            <a:fld id="{6144A6C2-1D15-4A44-AF8F-EA6C765D7255}" type="slidenum">
              <a:rPr lang="en-IN" smtClean="0"/>
              <a:t>‹#›</a:t>
            </a:fld>
            <a:endParaRPr lang="en-IN"/>
          </a:p>
        </p:txBody>
      </p:sp>
    </p:spTree>
    <p:extLst>
      <p:ext uri="{BB962C8B-B14F-4D97-AF65-F5344CB8AC3E}">
        <p14:creationId xmlns:p14="http://schemas.microsoft.com/office/powerpoint/2010/main" val="134521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2E5E-4A8C-9001-EAAF-9FAF950536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ACF6CD-53D4-2935-20FE-BFCA4B1F5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13D057-445B-5BEA-B050-A14ED72160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2E3F82-7215-7502-8740-910D7677595D}"/>
              </a:ext>
            </a:extLst>
          </p:cNvPr>
          <p:cNvSpPr>
            <a:spLocks noGrp="1"/>
          </p:cNvSpPr>
          <p:nvPr>
            <p:ph type="dt" sz="half" idx="10"/>
          </p:nvPr>
        </p:nvSpPr>
        <p:spPr/>
        <p:txBody>
          <a:bodyPr/>
          <a:lstStyle/>
          <a:p>
            <a:fld id="{EF7C795D-3B9F-4BF8-8940-44EFCEB99D7A}" type="datetimeFigureOut">
              <a:rPr lang="en-IN" smtClean="0"/>
              <a:t>20-07-2024</a:t>
            </a:fld>
            <a:endParaRPr lang="en-IN"/>
          </a:p>
        </p:txBody>
      </p:sp>
      <p:sp>
        <p:nvSpPr>
          <p:cNvPr id="6" name="Footer Placeholder 5">
            <a:extLst>
              <a:ext uri="{FF2B5EF4-FFF2-40B4-BE49-F238E27FC236}">
                <a16:creationId xmlns:a16="http://schemas.microsoft.com/office/drawing/2014/main" id="{DCF45CF7-5AF9-9912-EB03-182B6F0EFB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90CD13-CF4F-9CCB-3C51-F990F9B75B07}"/>
              </a:ext>
            </a:extLst>
          </p:cNvPr>
          <p:cNvSpPr>
            <a:spLocks noGrp="1"/>
          </p:cNvSpPr>
          <p:nvPr>
            <p:ph type="sldNum" sz="quarter" idx="12"/>
          </p:nvPr>
        </p:nvSpPr>
        <p:spPr/>
        <p:txBody>
          <a:bodyPr/>
          <a:lstStyle/>
          <a:p>
            <a:fld id="{6144A6C2-1D15-4A44-AF8F-EA6C765D7255}" type="slidenum">
              <a:rPr lang="en-IN" smtClean="0"/>
              <a:t>‹#›</a:t>
            </a:fld>
            <a:endParaRPr lang="en-IN"/>
          </a:p>
        </p:txBody>
      </p:sp>
    </p:spTree>
    <p:extLst>
      <p:ext uri="{BB962C8B-B14F-4D97-AF65-F5344CB8AC3E}">
        <p14:creationId xmlns:p14="http://schemas.microsoft.com/office/powerpoint/2010/main" val="101213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0474-1A5F-D2D8-13FE-3CCF5634DA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0ED598-FF93-01B3-B92B-763BBA361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A90739-48BB-8B06-1C6F-51C492995B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50BC82-96F2-7CAB-1595-C1ED8AD97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3E824-806A-85B9-C51C-2EB83F0462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72FE25-D46F-8215-2C88-6DF838ADA77D}"/>
              </a:ext>
            </a:extLst>
          </p:cNvPr>
          <p:cNvSpPr>
            <a:spLocks noGrp="1"/>
          </p:cNvSpPr>
          <p:nvPr>
            <p:ph type="dt" sz="half" idx="10"/>
          </p:nvPr>
        </p:nvSpPr>
        <p:spPr/>
        <p:txBody>
          <a:bodyPr/>
          <a:lstStyle/>
          <a:p>
            <a:fld id="{EF7C795D-3B9F-4BF8-8940-44EFCEB99D7A}" type="datetimeFigureOut">
              <a:rPr lang="en-IN" smtClean="0"/>
              <a:t>20-07-2024</a:t>
            </a:fld>
            <a:endParaRPr lang="en-IN"/>
          </a:p>
        </p:txBody>
      </p:sp>
      <p:sp>
        <p:nvSpPr>
          <p:cNvPr id="8" name="Footer Placeholder 7">
            <a:extLst>
              <a:ext uri="{FF2B5EF4-FFF2-40B4-BE49-F238E27FC236}">
                <a16:creationId xmlns:a16="http://schemas.microsoft.com/office/drawing/2014/main" id="{4F518131-1453-635B-1CB6-76C54C42A3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47F6EB-D4AF-CBE7-F391-F04754256402}"/>
              </a:ext>
            </a:extLst>
          </p:cNvPr>
          <p:cNvSpPr>
            <a:spLocks noGrp="1"/>
          </p:cNvSpPr>
          <p:nvPr>
            <p:ph type="sldNum" sz="quarter" idx="12"/>
          </p:nvPr>
        </p:nvSpPr>
        <p:spPr/>
        <p:txBody>
          <a:bodyPr/>
          <a:lstStyle/>
          <a:p>
            <a:fld id="{6144A6C2-1D15-4A44-AF8F-EA6C765D7255}" type="slidenum">
              <a:rPr lang="en-IN" smtClean="0"/>
              <a:t>‹#›</a:t>
            </a:fld>
            <a:endParaRPr lang="en-IN"/>
          </a:p>
        </p:txBody>
      </p:sp>
    </p:spTree>
    <p:extLst>
      <p:ext uri="{BB962C8B-B14F-4D97-AF65-F5344CB8AC3E}">
        <p14:creationId xmlns:p14="http://schemas.microsoft.com/office/powerpoint/2010/main" val="188799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A35B-E649-5CDA-A061-A8BD71BBA8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5928BE-753E-36E4-6A80-A9818CF1C975}"/>
              </a:ext>
            </a:extLst>
          </p:cNvPr>
          <p:cNvSpPr>
            <a:spLocks noGrp="1"/>
          </p:cNvSpPr>
          <p:nvPr>
            <p:ph type="dt" sz="half" idx="10"/>
          </p:nvPr>
        </p:nvSpPr>
        <p:spPr/>
        <p:txBody>
          <a:bodyPr/>
          <a:lstStyle/>
          <a:p>
            <a:fld id="{EF7C795D-3B9F-4BF8-8940-44EFCEB99D7A}" type="datetimeFigureOut">
              <a:rPr lang="en-IN" smtClean="0"/>
              <a:t>20-07-2024</a:t>
            </a:fld>
            <a:endParaRPr lang="en-IN"/>
          </a:p>
        </p:txBody>
      </p:sp>
      <p:sp>
        <p:nvSpPr>
          <p:cNvPr id="4" name="Footer Placeholder 3">
            <a:extLst>
              <a:ext uri="{FF2B5EF4-FFF2-40B4-BE49-F238E27FC236}">
                <a16:creationId xmlns:a16="http://schemas.microsoft.com/office/drawing/2014/main" id="{AC3A0053-C354-466D-C28E-B7B77CBB9D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1FF72F-5067-6704-8D4A-F2468A41952E}"/>
              </a:ext>
            </a:extLst>
          </p:cNvPr>
          <p:cNvSpPr>
            <a:spLocks noGrp="1"/>
          </p:cNvSpPr>
          <p:nvPr>
            <p:ph type="sldNum" sz="quarter" idx="12"/>
          </p:nvPr>
        </p:nvSpPr>
        <p:spPr/>
        <p:txBody>
          <a:bodyPr/>
          <a:lstStyle/>
          <a:p>
            <a:fld id="{6144A6C2-1D15-4A44-AF8F-EA6C765D7255}" type="slidenum">
              <a:rPr lang="en-IN" smtClean="0"/>
              <a:t>‹#›</a:t>
            </a:fld>
            <a:endParaRPr lang="en-IN"/>
          </a:p>
        </p:txBody>
      </p:sp>
    </p:spTree>
    <p:extLst>
      <p:ext uri="{BB962C8B-B14F-4D97-AF65-F5344CB8AC3E}">
        <p14:creationId xmlns:p14="http://schemas.microsoft.com/office/powerpoint/2010/main" val="393439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E0755-0C17-5485-AEF7-C0D018662BFB}"/>
              </a:ext>
            </a:extLst>
          </p:cNvPr>
          <p:cNvSpPr>
            <a:spLocks noGrp="1"/>
          </p:cNvSpPr>
          <p:nvPr>
            <p:ph type="dt" sz="half" idx="10"/>
          </p:nvPr>
        </p:nvSpPr>
        <p:spPr/>
        <p:txBody>
          <a:bodyPr/>
          <a:lstStyle/>
          <a:p>
            <a:fld id="{EF7C795D-3B9F-4BF8-8940-44EFCEB99D7A}" type="datetimeFigureOut">
              <a:rPr lang="en-IN" smtClean="0"/>
              <a:t>20-07-2024</a:t>
            </a:fld>
            <a:endParaRPr lang="en-IN"/>
          </a:p>
        </p:txBody>
      </p:sp>
      <p:sp>
        <p:nvSpPr>
          <p:cNvPr id="3" name="Footer Placeholder 2">
            <a:extLst>
              <a:ext uri="{FF2B5EF4-FFF2-40B4-BE49-F238E27FC236}">
                <a16:creationId xmlns:a16="http://schemas.microsoft.com/office/drawing/2014/main" id="{B4D8733D-AE65-3485-C850-DB9E3C185E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A19BFB-B764-F754-F41D-4F3E8D04B01E}"/>
              </a:ext>
            </a:extLst>
          </p:cNvPr>
          <p:cNvSpPr>
            <a:spLocks noGrp="1"/>
          </p:cNvSpPr>
          <p:nvPr>
            <p:ph type="sldNum" sz="quarter" idx="12"/>
          </p:nvPr>
        </p:nvSpPr>
        <p:spPr/>
        <p:txBody>
          <a:bodyPr/>
          <a:lstStyle/>
          <a:p>
            <a:fld id="{6144A6C2-1D15-4A44-AF8F-EA6C765D7255}" type="slidenum">
              <a:rPr lang="en-IN" smtClean="0"/>
              <a:t>‹#›</a:t>
            </a:fld>
            <a:endParaRPr lang="en-IN"/>
          </a:p>
        </p:txBody>
      </p:sp>
    </p:spTree>
    <p:extLst>
      <p:ext uri="{BB962C8B-B14F-4D97-AF65-F5344CB8AC3E}">
        <p14:creationId xmlns:p14="http://schemas.microsoft.com/office/powerpoint/2010/main" val="95257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93BB-C698-774A-D2BE-65DCAD109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954835-5160-BD40-875A-07944F2B3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08A053-B2D3-6F47-D4C0-1BF40A4EE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CBE9F-53D9-FD28-EED4-D096FD91C938}"/>
              </a:ext>
            </a:extLst>
          </p:cNvPr>
          <p:cNvSpPr>
            <a:spLocks noGrp="1"/>
          </p:cNvSpPr>
          <p:nvPr>
            <p:ph type="dt" sz="half" idx="10"/>
          </p:nvPr>
        </p:nvSpPr>
        <p:spPr/>
        <p:txBody>
          <a:bodyPr/>
          <a:lstStyle/>
          <a:p>
            <a:fld id="{EF7C795D-3B9F-4BF8-8940-44EFCEB99D7A}" type="datetimeFigureOut">
              <a:rPr lang="en-IN" smtClean="0"/>
              <a:t>20-07-2024</a:t>
            </a:fld>
            <a:endParaRPr lang="en-IN"/>
          </a:p>
        </p:txBody>
      </p:sp>
      <p:sp>
        <p:nvSpPr>
          <p:cNvPr id="6" name="Footer Placeholder 5">
            <a:extLst>
              <a:ext uri="{FF2B5EF4-FFF2-40B4-BE49-F238E27FC236}">
                <a16:creationId xmlns:a16="http://schemas.microsoft.com/office/drawing/2014/main" id="{E2756BDA-92A2-D028-2169-E9924DCD9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97FFCD-6511-76F6-7809-10205BB9EB02}"/>
              </a:ext>
            </a:extLst>
          </p:cNvPr>
          <p:cNvSpPr>
            <a:spLocks noGrp="1"/>
          </p:cNvSpPr>
          <p:nvPr>
            <p:ph type="sldNum" sz="quarter" idx="12"/>
          </p:nvPr>
        </p:nvSpPr>
        <p:spPr/>
        <p:txBody>
          <a:bodyPr/>
          <a:lstStyle/>
          <a:p>
            <a:fld id="{6144A6C2-1D15-4A44-AF8F-EA6C765D7255}" type="slidenum">
              <a:rPr lang="en-IN" smtClean="0"/>
              <a:t>‹#›</a:t>
            </a:fld>
            <a:endParaRPr lang="en-IN"/>
          </a:p>
        </p:txBody>
      </p:sp>
    </p:spTree>
    <p:extLst>
      <p:ext uri="{BB962C8B-B14F-4D97-AF65-F5344CB8AC3E}">
        <p14:creationId xmlns:p14="http://schemas.microsoft.com/office/powerpoint/2010/main" val="282464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B8D3-3C2A-D215-CEB1-D2D59CD98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28A252-79C3-9735-7557-C65F7A578C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E597FA-A384-DAE7-1C8F-1DB207AE1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6708F-FE01-F358-7C84-44D91C970850}"/>
              </a:ext>
            </a:extLst>
          </p:cNvPr>
          <p:cNvSpPr>
            <a:spLocks noGrp="1"/>
          </p:cNvSpPr>
          <p:nvPr>
            <p:ph type="dt" sz="half" idx="10"/>
          </p:nvPr>
        </p:nvSpPr>
        <p:spPr/>
        <p:txBody>
          <a:bodyPr/>
          <a:lstStyle/>
          <a:p>
            <a:fld id="{EF7C795D-3B9F-4BF8-8940-44EFCEB99D7A}" type="datetimeFigureOut">
              <a:rPr lang="en-IN" smtClean="0"/>
              <a:t>20-07-2024</a:t>
            </a:fld>
            <a:endParaRPr lang="en-IN"/>
          </a:p>
        </p:txBody>
      </p:sp>
      <p:sp>
        <p:nvSpPr>
          <p:cNvPr id="6" name="Footer Placeholder 5">
            <a:extLst>
              <a:ext uri="{FF2B5EF4-FFF2-40B4-BE49-F238E27FC236}">
                <a16:creationId xmlns:a16="http://schemas.microsoft.com/office/drawing/2014/main" id="{2425EA58-4518-AEB0-1C14-9507349DA9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7C2B8A-1892-64A4-821B-B741D81648E9}"/>
              </a:ext>
            </a:extLst>
          </p:cNvPr>
          <p:cNvSpPr>
            <a:spLocks noGrp="1"/>
          </p:cNvSpPr>
          <p:nvPr>
            <p:ph type="sldNum" sz="quarter" idx="12"/>
          </p:nvPr>
        </p:nvSpPr>
        <p:spPr/>
        <p:txBody>
          <a:bodyPr/>
          <a:lstStyle/>
          <a:p>
            <a:fld id="{6144A6C2-1D15-4A44-AF8F-EA6C765D7255}" type="slidenum">
              <a:rPr lang="en-IN" smtClean="0"/>
              <a:t>‹#›</a:t>
            </a:fld>
            <a:endParaRPr lang="en-IN"/>
          </a:p>
        </p:txBody>
      </p:sp>
    </p:spTree>
    <p:extLst>
      <p:ext uri="{BB962C8B-B14F-4D97-AF65-F5344CB8AC3E}">
        <p14:creationId xmlns:p14="http://schemas.microsoft.com/office/powerpoint/2010/main" val="165152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2D2C8-6997-7032-9A6D-13C0D8DEC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9F29C6-B784-7D40-59E3-F671E95E1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C3ECE-3990-7EA3-4879-449E10ADF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7C795D-3B9F-4BF8-8940-44EFCEB99D7A}" type="datetimeFigureOut">
              <a:rPr lang="en-IN" smtClean="0"/>
              <a:t>20-07-2024</a:t>
            </a:fld>
            <a:endParaRPr lang="en-IN"/>
          </a:p>
        </p:txBody>
      </p:sp>
      <p:sp>
        <p:nvSpPr>
          <p:cNvPr id="5" name="Footer Placeholder 4">
            <a:extLst>
              <a:ext uri="{FF2B5EF4-FFF2-40B4-BE49-F238E27FC236}">
                <a16:creationId xmlns:a16="http://schemas.microsoft.com/office/drawing/2014/main" id="{4D0231F9-EE1E-2CFB-FF8A-FFD97D3030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8A1B33F-C511-7BD8-2588-4D41AECC0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44A6C2-1D15-4A44-AF8F-EA6C765D7255}" type="slidenum">
              <a:rPr lang="en-IN" smtClean="0"/>
              <a:t>‹#›</a:t>
            </a:fld>
            <a:endParaRPr lang="en-IN"/>
          </a:p>
        </p:txBody>
      </p:sp>
    </p:spTree>
    <p:extLst>
      <p:ext uri="{BB962C8B-B14F-4D97-AF65-F5344CB8AC3E}">
        <p14:creationId xmlns:p14="http://schemas.microsoft.com/office/powerpoint/2010/main" val="2894463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Picture 4" descr="Analysing medical x-ray results">
            <a:extLst>
              <a:ext uri="{FF2B5EF4-FFF2-40B4-BE49-F238E27FC236}">
                <a16:creationId xmlns:a16="http://schemas.microsoft.com/office/drawing/2014/main" id="{0119D294-EBE5-4917-2A6A-E56F0ED0E2AC}"/>
              </a:ext>
            </a:extLst>
          </p:cNvPr>
          <p:cNvPicPr>
            <a:picLocks noChangeAspect="1"/>
          </p:cNvPicPr>
          <p:nvPr/>
        </p:nvPicPr>
        <p:blipFill>
          <a:blip r:embed="rId2">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81459D3B-B359-C4B7-E906-5065428B09EA}"/>
              </a:ext>
            </a:extLst>
          </p:cNvPr>
          <p:cNvSpPr>
            <a:spLocks noGrp="1"/>
          </p:cNvSpPr>
          <p:nvPr>
            <p:ph type="ctrTitle"/>
          </p:nvPr>
        </p:nvSpPr>
        <p:spPr>
          <a:xfrm>
            <a:off x="1198181" y="1122363"/>
            <a:ext cx="9795637" cy="2220775"/>
          </a:xfrm>
        </p:spPr>
        <p:txBody>
          <a:bodyPr>
            <a:normAutofit/>
          </a:bodyPr>
          <a:lstStyle/>
          <a:p>
            <a:r>
              <a:rPr lang="en-US" sz="7200" dirty="0">
                <a:solidFill>
                  <a:srgbClr val="FFFFFF"/>
                </a:solidFill>
                <a:latin typeface="Times New Roman" panose="02020603050405020304" pitchFamily="18" charset="0"/>
                <a:cs typeface="Times New Roman" panose="02020603050405020304" pitchFamily="18" charset="0"/>
              </a:rPr>
              <a:t>HEALTH INSURANCE COST PREDICTION</a:t>
            </a:r>
            <a:endParaRPr lang="en-IN" sz="7200"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B4105F-3290-1BDD-4A2E-1CC0A51DD77E}"/>
              </a:ext>
            </a:extLst>
          </p:cNvPr>
          <p:cNvSpPr>
            <a:spLocks noGrp="1"/>
          </p:cNvSpPr>
          <p:nvPr>
            <p:ph type="subTitle" idx="1"/>
          </p:nvPr>
        </p:nvSpPr>
        <p:spPr>
          <a:xfrm>
            <a:off x="1198181" y="3514853"/>
            <a:ext cx="9795637" cy="2057043"/>
          </a:xfrm>
        </p:spPr>
        <p:txBody>
          <a:bodyPr>
            <a:normAutofit/>
          </a:bodyPr>
          <a:lstStyle/>
          <a:p>
            <a:pPr algn="r"/>
            <a:r>
              <a:rPr lang="en-US" dirty="0">
                <a:solidFill>
                  <a:srgbClr val="FFFFFF"/>
                </a:solidFill>
              </a:rPr>
              <a:t>BY</a:t>
            </a:r>
          </a:p>
          <a:p>
            <a:pPr algn="r"/>
            <a:r>
              <a:rPr lang="en-US" sz="1600" dirty="0" err="1">
                <a:solidFill>
                  <a:srgbClr val="FFFFFF"/>
                </a:solidFill>
              </a:rPr>
              <a:t>Nikitha</a:t>
            </a:r>
            <a:r>
              <a:rPr lang="en-US" sz="1600" dirty="0">
                <a:solidFill>
                  <a:srgbClr val="FFFFFF"/>
                </a:solidFill>
              </a:rPr>
              <a:t> Singh</a:t>
            </a:r>
            <a:r>
              <a:rPr lang="en-IN" sz="1600" dirty="0">
                <a:solidFill>
                  <a:srgbClr val="FFFFFF"/>
                </a:solidFill>
              </a:rPr>
              <a:t> -1DT21AI040</a:t>
            </a:r>
            <a:endParaRPr lang="en-US" sz="1600" dirty="0">
              <a:solidFill>
                <a:srgbClr val="FFFFFF"/>
              </a:solidFill>
            </a:endParaRPr>
          </a:p>
          <a:p>
            <a:pPr algn="r"/>
            <a:r>
              <a:rPr lang="en-US" sz="1600" dirty="0">
                <a:solidFill>
                  <a:srgbClr val="FFFFFF"/>
                </a:solidFill>
              </a:rPr>
              <a:t>Soumya </a:t>
            </a:r>
            <a:r>
              <a:rPr lang="en-US" sz="1600" dirty="0" err="1">
                <a:solidFill>
                  <a:srgbClr val="FFFFFF"/>
                </a:solidFill>
              </a:rPr>
              <a:t>Benur</a:t>
            </a:r>
            <a:r>
              <a:rPr lang="en-IN" sz="1600" dirty="0">
                <a:solidFill>
                  <a:srgbClr val="FFFFFF"/>
                </a:solidFill>
              </a:rPr>
              <a:t> -1DT21AI054</a:t>
            </a:r>
            <a:endParaRPr lang="en-US" sz="1600" dirty="0">
              <a:solidFill>
                <a:srgbClr val="FFFFFF"/>
              </a:solidFill>
            </a:endParaRPr>
          </a:p>
          <a:p>
            <a:pPr algn="r"/>
            <a:r>
              <a:rPr lang="en-IN" sz="1600" dirty="0" err="1">
                <a:solidFill>
                  <a:srgbClr val="FFFFFF"/>
                </a:solidFill>
              </a:rPr>
              <a:t>Swara</a:t>
            </a:r>
            <a:r>
              <a:rPr lang="en-IN" sz="1600" dirty="0">
                <a:solidFill>
                  <a:srgbClr val="FFFFFF"/>
                </a:solidFill>
              </a:rPr>
              <a:t> N-1DT21AI058</a:t>
            </a:r>
          </a:p>
        </p:txBody>
      </p:sp>
    </p:spTree>
    <p:extLst>
      <p:ext uri="{BB962C8B-B14F-4D97-AF65-F5344CB8AC3E}">
        <p14:creationId xmlns:p14="http://schemas.microsoft.com/office/powerpoint/2010/main" val="102279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A719E-A996-C478-5628-C8823D9EB0D5}"/>
              </a:ext>
            </a:extLst>
          </p:cNvPr>
          <p:cNvSpPr>
            <a:spLocks noGrp="1"/>
          </p:cNvSpPr>
          <p:nvPr>
            <p:ph type="title"/>
          </p:nvPr>
        </p:nvSpPr>
        <p:spPr>
          <a:xfrm>
            <a:off x="4654296" y="329184"/>
            <a:ext cx="6894576" cy="1783080"/>
          </a:xfrm>
        </p:spPr>
        <p:txBody>
          <a:bodyPr anchor="b">
            <a:normAutofit/>
          </a:bodyPr>
          <a:lstStyle/>
          <a:p>
            <a:r>
              <a:rPr lang="en-US" sz="5400"/>
              <a:t>FUTURE ADVANCEMENTS</a:t>
            </a:r>
            <a:endParaRPr lang="en-IN" sz="5400"/>
          </a:p>
        </p:txBody>
      </p:sp>
      <p:pic>
        <p:nvPicPr>
          <p:cNvPr id="5" name="Picture 4" descr="Close-up unopened pill packets">
            <a:extLst>
              <a:ext uri="{FF2B5EF4-FFF2-40B4-BE49-F238E27FC236}">
                <a16:creationId xmlns:a16="http://schemas.microsoft.com/office/drawing/2014/main" id="{30E585F3-BB80-998E-8C0D-4A02A054A206}"/>
              </a:ext>
            </a:extLst>
          </p:cNvPr>
          <p:cNvPicPr>
            <a:picLocks noChangeAspect="1"/>
          </p:cNvPicPr>
          <p:nvPr/>
        </p:nvPicPr>
        <p:blipFill>
          <a:blip r:embed="rId2"/>
          <a:srcRect l="33599" r="27548"/>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F8FD14-9FCC-B766-DE28-08A353E47BE2}"/>
              </a:ext>
            </a:extLst>
          </p:cNvPr>
          <p:cNvSpPr>
            <a:spLocks noGrp="1"/>
          </p:cNvSpPr>
          <p:nvPr>
            <p:ph idx="1"/>
          </p:nvPr>
        </p:nvSpPr>
        <p:spPr>
          <a:xfrm>
            <a:off x="4654296" y="2706624"/>
            <a:ext cx="6894576" cy="3483864"/>
          </a:xfrm>
        </p:spPr>
        <p:txBody>
          <a:bodyPr>
            <a:normAutofit/>
          </a:bodyPr>
          <a:lstStyle/>
          <a:p>
            <a:r>
              <a:rPr lang="en-US" sz="1500" b="1" dirty="0"/>
              <a:t>Incorporate Additional Data Sources</a:t>
            </a:r>
          </a:p>
          <a:p>
            <a:pPr>
              <a:buFont typeface="Arial" panose="020B0604020202020204" pitchFamily="34" charset="0"/>
              <a:buChar char="•"/>
            </a:pPr>
            <a:r>
              <a:rPr lang="en-US" sz="1500" b="1" dirty="0"/>
              <a:t>Electronic Health Records (EHRs)</a:t>
            </a:r>
            <a:r>
              <a:rPr lang="en-US" sz="1500" dirty="0"/>
              <a:t>: Integrate more detailed health records to improve predictive accuracy.</a:t>
            </a:r>
          </a:p>
          <a:p>
            <a:pPr>
              <a:buFont typeface="Arial" panose="020B0604020202020204" pitchFamily="34" charset="0"/>
              <a:buChar char="•"/>
            </a:pPr>
            <a:r>
              <a:rPr lang="en-US" sz="1500" b="1" dirty="0"/>
              <a:t>Social Determinants of Health</a:t>
            </a:r>
            <a:r>
              <a:rPr lang="en-US" sz="1500" dirty="0"/>
              <a:t>: Include data on social factors such as socioeconomic status, education, and environment.</a:t>
            </a:r>
          </a:p>
          <a:p>
            <a:pPr>
              <a:buFont typeface="Arial" panose="020B0604020202020204" pitchFamily="34" charset="0"/>
              <a:buChar char="•"/>
            </a:pPr>
            <a:r>
              <a:rPr lang="en-US" sz="1500" b="1" dirty="0"/>
              <a:t>Wearable Device Data</a:t>
            </a:r>
            <a:r>
              <a:rPr lang="en-US" sz="1500" dirty="0"/>
              <a:t>: Utilize data from wearable health devices for real-time monitoring and prediction.</a:t>
            </a:r>
          </a:p>
          <a:p>
            <a:r>
              <a:rPr lang="en-US" sz="1500" b="1" dirty="0"/>
              <a:t>Integration with Health Management Programs</a:t>
            </a:r>
          </a:p>
          <a:p>
            <a:pPr>
              <a:buFont typeface="Arial" panose="020B0604020202020204" pitchFamily="34" charset="0"/>
              <a:buChar char="•"/>
            </a:pPr>
            <a:r>
              <a:rPr lang="en-US" sz="1500" b="1" dirty="0"/>
              <a:t>Chronic Disease Management</a:t>
            </a:r>
            <a:r>
              <a:rPr lang="en-US" sz="1500" dirty="0"/>
              <a:t>: Use predictions to develop targeted interventions for chronic disease patients.</a:t>
            </a:r>
          </a:p>
          <a:p>
            <a:pPr>
              <a:buFont typeface="Arial" panose="020B0604020202020204" pitchFamily="34" charset="0"/>
              <a:buChar char="•"/>
            </a:pPr>
            <a:r>
              <a:rPr lang="en-US" sz="1500" b="1" dirty="0"/>
              <a:t>Wellness Programs</a:t>
            </a:r>
            <a:r>
              <a:rPr lang="en-US" sz="1500" dirty="0"/>
              <a:t>: Create personalized wellness programs to reduce long-term costs.</a:t>
            </a:r>
          </a:p>
          <a:p>
            <a:pPr>
              <a:buFont typeface="Arial" panose="020B0604020202020204" pitchFamily="34" charset="0"/>
              <a:buChar char="•"/>
            </a:pPr>
            <a:endParaRPr lang="en-US" sz="1500" dirty="0"/>
          </a:p>
        </p:txBody>
      </p:sp>
    </p:spTree>
    <p:extLst>
      <p:ext uri="{BB962C8B-B14F-4D97-AF65-F5344CB8AC3E}">
        <p14:creationId xmlns:p14="http://schemas.microsoft.com/office/powerpoint/2010/main" val="679448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568B8-776C-D67A-7B83-BA845AC1B071}"/>
              </a:ext>
            </a:extLst>
          </p:cNvPr>
          <p:cNvSpPr>
            <a:spLocks noGrp="1"/>
          </p:cNvSpPr>
          <p:nvPr>
            <p:ph type="title"/>
          </p:nvPr>
        </p:nvSpPr>
        <p:spPr>
          <a:xfrm>
            <a:off x="4553733" y="548464"/>
            <a:ext cx="6798541" cy="1675623"/>
          </a:xfrm>
        </p:spPr>
        <p:txBody>
          <a:bodyPr anchor="b">
            <a:normAutofit/>
          </a:bodyPr>
          <a:lstStyle/>
          <a:p>
            <a:r>
              <a:rPr lang="en-US" sz="4000" dirty="0"/>
              <a:t>CONCLUSION</a:t>
            </a:r>
            <a:endParaRPr lang="en-IN" sz="4000" dirty="0"/>
          </a:p>
        </p:txBody>
      </p:sp>
      <p:pic>
        <p:nvPicPr>
          <p:cNvPr id="6" name="Picture 5" descr="Graph on document with pen">
            <a:extLst>
              <a:ext uri="{FF2B5EF4-FFF2-40B4-BE49-F238E27FC236}">
                <a16:creationId xmlns:a16="http://schemas.microsoft.com/office/drawing/2014/main" id="{D890C7E8-AE73-C703-AC04-EF62AE979313}"/>
              </a:ext>
            </a:extLst>
          </p:cNvPr>
          <p:cNvPicPr>
            <a:picLocks noChangeAspect="1"/>
          </p:cNvPicPr>
          <p:nvPr/>
        </p:nvPicPr>
        <p:blipFill>
          <a:blip r:embed="rId2"/>
          <a:srcRect l="36438" r="22716" b="-1"/>
          <a:stretch/>
        </p:blipFill>
        <p:spPr>
          <a:xfrm>
            <a:off x="1" y="10"/>
            <a:ext cx="4196496" cy="6857990"/>
          </a:xfrm>
          <a:prstGeom prst="rect">
            <a:avLst/>
          </a:prstGeom>
          <a:effectLst/>
        </p:spPr>
      </p:pic>
      <p:sp>
        <p:nvSpPr>
          <p:cNvPr id="4" name="Rectangle 1">
            <a:extLst>
              <a:ext uri="{FF2B5EF4-FFF2-40B4-BE49-F238E27FC236}">
                <a16:creationId xmlns:a16="http://schemas.microsoft.com/office/drawing/2014/main" id="{A0E3B880-05B0-F405-C04F-9F475B91C4E4}"/>
              </a:ext>
            </a:extLst>
          </p:cNvPr>
          <p:cNvSpPr>
            <a:spLocks noGrp="1" noChangeArrowheads="1"/>
          </p:cNvSpPr>
          <p:nvPr>
            <p:ph idx="1"/>
          </p:nvPr>
        </p:nvSpPr>
        <p:spPr bwMode="auto">
          <a:xfrm>
            <a:off x="4553734" y="2409830"/>
            <a:ext cx="6798539" cy="370521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Arial" panose="020B0604020202020204" pitchFamily="34" charset="0"/>
              </a:rPr>
              <a:t>By leveraging machine learning, health insurance companies can overcome the challenges of cost prediction, leading to more accurate, efficient, and fair pricing and risk assessment.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Arial" panose="020B0604020202020204" pitchFamily="34" charset="0"/>
              </a:rPr>
              <a:t>This, in turn, enhances customer satisfaction, operational efficiency, and overall financial stability within the insurance sector.</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01420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0A163-5AB5-3074-17BF-ED5A33F3098C}"/>
              </a:ext>
            </a:extLst>
          </p:cNvPr>
          <p:cNvSpPr>
            <a:spLocks noGrp="1"/>
          </p:cNvSpPr>
          <p:nvPr>
            <p:ph type="title"/>
          </p:nvPr>
        </p:nvSpPr>
        <p:spPr>
          <a:xfrm>
            <a:off x="3296093" y="2828261"/>
            <a:ext cx="7685895" cy="3300212"/>
          </a:xfrm>
        </p:spPr>
        <p:txBody>
          <a:bodyPr vert="horz" lIns="91440" tIns="45720" rIns="91440" bIns="45720" rtlCol="0" anchor="t">
            <a:normAutofit/>
          </a:bodyPr>
          <a:lstStyle/>
          <a:p>
            <a:r>
              <a:rPr lang="en-US" sz="7200" kern="1200" dirty="0">
                <a:solidFill>
                  <a:schemeClr val="tx2"/>
                </a:solidFill>
                <a:latin typeface="+mj-lt"/>
                <a:ea typeface="+mj-ea"/>
                <a:cs typeface="+mj-cs"/>
              </a:rPr>
              <a:t>THANK YOU</a:t>
            </a:r>
          </a:p>
        </p:txBody>
      </p:sp>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8249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D9099-5028-BB76-1652-DDA30662EFC1}"/>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INTRODUCTION</a:t>
            </a:r>
            <a:endParaRPr lang="en-IN">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ADCF7C8-8E6F-D6D6-A1B2-9542FB229E1A}"/>
              </a:ext>
            </a:extLst>
          </p:cNvPr>
          <p:cNvGraphicFramePr>
            <a:graphicFrameLocks noGrp="1"/>
          </p:cNvGraphicFramePr>
          <p:nvPr>
            <p:ph idx="1"/>
            <p:extLst>
              <p:ext uri="{D42A27DB-BD31-4B8C-83A1-F6EECF244321}">
                <p14:modId xmlns:p14="http://schemas.microsoft.com/office/powerpoint/2010/main" val="3526829285"/>
              </p:ext>
            </p:extLst>
          </p:nvPr>
        </p:nvGraphicFramePr>
        <p:xfrm>
          <a:off x="2460170" y="1800911"/>
          <a:ext cx="8893629" cy="3369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601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64D8-FD41-4EA2-9094-791BB1112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4" name="Rectangle 23">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14A1B69-F82D-4322-9669-42AC0CB70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E2C71F35-F229-4968-5087-07F4821AA8BE}"/>
              </a:ext>
            </a:extLst>
          </p:cNvPr>
          <p:cNvSpPr>
            <a:spLocks noGrp="1"/>
          </p:cNvSpPr>
          <p:nvPr>
            <p:ph type="title"/>
          </p:nvPr>
        </p:nvSpPr>
        <p:spPr>
          <a:xfrm>
            <a:off x="1191965" y="549265"/>
            <a:ext cx="9792707" cy="1679489"/>
          </a:xfrm>
        </p:spPr>
        <p:txBody>
          <a:bodyPr anchor="b">
            <a:normAutofit/>
          </a:bodyPr>
          <a:lstStyle/>
          <a:p>
            <a:pPr algn="ctr"/>
            <a:r>
              <a:rPr lang="en-US" sz="4800"/>
              <a:t>CHALLEGES AND MOTIVATIONS</a:t>
            </a:r>
            <a:endParaRPr lang="en-IN" sz="4800"/>
          </a:p>
        </p:txBody>
      </p:sp>
      <p:sp>
        <p:nvSpPr>
          <p:cNvPr id="3" name="Content Placeholder 2">
            <a:extLst>
              <a:ext uri="{FF2B5EF4-FFF2-40B4-BE49-F238E27FC236}">
                <a16:creationId xmlns:a16="http://schemas.microsoft.com/office/drawing/2014/main" id="{9F2C022C-A88F-86C0-E9E0-E9282C3EDD2D}"/>
              </a:ext>
            </a:extLst>
          </p:cNvPr>
          <p:cNvSpPr>
            <a:spLocks/>
          </p:cNvSpPr>
          <p:nvPr/>
        </p:nvSpPr>
        <p:spPr>
          <a:xfrm>
            <a:off x="984822" y="2228754"/>
            <a:ext cx="9859720" cy="4078408"/>
          </a:xfrm>
          <a:prstGeom prst="rect">
            <a:avLst/>
          </a:prstGeom>
        </p:spPr>
        <p:txBody>
          <a:bodyPr>
            <a:normAutofit/>
          </a:bodyPr>
          <a:lstStyle/>
          <a:p>
            <a:pPr defTabSz="841248">
              <a:spcAft>
                <a:spcPts val="600"/>
              </a:spcAft>
            </a:pPr>
            <a:r>
              <a:rPr lang="en-US" sz="1840" b="1" kern="1200">
                <a:solidFill>
                  <a:schemeClr val="tx1"/>
                </a:solidFill>
                <a:latin typeface="+mn-lt"/>
                <a:ea typeface="+mn-ea"/>
                <a:cs typeface="+mn-cs"/>
              </a:rPr>
              <a:t>Data Complexity and Volume</a:t>
            </a:r>
            <a:endParaRPr lang="en-US" sz="1840" kern="1200">
              <a:solidFill>
                <a:schemeClr val="tx1"/>
              </a:solidFill>
              <a:latin typeface="+mn-lt"/>
              <a:ea typeface="+mn-ea"/>
              <a:cs typeface="+mn-cs"/>
            </a:endParaRPr>
          </a:p>
          <a:p>
            <a:pPr defTabSz="841248">
              <a:spcAft>
                <a:spcPts val="600"/>
              </a:spcAft>
              <a:buFont typeface="Arial" panose="020B0604020202020204" pitchFamily="34" charset="0"/>
              <a:buChar char="•"/>
            </a:pPr>
            <a:r>
              <a:rPr lang="en-US" sz="1840" b="1" kern="1200">
                <a:solidFill>
                  <a:schemeClr val="tx1"/>
                </a:solidFill>
                <a:latin typeface="+mn-lt"/>
                <a:ea typeface="+mn-ea"/>
                <a:cs typeface="+mn-cs"/>
              </a:rPr>
              <a:t>High Dimensionality</a:t>
            </a:r>
            <a:r>
              <a:rPr lang="en-US" sz="1840" kern="1200">
                <a:solidFill>
                  <a:schemeClr val="tx1"/>
                </a:solidFill>
                <a:latin typeface="+mn-lt"/>
                <a:ea typeface="+mn-ea"/>
                <a:cs typeface="+mn-cs"/>
              </a:rPr>
              <a:t>: Health insurance data often involves numerous variables, including demographic, medical history, and lifestyle factors, making it complex and high-dimensional.</a:t>
            </a:r>
          </a:p>
          <a:p>
            <a:pPr defTabSz="841248">
              <a:spcAft>
                <a:spcPts val="600"/>
              </a:spcAft>
            </a:pPr>
            <a:r>
              <a:rPr lang="en-US" sz="1840" b="1" kern="1200">
                <a:solidFill>
                  <a:schemeClr val="tx1"/>
                </a:solidFill>
                <a:latin typeface="+mn-lt"/>
                <a:ea typeface="+mn-ea"/>
                <a:cs typeface="+mn-cs"/>
              </a:rPr>
              <a:t>Bias and Variability</a:t>
            </a:r>
            <a:endParaRPr lang="en-US" sz="1840" kern="1200">
              <a:solidFill>
                <a:schemeClr val="tx1"/>
              </a:solidFill>
              <a:latin typeface="+mn-lt"/>
              <a:ea typeface="+mn-ea"/>
              <a:cs typeface="+mn-cs"/>
            </a:endParaRPr>
          </a:p>
          <a:p>
            <a:pPr defTabSz="841248">
              <a:spcAft>
                <a:spcPts val="600"/>
              </a:spcAft>
              <a:buFont typeface="Arial" panose="020B0604020202020204" pitchFamily="34" charset="0"/>
              <a:buChar char="•"/>
            </a:pPr>
            <a:r>
              <a:rPr lang="en-US" sz="1840" b="1" kern="1200">
                <a:solidFill>
                  <a:schemeClr val="tx1"/>
                </a:solidFill>
                <a:latin typeface="+mn-lt"/>
                <a:ea typeface="+mn-ea"/>
                <a:cs typeface="+mn-cs"/>
              </a:rPr>
              <a:t>Population Heterogeneity</a:t>
            </a:r>
            <a:r>
              <a:rPr lang="en-US" sz="1840" kern="1200">
                <a:solidFill>
                  <a:schemeClr val="tx1"/>
                </a:solidFill>
                <a:latin typeface="+mn-lt"/>
                <a:ea typeface="+mn-ea"/>
                <a:cs typeface="+mn-cs"/>
              </a:rPr>
              <a:t>: Health insurance costs can vary widely across different population groups, making it difficult to create a one-size-fits-all prediction model.</a:t>
            </a:r>
          </a:p>
          <a:p>
            <a:pPr defTabSz="841248">
              <a:spcAft>
                <a:spcPts val="600"/>
              </a:spcAft>
              <a:buFont typeface="Arial" panose="020B0604020202020204" pitchFamily="34" charset="0"/>
              <a:buChar char="•"/>
            </a:pPr>
            <a:r>
              <a:rPr lang="en-US" sz="1840" b="1" kern="1200">
                <a:solidFill>
                  <a:schemeClr val="tx1"/>
                </a:solidFill>
                <a:latin typeface="+mn-lt"/>
                <a:ea typeface="+mn-ea"/>
                <a:cs typeface="+mn-cs"/>
              </a:rPr>
              <a:t>Bias in Data</a:t>
            </a:r>
            <a:r>
              <a:rPr lang="en-US" sz="1840" kern="1200">
                <a:solidFill>
                  <a:schemeClr val="tx1"/>
                </a:solidFill>
                <a:latin typeface="+mn-lt"/>
                <a:ea typeface="+mn-ea"/>
                <a:cs typeface="+mn-cs"/>
              </a:rPr>
              <a:t>: Historical data may contain biases (e.g., socio-economic biases) that can lead to unfair predictions.</a:t>
            </a:r>
          </a:p>
          <a:p>
            <a:pPr defTabSz="841248">
              <a:spcAft>
                <a:spcPts val="600"/>
              </a:spcAft>
              <a:buFont typeface="Arial" panose="020B0604020202020204" pitchFamily="34" charset="0"/>
              <a:buChar char="•"/>
            </a:pPr>
            <a:endParaRPr lang="en-US" sz="1840" kern="1200">
              <a:solidFill>
                <a:schemeClr val="tx1"/>
              </a:solidFill>
              <a:latin typeface="+mn-lt"/>
              <a:ea typeface="+mn-ea"/>
              <a:cs typeface="+mn-cs"/>
            </a:endParaRPr>
          </a:p>
          <a:p>
            <a:pPr>
              <a:spcAft>
                <a:spcPts val="600"/>
              </a:spcAft>
            </a:pPr>
            <a:endParaRPr lang="en-IN"/>
          </a:p>
        </p:txBody>
      </p:sp>
      <p:sp>
        <p:nvSpPr>
          <p:cNvPr id="13" name="Rectangle 6">
            <a:extLst>
              <a:ext uri="{FF2B5EF4-FFF2-40B4-BE49-F238E27FC236}">
                <a16:creationId xmlns:a16="http://schemas.microsoft.com/office/drawing/2014/main" id="{B2521AFE-32CA-C775-2796-FF24A3513997}"/>
              </a:ext>
            </a:extLst>
          </p:cNvPr>
          <p:cNvSpPr>
            <a:spLocks noChangeArrowheads="1"/>
          </p:cNvSpPr>
          <p:nvPr/>
        </p:nvSpPr>
        <p:spPr bwMode="auto">
          <a:xfrm rot="10800000" flipV="1">
            <a:off x="895131" y="4879874"/>
            <a:ext cx="10399932" cy="1874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841248" eaLnBrk="0" fontAlgn="base" hangingPunct="0">
              <a:spcBef>
                <a:spcPct val="0"/>
              </a:spcBef>
              <a:spcAft>
                <a:spcPts val="600"/>
              </a:spcAft>
              <a:buFontTx/>
              <a:buChar char="•"/>
            </a:pPr>
            <a:r>
              <a:rPr lang="en-US" altLang="en-US" sz="1656" b="1" kern="1200">
                <a:solidFill>
                  <a:schemeClr val="tx1"/>
                </a:solidFill>
                <a:latin typeface="Arial" panose="020B0604020202020204" pitchFamily="34" charset="0"/>
                <a:ea typeface="+mn-ea"/>
                <a:cs typeface="+mn-cs"/>
              </a:rPr>
              <a:t>Dynamic and Temporal Factors</a:t>
            </a:r>
            <a:endParaRPr lang="en-US" altLang="en-US" sz="1656" kern="1200">
              <a:solidFill>
                <a:schemeClr val="tx1"/>
              </a:solidFill>
              <a:latin typeface="Arial" panose="020B0604020202020204" pitchFamily="34" charset="0"/>
              <a:ea typeface="+mn-ea"/>
              <a:cs typeface="+mn-cs"/>
            </a:endParaRPr>
          </a:p>
          <a:p>
            <a:pPr defTabSz="841248" eaLnBrk="0" fontAlgn="base" hangingPunct="0">
              <a:spcBef>
                <a:spcPct val="0"/>
              </a:spcBef>
              <a:spcAft>
                <a:spcPts val="600"/>
              </a:spcAft>
              <a:buFontTx/>
              <a:buChar char="•"/>
            </a:pPr>
            <a:r>
              <a:rPr lang="en-US" altLang="en-US" sz="1656" b="1" kern="1200">
                <a:solidFill>
                  <a:schemeClr val="tx1"/>
                </a:solidFill>
                <a:latin typeface="Arial" panose="020B0604020202020204" pitchFamily="34" charset="0"/>
                <a:ea typeface="+mn-ea"/>
                <a:cs typeface="+mn-cs"/>
              </a:rPr>
              <a:t>Changing Health Status</a:t>
            </a:r>
            <a:r>
              <a:rPr lang="en-US" altLang="en-US" sz="1656" kern="1200">
                <a:solidFill>
                  <a:schemeClr val="tx1"/>
                </a:solidFill>
                <a:latin typeface="Arial" panose="020B0604020202020204" pitchFamily="34" charset="0"/>
                <a:ea typeface="+mn-ea"/>
                <a:cs typeface="+mn-cs"/>
              </a:rPr>
              <a:t>: A patient’s health status can change over time, affecting healthcare costs dynamically.</a:t>
            </a:r>
          </a:p>
          <a:p>
            <a:pPr defTabSz="841248" eaLnBrk="0" fontAlgn="base" hangingPunct="0">
              <a:spcBef>
                <a:spcPct val="0"/>
              </a:spcBef>
              <a:spcAft>
                <a:spcPts val="600"/>
              </a:spcAft>
              <a:buFontTx/>
              <a:buChar char="•"/>
            </a:pPr>
            <a:r>
              <a:rPr lang="en-US" altLang="en-US" sz="1656" b="1" kern="1200">
                <a:solidFill>
                  <a:schemeClr val="tx1"/>
                </a:solidFill>
                <a:latin typeface="Arial" panose="020B0604020202020204" pitchFamily="34" charset="0"/>
                <a:ea typeface="+mn-ea"/>
                <a:cs typeface="+mn-cs"/>
              </a:rPr>
              <a:t>Temporal Data</a:t>
            </a:r>
            <a:r>
              <a:rPr lang="en-US" altLang="en-US" sz="1656" kern="1200">
                <a:solidFill>
                  <a:schemeClr val="tx1"/>
                </a:solidFill>
                <a:latin typeface="Arial" panose="020B0604020202020204" pitchFamily="34" charset="0"/>
                <a:ea typeface="+mn-ea"/>
                <a:cs typeface="+mn-cs"/>
              </a:rPr>
              <a:t>: Incorporating temporal aspects to reflect changes in health over time adds complexity to the prediction models.</a:t>
            </a: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025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834CE-4655-F7F4-EBC5-E21C3C086F52}"/>
              </a:ext>
            </a:extLst>
          </p:cNvPr>
          <p:cNvSpPr>
            <a:spLocks noGrp="1"/>
          </p:cNvSpPr>
          <p:nvPr>
            <p:ph type="title"/>
          </p:nvPr>
        </p:nvSpPr>
        <p:spPr>
          <a:xfrm>
            <a:off x="4654296" y="329184"/>
            <a:ext cx="6894576" cy="1783080"/>
          </a:xfrm>
        </p:spPr>
        <p:txBody>
          <a:bodyPr anchor="b">
            <a:normAutofit/>
          </a:bodyPr>
          <a:lstStyle/>
          <a:p>
            <a:r>
              <a:rPr lang="en-US" sz="3800" b="1"/>
              <a:t>How Machine Learning Can Address These Challenges</a:t>
            </a:r>
            <a:br>
              <a:rPr lang="en-US" sz="3800" b="1"/>
            </a:br>
            <a:endParaRPr lang="en-IN" sz="3800"/>
          </a:p>
        </p:txBody>
      </p:sp>
      <p:pic>
        <p:nvPicPr>
          <p:cNvPr id="16" name="Picture 15" descr="Abstract background of data">
            <a:extLst>
              <a:ext uri="{FF2B5EF4-FFF2-40B4-BE49-F238E27FC236}">
                <a16:creationId xmlns:a16="http://schemas.microsoft.com/office/drawing/2014/main" id="{5F64B8A7-9579-91BC-AD38-DC3D0ECE0D57}"/>
              </a:ext>
            </a:extLst>
          </p:cNvPr>
          <p:cNvPicPr>
            <a:picLocks noChangeAspect="1"/>
          </p:cNvPicPr>
          <p:nvPr/>
        </p:nvPicPr>
        <p:blipFill>
          <a:blip r:embed="rId2"/>
          <a:srcRect l="29246" r="3751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A3748DE6-25C1-8735-F4D8-D870B3B6BC99}"/>
              </a:ext>
            </a:extLst>
          </p:cNvPr>
          <p:cNvSpPr>
            <a:spLocks noGrp="1" noChangeArrowheads="1"/>
          </p:cNvSpPr>
          <p:nvPr>
            <p:ph idx="1"/>
          </p:nvPr>
        </p:nvSpPr>
        <p:spPr bwMode="auto">
          <a:xfrm>
            <a:off x="4654296" y="2706624"/>
            <a:ext cx="6894576" cy="34838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indent="0" algn="just">
              <a:buNone/>
            </a:pPr>
            <a:r>
              <a:rPr lang="en-US" sz="1400" b="1" dirty="0"/>
              <a:t>Handling Data Complexity and Volume</a:t>
            </a:r>
            <a:endParaRPr lang="en-US" sz="1400" dirty="0"/>
          </a:p>
          <a:p>
            <a:pPr marL="0" indent="0" algn="just">
              <a:buNone/>
            </a:pPr>
            <a:r>
              <a:rPr lang="en-US" sz="1400" b="1" dirty="0"/>
              <a:t>Advanced Algorithms</a:t>
            </a:r>
            <a:r>
              <a:rPr lang="en-US" sz="1400" dirty="0"/>
              <a:t>: Machine learning algorithms, such as deep learning and ensemble methods, can handle high-dimensional and complex data more effectively than traditional methods.</a:t>
            </a:r>
          </a:p>
          <a:p>
            <a:pPr marL="0" marR="0" lvl="0" indent="0" algn="just" defTabSz="914400" rtl="0" eaLnBrk="0" fontAlgn="base" latinLnBrk="0" hangingPunct="0">
              <a:spcBef>
                <a:spcPct val="0"/>
              </a:spcBef>
              <a:spcAft>
                <a:spcPct val="0"/>
              </a:spcAft>
              <a:buClrTx/>
              <a:buSzTx/>
              <a:buFontTx/>
              <a:buChar char="•"/>
              <a:tabLst/>
            </a:pPr>
            <a:endParaRPr kumimoji="0" lang="en-US" altLang="en-US" sz="1400" b="1"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400" b="1" i="0" u="none" strike="noStrike" cap="none" normalizeH="0" baseline="0" dirty="0">
                <a:ln>
                  <a:noFill/>
                </a:ln>
                <a:effectLst/>
                <a:latin typeface="Arial" panose="020B0604020202020204" pitchFamily="34" charset="0"/>
              </a:rPr>
              <a:t>Reducing Bias and Variability</a:t>
            </a:r>
            <a:endParaRPr kumimoji="0" lang="en-US" altLang="en-US" sz="14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400" b="1" i="0" u="none" strike="noStrike" cap="none" normalizeH="0" baseline="0" dirty="0">
                <a:ln>
                  <a:noFill/>
                </a:ln>
                <a:effectLst/>
                <a:latin typeface="Arial" panose="020B0604020202020204" pitchFamily="34" charset="0"/>
              </a:rPr>
              <a:t>Fairness Algorithms</a:t>
            </a:r>
            <a:r>
              <a:rPr kumimoji="0" lang="en-US" altLang="en-US" sz="1400" b="0" i="0" u="none" strike="noStrike" cap="none" normalizeH="0" baseline="0" dirty="0">
                <a:ln>
                  <a:noFill/>
                </a:ln>
                <a:effectLst/>
                <a:latin typeface="Arial" panose="020B0604020202020204" pitchFamily="34" charset="0"/>
              </a:rPr>
              <a:t>: Implementing fairness-aware algorithms can help detect and mitigate biases in the data, ensuring more equitable predictions.</a:t>
            </a:r>
          </a:p>
          <a:p>
            <a:pPr marL="0" marR="0" lvl="0" indent="0" algn="just" defTabSz="914400" rtl="0" eaLnBrk="0" fontAlgn="base" latinLnBrk="0" hangingPunct="0">
              <a:spcBef>
                <a:spcPct val="0"/>
              </a:spcBef>
              <a:spcAft>
                <a:spcPct val="0"/>
              </a:spcAft>
              <a:buClrTx/>
              <a:buSzTx/>
              <a:buFontTx/>
              <a:buChar char="•"/>
              <a:tabLst/>
            </a:pPr>
            <a:r>
              <a:rPr kumimoji="0" lang="en-US" altLang="en-US" sz="1400" b="1" i="0" u="none" strike="noStrike" cap="none" normalizeH="0" baseline="0" dirty="0">
                <a:ln>
                  <a:noFill/>
                </a:ln>
                <a:effectLst/>
                <a:latin typeface="Arial" panose="020B0604020202020204" pitchFamily="34" charset="0"/>
              </a:rPr>
              <a:t>Customized Models</a:t>
            </a:r>
            <a:r>
              <a:rPr kumimoji="0" lang="en-US" altLang="en-US" sz="1400" b="0" i="0" u="none" strike="noStrike" cap="none" normalizeH="0" baseline="0" dirty="0">
                <a:ln>
                  <a:noFill/>
                </a:ln>
                <a:effectLst/>
                <a:latin typeface="Arial" panose="020B0604020202020204" pitchFamily="34" charset="0"/>
              </a:rPr>
              <a:t>: ML allows for the development of customized models for different population segments, improving accuracy and fairness across diverse groups.</a:t>
            </a:r>
          </a:p>
          <a:p>
            <a:pPr marL="0" marR="0" lvl="0" indent="0" algn="just" defTabSz="914400" rtl="0" eaLnBrk="0" fontAlgn="base" latinLnBrk="0" hangingPunct="0">
              <a:spcBef>
                <a:spcPct val="0"/>
              </a:spcBef>
              <a:spcAft>
                <a:spcPct val="0"/>
              </a:spcAft>
              <a:buClrTx/>
              <a:buSzTx/>
              <a:buFontTx/>
              <a:buChar char="•"/>
              <a:tabLst/>
            </a:pPr>
            <a:r>
              <a:rPr kumimoji="0" lang="en-US" altLang="en-US" sz="1400" b="1" i="0" u="none" strike="noStrike" cap="none" normalizeH="0" baseline="0" dirty="0">
                <a:ln>
                  <a:noFill/>
                </a:ln>
                <a:effectLst/>
                <a:latin typeface="Arial" panose="020B0604020202020204" pitchFamily="34" charset="0"/>
              </a:rPr>
              <a:t>Dynamic and Temporal Factors</a:t>
            </a:r>
            <a:endParaRPr kumimoji="0" lang="en-US" altLang="en-US" sz="14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400" b="1" i="0" u="none" strike="noStrike" cap="none" normalizeH="0" baseline="0" dirty="0">
                <a:ln>
                  <a:noFill/>
                </a:ln>
                <a:effectLst/>
                <a:latin typeface="Arial" panose="020B0604020202020204" pitchFamily="34" charset="0"/>
              </a:rPr>
              <a:t>Time-Series Analysis</a:t>
            </a:r>
            <a:r>
              <a:rPr kumimoji="0" lang="en-US" altLang="en-US" sz="1400" b="0" i="0" u="none" strike="noStrike" cap="none" normalizeH="0" baseline="0" dirty="0">
                <a:ln>
                  <a:noFill/>
                </a:ln>
                <a:effectLst/>
                <a:latin typeface="Arial" panose="020B0604020202020204" pitchFamily="34" charset="0"/>
              </a:rPr>
              <a:t>: Machine learning techniques, like Recurrent Neural Networks (RNNs) and Long Short-Term Memory (LSTM) networks, are well-suited for incorporating temporal data and analyzing trends over time.</a:t>
            </a:r>
          </a:p>
          <a:p>
            <a:pPr marL="0" marR="0" lvl="0" indent="0" algn="just" defTabSz="914400" rtl="0" eaLnBrk="0" fontAlgn="base" latinLnBrk="0" hangingPunct="0">
              <a:spcBef>
                <a:spcPct val="0"/>
              </a:spcBef>
              <a:spcAft>
                <a:spcPct val="0"/>
              </a:spcAft>
              <a:buClrTx/>
              <a:buSzTx/>
              <a:buFontTx/>
              <a:buChar char="•"/>
              <a:tabLst/>
            </a:pPr>
            <a:r>
              <a:rPr kumimoji="0" lang="en-US" altLang="en-US" sz="1400" b="1" i="0" u="none" strike="noStrike" cap="none" normalizeH="0" baseline="0" dirty="0">
                <a:ln>
                  <a:noFill/>
                </a:ln>
                <a:effectLst/>
                <a:latin typeface="Arial" panose="020B0604020202020204" pitchFamily="34" charset="0"/>
              </a:rPr>
              <a:t>Dynamic Models</a:t>
            </a:r>
            <a:r>
              <a:rPr kumimoji="0" lang="en-US" altLang="en-US" sz="1400" b="0" i="0" u="none" strike="noStrike" cap="none" normalizeH="0" baseline="0" dirty="0">
                <a:ln>
                  <a:noFill/>
                </a:ln>
                <a:effectLst/>
                <a:latin typeface="Arial" panose="020B0604020202020204" pitchFamily="34" charset="0"/>
              </a:rPr>
              <a:t>: ML models can be regularly updated with new data, reflecting changes in health status and improving prediction accuracy.</a:t>
            </a:r>
          </a:p>
          <a:p>
            <a:pPr marL="0" marR="0" lvl="0" indent="0" algn="just" defTabSz="914400" rtl="0" eaLnBrk="0" fontAlgn="base" latinLnBrk="0" hangingPunct="0">
              <a:spcBef>
                <a:spcPct val="0"/>
              </a:spcBef>
              <a:spcAft>
                <a:spcPct val="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15793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BAEE-4DBE-5B59-5B19-A9ED362F8E00}"/>
              </a:ext>
            </a:extLst>
          </p:cNvPr>
          <p:cNvSpPr>
            <a:spLocks noGrp="1"/>
          </p:cNvSpPr>
          <p:nvPr>
            <p:ph type="title"/>
          </p:nvPr>
        </p:nvSpPr>
        <p:spPr/>
        <p:txBody>
          <a:bodyPr/>
          <a:lstStyle/>
          <a:p>
            <a:r>
              <a:rPr lang="en-US" b="1" dirty="0"/>
              <a:t>Methodology</a:t>
            </a:r>
            <a:br>
              <a:rPr lang="en-US" b="1" dirty="0"/>
            </a:br>
            <a:endParaRPr lang="en-IN" dirty="0"/>
          </a:p>
        </p:txBody>
      </p:sp>
      <p:sp>
        <p:nvSpPr>
          <p:cNvPr id="3" name="Content Placeholder 2">
            <a:extLst>
              <a:ext uri="{FF2B5EF4-FFF2-40B4-BE49-F238E27FC236}">
                <a16:creationId xmlns:a16="http://schemas.microsoft.com/office/drawing/2014/main" id="{EC904213-3ADA-FFE7-4112-8C7DC72F8045}"/>
              </a:ext>
            </a:extLst>
          </p:cNvPr>
          <p:cNvSpPr>
            <a:spLocks noGrp="1"/>
          </p:cNvSpPr>
          <p:nvPr>
            <p:ph idx="1"/>
          </p:nvPr>
        </p:nvSpPr>
        <p:spPr/>
        <p:txBody>
          <a:bodyPr>
            <a:normAutofit fontScale="85000" lnSpcReduction="20000"/>
          </a:bodyPr>
          <a:lstStyle/>
          <a:p>
            <a:pPr marL="0" indent="0">
              <a:buNone/>
            </a:pPr>
            <a:r>
              <a:rPr lang="en-US" dirty="0"/>
              <a:t>The project will follow a structured approach, beginning with data collection and preprocessing. Key steps include:</a:t>
            </a:r>
          </a:p>
          <a:p>
            <a:pPr>
              <a:buFont typeface="+mj-lt"/>
              <a:buAutoNum type="arabicPeriod"/>
            </a:pPr>
            <a:r>
              <a:rPr lang="en-US" b="1" dirty="0"/>
              <a:t>Data Collection</a:t>
            </a:r>
            <a:r>
              <a:rPr lang="en-US" dirty="0"/>
              <a:t>: Gathering comprehensive datasets that include historical health insurance costs and related features such as age, gender, BMI, smoking status, and medical history.</a:t>
            </a:r>
          </a:p>
          <a:p>
            <a:pPr>
              <a:buFont typeface="+mj-lt"/>
              <a:buAutoNum type="arabicPeriod"/>
            </a:pPr>
            <a:r>
              <a:rPr lang="en-US" b="1" dirty="0"/>
              <a:t>Data Preprocessing</a:t>
            </a:r>
            <a:r>
              <a:rPr lang="en-US" dirty="0"/>
              <a:t>: Cleaning and preparing the data for analysis, including handling missing values, encoding categorical variables, and normalizing numerical features.</a:t>
            </a:r>
          </a:p>
          <a:p>
            <a:pPr>
              <a:buFont typeface="+mj-lt"/>
              <a:buAutoNum type="arabicPeriod"/>
            </a:pPr>
            <a:r>
              <a:rPr lang="en-US" b="1" dirty="0"/>
              <a:t>Model Development</a:t>
            </a:r>
            <a:r>
              <a:rPr lang="en-US" dirty="0"/>
              <a:t>: Employing various machine learning algorithms such as Linear Regression, Decision Trees, Random Forests, and Gradient Boosting Machines to develop predictive models.</a:t>
            </a:r>
          </a:p>
          <a:p>
            <a:pPr>
              <a:buFont typeface="+mj-lt"/>
              <a:buAutoNum type="arabicPeriod"/>
            </a:pPr>
            <a:r>
              <a:rPr lang="en-US" b="1" dirty="0"/>
              <a:t>Model Evaluation and Tuning</a:t>
            </a:r>
            <a:r>
              <a:rPr lang="en-US" dirty="0"/>
              <a:t>: Assessing model performance using metrics like Mean Absolute Error (MAE), Mean Squared Error (MSE), and R-squared (R²), and fine-tuning the models for optimal performance.</a:t>
            </a:r>
          </a:p>
          <a:p>
            <a:endParaRPr lang="en-IN" dirty="0"/>
          </a:p>
        </p:txBody>
      </p:sp>
    </p:spTree>
    <p:extLst>
      <p:ext uri="{BB962C8B-B14F-4D97-AF65-F5344CB8AC3E}">
        <p14:creationId xmlns:p14="http://schemas.microsoft.com/office/powerpoint/2010/main" val="76964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FEFF0-3131-351E-1F89-732CD14B1586}"/>
              </a:ext>
            </a:extLst>
          </p:cNvPr>
          <p:cNvSpPr>
            <a:spLocks noGrp="1"/>
          </p:cNvSpPr>
          <p:nvPr>
            <p:ph type="title"/>
          </p:nvPr>
        </p:nvSpPr>
        <p:spPr>
          <a:xfrm>
            <a:off x="4654296" y="306324"/>
            <a:ext cx="6894576" cy="1783080"/>
          </a:xfrm>
        </p:spPr>
        <p:txBody>
          <a:bodyPr anchor="b">
            <a:normAutofit/>
          </a:bodyPr>
          <a:lstStyle/>
          <a:p>
            <a:r>
              <a:rPr lang="en-US" sz="5400" dirty="0"/>
              <a:t>PACKAGES USED</a:t>
            </a:r>
            <a:endParaRPr lang="en-IN" sz="5400" dirty="0"/>
          </a:p>
        </p:txBody>
      </p:sp>
      <p:pic>
        <p:nvPicPr>
          <p:cNvPr id="14" name="Picture 13" descr="Computer script on a screen">
            <a:extLst>
              <a:ext uri="{FF2B5EF4-FFF2-40B4-BE49-F238E27FC236}">
                <a16:creationId xmlns:a16="http://schemas.microsoft.com/office/drawing/2014/main" id="{E38E18E8-6565-5146-D34B-6F277D81FC49}"/>
              </a:ext>
            </a:extLst>
          </p:cNvPr>
          <p:cNvPicPr>
            <a:picLocks noChangeAspect="1"/>
          </p:cNvPicPr>
          <p:nvPr/>
        </p:nvPicPr>
        <p:blipFill>
          <a:blip r:embed="rId2"/>
          <a:srcRect l="10065" r="5049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4E58B0-F8E1-0F3B-B704-497452354281}"/>
              </a:ext>
            </a:extLst>
          </p:cNvPr>
          <p:cNvSpPr>
            <a:spLocks noGrp="1"/>
          </p:cNvSpPr>
          <p:nvPr>
            <p:ph idx="1"/>
          </p:nvPr>
        </p:nvSpPr>
        <p:spPr>
          <a:xfrm>
            <a:off x="4654296" y="2706624"/>
            <a:ext cx="6894576" cy="3483864"/>
          </a:xfrm>
        </p:spPr>
        <p:txBody>
          <a:bodyPr>
            <a:normAutofit fontScale="85000" lnSpcReduction="20000"/>
          </a:bodyPr>
          <a:lstStyle/>
          <a:p>
            <a:r>
              <a:rPr lang="en-US" sz="1400" b="1" dirty="0">
                <a:latin typeface="Times New Roman" panose="02020603050405020304" pitchFamily="18" charset="0"/>
                <a:cs typeface="Times New Roman" panose="02020603050405020304" pitchFamily="18" charset="0"/>
              </a:rPr>
              <a:t>1. NumPy</a:t>
            </a:r>
          </a:p>
          <a:p>
            <a:r>
              <a:rPr lang="en-US" sz="1400" b="1" dirty="0">
                <a:latin typeface="Times New Roman" panose="02020603050405020304" pitchFamily="18" charset="0"/>
                <a:cs typeface="Times New Roman" panose="02020603050405020304" pitchFamily="18" charset="0"/>
              </a:rPr>
              <a:t>NumPy</a:t>
            </a:r>
            <a:r>
              <a:rPr lang="en-US" sz="1400" dirty="0">
                <a:latin typeface="Times New Roman" panose="02020603050405020304" pitchFamily="18" charset="0"/>
                <a:cs typeface="Times New Roman" panose="02020603050405020304" pitchFamily="18" charset="0"/>
              </a:rPr>
              <a:t> (Numerical Python) is a fundamental package for scientific computing in Python. It provides support for arrays, matrices, and a large number of mathematical functions to operate on these arrays.</a:t>
            </a:r>
          </a:p>
          <a:p>
            <a:r>
              <a:rPr lang="en-US" sz="1400" b="1" dirty="0">
                <a:latin typeface="Times New Roman" panose="02020603050405020304" pitchFamily="18" charset="0"/>
                <a:cs typeface="Times New Roman" panose="02020603050405020304" pitchFamily="18" charset="0"/>
              </a:rPr>
              <a:t>2. pandas</a:t>
            </a:r>
          </a:p>
          <a:p>
            <a:r>
              <a:rPr lang="en-US" sz="1400" b="1" dirty="0">
                <a:latin typeface="Times New Roman" panose="02020603050405020304" pitchFamily="18" charset="0"/>
                <a:cs typeface="Times New Roman" panose="02020603050405020304" pitchFamily="18" charset="0"/>
              </a:rPr>
              <a:t>pandas</a:t>
            </a:r>
            <a:r>
              <a:rPr lang="en-US" sz="1400" dirty="0">
                <a:latin typeface="Times New Roman" panose="02020603050405020304" pitchFamily="18" charset="0"/>
                <a:cs typeface="Times New Roman" panose="02020603050405020304" pitchFamily="18" charset="0"/>
              </a:rPr>
              <a:t> is a powerful data manipulation and analysis library. It provides data structures like </a:t>
            </a:r>
            <a:r>
              <a:rPr lang="en-US" sz="1400" dirty="0" err="1">
                <a:latin typeface="Times New Roman" panose="02020603050405020304" pitchFamily="18" charset="0"/>
                <a:cs typeface="Times New Roman" panose="02020603050405020304" pitchFamily="18" charset="0"/>
              </a:rPr>
              <a:t>DataFrames</a:t>
            </a:r>
            <a:r>
              <a:rPr lang="en-US" sz="1400" dirty="0">
                <a:latin typeface="Times New Roman" panose="02020603050405020304" pitchFamily="18" charset="0"/>
                <a:cs typeface="Times New Roman" panose="02020603050405020304" pitchFamily="18" charset="0"/>
              </a:rPr>
              <a:t>, which are essential for handling structured data (like CSV files, SQL tables).</a:t>
            </a:r>
          </a:p>
          <a:p>
            <a:r>
              <a:rPr lang="en-US" sz="1400" b="1" dirty="0">
                <a:latin typeface="Times New Roman" panose="02020603050405020304" pitchFamily="18" charset="0"/>
                <a:cs typeface="Times New Roman" panose="02020603050405020304" pitchFamily="18" charset="0"/>
              </a:rPr>
              <a:t>3. pickle</a:t>
            </a:r>
          </a:p>
          <a:p>
            <a:r>
              <a:rPr lang="en-US" sz="1400" b="1" dirty="0">
                <a:latin typeface="Times New Roman" panose="02020603050405020304" pitchFamily="18" charset="0"/>
                <a:cs typeface="Times New Roman" panose="02020603050405020304" pitchFamily="18" charset="0"/>
              </a:rPr>
              <a:t>pickle</a:t>
            </a:r>
            <a:r>
              <a:rPr lang="en-US" sz="1400" dirty="0">
                <a:latin typeface="Times New Roman" panose="02020603050405020304" pitchFamily="18" charset="0"/>
                <a:cs typeface="Times New Roman" panose="02020603050405020304" pitchFamily="18" charset="0"/>
              </a:rPr>
              <a:t> is a Python module for serializing and deserializing Python object structures, also known as object serialization or marshalling. This means converting Python objects into a byte stream to store them in a file or database, and then later reconstructing them back into their original form.</a:t>
            </a:r>
          </a:p>
          <a:p>
            <a:r>
              <a:rPr lang="en-US" sz="1400" b="1" dirty="0" err="1">
                <a:latin typeface="Times New Roman" panose="02020603050405020304" pitchFamily="18" charset="0"/>
                <a:cs typeface="Times New Roman" panose="02020603050405020304" pitchFamily="18" charset="0"/>
              </a:rPr>
              <a:t>Streamlit</a:t>
            </a:r>
            <a:endParaRPr lang="en-US" sz="1400" b="1"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Streamlit</a:t>
            </a:r>
            <a:r>
              <a:rPr lang="en-US" sz="1400" dirty="0">
                <a:latin typeface="Times New Roman" panose="02020603050405020304" pitchFamily="18" charset="0"/>
                <a:cs typeface="Times New Roman" panose="02020603050405020304" pitchFamily="18" charset="0"/>
              </a:rPr>
              <a:t> is an open-source Python library that makes it easy to create and share beautiful, custom web apps for machine learning and data science. It turns data scripts into shareable web apps in minutes.</a:t>
            </a:r>
          </a:p>
          <a:p>
            <a:r>
              <a:rPr lang="en-US" sz="1400" b="1" dirty="0">
                <a:latin typeface="Times New Roman" panose="02020603050405020304" pitchFamily="18" charset="0"/>
                <a:cs typeface="Times New Roman" panose="02020603050405020304" pitchFamily="18" charset="0"/>
              </a:rPr>
              <a:t>scikit-learn</a:t>
            </a:r>
          </a:p>
          <a:p>
            <a:r>
              <a:rPr lang="en-US" sz="1400" b="1" dirty="0">
                <a:latin typeface="Times New Roman" panose="02020603050405020304" pitchFamily="18" charset="0"/>
                <a:cs typeface="Times New Roman" panose="02020603050405020304" pitchFamily="18" charset="0"/>
              </a:rPr>
              <a:t>scikit-learn</a:t>
            </a:r>
            <a:r>
              <a:rPr lang="en-US" sz="1400" dirty="0">
                <a:latin typeface="Times New Roman" panose="02020603050405020304" pitchFamily="18" charset="0"/>
                <a:cs typeface="Times New Roman" panose="02020603050405020304" pitchFamily="18" charset="0"/>
              </a:rPr>
              <a:t> is a widely used machine learning library in Python. It features various classification, regression, and clustering algorithms, and is designed to work with NumPy and pandas.</a:t>
            </a:r>
          </a:p>
          <a:p>
            <a:endParaRPr lang="en-IN" sz="1000" dirty="0"/>
          </a:p>
        </p:txBody>
      </p:sp>
    </p:spTree>
    <p:extLst>
      <p:ext uri="{BB962C8B-B14F-4D97-AF65-F5344CB8AC3E}">
        <p14:creationId xmlns:p14="http://schemas.microsoft.com/office/powerpoint/2010/main" val="148682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5B70CF-83F3-3DA9-9575-4A39349A68BC}"/>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ADVANTAGES</a:t>
            </a: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450FB173-07FA-5EC4-48EE-A25BE3A250DA}"/>
              </a:ext>
            </a:extLst>
          </p:cNvPr>
          <p:cNvGraphicFramePr>
            <a:graphicFrameLocks noGrp="1"/>
          </p:cNvGraphicFramePr>
          <p:nvPr>
            <p:ph idx="1"/>
            <p:extLst>
              <p:ext uri="{D42A27DB-BD31-4B8C-83A1-F6EECF244321}">
                <p14:modId xmlns:p14="http://schemas.microsoft.com/office/powerpoint/2010/main" val="581836042"/>
              </p:ext>
            </p:extLst>
          </p:nvPr>
        </p:nvGraphicFramePr>
        <p:xfrm>
          <a:off x="129303" y="2026450"/>
          <a:ext cx="11933393" cy="4380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79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B8A47-11E4-3EEC-1325-C65736186ED4}"/>
              </a:ext>
            </a:extLst>
          </p:cNvPr>
          <p:cNvSpPr>
            <a:spLocks noGrp="1"/>
          </p:cNvSpPr>
          <p:nvPr>
            <p:ph type="title"/>
          </p:nvPr>
        </p:nvSpPr>
        <p:spPr>
          <a:xfrm>
            <a:off x="2019301" y="261503"/>
            <a:ext cx="6781800" cy="1338696"/>
          </a:xfrm>
        </p:spPr>
        <p:txBody>
          <a:bodyPr>
            <a:normAutofit/>
          </a:bodyPr>
          <a:lstStyle/>
          <a:p>
            <a:r>
              <a:rPr lang="en-US" dirty="0">
                <a:solidFill>
                  <a:schemeClr val="bg1"/>
                </a:solidFill>
              </a:rPr>
              <a:t>USES</a:t>
            </a:r>
            <a:endParaRPr lang="en-IN" dirty="0">
              <a:solidFill>
                <a:schemeClr val="bg1"/>
              </a:solidFill>
            </a:endParaRPr>
          </a:p>
        </p:txBody>
      </p:sp>
      <p:graphicFrame>
        <p:nvGraphicFramePr>
          <p:cNvPr id="14" name="Rectangle 1">
            <a:extLst>
              <a:ext uri="{FF2B5EF4-FFF2-40B4-BE49-F238E27FC236}">
                <a16:creationId xmlns:a16="http://schemas.microsoft.com/office/drawing/2014/main" id="{8479FFAF-F7F4-0B0F-1B83-85D595B7C3DA}"/>
              </a:ext>
            </a:extLst>
          </p:cNvPr>
          <p:cNvGraphicFramePr>
            <a:graphicFrameLocks noGrp="1"/>
          </p:cNvGraphicFramePr>
          <p:nvPr>
            <p:ph idx="1"/>
            <p:extLst>
              <p:ext uri="{D42A27DB-BD31-4B8C-83A1-F6EECF244321}">
                <p14:modId xmlns:p14="http://schemas.microsoft.com/office/powerpoint/2010/main" val="3879577745"/>
              </p:ext>
            </p:extLst>
          </p:nvPr>
        </p:nvGraphicFramePr>
        <p:xfrm>
          <a:off x="361507" y="1446028"/>
          <a:ext cx="10992294" cy="5263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755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19B9C5CC-F15B-D8C4-4E7D-B6E226BB5EBB}"/>
              </a:ext>
            </a:extLst>
          </p:cNvPr>
          <p:cNvPicPr>
            <a:picLocks noChangeAspect="1"/>
          </p:cNvPicPr>
          <p:nvPr/>
        </p:nvPicPr>
        <p:blipFill>
          <a:blip r:embed="rId2"/>
          <a:srcRect l="9649" r="40213" b="-1"/>
          <a:stretch/>
        </p:blipFill>
        <p:spPr>
          <a:xfrm>
            <a:off x="-1" y="10"/>
            <a:ext cx="3476847"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DE3D095A-3F82-89BD-6260-9CA31CED9133}"/>
              </a:ext>
            </a:extLst>
          </p:cNvPr>
          <p:cNvGraphicFramePr>
            <a:graphicFrameLocks noGrp="1"/>
          </p:cNvGraphicFramePr>
          <p:nvPr>
            <p:ph idx="1"/>
            <p:extLst>
              <p:ext uri="{D42A27DB-BD31-4B8C-83A1-F6EECF244321}">
                <p14:modId xmlns:p14="http://schemas.microsoft.com/office/powerpoint/2010/main" val="1110933319"/>
              </p:ext>
            </p:extLst>
          </p:nvPr>
        </p:nvGraphicFramePr>
        <p:xfrm>
          <a:off x="3870251" y="1297172"/>
          <a:ext cx="7442688" cy="4845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904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2390</TotalTime>
  <Words>1205</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HEALTH INSURANCE COST PREDICTION</vt:lpstr>
      <vt:lpstr>INTRODUCTION</vt:lpstr>
      <vt:lpstr>CHALLEGES AND MOTIVATIONS</vt:lpstr>
      <vt:lpstr>How Machine Learning Can Address These Challenges </vt:lpstr>
      <vt:lpstr>Methodology </vt:lpstr>
      <vt:lpstr>PACKAGES USED</vt:lpstr>
      <vt:lpstr>ADVANTAGES</vt:lpstr>
      <vt:lpstr>USES</vt:lpstr>
      <vt:lpstr>PowerPoint Presentation</vt:lpstr>
      <vt:lpstr>FUTURE ADVANCEMENTS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MAHESH SINGH</dc:creator>
  <cp:lastModifiedBy>MAHESH SINGH</cp:lastModifiedBy>
  <cp:revision>3</cp:revision>
  <dcterms:created xsi:type="dcterms:W3CDTF">2024-07-19T14:39:49Z</dcterms:created>
  <dcterms:modified xsi:type="dcterms:W3CDTF">2024-07-22T07:10:14Z</dcterms:modified>
</cp:coreProperties>
</file>