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9"/>
  </p:notesMasterIdLst>
  <p:sldIdLst>
    <p:sldId id="483" r:id="rId2"/>
    <p:sldId id="484" r:id="rId3"/>
    <p:sldId id="470" r:id="rId4"/>
    <p:sldId id="491" r:id="rId5"/>
    <p:sldId id="478" r:id="rId6"/>
    <p:sldId id="481" r:id="rId7"/>
    <p:sldId id="480" r:id="rId8"/>
    <p:sldId id="482" r:id="rId9"/>
    <p:sldId id="486" r:id="rId10"/>
    <p:sldId id="487" r:id="rId11"/>
    <p:sldId id="490" r:id="rId12"/>
    <p:sldId id="488" r:id="rId13"/>
    <p:sldId id="489" r:id="rId14"/>
    <p:sldId id="476" r:id="rId15"/>
    <p:sldId id="485" r:id="rId16"/>
    <p:sldId id="473" r:id="rId17"/>
    <p:sldId id="468" r:id="rId18"/>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434" autoAdjust="0"/>
  </p:normalViewPr>
  <p:slideViewPr>
    <p:cSldViewPr snapToGrid="0">
      <p:cViewPr varScale="1">
        <p:scale>
          <a:sx n="87" d="100"/>
          <a:sy n="87" d="100"/>
        </p:scale>
        <p:origin x="749" y="5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t>
        <a:bodyPr/>
        <a:lstStyle/>
        <a:p>
          <a:endParaRPr lang="en-US"/>
        </a:p>
      </dgm:t>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t>
        <a:bodyPr/>
        <a:lstStyle/>
        <a:p>
          <a:endParaRPr lang="en-US"/>
        </a:p>
      </dgm:t>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t>
        <a:bodyPr/>
        <a:lstStyle/>
        <a:p>
          <a:endParaRPr lang="en-US"/>
        </a:p>
      </dgm:t>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t>
        <a:bodyPr/>
        <a:lstStyle/>
        <a:p>
          <a:endParaRPr lang="en-US"/>
        </a:p>
      </dgm:t>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t>
        <a:bodyPr/>
        <a:lstStyle/>
        <a:p>
          <a:endParaRPr lang="en-US"/>
        </a:p>
      </dgm:t>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t>
        <a:bodyPr/>
        <a:lstStyle/>
        <a:p>
          <a:endParaRPr lang="en-US"/>
        </a:p>
      </dgm:t>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t>
        <a:bodyPr/>
        <a:lstStyle/>
        <a:p>
          <a:endParaRPr lang="en-US"/>
        </a:p>
      </dgm:t>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t>
        <a:bodyPr/>
        <a:lstStyle/>
        <a:p>
          <a:endParaRPr lang="en-US"/>
        </a:p>
      </dgm:t>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t>
        <a:bodyPr/>
        <a:lstStyle/>
        <a:p>
          <a:endParaRPr lang="en-US"/>
        </a:p>
      </dgm:t>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t>
        <a:bodyPr/>
        <a:lstStyle/>
        <a:p>
          <a:endParaRPr lang="en-US"/>
        </a:p>
      </dgm:t>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t>
        <a:bodyPr/>
        <a:lstStyle/>
        <a:p>
          <a:endParaRPr lang="en-US"/>
        </a:p>
      </dgm:t>
    </dgm:pt>
  </dgm:ptLst>
  <dgm:cxnLst>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7968BEFA-737C-4540-8116-892FA4A56765}" type="presOf" srcId="{73DB572E-062D-41AD-8033-D361B8E583DB}" destId="{0D08ED52-6744-4369-B780-916B09984775}" srcOrd="1" destOrd="0" presId="urn:microsoft.com/office/officeart/2011/layout/InterconnectedBlockProcess"/>
    <dgm:cxn modelId="{F68F949A-245C-4136-B9D7-9229F30FDEC9}" type="presOf" srcId="{A59EC69B-8F3F-425B-819F-E8C557946AEE}" destId="{4C66D42D-7E6D-4563-AFDC-369C30B73F70}"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1CF0C9EC-03B3-43C7-AC62-87DAFD9D1635}" type="presOf" srcId="{9FED87C4-3F3B-4A18-9185-9F80CFEDEA2E}" destId="{06F8D57B-EDF4-4CF4-8700-DC2CA3E3028E}" srcOrd="0"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6C7D4BBB-EED6-4011-9FBC-87F683D5B245}" srcId="{5751524B-FB67-4894-A0C5-35151E149D68}" destId="{7B3055AA-BF7C-46D0-9A9E-60087B9F57B4}" srcOrd="1" destOrd="0" parTransId="{F772EF41-D2BB-4368-8327-B4E332165F48}" sibTransId="{B81593E2-4CAC-4783-8D2D-E9DDD236A942}"/>
    <dgm:cxn modelId="{ED6BF78A-381A-40F3-A9EB-F252D63F0707}" type="presOf" srcId="{73DB572E-062D-41AD-8033-D361B8E583DB}" destId="{2532504F-5FE1-4C97-B485-F05E8885EACC}" srcOrd="0"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02D0CD8C-C59F-405A-AAC8-89AA97D36D41}" type="presOf" srcId="{9FED87C4-3F3B-4A18-9185-9F80CFEDEA2E}" destId="{6BCCFBA6-7A43-4631-AD7F-AFB10E1E6CD7}" srcOrd="1" destOrd="0"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D1BA1DD0-A52A-47BF-962D-9810C87E1576}" srcId="{5751524B-FB67-4894-A0C5-35151E149D68}" destId="{A59EC69B-8F3F-425B-819F-E8C557946AEE}" srcOrd="2" destOrd="0" parTransId="{0095C3CB-916F-4060-A8DA-DD282FB51587}" sibTransId="{2868AD8D-4E38-46CE-A972-709857BF40AC}"/>
    <dgm:cxn modelId="{2C934C00-3DCA-4C23-8911-F378A90D516E}" type="presOf" srcId="{5E92505A-51E0-4F78-B3C5-704ACF8710DE}" destId="{2AAD338D-3122-4454-9A67-16BE024D44E3}" srcOrd="0" destOrd="0"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lvl="0" algn="r" defTabSz="977900">
            <a:lnSpc>
              <a:spcPct val="90000"/>
            </a:lnSpc>
            <a:spcBef>
              <a:spcPct val="0"/>
            </a:spcBef>
            <a:spcAft>
              <a:spcPct val="35000"/>
            </a:spcAft>
          </a:pPr>
          <a:endParaRPr lang="en-US" sz="2200" kern="1200" dirty="0">
            <a:latin typeface="Times New Roman" panose="02020603050405020304" pitchFamily="18" charset="0"/>
            <a:cs typeface="Times New Roman" panose="02020603050405020304" pitchFamily="18" charset="0"/>
          </a:endParaRP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lvl="0" algn="r" defTabSz="977900">
            <a:lnSpc>
              <a:spcPct val="90000"/>
            </a:lnSpc>
            <a:spcBef>
              <a:spcPct val="0"/>
            </a:spcBef>
            <a:spcAft>
              <a:spcPct val="35000"/>
            </a:spcAft>
          </a:pPr>
          <a:endParaRPr lang="en-US" sz="2200" kern="1200" dirty="0">
            <a:latin typeface="Times New Roman" panose="02020603050405020304" pitchFamily="18" charset="0"/>
            <a:cs typeface="Times New Roman" panose="02020603050405020304" pitchFamily="18" charset="0"/>
          </a:endParaRP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lvl="0" algn="r" defTabSz="977900">
            <a:lnSpc>
              <a:spcPct val="90000"/>
            </a:lnSpc>
            <a:spcBef>
              <a:spcPct val="0"/>
            </a:spcBef>
            <a:spcAft>
              <a:spcPct val="35000"/>
            </a:spcAft>
          </a:pPr>
          <a:endParaRPr lang="en-US" sz="2200" kern="1200" dirty="0">
            <a:latin typeface="Times New Roman" panose="02020603050405020304" pitchFamily="18" charset="0"/>
            <a:cs typeface="Times New Roman" panose="02020603050405020304" pitchFamily="18" charset="0"/>
          </a:endParaRP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2/20/2025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2/20/2025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2/20/2025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2/20/2025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2/20/2025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2/20/2025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2/20/2025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2/20/2025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2/20/2025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2/20/2025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2/20/2025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2/20/2025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2/20/2025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nikithmurali/Application-Test-Automa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a:t>
            </a:r>
            <a:r>
              <a:rPr lang="en-US" sz="2000" b="1" dirty="0">
                <a:solidFill>
                  <a:srgbClr val="17365D"/>
                </a:solidFill>
                <a:latin typeface="Cambria" panose="02040503050406030204" pitchFamily="18" charset="0"/>
                <a:ea typeface="Cambria" panose="02040503050406030204" pitchFamily="18" charset="0"/>
                <a:cs typeface="Verdana"/>
                <a:sym typeface="Verdana"/>
              </a:rPr>
              <a:t>Santhosh Kumar K L</a:t>
            </a:r>
            <a:endParaRPr lang="en-US"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20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latin typeface="Cambria" panose="02040503050406030204" pitchFamily="18" charset="0"/>
                <a:ea typeface="Cambria" panose="02040503050406030204" pitchFamily="18" charset="0"/>
                <a:cs typeface="Verdana"/>
                <a:sym typeface="Verdana"/>
              </a:rPr>
              <a:t>B.tech</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Zafar Ali Khan</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Afroz Pasha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Application Test Automation</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079345819"/>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Shilpa Nagaraj, </a:t>
                      </a:r>
                      <a:r>
                        <a:rPr lang="en-US" dirty="0" err="1">
                          <a:latin typeface="Cambria" panose="02040503050406030204" pitchFamily="18" charset="0"/>
                          <a:ea typeface="Cambria" panose="02040503050406030204" pitchFamily="18" charset="0"/>
                          <a:cs typeface="Times New Roman" panose="02020603050405020304" pitchFamily="18" charset="0"/>
                        </a:rPr>
                        <a:t>Nikith</a:t>
                      </a:r>
                      <a:r>
                        <a:rPr lang="en-US" dirty="0">
                          <a:latin typeface="Cambria" panose="02040503050406030204" pitchFamily="18" charset="0"/>
                          <a:ea typeface="Cambria" panose="02040503050406030204" pitchFamily="18" charset="0"/>
                          <a:cs typeface="Times New Roman" panose="02020603050405020304" pitchFamily="18" charset="0"/>
                        </a:rPr>
                        <a:t> Murali</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20211CAI0161, 20211CAI0093</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8CAI/CST03</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 Work</a:t>
            </a:r>
          </a:p>
        </p:txBody>
      </p:sp>
      <p:sp>
        <p:nvSpPr>
          <p:cNvPr id="3" name="Content Placeholder 2"/>
          <p:cNvSpPr>
            <a:spLocks noGrp="1"/>
          </p:cNvSpPr>
          <p:nvPr>
            <p:ph idx="1"/>
          </p:nvPr>
        </p:nvSpPr>
        <p:spPr>
          <a:xfrm>
            <a:off x="838200" y="1184367"/>
            <a:ext cx="10515600" cy="4058194"/>
          </a:xfrm>
        </p:spPr>
        <p:txBody>
          <a:bodyPr/>
          <a:lstStyle/>
          <a:p>
            <a:r>
              <a:rPr lang="en-IN" sz="2000" b="1" dirty="0"/>
              <a:t>Working Process</a:t>
            </a:r>
            <a:r>
              <a:rPr lang="en-IN" sz="2000" b="1" dirty="0" smtClean="0"/>
              <a:t>:</a:t>
            </a:r>
            <a:endParaRPr lang="en-IN" sz="2000" dirty="0"/>
          </a:p>
          <a:p>
            <a:pPr lvl="1"/>
            <a:r>
              <a:rPr lang="en-IN" sz="2000" b="1" dirty="0" smtClean="0"/>
              <a:t>User </a:t>
            </a:r>
            <a:r>
              <a:rPr lang="en-IN" sz="2000" b="1" dirty="0"/>
              <a:t>Interaction Logging</a:t>
            </a:r>
            <a:r>
              <a:rPr lang="en-IN" sz="2000" dirty="0"/>
              <a:t> – Captures real-time keyboard and mouse inputs</a:t>
            </a:r>
            <a:r>
              <a:rPr lang="en-IN" sz="2000" dirty="0" smtClean="0"/>
              <a:t>.</a:t>
            </a:r>
          </a:p>
          <a:p>
            <a:pPr lvl="1"/>
            <a:r>
              <a:rPr lang="en-IN" sz="2000" dirty="0" smtClean="0"/>
              <a:t> </a:t>
            </a:r>
            <a:r>
              <a:rPr lang="en-IN" sz="2000" b="1" dirty="0" smtClean="0"/>
              <a:t>Log </a:t>
            </a:r>
            <a:r>
              <a:rPr lang="en-IN" sz="2000" b="1" dirty="0"/>
              <a:t>Storage</a:t>
            </a:r>
            <a:r>
              <a:rPr lang="en-IN" sz="2000" dirty="0"/>
              <a:t> – Saves all recorded actions in a structured notepad file</a:t>
            </a:r>
            <a:r>
              <a:rPr lang="en-IN" sz="2000" dirty="0" smtClean="0"/>
              <a:t>.</a:t>
            </a:r>
          </a:p>
          <a:p>
            <a:pPr lvl="1"/>
            <a:r>
              <a:rPr lang="en-IN" sz="2000" dirty="0" smtClean="0"/>
              <a:t> </a:t>
            </a:r>
            <a:r>
              <a:rPr lang="en-IN" sz="2000" b="1" dirty="0"/>
              <a:t>Automated Execution</a:t>
            </a:r>
            <a:r>
              <a:rPr lang="en-IN" sz="2000" dirty="0"/>
              <a:t> – Uses the log file to simulate user interactions for testing</a:t>
            </a:r>
            <a:r>
              <a:rPr lang="en-IN" sz="2000" dirty="0" smtClean="0"/>
              <a:t>.</a:t>
            </a:r>
          </a:p>
          <a:p>
            <a:pPr lvl="1"/>
            <a:r>
              <a:rPr lang="en-IN" sz="2000" dirty="0" smtClean="0"/>
              <a:t> </a:t>
            </a:r>
            <a:r>
              <a:rPr lang="en-IN" sz="2000" b="1" dirty="0"/>
              <a:t>Error </a:t>
            </a:r>
            <a:r>
              <a:rPr lang="en-IN" sz="2000" b="1" dirty="0" smtClean="0"/>
              <a:t>Detection </a:t>
            </a:r>
            <a:r>
              <a:rPr lang="en-IN" sz="2000" b="1" dirty="0"/>
              <a:t>&amp; Debugging</a:t>
            </a:r>
            <a:r>
              <a:rPr lang="en-IN" sz="2000" dirty="0"/>
              <a:t> – Helps in identifying issues based on logged actions</a:t>
            </a:r>
            <a:r>
              <a:rPr lang="en-IN" sz="2000" dirty="0" smtClean="0"/>
              <a:t>.</a:t>
            </a:r>
          </a:p>
          <a:p>
            <a:pPr lvl="1"/>
            <a:r>
              <a:rPr lang="en-IN" sz="2000" dirty="0" smtClean="0"/>
              <a:t> </a:t>
            </a:r>
            <a:r>
              <a:rPr lang="en-IN" sz="2000" b="1" dirty="0"/>
              <a:t>Scalable &amp; Reusable</a:t>
            </a:r>
            <a:r>
              <a:rPr lang="en-IN" sz="2000" dirty="0"/>
              <a:t> – Can be adapted for different test scenarios without rewriting scripts.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540"/>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
        <p:nvSpPr>
          <p:cNvPr id="5" name="Rectangle 1"/>
          <p:cNvSpPr>
            <a:spLocks noGrp="1" noChangeArrowheads="1"/>
          </p:cNvSpPr>
          <p:nvPr>
            <p:ph idx="1"/>
          </p:nvPr>
        </p:nvSpPr>
        <p:spPr bwMode="auto">
          <a:xfrm>
            <a:off x="838200" y="1184366"/>
            <a:ext cx="1104067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Challenges in Traditional Test Automation: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lvl="1" indent="0">
              <a:lnSpc>
                <a:spcPct val="100000"/>
              </a:lnSpc>
              <a:spcBef>
                <a:spcPct val="0"/>
              </a:spcBef>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Requires manually written test scripts, which can be time-consuming and error-prone.</a:t>
            </a:r>
          </a:p>
          <a:p>
            <a:pPr marL="457200" lvl="1" indent="0">
              <a:lnSpc>
                <a:spcPct val="100000"/>
              </a:lnSpc>
              <a:spcBef>
                <a:spcPct val="0"/>
              </a:spcBef>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Hardcoded test cases lack flexibility for dynamic web applications.</a:t>
            </a:r>
          </a:p>
          <a:p>
            <a:pPr marL="457200" lvl="1" indent="0">
              <a:lnSpc>
                <a:spcPct val="100000"/>
              </a:lnSpc>
              <a:spcBef>
                <a:spcPct val="0"/>
              </a:spcBef>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Debugging test failures is difficult without detailed logs of user interactions.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Identified Problem:</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lvl="1" indent="0">
              <a:lnSpc>
                <a:spcPct val="100000"/>
              </a:lnSpc>
              <a:spcBef>
                <a:spcPct val="0"/>
              </a:spcBef>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There is a need for an efficient, log-based test automation approach that captures real user interactions and replays them for testing without requiring predefined scripts.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Proposed Solution</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lvl="1" indent="0">
              <a:lnSpc>
                <a:spcPct val="100000"/>
              </a:lnSpc>
              <a:spcBef>
                <a:spcPct val="0"/>
              </a:spcBef>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Automated Logging of User Actions</a:t>
            </a:r>
            <a:r>
              <a:rPr kumimoji="0" lang="en-US" altLang="en-US" sz="1800" b="0" i="0" u="none" strike="noStrike" cap="none" normalizeH="0" baseline="0" dirty="0" smtClean="0">
                <a:ln>
                  <a:noFill/>
                </a:ln>
                <a:solidFill>
                  <a:schemeClr val="tx1"/>
                </a:solidFill>
                <a:effectLst/>
                <a:latin typeface="Arial" panose="020B0604020202020204" pitchFamily="34" charset="0"/>
              </a:rPr>
              <a:t> – Records keyboard and mouse inputs in a notepad</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file</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lvl="1" indent="0">
              <a:lnSpc>
                <a:spcPct val="100000"/>
              </a:lnSpc>
              <a:spcBef>
                <a:spcPct val="0"/>
              </a:spcBef>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Script-Free Automation</a:t>
            </a:r>
            <a:r>
              <a:rPr kumimoji="0" lang="en-US" altLang="en-US" sz="1800" b="0" i="0" u="none" strike="noStrike" cap="none" normalizeH="0" baseline="0" dirty="0" smtClean="0">
                <a:ln>
                  <a:noFill/>
                </a:ln>
                <a:solidFill>
                  <a:schemeClr val="tx1"/>
                </a:solidFill>
                <a:effectLst/>
                <a:latin typeface="Arial" panose="020B0604020202020204" pitchFamily="34" charset="0"/>
              </a:rPr>
              <a:t> – Eliminates the need for manual script writing</a:t>
            </a:r>
            <a:r>
              <a:rPr kumimoji="0" lang="en-US" altLang="en-US" sz="1800" b="0" i="0" u="none" strike="noStrike" cap="none" normalizeH="0" baseline="0" dirty="0" smtClean="0">
                <a:ln>
                  <a:noFill/>
                </a:ln>
                <a:solidFill>
                  <a:schemeClr val="tx1"/>
                </a:solidFill>
                <a:effectLst/>
                <a:latin typeface="Arial" panose="020B0604020202020204" pitchFamily="34" charset="0"/>
              </a:rPr>
              <a:t>.</a:t>
            </a:r>
            <a:endParaRPr lang="en-US" altLang="en-US" sz="1800" dirty="0">
              <a:latin typeface="Arial" panose="020B0604020202020204" pitchFamily="34" charset="0"/>
            </a:endParaRPr>
          </a:p>
          <a:p>
            <a:pPr marL="457200" lvl="1" indent="0">
              <a:lnSpc>
                <a:spcPct val="100000"/>
              </a:lnSpc>
              <a:spcBef>
                <a:spcPct val="0"/>
              </a:spcBef>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Enhanced Debugging &amp; Error Detection</a:t>
            </a:r>
            <a:r>
              <a:rPr kumimoji="0" lang="en-US" altLang="en-US" sz="1800" b="0" i="0" u="none" strike="noStrike" cap="none" normalizeH="0" baseline="0" dirty="0" smtClean="0">
                <a:ln>
                  <a:noFill/>
                </a:ln>
                <a:solidFill>
                  <a:schemeClr val="tx1"/>
                </a:solidFill>
                <a:effectLst/>
                <a:latin typeface="Arial" panose="020B0604020202020204" pitchFamily="34" charset="0"/>
              </a:rPr>
              <a:t> – Provides a clear trace of user actions</a:t>
            </a:r>
            <a:r>
              <a:rPr kumimoji="0" lang="en-US" altLang="en-US" sz="1800" b="0"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lvl="1" indent="0">
              <a:lnSpc>
                <a:spcPct val="100000"/>
              </a:lnSpc>
              <a:spcBef>
                <a:spcPct val="0"/>
              </a:spcBef>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Improved Testing Efficiency</a:t>
            </a:r>
            <a:r>
              <a:rPr kumimoji="0" lang="en-US" altLang="en-US" sz="1800" b="0" i="0" u="none" strike="noStrike" cap="none" normalizeH="0" baseline="0" dirty="0" smtClean="0">
                <a:ln>
                  <a:noFill/>
                </a:ln>
                <a:solidFill>
                  <a:schemeClr val="tx1"/>
                </a:solidFill>
                <a:effectLst/>
                <a:latin typeface="Arial" panose="020B0604020202020204" pitchFamily="34" charset="0"/>
              </a:rPr>
              <a:t> – Saves time and reduces manual effort.</a:t>
            </a:r>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IN" sz="1800" b="1" dirty="0"/>
              <a:t>1. Hardware Requirements:</a:t>
            </a:r>
          </a:p>
          <a:p>
            <a:pPr marL="0" indent="0">
              <a:buNone/>
            </a:pPr>
            <a:r>
              <a:rPr lang="en-IN" sz="1800" dirty="0" smtClean="0"/>
              <a:t>	 </a:t>
            </a:r>
            <a:r>
              <a:rPr lang="en-IN" sz="1800" b="1" dirty="0"/>
              <a:t>Processor:</a:t>
            </a:r>
            <a:r>
              <a:rPr lang="en-IN" sz="1800" dirty="0"/>
              <a:t> Intel Core i5 or higher</a:t>
            </a:r>
            <a:br>
              <a:rPr lang="en-IN" sz="1800" dirty="0"/>
            </a:br>
            <a:r>
              <a:rPr lang="en-IN" sz="1800" dirty="0" smtClean="0"/>
              <a:t>	</a:t>
            </a:r>
            <a:r>
              <a:rPr lang="en-IN" sz="1800" dirty="0" smtClean="0"/>
              <a:t> </a:t>
            </a:r>
            <a:r>
              <a:rPr lang="en-IN" sz="1800" b="1" dirty="0"/>
              <a:t>RAM:</a:t>
            </a:r>
            <a:r>
              <a:rPr lang="en-IN" sz="1800" dirty="0"/>
              <a:t> 8GB (Minimum), 16GB (Recommended)</a:t>
            </a:r>
            <a:br>
              <a:rPr lang="en-IN" sz="1800" dirty="0"/>
            </a:br>
            <a:r>
              <a:rPr lang="en-IN" sz="1800" dirty="0" smtClean="0"/>
              <a:t>	 </a:t>
            </a:r>
            <a:r>
              <a:rPr lang="en-IN" sz="1800" b="1" dirty="0"/>
              <a:t>Storage:</a:t>
            </a:r>
            <a:r>
              <a:rPr lang="en-IN" sz="1800" dirty="0"/>
              <a:t> 10GB free space (for logs and automation tools)</a:t>
            </a:r>
            <a:br>
              <a:rPr lang="en-IN" sz="1800" dirty="0"/>
            </a:br>
            <a:r>
              <a:rPr lang="en-IN" sz="1800" dirty="0" smtClean="0"/>
              <a:t>	</a:t>
            </a:r>
            <a:r>
              <a:rPr lang="en-IN" sz="1800" dirty="0" smtClean="0"/>
              <a:t> </a:t>
            </a:r>
            <a:r>
              <a:rPr lang="en-IN" sz="1800" b="1" dirty="0"/>
              <a:t>Operating System:</a:t>
            </a:r>
            <a:r>
              <a:rPr lang="en-IN" sz="1800" dirty="0"/>
              <a:t> Windows / Linux / </a:t>
            </a:r>
            <a:r>
              <a:rPr lang="en-IN" sz="1800" dirty="0" err="1"/>
              <a:t>macOS</a:t>
            </a:r>
            <a:r>
              <a:rPr lang="en-IN" sz="1800" dirty="0"/>
              <a:t/>
            </a:r>
            <a:br>
              <a:rPr lang="en-IN" sz="1800" dirty="0"/>
            </a:br>
            <a:r>
              <a:rPr lang="en-IN" sz="1800" dirty="0" smtClean="0"/>
              <a:t>	</a:t>
            </a:r>
            <a:r>
              <a:rPr lang="en-IN" sz="1800" dirty="0" smtClean="0"/>
              <a:t> </a:t>
            </a:r>
            <a:r>
              <a:rPr lang="en-IN" sz="1800" b="1" dirty="0"/>
              <a:t>Monitor Resolution:</a:t>
            </a:r>
            <a:r>
              <a:rPr lang="en-IN" sz="1800" dirty="0"/>
              <a:t> 1366x768 or higher</a:t>
            </a:r>
          </a:p>
          <a:p>
            <a:pPr marL="0" indent="0">
              <a:buNone/>
            </a:pPr>
            <a:r>
              <a:rPr lang="en-IN" sz="1800" b="1" dirty="0"/>
              <a:t>2. Software Requirements:</a:t>
            </a:r>
          </a:p>
          <a:p>
            <a:pPr marL="0" indent="0">
              <a:buNone/>
            </a:pPr>
            <a:r>
              <a:rPr lang="en-IN" sz="1800" dirty="0" smtClean="0"/>
              <a:t>	</a:t>
            </a:r>
            <a:r>
              <a:rPr lang="en-IN" sz="1800" dirty="0" smtClean="0"/>
              <a:t> </a:t>
            </a:r>
            <a:r>
              <a:rPr lang="en-IN" sz="1800" b="1" dirty="0"/>
              <a:t>IDE:</a:t>
            </a:r>
            <a:r>
              <a:rPr lang="en-IN" sz="1800" dirty="0"/>
              <a:t> PyCharm (for development &amp; execution)</a:t>
            </a:r>
            <a:br>
              <a:rPr lang="en-IN" sz="1800" dirty="0"/>
            </a:br>
            <a:r>
              <a:rPr lang="en-IN" sz="1800" dirty="0" smtClean="0"/>
              <a:t>	</a:t>
            </a:r>
            <a:r>
              <a:rPr lang="en-IN" sz="1800" dirty="0" smtClean="0"/>
              <a:t> </a:t>
            </a:r>
            <a:r>
              <a:rPr lang="en-IN" sz="1800" b="1" dirty="0"/>
              <a:t>Programming Language:</a:t>
            </a:r>
            <a:r>
              <a:rPr lang="en-IN" sz="1800" dirty="0"/>
              <a:t> Python (latest version recommended)</a:t>
            </a:r>
            <a:br>
              <a:rPr lang="en-IN" sz="1800" dirty="0"/>
            </a:br>
            <a:r>
              <a:rPr lang="en-IN" sz="1800" dirty="0" smtClean="0"/>
              <a:t>	</a:t>
            </a:r>
            <a:r>
              <a:rPr lang="en-IN" sz="1800" dirty="0" smtClean="0"/>
              <a:t> </a:t>
            </a:r>
            <a:r>
              <a:rPr lang="en-IN" sz="1800" b="1" dirty="0"/>
              <a:t>Automation Framework:</a:t>
            </a:r>
            <a:r>
              <a:rPr lang="en-IN" sz="1800" dirty="0"/>
              <a:t> Selenium WebDriver</a:t>
            </a:r>
            <a:br>
              <a:rPr lang="en-IN" sz="1800" dirty="0"/>
            </a:br>
            <a:r>
              <a:rPr lang="en-IN" sz="1800" dirty="0" smtClean="0"/>
              <a:t>	</a:t>
            </a:r>
            <a:r>
              <a:rPr lang="en-IN" sz="1800" dirty="0" smtClean="0"/>
              <a:t> </a:t>
            </a:r>
            <a:r>
              <a:rPr lang="en-IN" sz="1800" b="1" dirty="0"/>
              <a:t>Logging Module:</a:t>
            </a:r>
            <a:r>
              <a:rPr lang="en-IN" sz="1800" dirty="0"/>
              <a:t> Python Logging (for capturing inputs)</a:t>
            </a:r>
            <a:br>
              <a:rPr lang="en-IN" sz="1800" dirty="0"/>
            </a:br>
            <a:r>
              <a:rPr lang="en-IN" sz="1800" dirty="0" smtClean="0"/>
              <a:t>	</a:t>
            </a:r>
            <a:r>
              <a:rPr lang="en-IN" sz="1800" dirty="0" smtClean="0"/>
              <a:t> </a:t>
            </a:r>
            <a:r>
              <a:rPr lang="en-IN" sz="1800" b="1" dirty="0"/>
              <a:t>Dependencies:</a:t>
            </a:r>
            <a:r>
              <a:rPr lang="en-IN" sz="1800" dirty="0"/>
              <a:t> </a:t>
            </a:r>
            <a:r>
              <a:rPr lang="en-IN" sz="1800" dirty="0" err="1"/>
              <a:t>pynput</a:t>
            </a:r>
            <a:r>
              <a:rPr lang="en-IN" sz="1800" dirty="0"/>
              <a:t> (for tracking keyboard &amp; mouse inputs)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3" name="Content Placeholder 2"/>
          <p:cNvSpPr>
            <a:spLocks noGrp="1"/>
          </p:cNvSpPr>
          <p:nvPr>
            <p:ph idx="1"/>
          </p:nvPr>
        </p:nvSpPr>
        <p:spPr>
          <a:xfrm>
            <a:off x="838200" y="1184367"/>
            <a:ext cx="10515600" cy="4058194"/>
          </a:xfrm>
        </p:spPr>
        <p:txBody>
          <a:bodyPr/>
          <a:lstStyle/>
          <a:p>
            <a:r>
              <a:rPr lang="en-US" sz="2000" dirty="0" smtClean="0"/>
              <a:t> </a:t>
            </a:r>
            <a:r>
              <a:rPr lang="en-US" sz="2000" b="1" dirty="0"/>
              <a:t>No Manual Scripting Required</a:t>
            </a:r>
            <a:r>
              <a:rPr lang="en-US" sz="2000" dirty="0"/>
              <a:t> – Automates testing using recorded user interactions instead of predefined scripts.</a:t>
            </a:r>
          </a:p>
          <a:p>
            <a:r>
              <a:rPr lang="en-US" sz="2000" dirty="0" smtClean="0"/>
              <a:t> </a:t>
            </a:r>
            <a:r>
              <a:rPr lang="en-US" sz="2000" b="1" dirty="0"/>
              <a:t>Improved Debugging &amp; Error Tracking</a:t>
            </a:r>
            <a:r>
              <a:rPr lang="en-US" sz="2000" dirty="0"/>
              <a:t> – Logs every keyboard and mouse action, making issue identification easier.</a:t>
            </a:r>
          </a:p>
          <a:p>
            <a:r>
              <a:rPr lang="en-US" sz="2000" dirty="0" smtClean="0"/>
              <a:t> </a:t>
            </a:r>
            <a:r>
              <a:rPr lang="en-US" sz="2000" b="1" dirty="0"/>
              <a:t>Time &amp; Effort Efficiency</a:t>
            </a:r>
            <a:r>
              <a:rPr lang="en-US" sz="2000" dirty="0"/>
              <a:t> – Reduces manual testing workload and speeds up test execution.</a:t>
            </a:r>
          </a:p>
          <a:p>
            <a:r>
              <a:rPr lang="en-US" sz="2000" dirty="0" smtClean="0"/>
              <a:t> </a:t>
            </a:r>
            <a:r>
              <a:rPr lang="en-US" sz="2000" b="1" dirty="0"/>
              <a:t>Highly Flexible &amp; Scalable</a:t>
            </a:r>
            <a:r>
              <a:rPr lang="en-US" sz="2000" dirty="0"/>
              <a:t> – Can be adapted for different test cases and web applications.</a:t>
            </a:r>
          </a:p>
          <a:p>
            <a:r>
              <a:rPr lang="en-US" sz="2000" dirty="0" smtClean="0"/>
              <a:t> </a:t>
            </a:r>
            <a:r>
              <a:rPr lang="en-US" sz="2000" b="1" dirty="0"/>
              <a:t>Better Accuracy &amp; Consistency</a:t>
            </a:r>
            <a:r>
              <a:rPr lang="en-US" sz="2000" dirty="0"/>
              <a:t> – Eliminates human errors by precisely replicating user interactions.</a:t>
            </a:r>
          </a:p>
          <a:p>
            <a:r>
              <a:rPr lang="en-US" sz="2000" dirty="0" smtClean="0"/>
              <a:t> </a:t>
            </a:r>
            <a:r>
              <a:rPr lang="en-US" sz="2000" b="1" dirty="0"/>
              <a:t>Cost-Effective</a:t>
            </a:r>
            <a:r>
              <a:rPr lang="en-US" sz="2000" dirty="0"/>
              <a:t> – Uses open-source tools (Python, Selenium, </a:t>
            </a:r>
            <a:r>
              <a:rPr lang="en-US" sz="2000" dirty="0" err="1"/>
              <a:t>PyCharm</a:t>
            </a:r>
            <a:r>
              <a:rPr lang="en-US" sz="2000" dirty="0"/>
              <a:t>) without requiring expensive testing software.</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66169244"/>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GitHub </a:t>
            </a:r>
            <a:r>
              <a:rPr lang="en-US" sz="3200" b="1" dirty="0">
                <a:solidFill>
                  <a:srgbClr val="0070C0"/>
                </a:solidFill>
                <a:latin typeface="Times New Roman" panose="02020603050405020304" pitchFamily="18" charset="0"/>
                <a:cs typeface="Times New Roman" panose="02020603050405020304" pitchFamily="18" charset="0"/>
              </a:rPr>
              <a:t>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
        <p:nvSpPr>
          <p:cNvPr id="3" name="Content Placeholder 2"/>
          <p:cNvSpPr>
            <a:spLocks noGrp="1"/>
          </p:cNvSpPr>
          <p:nvPr>
            <p:ph idx="1"/>
          </p:nvPr>
        </p:nvSpPr>
        <p:spPr>
          <a:xfrm>
            <a:off x="477715" y="1483224"/>
            <a:ext cx="10515600" cy="4351338"/>
          </a:xfrm>
        </p:spPr>
        <p:txBody>
          <a:bodyPr/>
          <a:lstStyle/>
          <a:p>
            <a:pPr marL="457200" lvl="1" indent="0">
              <a:buNone/>
            </a:pPr>
            <a:r>
              <a:rPr lang="en-US" dirty="0" smtClean="0">
                <a:hlinkClick r:id="rId2"/>
              </a:rPr>
              <a:t>https://github.com/nikithmurali/Application-Test-Automation-</a:t>
            </a: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16</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045031"/>
            <a:ext cx="10515600" cy="4193176"/>
          </a:xfrm>
        </p:spPr>
        <p:txBody>
          <a:bodyPr/>
          <a:lstStyle/>
          <a:p>
            <a:pPr marL="0" indent="0">
              <a:buNone/>
            </a:pPr>
            <a:r>
              <a:rPr lang="en-US" sz="2000" b="1" dirty="0"/>
              <a:t>Bharat Electronics Limited (BEL)</a:t>
            </a:r>
            <a:r>
              <a:rPr lang="en-US" sz="2000" dirty="0"/>
              <a:t>, headquartered in Bangalore, Karnataka, is a prominent Indian public sector company specializing in aerospace and defense electronics. Established in 1954, BEL has been instrumental in developing advanced electronic products for both ground and aerospace applications. The company operates under the Ministry of </a:t>
            </a:r>
            <a:r>
              <a:rPr lang="en-US" sz="2000" dirty="0" err="1"/>
              <a:t>Defence</a:t>
            </a:r>
            <a:r>
              <a:rPr lang="en-US" sz="2000" dirty="0"/>
              <a:t> and has been granted </a:t>
            </a:r>
            <a:r>
              <a:rPr lang="en-US" sz="2000" dirty="0" err="1"/>
              <a:t>Navratna</a:t>
            </a:r>
            <a:r>
              <a:rPr lang="en-US" sz="2000" dirty="0"/>
              <a:t> status by the Government of India. </a:t>
            </a:r>
          </a:p>
          <a:p>
            <a:pPr marL="0" indent="0">
              <a:buNone/>
            </a:pPr>
            <a:r>
              <a:rPr lang="en-US" sz="2000" dirty="0"/>
              <a:t>BEL's product portfolio encompasses a wide range of technologies, many of which are closely related to computer science and engineering. Key areas include:</a:t>
            </a:r>
          </a:p>
          <a:p>
            <a:pPr>
              <a:buFont typeface="Arial" panose="020B0604020202020204" pitchFamily="34" charset="0"/>
              <a:buChar char="•"/>
            </a:pPr>
            <a:r>
              <a:rPr lang="en-US" sz="2000" b="1" dirty="0"/>
              <a:t>Radars and Weapon Systems</a:t>
            </a:r>
            <a:r>
              <a:rPr lang="en-US" sz="2000" dirty="0"/>
              <a:t>: Development of sophisticated radar systems and integrated weapon solutions.</a:t>
            </a:r>
          </a:p>
          <a:p>
            <a:pPr>
              <a:buFont typeface="Arial" panose="020B0604020202020204" pitchFamily="34" charset="0"/>
              <a:buChar char="•"/>
            </a:pPr>
            <a:r>
              <a:rPr lang="en-US" sz="2000" b="1" dirty="0"/>
              <a:t>Electronic Warfare Systems</a:t>
            </a:r>
            <a:r>
              <a:rPr lang="en-US" sz="2000" dirty="0"/>
              <a:t>: Design and implementation of systems that ensure electronic superiority in defense scenarios.</a:t>
            </a:r>
          </a:p>
          <a:p>
            <a:pPr>
              <a:buFont typeface="Arial" panose="020B0604020202020204" pitchFamily="34" charset="0"/>
              <a:buChar char="•"/>
            </a:pPr>
            <a:r>
              <a:rPr lang="en-US" sz="2000" b="1" dirty="0"/>
              <a:t>C4I Systems</a:t>
            </a:r>
            <a:r>
              <a:rPr lang="en-US" sz="2000" dirty="0"/>
              <a:t>: Command, Control, Communications, Computers, and Intelligence systems that require advanced software development and systems integration.</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D430-CF86-F1C7-9E05-EEB241E7E454}"/>
              </a:ext>
            </a:extLst>
          </p:cNvPr>
          <p:cNvSpPr>
            <a:spLocks noGrp="1"/>
          </p:cNvSpPr>
          <p:nvPr>
            <p:ph type="title"/>
          </p:nvPr>
        </p:nvSpPr>
        <p:spPr>
          <a:xfrm>
            <a:off x="838200" y="251758"/>
            <a:ext cx="10515600" cy="858557"/>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endParaRPr lang="en-AS" sz="3200" dirty="0"/>
          </a:p>
        </p:txBody>
      </p:sp>
      <p:sp>
        <p:nvSpPr>
          <p:cNvPr id="3" name="Content Placeholder 2">
            <a:extLst>
              <a:ext uri="{FF2B5EF4-FFF2-40B4-BE49-F238E27FC236}">
                <a16:creationId xmlns:a16="http://schemas.microsoft.com/office/drawing/2014/main" id="{22285CA9-7001-817A-2DE8-DD79A4604E55}"/>
              </a:ext>
            </a:extLst>
          </p:cNvPr>
          <p:cNvSpPr>
            <a:spLocks noGrp="1"/>
          </p:cNvSpPr>
          <p:nvPr>
            <p:ph idx="1"/>
          </p:nvPr>
        </p:nvSpPr>
        <p:spPr>
          <a:xfrm>
            <a:off x="838200" y="1253331"/>
            <a:ext cx="10515600" cy="4351338"/>
          </a:xfrm>
        </p:spPr>
        <p:txBody>
          <a:bodyPr/>
          <a:lstStyle/>
          <a:p>
            <a:r>
              <a:rPr lang="en-US" sz="2000" b="1" dirty="0"/>
              <a:t>Sonars</a:t>
            </a:r>
            <a:r>
              <a:rPr lang="en-US" sz="2000" dirty="0"/>
              <a:t>: Development of sonar systems for naval applications, involving complex signal processing and software algorithms. </a:t>
            </a:r>
          </a:p>
          <a:p>
            <a:pPr marL="0" indent="0">
              <a:buNone/>
            </a:pPr>
            <a:r>
              <a:rPr lang="en-US" sz="2000" dirty="0"/>
              <a:t>BEL also places a strong emphasis on research and development in computer science and related fields. For instance, the company's Central Research Laboratory (CRL) in Ghaziabad focuses on advanced R&amp;D across critical technological domains. In a recent placement drive, seven students from the Indian Institute of Technology (IIT) Patna, specializing in MTech in Computer Science and Artificial Intelligence, were recruited by BEL's CRL. This initiative underscores BEL's commitment to integrating emerging talent into its innovative projects. </a:t>
            </a:r>
          </a:p>
          <a:p>
            <a:pPr marL="0" indent="0">
              <a:buNone/>
            </a:pPr>
            <a:r>
              <a:rPr lang="en-US" sz="2000" dirty="0"/>
              <a:t>For computer science professionals and enthusiasts, BEL offers opportunities to engage in cutting-edge projects that blend software engineering with defense technologies, contributing to the nation's strategic capabilities.</a:t>
            </a:r>
          </a:p>
          <a:p>
            <a:endParaRPr lang="en-AS" dirty="0"/>
          </a:p>
        </p:txBody>
      </p:sp>
      <p:sp>
        <p:nvSpPr>
          <p:cNvPr id="4" name="Slide Number Placeholder 3">
            <a:extLst>
              <a:ext uri="{FF2B5EF4-FFF2-40B4-BE49-F238E27FC236}">
                <a16:creationId xmlns:a16="http://schemas.microsoft.com/office/drawing/2014/main" id="{3A619373-084A-ACDB-D9C6-09D47926A7E2}"/>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2530552417"/>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070"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037093"/>
            <a:ext cx="10515600" cy="4583778"/>
          </a:xfrm>
        </p:spPr>
        <p:txBody>
          <a:bodyPr/>
          <a:lstStyle/>
          <a:p>
            <a:pPr marL="0" indent="0">
              <a:buNone/>
            </a:pPr>
            <a:r>
              <a:rPr lang="en-IN" sz="2000" dirty="0">
                <a:latin typeface="Times New Roman" panose="02020603050405020304" pitchFamily="18" charset="0"/>
                <a:cs typeface="Times New Roman" panose="02020603050405020304" pitchFamily="18" charset="0"/>
              </a:rPr>
              <a:t>•Domain: Test Automation for Web Applications	</a:t>
            </a:r>
          </a:p>
          <a:p>
            <a:pPr marL="0" indent="0">
              <a:buNone/>
            </a:pPr>
            <a:r>
              <a:rPr lang="en-IN" sz="2000" dirty="0">
                <a:latin typeface="Times New Roman" panose="02020603050405020304" pitchFamily="18" charset="0"/>
                <a:cs typeface="Times New Roman" panose="02020603050405020304" pitchFamily="18" charset="0"/>
              </a:rPr>
              <a:t>•Technology Stack:	</a:t>
            </a:r>
          </a:p>
          <a:p>
            <a:pPr marL="457200" lvl="1" indent="0">
              <a:buNone/>
            </a:pPr>
            <a:r>
              <a:rPr lang="en-IN" sz="1800" dirty="0">
                <a:latin typeface="Times New Roman" panose="02020603050405020304" pitchFamily="18" charset="0"/>
                <a:cs typeface="Times New Roman" panose="02020603050405020304" pitchFamily="18" charset="0"/>
              </a:rPr>
              <a:t>•IDE: PyCharm	</a:t>
            </a:r>
          </a:p>
          <a:p>
            <a:pPr marL="457200" lvl="1" indent="0">
              <a:buNone/>
            </a:pPr>
            <a:r>
              <a:rPr lang="en-IN" sz="1800" dirty="0">
                <a:latin typeface="Times New Roman" panose="02020603050405020304" pitchFamily="18" charset="0"/>
                <a:cs typeface="Times New Roman" panose="02020603050405020304" pitchFamily="18" charset="0"/>
              </a:rPr>
              <a:t>•Programming Language: Python	</a:t>
            </a:r>
          </a:p>
          <a:p>
            <a:pPr marL="457200" lvl="1" indent="0">
              <a:buNone/>
            </a:pPr>
            <a:r>
              <a:rPr lang="en-IN" sz="1800" dirty="0">
                <a:latin typeface="Times New Roman" panose="02020603050405020304" pitchFamily="18" charset="0"/>
                <a:cs typeface="Times New Roman" panose="02020603050405020304" pitchFamily="18" charset="0"/>
              </a:rPr>
              <a:t>•Automation Framework: Selenium WebDriver	</a:t>
            </a:r>
          </a:p>
          <a:p>
            <a:pPr marL="457200" lvl="1" indent="0">
              <a:buNone/>
            </a:pPr>
            <a:r>
              <a:rPr lang="en-IN" sz="1800" dirty="0">
                <a:latin typeface="Times New Roman" panose="02020603050405020304" pitchFamily="18" charset="0"/>
                <a:cs typeface="Times New Roman" panose="02020603050405020304" pitchFamily="18" charset="0"/>
              </a:rPr>
              <a:t>•Logging Tool: Python Logging Module (for mouse &amp; keyboard actions)	</a:t>
            </a:r>
          </a:p>
          <a:p>
            <a:pPr marL="457200" lvl="1" indent="0">
              <a:buNone/>
            </a:pPr>
            <a:r>
              <a:rPr lang="en-IN" sz="1800" dirty="0">
                <a:latin typeface="Times New Roman" panose="02020603050405020304" pitchFamily="18" charset="0"/>
                <a:cs typeface="Times New Roman" panose="02020603050405020304" pitchFamily="18" charset="0"/>
              </a:rPr>
              <a:t>•Execution Method: Log-based Automation</a:t>
            </a:r>
          </a:p>
          <a:p>
            <a:r>
              <a:rPr lang="en-IN" sz="2000" dirty="0">
                <a:latin typeface="Times New Roman" panose="02020603050405020304" pitchFamily="18" charset="0"/>
                <a:cs typeface="Times New Roman" panose="02020603050405020304" pitchFamily="18" charset="0"/>
              </a:rPr>
              <a:t>Key Features &amp; Importance:</a:t>
            </a:r>
          </a:p>
          <a:p>
            <a:pPr lvl="1"/>
            <a:r>
              <a:rPr lang="en-IN" sz="1800" dirty="0">
                <a:latin typeface="Times New Roman" panose="02020603050405020304" pitchFamily="18" charset="0"/>
                <a:cs typeface="Times New Roman" panose="02020603050405020304" pitchFamily="18" charset="0"/>
              </a:rPr>
              <a:t>User Input Logging – Captures all mouse and keyboard interactions in a notepad file.</a:t>
            </a:r>
          </a:p>
          <a:p>
            <a:pPr lvl="1"/>
            <a:r>
              <a:rPr lang="en-IN" sz="1800" dirty="0">
                <a:latin typeface="Times New Roman" panose="02020603050405020304" pitchFamily="18" charset="0"/>
                <a:cs typeface="Times New Roman" panose="02020603050405020304" pitchFamily="18" charset="0"/>
              </a:rPr>
              <a:t>Replay Automation – Uses recorded logs to automate test execution.</a:t>
            </a:r>
          </a:p>
          <a:p>
            <a:pPr lvl="1"/>
            <a:r>
              <a:rPr lang="en-IN" sz="1800" dirty="0">
                <a:latin typeface="Times New Roman" panose="02020603050405020304" pitchFamily="18" charset="0"/>
                <a:cs typeface="Times New Roman" panose="02020603050405020304" pitchFamily="18" charset="0"/>
              </a:rPr>
              <a:t>Enhanced Debugging – Helps track user actions for issue identification.</a:t>
            </a:r>
          </a:p>
          <a:p>
            <a:pPr lvl="1"/>
            <a:r>
              <a:rPr lang="en-IN" sz="1800" dirty="0">
                <a:latin typeface="Times New Roman" panose="02020603050405020304" pitchFamily="18" charset="0"/>
                <a:cs typeface="Times New Roman" panose="02020603050405020304" pitchFamily="18" charset="0"/>
              </a:rPr>
              <a:t>Minimal Human Intervention – Reduces manual testing effort.</a:t>
            </a:r>
          </a:p>
          <a:p>
            <a:pPr lvl="1"/>
            <a:r>
              <a:rPr lang="en-IN" sz="1800" dirty="0">
                <a:latin typeface="Times New Roman" panose="02020603050405020304" pitchFamily="18" charset="0"/>
                <a:cs typeface="Times New Roman" panose="02020603050405020304" pitchFamily="18" charset="0"/>
              </a:rPr>
              <a:t>Repeatable &amp; Scalable – Can be extended for complex test scenarios.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212285"/>
            <a:ext cx="4957482" cy="4058194"/>
          </a:xfrm>
        </p:spPr>
        <p:txBody>
          <a:bodyPr/>
          <a:lstStyle/>
          <a:p>
            <a:pPr marL="0" indent="0">
              <a:lnSpc>
                <a:spcPct val="80000"/>
              </a:lnSpc>
              <a:buNone/>
            </a:pPr>
            <a:r>
              <a:rPr lang="en-US" sz="1800" b="1" dirty="0"/>
              <a:t>Team Structure</a:t>
            </a:r>
          </a:p>
          <a:p>
            <a:pPr>
              <a:lnSpc>
                <a:spcPct val="80000"/>
              </a:lnSpc>
              <a:buFont typeface="Arial" panose="020B0604020202020204" pitchFamily="34" charset="0"/>
              <a:buChar char="•"/>
            </a:pPr>
            <a:r>
              <a:rPr lang="en-US" sz="1800" b="1" dirty="0"/>
              <a:t>Team Size</a:t>
            </a:r>
            <a:r>
              <a:rPr lang="en-US" sz="1800" dirty="0"/>
              <a:t>: 3 members</a:t>
            </a:r>
          </a:p>
          <a:p>
            <a:pPr>
              <a:lnSpc>
                <a:spcPct val="80000"/>
              </a:lnSpc>
              <a:buFont typeface="Arial" panose="020B0604020202020204" pitchFamily="34" charset="0"/>
              <a:buChar char="•"/>
            </a:pPr>
            <a:r>
              <a:rPr lang="en-US" sz="1800" b="1" dirty="0"/>
              <a:t>Role</a:t>
            </a:r>
            <a:r>
              <a:rPr lang="en-US" sz="1800" dirty="0"/>
              <a:t>: Software Developers</a:t>
            </a:r>
          </a:p>
          <a:p>
            <a:pPr>
              <a:lnSpc>
                <a:spcPct val="80000"/>
              </a:lnSpc>
              <a:buFont typeface="Arial" panose="020B0604020202020204" pitchFamily="34" charset="0"/>
              <a:buChar char="•"/>
            </a:pPr>
            <a:r>
              <a:rPr lang="en-US" sz="1800" b="1" dirty="0"/>
              <a:t>Project</a:t>
            </a:r>
            <a:r>
              <a:rPr lang="en-US" sz="1800" dirty="0"/>
              <a:t>: Application Test Automation</a:t>
            </a:r>
          </a:p>
          <a:p>
            <a:pPr>
              <a:lnSpc>
                <a:spcPct val="80000"/>
              </a:lnSpc>
              <a:buFont typeface="Arial" panose="020B0604020202020204" pitchFamily="34" charset="0"/>
              <a:buChar char="•"/>
            </a:pPr>
            <a:r>
              <a:rPr lang="en-US" sz="1800" b="1" dirty="0"/>
              <a:t>Responsibilities</a:t>
            </a:r>
            <a:r>
              <a:rPr lang="en-US" sz="1800" dirty="0"/>
              <a:t>:</a:t>
            </a:r>
          </a:p>
          <a:p>
            <a:pPr marL="742950" lvl="1" indent="-285750">
              <a:lnSpc>
                <a:spcPct val="80000"/>
              </a:lnSpc>
              <a:buFont typeface="Arial" panose="020B0604020202020204" pitchFamily="34" charset="0"/>
              <a:buChar char="•"/>
            </a:pPr>
            <a:r>
              <a:rPr lang="en-US" sz="1800" dirty="0"/>
              <a:t>Developing and maintaining automation scripts</a:t>
            </a:r>
          </a:p>
          <a:p>
            <a:pPr marL="742950" lvl="1" indent="-285750">
              <a:lnSpc>
                <a:spcPct val="80000"/>
              </a:lnSpc>
              <a:buFont typeface="Arial" panose="020B0604020202020204" pitchFamily="34" charset="0"/>
              <a:buChar char="•"/>
            </a:pPr>
            <a:r>
              <a:rPr lang="en-US" sz="1800" dirty="0"/>
              <a:t>Ensuring software quality through automated testing</a:t>
            </a:r>
          </a:p>
          <a:p>
            <a:pPr marL="742950" lvl="1" indent="-285750">
              <a:lnSpc>
                <a:spcPct val="80000"/>
              </a:lnSpc>
              <a:buFont typeface="Arial" panose="020B0604020202020204" pitchFamily="34" charset="0"/>
              <a:buChar char="•"/>
            </a:pPr>
            <a:r>
              <a:rPr lang="en-US" sz="1800" dirty="0"/>
              <a:t>Identifying and reporting software issues</a:t>
            </a:r>
          </a:p>
          <a:p>
            <a:pPr marL="742950" lvl="1" indent="-285750">
              <a:lnSpc>
                <a:spcPct val="80000"/>
              </a:lnSpc>
              <a:buFont typeface="Arial" panose="020B0604020202020204" pitchFamily="34" charset="0"/>
              <a:buChar char="•"/>
            </a:pPr>
            <a:r>
              <a:rPr lang="en-US" sz="1800" dirty="0"/>
              <a:t>Collaborating within the team and reporting progress</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
        <p:nvSpPr>
          <p:cNvPr id="6" name="TextBox 5">
            <a:extLst>
              <a:ext uri="{FF2B5EF4-FFF2-40B4-BE49-F238E27FC236}">
                <a16:creationId xmlns:a16="http://schemas.microsoft.com/office/drawing/2014/main" id="{B83DDAAF-2AC4-DE90-8572-06CC02E4CBCD}"/>
              </a:ext>
            </a:extLst>
          </p:cNvPr>
          <p:cNvSpPr txBox="1"/>
          <p:nvPr/>
        </p:nvSpPr>
        <p:spPr>
          <a:xfrm>
            <a:off x="6096000" y="1184366"/>
            <a:ext cx="5472953" cy="3416320"/>
          </a:xfrm>
          <a:prstGeom prst="rect">
            <a:avLst/>
          </a:prstGeom>
          <a:noFill/>
        </p:spPr>
        <p:txBody>
          <a:bodyPr wrap="square" rtlCol="0">
            <a:spAutoFit/>
          </a:bodyPr>
          <a:lstStyle/>
          <a:p>
            <a:pPr marL="0" indent="0">
              <a:buNone/>
            </a:pPr>
            <a:r>
              <a:rPr lang="en-US" b="1" dirty="0"/>
              <a:t>Reporting Manager Details</a:t>
            </a:r>
          </a:p>
          <a:p>
            <a:pPr>
              <a:buFont typeface="Arial" panose="020B0604020202020204" pitchFamily="34" charset="0"/>
              <a:buChar char="•"/>
            </a:pPr>
            <a:r>
              <a:rPr lang="en-US" b="1" dirty="0"/>
              <a:t>Name</a:t>
            </a:r>
            <a:r>
              <a:rPr lang="en-US" dirty="0"/>
              <a:t>: AJJAYYA K C</a:t>
            </a:r>
          </a:p>
          <a:p>
            <a:pPr>
              <a:buFont typeface="Arial" panose="020B0604020202020204" pitchFamily="34" charset="0"/>
              <a:buChar char="•"/>
            </a:pPr>
            <a:r>
              <a:rPr lang="en-US" b="1" dirty="0"/>
              <a:t>Designation</a:t>
            </a:r>
            <a:r>
              <a:rPr lang="en-US" dirty="0"/>
              <a:t>: Manager</a:t>
            </a:r>
          </a:p>
          <a:p>
            <a:pPr>
              <a:buFont typeface="Arial" panose="020B0604020202020204" pitchFamily="34" charset="0"/>
              <a:buChar char="•"/>
            </a:pPr>
            <a:r>
              <a:rPr lang="en-US" b="1" dirty="0"/>
              <a:t>Technology Area</a:t>
            </a:r>
            <a:r>
              <a:rPr lang="en-US" dirty="0"/>
              <a:t>: EWA Domine</a:t>
            </a:r>
          </a:p>
          <a:p>
            <a:pPr>
              <a:buFont typeface="Arial" panose="020B0604020202020204" pitchFamily="34" charset="0"/>
              <a:buChar char="•"/>
            </a:pPr>
            <a:r>
              <a:rPr lang="en-US" b="1" dirty="0"/>
              <a:t>Company</a:t>
            </a:r>
            <a:r>
              <a:rPr lang="en-US" dirty="0"/>
              <a:t>: Bharat Electronics Limited (BEL)</a:t>
            </a:r>
          </a:p>
          <a:p>
            <a:pPr>
              <a:buFont typeface="Arial" panose="020B0604020202020204" pitchFamily="34" charset="0"/>
              <a:buChar char="•"/>
            </a:pPr>
            <a:r>
              <a:rPr lang="en-US" b="1" dirty="0"/>
              <a:t>Role</a:t>
            </a:r>
            <a:r>
              <a:rPr lang="en-US" dirty="0"/>
              <a:t>:</a:t>
            </a:r>
          </a:p>
          <a:p>
            <a:pPr marL="742950" lvl="1" indent="-285750">
              <a:buFont typeface="Arial" panose="020B0604020202020204" pitchFamily="34" charset="0"/>
              <a:buChar char="•"/>
            </a:pPr>
            <a:r>
              <a:rPr lang="en-US" dirty="0"/>
              <a:t>Supervising the project and providing technical guidance</a:t>
            </a:r>
          </a:p>
          <a:p>
            <a:pPr marL="742950" lvl="1" indent="-285750">
              <a:buFont typeface="Arial" panose="020B0604020202020204" pitchFamily="34" charset="0"/>
              <a:buChar char="•"/>
            </a:pPr>
            <a:r>
              <a:rPr lang="en-US" dirty="0"/>
              <a:t>Reviewing progress and ensuring project alignment with company goals</a:t>
            </a:r>
          </a:p>
          <a:p>
            <a:pPr marL="742950" lvl="1" indent="-285750">
              <a:buFont typeface="Arial" panose="020B0604020202020204" pitchFamily="34" charset="0"/>
              <a:buChar char="•"/>
            </a:pPr>
            <a:r>
              <a:rPr lang="en-US" dirty="0"/>
              <a:t>Managing team coordination and addressing project challenges</a:t>
            </a:r>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
        <p:nvSpPr>
          <p:cNvPr id="6" name="Rectangle 2">
            <a:extLst>
              <a:ext uri="{FF2B5EF4-FFF2-40B4-BE49-F238E27FC236}">
                <a16:creationId xmlns:a16="http://schemas.microsoft.com/office/drawing/2014/main" id="{DE2AB0B8-9511-DB41-B3C2-657D4C8C4857}"/>
              </a:ext>
            </a:extLst>
          </p:cNvPr>
          <p:cNvSpPr>
            <a:spLocks noGrp="1" noChangeArrowheads="1"/>
          </p:cNvSpPr>
          <p:nvPr>
            <p:ph idx="1"/>
          </p:nvPr>
        </p:nvSpPr>
        <p:spPr bwMode="auto">
          <a:xfrm>
            <a:off x="838200" y="1278496"/>
            <a:ext cx="105156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AS" altLang="en-A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Confidentiality Restrictions</a:t>
            </a:r>
            <a:r>
              <a:rPr kumimoji="0" lang="en-AS" altLang="en-A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Since BEL is a </a:t>
            </a:r>
            <a:r>
              <a:rPr lang="en-IN" altLang="en-AS" sz="2000" dirty="0">
                <a:latin typeface="Times New Roman" panose="02020603050405020304" pitchFamily="18" charset="0"/>
                <a:cs typeface="Times New Roman" panose="02020603050405020304" pitchFamily="18" charset="0"/>
              </a:rPr>
              <a:t>D</a:t>
            </a:r>
            <a:r>
              <a:rPr kumimoji="0" lang="en-AS" altLang="en-A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efense</a:t>
            </a:r>
            <a:r>
              <a:rPr kumimoji="0" lang="en-AS" altLang="en-A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company, all project-related information is classified, limiting access to critical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AS" altLang="en-A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Application Knowledge</a:t>
            </a:r>
            <a:r>
              <a:rPr kumimoji="0" lang="en-AS" altLang="en-A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Due to security constraints, gaining in-depth knowledge about the application under test is challenging.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AS" altLang="en-A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Strict Security Protocols</a:t>
            </a:r>
            <a:r>
              <a:rPr kumimoji="0" lang="en-AS" altLang="en-A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Adhering to stringent security and compliance regulations adds complexity to the testing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AS" altLang="en-A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Restricted Documentation</a:t>
            </a:r>
            <a:r>
              <a:rPr kumimoji="0" lang="en-AS" altLang="en-A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Limited availability of detailed documentation makes it difficult to understand system requirements and functionalities.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AS" altLang="en-A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Controlled Access</a:t>
            </a:r>
            <a:r>
              <a:rPr kumimoji="0" lang="en-AS" altLang="en-A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Access to test environments and application resources is highly regulated, affecting workflow efficiency. </a:t>
            </a:r>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7540"/>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
        <p:nvSpPr>
          <p:cNvPr id="6" name="Rectangle 2"/>
          <p:cNvSpPr>
            <a:spLocks noGrp="1" noChangeArrowheads="1"/>
          </p:cNvSpPr>
          <p:nvPr>
            <p:ph idx="1"/>
          </p:nvPr>
        </p:nvSpPr>
        <p:spPr bwMode="auto">
          <a:xfrm>
            <a:off x="838200" y="1184367"/>
            <a:ext cx="1090832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Purpose: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Automate testing of the college website using recorded user interactions.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Reduce manual effort by leveraging log-based test execution.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Improve accuracy and consistency in web application testing.</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Usage &amp; Benefits</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lang="en-US" altLang="en-US" sz="1800" dirty="0">
              <a:latin typeface="Arial" panose="020B0604020202020204" pitchFamily="34" charset="0"/>
            </a:endParaRPr>
          </a:p>
          <a:p>
            <a:pPr marL="457200" lvl="1" indent="0">
              <a:lnSpc>
                <a:spcPct val="100000"/>
              </a:lnSpc>
              <a:spcBef>
                <a:spcPct val="0"/>
              </a:spcBef>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Automated Replay of User Actions</a:t>
            </a:r>
            <a:r>
              <a:rPr kumimoji="0" lang="en-US" altLang="en-US" sz="1800" b="0" i="0" u="none" strike="noStrike" cap="none" normalizeH="0" baseline="0" dirty="0" smtClean="0">
                <a:ln>
                  <a:noFill/>
                </a:ln>
                <a:solidFill>
                  <a:schemeClr val="tx1"/>
                </a:solidFill>
                <a:effectLst/>
                <a:latin typeface="Arial" panose="020B0604020202020204" pitchFamily="34" charset="0"/>
              </a:rPr>
              <a:t> – Uses logged mouse and keyboard inputs for testing</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lvl="1" indent="0">
              <a:lnSpc>
                <a:spcPct val="100000"/>
              </a:lnSpc>
              <a:spcBef>
                <a:spcPct val="0"/>
              </a:spcBef>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Efficient Debugging</a:t>
            </a:r>
            <a:r>
              <a:rPr kumimoji="0" lang="en-US" altLang="en-US" sz="1800" b="0" i="0" u="none" strike="noStrike" cap="none" normalizeH="0" baseline="0" dirty="0" smtClean="0">
                <a:ln>
                  <a:noFill/>
                </a:ln>
                <a:solidFill>
                  <a:schemeClr val="tx1"/>
                </a:solidFill>
                <a:effectLst/>
                <a:latin typeface="Arial" panose="020B0604020202020204" pitchFamily="34" charset="0"/>
              </a:rPr>
              <a:t> – Helps trace user interactions for identifying issues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lvl="1" indent="0">
              <a:lnSpc>
                <a:spcPct val="100000"/>
              </a:lnSpc>
              <a:spcBef>
                <a:spcPct val="0"/>
              </a:spcBef>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Reduces Manual Effort</a:t>
            </a:r>
            <a:r>
              <a:rPr kumimoji="0" lang="en-US" altLang="en-US" sz="1800" b="0" i="0" u="none" strike="noStrike" cap="none" normalizeH="0" baseline="0" dirty="0" smtClean="0">
                <a:ln>
                  <a:noFill/>
                </a:ln>
                <a:solidFill>
                  <a:schemeClr val="tx1"/>
                </a:solidFill>
                <a:effectLst/>
                <a:latin typeface="Arial" panose="020B0604020202020204" pitchFamily="34" charset="0"/>
              </a:rPr>
              <a:t> – Saves time compared to traditional testing methods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lvl="1" indent="0">
              <a:lnSpc>
                <a:spcPct val="100000"/>
              </a:lnSpc>
              <a:spcBef>
                <a:spcPct val="0"/>
              </a:spcBef>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Scalable &amp; Reusable</a:t>
            </a:r>
            <a:r>
              <a:rPr kumimoji="0" lang="en-US" altLang="en-US" sz="1800" b="0" i="0" u="none" strike="noStrike" cap="none" normalizeH="0" baseline="0" dirty="0" smtClean="0">
                <a:ln>
                  <a:noFill/>
                </a:ln>
                <a:solidFill>
                  <a:schemeClr val="tx1"/>
                </a:solidFill>
                <a:effectLst/>
                <a:latin typeface="Arial" panose="020B0604020202020204" pitchFamily="34" charset="0"/>
              </a:rPr>
              <a:t> – Can be adapted for different test scenarios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lvl="1" indent="0">
              <a:lnSpc>
                <a:spcPct val="100000"/>
              </a:lnSpc>
              <a:spcBef>
                <a:spcPct val="0"/>
              </a:spcBef>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Ensures Website Reliability</a:t>
            </a:r>
            <a:r>
              <a:rPr kumimoji="0" lang="en-US" altLang="en-US" sz="1800" b="0" i="0" u="none" strike="noStrike" cap="none" normalizeH="0" baseline="0" dirty="0" smtClean="0">
                <a:ln>
                  <a:noFill/>
                </a:ln>
                <a:solidFill>
                  <a:schemeClr val="tx1"/>
                </a:solidFill>
                <a:effectLst/>
                <a:latin typeface="Arial" panose="020B0604020202020204" pitchFamily="34" charset="0"/>
              </a:rPr>
              <a:t> – Validates functionality across multiple test cases.</a:t>
            </a:r>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
        <p:nvSpPr>
          <p:cNvPr id="5" name="Rectangle 1"/>
          <p:cNvSpPr>
            <a:spLocks noGrp="1" noChangeArrowheads="1"/>
          </p:cNvSpPr>
          <p:nvPr>
            <p:ph idx="1"/>
          </p:nvPr>
        </p:nvSpPr>
        <p:spPr bwMode="auto">
          <a:xfrm>
            <a:off x="838200" y="1123818"/>
            <a:ext cx="1038957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Existing Approaches to Test Automation: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Traditional automation relies on predefined scripts (e.g., Selenium with hardcoded test cases).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AI-based testing tools offer self-healing capabilities but require complex setup.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Record-and-playback tools like </a:t>
            </a:r>
            <a:r>
              <a:rPr kumimoji="0" lang="en-US" altLang="en-US" sz="1800" b="0" i="0" u="none" strike="noStrike" cap="none" normalizeH="0" baseline="0" dirty="0" err="1" smtClean="0">
                <a:ln>
                  <a:noFill/>
                </a:ln>
                <a:solidFill>
                  <a:schemeClr val="tx1"/>
                </a:solidFill>
                <a:effectLst/>
                <a:latin typeface="Arial" panose="020B0604020202020204" pitchFamily="34" charset="0"/>
              </a:rPr>
              <a:t>Katalon</a:t>
            </a:r>
            <a:r>
              <a:rPr kumimoji="0" lang="en-US" altLang="en-US" sz="1800" b="0" i="0" u="none" strike="noStrike" cap="none" normalizeH="0" baseline="0" dirty="0" smtClean="0">
                <a:ln>
                  <a:noFill/>
                </a:ln>
                <a:solidFill>
                  <a:schemeClr val="tx1"/>
                </a:solidFill>
                <a:effectLst/>
                <a:latin typeface="Arial" panose="020B0604020202020204" pitchFamily="34" charset="0"/>
              </a:rPr>
              <a:t> and </a:t>
            </a:r>
            <a:r>
              <a:rPr kumimoji="0" lang="en-US" altLang="en-US" sz="1800" b="0" i="0" u="none" strike="noStrike" cap="none" normalizeH="0" baseline="0" dirty="0" err="1" smtClean="0">
                <a:ln>
                  <a:noFill/>
                </a:ln>
                <a:solidFill>
                  <a:schemeClr val="tx1"/>
                </a:solidFill>
                <a:effectLst/>
                <a:latin typeface="Arial" panose="020B0604020202020204" pitchFamily="34" charset="0"/>
              </a:rPr>
              <a:t>TestComplete</a:t>
            </a:r>
            <a:r>
              <a:rPr kumimoji="0" lang="en-US" altLang="en-US" sz="1800" b="0" i="0" u="none" strike="noStrike" cap="none" normalizeH="0" baseline="0" dirty="0" smtClean="0">
                <a:ln>
                  <a:noFill/>
                </a:ln>
                <a:solidFill>
                  <a:schemeClr val="tx1"/>
                </a:solidFill>
                <a:effectLst/>
                <a:latin typeface="Arial" panose="020B0604020202020204" pitchFamily="34" charset="0"/>
              </a:rPr>
              <a:t> provide automation but lack flexibility.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Proposed Approach</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lang="en-US" altLang="en-US" sz="1800" dirty="0" smtClean="0">
              <a:latin typeface="Arial" panose="020B0604020202020204" pitchFamily="34" charset="0"/>
            </a:endParaRPr>
          </a:p>
          <a:p>
            <a:pPr marL="457200" lvl="1" indent="0">
              <a:lnSpc>
                <a:spcPct val="100000"/>
              </a:lnSpc>
              <a:spcBef>
                <a:spcPct val="0"/>
              </a:spcBef>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Log-Based Automation</a:t>
            </a:r>
            <a:r>
              <a:rPr kumimoji="0" lang="en-US" altLang="en-US" sz="1800" b="0" i="0" u="none" strike="noStrike" cap="none" normalizeH="0" baseline="0" dirty="0" smtClean="0">
                <a:ln>
                  <a:noFill/>
                </a:ln>
                <a:solidFill>
                  <a:schemeClr val="tx1"/>
                </a:solidFill>
                <a:effectLst/>
                <a:latin typeface="Arial" panose="020B0604020202020204" pitchFamily="34" charset="0"/>
              </a:rPr>
              <a:t> – Capturing user interactions (mouse &amp; keyboard) in a notepad file for playback</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lvl="1" indent="0">
              <a:lnSpc>
                <a:spcPct val="100000"/>
              </a:lnSpc>
              <a:spcBef>
                <a:spcPct val="0"/>
              </a:spcBef>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Eliminates Hardcoded Scripts</a:t>
            </a:r>
            <a:r>
              <a:rPr kumimoji="0" lang="en-US" altLang="en-US" sz="1800" b="0" i="0" u="none" strike="noStrike" cap="none" normalizeH="0" baseline="0" dirty="0" smtClean="0">
                <a:ln>
                  <a:noFill/>
                </a:ln>
                <a:solidFill>
                  <a:schemeClr val="tx1"/>
                </a:solidFill>
                <a:effectLst/>
                <a:latin typeface="Arial" panose="020B0604020202020204" pitchFamily="34" charset="0"/>
              </a:rPr>
              <a:t> – No need for predefined test scripts; tests are dynamically generated</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lvl="1" indent="0">
              <a:lnSpc>
                <a:spcPct val="100000"/>
              </a:lnSpc>
              <a:spcBef>
                <a:spcPct val="0"/>
              </a:spcBef>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Enhances </a:t>
            </a:r>
            <a:r>
              <a:rPr kumimoji="0" lang="en-US" altLang="en-US" sz="1800" b="1" i="0" u="none" strike="noStrike" cap="none" normalizeH="0" baseline="0" dirty="0" smtClean="0">
                <a:ln>
                  <a:noFill/>
                </a:ln>
                <a:solidFill>
                  <a:schemeClr val="tx1"/>
                </a:solidFill>
                <a:effectLst/>
                <a:latin typeface="Arial" panose="020B0604020202020204" pitchFamily="34" charset="0"/>
              </a:rPr>
              <a:t>Debugging &amp; Analysis</a:t>
            </a:r>
            <a:r>
              <a:rPr kumimoji="0" lang="en-US" altLang="en-US" sz="1800" b="0" i="0" u="none" strike="noStrike" cap="none" normalizeH="0" baseline="0" dirty="0" smtClean="0">
                <a:ln>
                  <a:noFill/>
                </a:ln>
                <a:solidFill>
                  <a:schemeClr val="tx1"/>
                </a:solidFill>
                <a:effectLst/>
                <a:latin typeface="Arial" panose="020B0604020202020204" pitchFamily="34" charset="0"/>
              </a:rPr>
              <a:t> – Provides a step-by-step trace of user actions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lvl="1" indent="0">
              <a:lnSpc>
                <a:spcPct val="100000"/>
              </a:lnSpc>
              <a:spcBef>
                <a:spcPct val="0"/>
              </a:spcBef>
              <a:buFontTx/>
              <a:buChar char="•"/>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Cost-Effective &amp; Scalable</a:t>
            </a:r>
            <a:r>
              <a:rPr kumimoji="0" lang="en-US" altLang="en-US" sz="1800" b="0" i="0" u="none" strike="noStrike" cap="none" normalizeH="0" baseline="0" dirty="0" smtClean="0">
                <a:ln>
                  <a:noFill/>
                </a:ln>
                <a:solidFill>
                  <a:schemeClr val="tx1"/>
                </a:solidFill>
                <a:effectLst/>
                <a:latin typeface="Arial" panose="020B0604020202020204" pitchFamily="34" charset="0"/>
              </a:rPr>
              <a:t> – Uses open-source tools for implementation.</a:t>
            </a:r>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7730</TotalTime>
  <Words>1477</Words>
  <Application>Microsoft Office PowerPoint</Application>
  <PresentationFormat>Widescreen</PresentationFormat>
  <Paragraphs>164</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About Company or Organization</vt:lpstr>
      <vt:lpstr>About Company or Organization</vt:lpstr>
      <vt:lpstr>Working domain or the technology</vt:lpstr>
      <vt:lpstr>About your team and reporting Manager</vt:lpstr>
      <vt:lpstr>Challenges Faced in Internship</vt:lpstr>
      <vt:lpstr>Objectives of the work</vt:lpstr>
      <vt:lpstr>Literature Review</vt:lpstr>
      <vt:lpstr>Proposed System / Work</vt:lpstr>
      <vt:lpstr>Problem Statement</vt:lpstr>
      <vt:lpstr>System Requirements</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Admin</cp:lastModifiedBy>
  <cp:revision>914</cp:revision>
  <cp:lastPrinted>2018-07-24T06:37:20Z</cp:lastPrinted>
  <dcterms:created xsi:type="dcterms:W3CDTF">2018-06-07T04:06:17Z</dcterms:created>
  <dcterms:modified xsi:type="dcterms:W3CDTF">2025-02-20T16:28:19Z</dcterms:modified>
</cp:coreProperties>
</file>