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29"/>
  </p:notesMasterIdLst>
  <p:sldIdLst>
    <p:sldId id="256" r:id="rId3"/>
    <p:sldId id="257" r:id="rId4"/>
    <p:sldId id="290" r:id="rId5"/>
    <p:sldId id="291" r:id="rId6"/>
    <p:sldId id="292" r:id="rId7"/>
    <p:sldId id="258" r:id="rId8"/>
    <p:sldId id="261" r:id="rId9"/>
    <p:sldId id="259" r:id="rId10"/>
    <p:sldId id="293" r:id="rId11"/>
    <p:sldId id="262" r:id="rId12"/>
    <p:sldId id="294" r:id="rId13"/>
    <p:sldId id="295" r:id="rId14"/>
    <p:sldId id="296" r:id="rId15"/>
    <p:sldId id="297" r:id="rId16"/>
    <p:sldId id="298" r:id="rId17"/>
    <p:sldId id="299" r:id="rId18"/>
    <p:sldId id="300" r:id="rId19"/>
    <p:sldId id="301" r:id="rId20"/>
    <p:sldId id="264" r:id="rId21"/>
    <p:sldId id="265" r:id="rId22"/>
    <p:sldId id="302" r:id="rId23"/>
    <p:sldId id="303" r:id="rId24"/>
    <p:sldId id="304" r:id="rId25"/>
    <p:sldId id="305" r:id="rId26"/>
    <p:sldId id="307" r:id="rId27"/>
    <p:sldId id="306" r:id="rId28"/>
  </p:sldIdLst>
  <p:sldSz cx="9144000" cy="5143500" type="screen16x9"/>
  <p:notesSz cx="6858000" cy="9144000"/>
  <p:embeddedFontLst>
    <p:embeddedFont>
      <p:font typeface="Amasis MT Pro Black" panose="02040A04050005020304" pitchFamily="18" charset="0"/>
      <p:bold r:id="rId30"/>
      <p:boldItalic r:id="rId31"/>
    </p:embeddedFont>
    <p:embeddedFont>
      <p:font typeface="Fira Sans Extra Condensed" panose="020B0503050000020004" pitchFamily="34" charset="0"/>
      <p:regular r:id="rId32"/>
      <p:bold r:id="rId33"/>
      <p:italic r:id="rId34"/>
      <p:boldItalic r:id="rId35"/>
    </p:embeddedFont>
    <p:embeddedFont>
      <p:font typeface="Fira Sans Extra Condensed Black" panose="020B0A03050000020004" pitchFamily="34" charset="0"/>
      <p:bold r:id="rId36"/>
    </p:embeddedFont>
    <p:embeddedFont>
      <p:font typeface="Fira Sans Extra Condensed SemiBold" panose="020B0604020202020204" charset="0"/>
      <p:regular r:id="rId37"/>
      <p:bold r:id="rId38"/>
      <p:italic r:id="rId39"/>
      <p:boldItalic r:id="rId40"/>
    </p:embeddedFont>
    <p:embeddedFont>
      <p:font typeface="Proxima Nova" panose="020B0604020202020204" charset="0"/>
      <p:regular r:id="rId41"/>
      <p:bold r:id="rId42"/>
      <p:italic r:id="rId43"/>
      <p:boldItalic r:id="rId44"/>
    </p:embeddedFont>
    <p:embeddedFont>
      <p:font typeface="Proxima Nova Semibold" panose="020B0604020202020204" charset="0"/>
      <p:regular r:id="rId45"/>
      <p:bold r:id="rId46"/>
      <p:boldItalic r:id="rId47"/>
    </p:embeddedFont>
    <p:embeddedFont>
      <p:font typeface="Roboto" panose="02000000000000000000"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5C5F5F-CB07-43A0-8443-0397E8BB9807}">
  <a:tblStyle styleId="{735C5F5F-CB07-43A0-8443-0397E8BB98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5706" autoAdjust="0"/>
  </p:normalViewPr>
  <p:slideViewPr>
    <p:cSldViewPr snapToGrid="0">
      <p:cViewPr varScale="1">
        <p:scale>
          <a:sx n="121" d="100"/>
          <a:sy n="121" d="100"/>
        </p:scale>
        <p:origin x="44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0.fntdata"/><Relationship Id="rId21" Type="http://schemas.openxmlformats.org/officeDocument/2006/relationships/slide" Target="slides/slide19.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font" Target="fonts/font21.fntdata"/><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notesMaster" Target="notesMasters/notesMaster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8" Type="http://schemas.openxmlformats.org/officeDocument/2006/relationships/slide" Target="slides/slide6.xml"/><Relationship Id="rId51" Type="http://schemas.openxmlformats.org/officeDocument/2006/relationships/font" Target="fonts/font2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8.xml"/><Relationship Id="rId41" Type="http://schemas.openxmlformats.org/officeDocument/2006/relationships/font" Target="fonts/font12.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7.fntdata"/><Relationship Id="rId49"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7298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5548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7580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1802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6370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4701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3609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6378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e96fd5876e_0_8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e96fd5876e_0_8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e96fd5876e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e96fd5876e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e96fd5876e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e96fd5876e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19752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e96fd5876e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e96fd5876e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085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e96fd5876e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e96fd5876e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56547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e96fd5876e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e96fd5876e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7698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e96fd5876e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e96fd5876e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9509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e96fd5876e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e96fd5876e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4991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e4f2e5e74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e4f2e5e74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e4f2e5e74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e4f2e5e74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3305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639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9566a474a_0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1713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8"/>
        <p:cNvGrpSpPr/>
        <p:nvPr/>
      </p:nvGrpSpPr>
      <p:grpSpPr>
        <a:xfrm>
          <a:off x="0" y="0"/>
          <a:ext cx="0" cy="0"/>
          <a:chOff x="0" y="0"/>
          <a:chExt cx="0" cy="0"/>
        </a:xfrm>
      </p:grpSpPr>
      <p:sp>
        <p:nvSpPr>
          <p:cNvPr id="39" name="Google Shape;39;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0" name="Google Shape;40;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4969249" y="1641021"/>
            <a:ext cx="3749709" cy="106795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400" u="sng" dirty="0">
                <a:latin typeface="Amasis MT Pro Black" panose="02040A04050005020304" pitchFamily="18" charset="0"/>
              </a:rPr>
              <a:t>Falsified/Fake News Detection using Machine Learning Techniques </a:t>
            </a:r>
            <a:endParaRPr sz="2400" u="sng" dirty="0">
              <a:latin typeface="Amasis MT Pro Black" panose="02040A04050005020304" pitchFamily="18" charset="0"/>
            </a:endParaRPr>
          </a:p>
        </p:txBody>
      </p:sp>
      <p:grpSp>
        <p:nvGrpSpPr>
          <p:cNvPr id="48" name="Google Shape;48;p15"/>
          <p:cNvGrpSpPr/>
          <p:nvPr/>
        </p:nvGrpSpPr>
        <p:grpSpPr>
          <a:xfrm>
            <a:off x="457194" y="411475"/>
            <a:ext cx="4385617"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457200" y="308617"/>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Related Works</a:t>
            </a:r>
            <a:endParaRPr dirty="0"/>
          </a:p>
        </p:txBody>
      </p:sp>
      <p:grpSp>
        <p:nvGrpSpPr>
          <p:cNvPr id="594" name="Google Shape;594;p21"/>
          <p:cNvGrpSpPr/>
          <p:nvPr/>
        </p:nvGrpSpPr>
        <p:grpSpPr>
          <a:xfrm>
            <a:off x="6705578" y="1030908"/>
            <a:ext cx="1981191" cy="3701042"/>
            <a:chOff x="4572000" y="1208850"/>
            <a:chExt cx="1885951" cy="3523124"/>
          </a:xfrm>
        </p:grpSpPr>
        <p:sp>
          <p:nvSpPr>
            <p:cNvPr id="595" name="Google Shape;595;p21"/>
            <p:cNvSpPr/>
            <p:nvPr/>
          </p:nvSpPr>
          <p:spPr>
            <a:xfrm>
              <a:off x="5987719" y="3093832"/>
              <a:ext cx="119074" cy="819540"/>
            </a:xfrm>
            <a:custGeom>
              <a:avLst/>
              <a:gdLst/>
              <a:ahLst/>
              <a:cxnLst/>
              <a:rect l="l" t="t" r="r" b="b"/>
              <a:pathLst>
                <a:path w="3672" h="25273" extrusionOk="0">
                  <a:moveTo>
                    <a:pt x="313" y="0"/>
                  </a:moveTo>
                  <a:lnTo>
                    <a:pt x="0" y="25230"/>
                  </a:lnTo>
                  <a:lnTo>
                    <a:pt x="3344" y="25273"/>
                  </a:lnTo>
                  <a:lnTo>
                    <a:pt x="3672" y="43"/>
                  </a:lnTo>
                  <a:lnTo>
                    <a:pt x="313"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5803596" y="3038900"/>
              <a:ext cx="120014" cy="872170"/>
            </a:xfrm>
            <a:custGeom>
              <a:avLst/>
              <a:gdLst/>
              <a:ahLst/>
              <a:cxnLst/>
              <a:rect l="l" t="t" r="r" b="b"/>
              <a:pathLst>
                <a:path w="3701" h="26896" extrusionOk="0">
                  <a:moveTo>
                    <a:pt x="342" y="1"/>
                  </a:moveTo>
                  <a:lnTo>
                    <a:pt x="1" y="26853"/>
                  </a:lnTo>
                  <a:lnTo>
                    <a:pt x="3359" y="26895"/>
                  </a:lnTo>
                  <a:lnTo>
                    <a:pt x="3700" y="44"/>
                  </a:lnTo>
                  <a:lnTo>
                    <a:pt x="342"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1"/>
            <p:cNvSpPr/>
            <p:nvPr/>
          </p:nvSpPr>
          <p:spPr>
            <a:xfrm>
              <a:off x="5669768" y="2404422"/>
              <a:ext cx="257053" cy="311045"/>
            </a:xfrm>
            <a:custGeom>
              <a:avLst/>
              <a:gdLst/>
              <a:ahLst/>
              <a:cxnLst/>
              <a:rect l="l" t="t" r="r" b="b"/>
              <a:pathLst>
                <a:path w="7927" h="9592" extrusionOk="0">
                  <a:moveTo>
                    <a:pt x="2804" y="1"/>
                  </a:moveTo>
                  <a:lnTo>
                    <a:pt x="1" y="1851"/>
                  </a:lnTo>
                  <a:lnTo>
                    <a:pt x="5124" y="9592"/>
                  </a:lnTo>
                  <a:lnTo>
                    <a:pt x="7927" y="7742"/>
                  </a:lnTo>
                  <a:lnTo>
                    <a:pt x="2804"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1"/>
            <p:cNvSpPr/>
            <p:nvPr/>
          </p:nvSpPr>
          <p:spPr>
            <a:xfrm>
              <a:off x="5505976" y="2490258"/>
              <a:ext cx="267203" cy="326739"/>
            </a:xfrm>
            <a:custGeom>
              <a:avLst/>
              <a:gdLst/>
              <a:ahLst/>
              <a:cxnLst/>
              <a:rect l="l" t="t" r="r" b="b"/>
              <a:pathLst>
                <a:path w="8240" h="10076" extrusionOk="0">
                  <a:moveTo>
                    <a:pt x="2789" y="1"/>
                  </a:moveTo>
                  <a:lnTo>
                    <a:pt x="0" y="1850"/>
                  </a:lnTo>
                  <a:lnTo>
                    <a:pt x="5436" y="10075"/>
                  </a:lnTo>
                  <a:lnTo>
                    <a:pt x="8239" y="8225"/>
                  </a:lnTo>
                  <a:lnTo>
                    <a:pt x="2789"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1"/>
            <p:cNvSpPr/>
            <p:nvPr/>
          </p:nvSpPr>
          <p:spPr>
            <a:xfrm>
              <a:off x="5247562" y="2038055"/>
              <a:ext cx="546825" cy="546825"/>
            </a:xfrm>
            <a:custGeom>
              <a:avLst/>
              <a:gdLst/>
              <a:ahLst/>
              <a:cxnLst/>
              <a:rect l="l" t="t" r="r" b="b"/>
              <a:pathLst>
                <a:path w="16863" h="16863" extrusionOk="0">
                  <a:moveTo>
                    <a:pt x="8510" y="0"/>
                  </a:moveTo>
                  <a:lnTo>
                    <a:pt x="8097" y="14"/>
                  </a:lnTo>
                  <a:lnTo>
                    <a:pt x="7699" y="29"/>
                  </a:lnTo>
                  <a:lnTo>
                    <a:pt x="7286" y="86"/>
                  </a:lnTo>
                  <a:lnTo>
                    <a:pt x="6888" y="142"/>
                  </a:lnTo>
                  <a:lnTo>
                    <a:pt x="6489" y="228"/>
                  </a:lnTo>
                  <a:lnTo>
                    <a:pt x="6091" y="327"/>
                  </a:lnTo>
                  <a:lnTo>
                    <a:pt x="5692" y="456"/>
                  </a:lnTo>
                  <a:lnTo>
                    <a:pt x="5294" y="612"/>
                  </a:lnTo>
                  <a:lnTo>
                    <a:pt x="4910" y="769"/>
                  </a:lnTo>
                  <a:lnTo>
                    <a:pt x="4526" y="968"/>
                  </a:lnTo>
                  <a:lnTo>
                    <a:pt x="4156" y="1167"/>
                  </a:lnTo>
                  <a:lnTo>
                    <a:pt x="3786" y="1395"/>
                  </a:lnTo>
                  <a:lnTo>
                    <a:pt x="3430" y="1651"/>
                  </a:lnTo>
                  <a:lnTo>
                    <a:pt x="3088" y="1907"/>
                  </a:lnTo>
                  <a:lnTo>
                    <a:pt x="2775" y="2192"/>
                  </a:lnTo>
                  <a:lnTo>
                    <a:pt x="2462" y="2476"/>
                  </a:lnTo>
                  <a:lnTo>
                    <a:pt x="2178" y="2789"/>
                  </a:lnTo>
                  <a:lnTo>
                    <a:pt x="1907" y="3102"/>
                  </a:lnTo>
                  <a:lnTo>
                    <a:pt x="1651" y="3430"/>
                  </a:lnTo>
                  <a:lnTo>
                    <a:pt x="1409" y="3757"/>
                  </a:lnTo>
                  <a:lnTo>
                    <a:pt x="1196" y="4113"/>
                  </a:lnTo>
                  <a:lnTo>
                    <a:pt x="997" y="4468"/>
                  </a:lnTo>
                  <a:lnTo>
                    <a:pt x="812" y="4824"/>
                  </a:lnTo>
                  <a:lnTo>
                    <a:pt x="655" y="5194"/>
                  </a:lnTo>
                  <a:lnTo>
                    <a:pt x="499" y="5578"/>
                  </a:lnTo>
                  <a:lnTo>
                    <a:pt x="370" y="5963"/>
                  </a:lnTo>
                  <a:lnTo>
                    <a:pt x="271" y="6347"/>
                  </a:lnTo>
                  <a:lnTo>
                    <a:pt x="171" y="6745"/>
                  </a:lnTo>
                  <a:lnTo>
                    <a:pt x="100" y="7144"/>
                  </a:lnTo>
                  <a:lnTo>
                    <a:pt x="57" y="7542"/>
                  </a:lnTo>
                  <a:lnTo>
                    <a:pt x="15" y="7955"/>
                  </a:lnTo>
                  <a:lnTo>
                    <a:pt x="0" y="8353"/>
                  </a:lnTo>
                  <a:lnTo>
                    <a:pt x="15" y="8766"/>
                  </a:lnTo>
                  <a:lnTo>
                    <a:pt x="43" y="9164"/>
                  </a:lnTo>
                  <a:lnTo>
                    <a:pt x="86" y="9577"/>
                  </a:lnTo>
                  <a:lnTo>
                    <a:pt x="143" y="9975"/>
                  </a:lnTo>
                  <a:lnTo>
                    <a:pt x="228" y="10374"/>
                  </a:lnTo>
                  <a:lnTo>
                    <a:pt x="342" y="10786"/>
                  </a:lnTo>
                  <a:lnTo>
                    <a:pt x="470" y="11171"/>
                  </a:lnTo>
                  <a:lnTo>
                    <a:pt x="612" y="11569"/>
                  </a:lnTo>
                  <a:lnTo>
                    <a:pt x="783" y="11953"/>
                  </a:lnTo>
                  <a:lnTo>
                    <a:pt x="968" y="12338"/>
                  </a:lnTo>
                  <a:lnTo>
                    <a:pt x="1182" y="12708"/>
                  </a:lnTo>
                  <a:lnTo>
                    <a:pt x="1409" y="13078"/>
                  </a:lnTo>
                  <a:lnTo>
                    <a:pt x="1651" y="13433"/>
                  </a:lnTo>
                  <a:lnTo>
                    <a:pt x="1922" y="13775"/>
                  </a:lnTo>
                  <a:lnTo>
                    <a:pt x="2192" y="14102"/>
                  </a:lnTo>
                  <a:lnTo>
                    <a:pt x="2491" y="14401"/>
                  </a:lnTo>
                  <a:lnTo>
                    <a:pt x="2790" y="14685"/>
                  </a:lnTo>
                  <a:lnTo>
                    <a:pt x="3103" y="14956"/>
                  </a:lnTo>
                  <a:lnTo>
                    <a:pt x="3430" y="15212"/>
                  </a:lnTo>
                  <a:lnTo>
                    <a:pt x="3771" y="15454"/>
                  </a:lnTo>
                  <a:lnTo>
                    <a:pt x="4113" y="15667"/>
                  </a:lnTo>
                  <a:lnTo>
                    <a:pt x="4469" y="15867"/>
                  </a:lnTo>
                  <a:lnTo>
                    <a:pt x="4839" y="16052"/>
                  </a:lnTo>
                  <a:lnTo>
                    <a:pt x="5209" y="16222"/>
                  </a:lnTo>
                  <a:lnTo>
                    <a:pt x="5579" y="16365"/>
                  </a:lnTo>
                  <a:lnTo>
                    <a:pt x="5963" y="16493"/>
                  </a:lnTo>
                  <a:lnTo>
                    <a:pt x="6361" y="16592"/>
                  </a:lnTo>
                  <a:lnTo>
                    <a:pt x="6745" y="16692"/>
                  </a:lnTo>
                  <a:lnTo>
                    <a:pt x="7144" y="16763"/>
                  </a:lnTo>
                  <a:lnTo>
                    <a:pt x="7557" y="16806"/>
                  </a:lnTo>
                  <a:lnTo>
                    <a:pt x="7955" y="16848"/>
                  </a:lnTo>
                  <a:lnTo>
                    <a:pt x="8353" y="16863"/>
                  </a:lnTo>
                  <a:lnTo>
                    <a:pt x="8766" y="16848"/>
                  </a:lnTo>
                  <a:lnTo>
                    <a:pt x="9179" y="16834"/>
                  </a:lnTo>
                  <a:lnTo>
                    <a:pt x="9577" y="16777"/>
                  </a:lnTo>
                  <a:lnTo>
                    <a:pt x="9976" y="16720"/>
                  </a:lnTo>
                  <a:lnTo>
                    <a:pt x="10388" y="16635"/>
                  </a:lnTo>
                  <a:lnTo>
                    <a:pt x="10787" y="16521"/>
                  </a:lnTo>
                  <a:lnTo>
                    <a:pt x="11185" y="16407"/>
                  </a:lnTo>
                  <a:lnTo>
                    <a:pt x="11569" y="16251"/>
                  </a:lnTo>
                  <a:lnTo>
                    <a:pt x="11954" y="16094"/>
                  </a:lnTo>
                  <a:lnTo>
                    <a:pt x="12338" y="15895"/>
                  </a:lnTo>
                  <a:lnTo>
                    <a:pt x="12722" y="15696"/>
                  </a:lnTo>
                  <a:lnTo>
                    <a:pt x="13078" y="15454"/>
                  </a:lnTo>
                  <a:lnTo>
                    <a:pt x="13434" y="15212"/>
                  </a:lnTo>
                  <a:lnTo>
                    <a:pt x="13775" y="14956"/>
                  </a:lnTo>
                  <a:lnTo>
                    <a:pt x="14102" y="14671"/>
                  </a:lnTo>
                  <a:lnTo>
                    <a:pt x="14401" y="14387"/>
                  </a:lnTo>
                  <a:lnTo>
                    <a:pt x="14700" y="14074"/>
                  </a:lnTo>
                  <a:lnTo>
                    <a:pt x="14970" y="13761"/>
                  </a:lnTo>
                  <a:lnTo>
                    <a:pt x="15212" y="13433"/>
                  </a:lnTo>
                  <a:lnTo>
                    <a:pt x="15454" y="13092"/>
                  </a:lnTo>
                  <a:lnTo>
                    <a:pt x="15668" y="12750"/>
                  </a:lnTo>
                  <a:lnTo>
                    <a:pt x="15867" y="12394"/>
                  </a:lnTo>
                  <a:lnTo>
                    <a:pt x="16052" y="12039"/>
                  </a:lnTo>
                  <a:lnTo>
                    <a:pt x="16223" y="11655"/>
                  </a:lnTo>
                  <a:lnTo>
                    <a:pt x="16365" y="11285"/>
                  </a:lnTo>
                  <a:lnTo>
                    <a:pt x="16493" y="10900"/>
                  </a:lnTo>
                  <a:lnTo>
                    <a:pt x="16607" y="10502"/>
                  </a:lnTo>
                  <a:lnTo>
                    <a:pt x="16692" y="10118"/>
                  </a:lnTo>
                  <a:lnTo>
                    <a:pt x="16763" y="9719"/>
                  </a:lnTo>
                  <a:lnTo>
                    <a:pt x="16820" y="9321"/>
                  </a:lnTo>
                  <a:lnTo>
                    <a:pt x="16849" y="8908"/>
                  </a:lnTo>
                  <a:lnTo>
                    <a:pt x="16863" y="8510"/>
                  </a:lnTo>
                  <a:lnTo>
                    <a:pt x="16863" y="8097"/>
                  </a:lnTo>
                  <a:lnTo>
                    <a:pt x="16834" y="7699"/>
                  </a:lnTo>
                  <a:lnTo>
                    <a:pt x="16792" y="7286"/>
                  </a:lnTo>
                  <a:lnTo>
                    <a:pt x="16721" y="6887"/>
                  </a:lnTo>
                  <a:lnTo>
                    <a:pt x="16635" y="6475"/>
                  </a:lnTo>
                  <a:lnTo>
                    <a:pt x="16536" y="6076"/>
                  </a:lnTo>
                  <a:lnTo>
                    <a:pt x="16408" y="5678"/>
                  </a:lnTo>
                  <a:lnTo>
                    <a:pt x="16265" y="5294"/>
                  </a:lnTo>
                  <a:lnTo>
                    <a:pt x="16094" y="4910"/>
                  </a:lnTo>
                  <a:lnTo>
                    <a:pt x="15910" y="4525"/>
                  </a:lnTo>
                  <a:lnTo>
                    <a:pt x="15696" y="4155"/>
                  </a:lnTo>
                  <a:lnTo>
                    <a:pt x="15468" y="3785"/>
                  </a:lnTo>
                  <a:lnTo>
                    <a:pt x="15212" y="3430"/>
                  </a:lnTo>
                  <a:lnTo>
                    <a:pt x="14956" y="3088"/>
                  </a:lnTo>
                  <a:lnTo>
                    <a:pt x="14672" y="2761"/>
                  </a:lnTo>
                  <a:lnTo>
                    <a:pt x="14387" y="2462"/>
                  </a:lnTo>
                  <a:lnTo>
                    <a:pt x="14088" y="2177"/>
                  </a:lnTo>
                  <a:lnTo>
                    <a:pt x="13761" y="1907"/>
                  </a:lnTo>
                  <a:lnTo>
                    <a:pt x="13434" y="1651"/>
                  </a:lnTo>
                  <a:lnTo>
                    <a:pt x="13106" y="1409"/>
                  </a:lnTo>
                  <a:lnTo>
                    <a:pt x="12750" y="1196"/>
                  </a:lnTo>
                  <a:lnTo>
                    <a:pt x="12395" y="996"/>
                  </a:lnTo>
                  <a:lnTo>
                    <a:pt x="12039" y="811"/>
                  </a:lnTo>
                  <a:lnTo>
                    <a:pt x="11669" y="641"/>
                  </a:lnTo>
                  <a:lnTo>
                    <a:pt x="11285" y="498"/>
                  </a:lnTo>
                  <a:lnTo>
                    <a:pt x="10901" y="370"/>
                  </a:lnTo>
                  <a:lnTo>
                    <a:pt x="10516" y="256"/>
                  </a:lnTo>
                  <a:lnTo>
                    <a:pt x="10118" y="171"/>
                  </a:lnTo>
                  <a:lnTo>
                    <a:pt x="9720" y="100"/>
                  </a:lnTo>
                  <a:lnTo>
                    <a:pt x="9321" y="43"/>
                  </a:lnTo>
                  <a:lnTo>
                    <a:pt x="8908" y="14"/>
                  </a:lnTo>
                  <a:lnTo>
                    <a:pt x="85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1"/>
            <p:cNvSpPr/>
            <p:nvPr/>
          </p:nvSpPr>
          <p:spPr>
            <a:xfrm>
              <a:off x="5653165" y="2630539"/>
              <a:ext cx="546825" cy="546825"/>
            </a:xfrm>
            <a:custGeom>
              <a:avLst/>
              <a:gdLst/>
              <a:ahLst/>
              <a:cxnLst/>
              <a:rect l="l" t="t" r="r" b="b"/>
              <a:pathLst>
                <a:path w="16863" h="16863" extrusionOk="0">
                  <a:moveTo>
                    <a:pt x="8097" y="0"/>
                  </a:moveTo>
                  <a:lnTo>
                    <a:pt x="7699" y="29"/>
                  </a:lnTo>
                  <a:lnTo>
                    <a:pt x="7286" y="72"/>
                  </a:lnTo>
                  <a:lnTo>
                    <a:pt x="6888" y="143"/>
                  </a:lnTo>
                  <a:lnTo>
                    <a:pt x="6489" y="228"/>
                  </a:lnTo>
                  <a:lnTo>
                    <a:pt x="6091" y="328"/>
                  </a:lnTo>
                  <a:lnTo>
                    <a:pt x="5693" y="456"/>
                  </a:lnTo>
                  <a:lnTo>
                    <a:pt x="5294" y="598"/>
                  </a:lnTo>
                  <a:lnTo>
                    <a:pt x="4910" y="769"/>
                  </a:lnTo>
                  <a:lnTo>
                    <a:pt x="4526" y="954"/>
                  </a:lnTo>
                  <a:lnTo>
                    <a:pt x="4156" y="1167"/>
                  </a:lnTo>
                  <a:lnTo>
                    <a:pt x="3786" y="1395"/>
                  </a:lnTo>
                  <a:lnTo>
                    <a:pt x="3430" y="1651"/>
                  </a:lnTo>
                  <a:lnTo>
                    <a:pt x="3088" y="1907"/>
                  </a:lnTo>
                  <a:lnTo>
                    <a:pt x="2775" y="2192"/>
                  </a:lnTo>
                  <a:lnTo>
                    <a:pt x="2462" y="2476"/>
                  </a:lnTo>
                  <a:lnTo>
                    <a:pt x="2178" y="2775"/>
                  </a:lnTo>
                  <a:lnTo>
                    <a:pt x="1907" y="3103"/>
                  </a:lnTo>
                  <a:lnTo>
                    <a:pt x="1651" y="3430"/>
                  </a:lnTo>
                  <a:lnTo>
                    <a:pt x="1409" y="3757"/>
                  </a:lnTo>
                  <a:lnTo>
                    <a:pt x="1196" y="4113"/>
                  </a:lnTo>
                  <a:lnTo>
                    <a:pt x="997" y="4469"/>
                  </a:lnTo>
                  <a:lnTo>
                    <a:pt x="812" y="4824"/>
                  </a:lnTo>
                  <a:lnTo>
                    <a:pt x="655" y="5194"/>
                  </a:lnTo>
                  <a:lnTo>
                    <a:pt x="499" y="5579"/>
                  </a:lnTo>
                  <a:lnTo>
                    <a:pt x="371" y="5963"/>
                  </a:lnTo>
                  <a:lnTo>
                    <a:pt x="271" y="6347"/>
                  </a:lnTo>
                  <a:lnTo>
                    <a:pt x="171" y="6745"/>
                  </a:lnTo>
                  <a:lnTo>
                    <a:pt x="100" y="7144"/>
                  </a:lnTo>
                  <a:lnTo>
                    <a:pt x="57" y="7542"/>
                  </a:lnTo>
                  <a:lnTo>
                    <a:pt x="15" y="7955"/>
                  </a:lnTo>
                  <a:lnTo>
                    <a:pt x="1" y="8353"/>
                  </a:lnTo>
                  <a:lnTo>
                    <a:pt x="15" y="8766"/>
                  </a:lnTo>
                  <a:lnTo>
                    <a:pt x="43" y="9165"/>
                  </a:lnTo>
                  <a:lnTo>
                    <a:pt x="86" y="9577"/>
                  </a:lnTo>
                  <a:lnTo>
                    <a:pt x="143" y="9976"/>
                  </a:lnTo>
                  <a:lnTo>
                    <a:pt x="228" y="10374"/>
                  </a:lnTo>
                  <a:lnTo>
                    <a:pt x="342" y="10772"/>
                  </a:lnTo>
                  <a:lnTo>
                    <a:pt x="470" y="11171"/>
                  </a:lnTo>
                  <a:lnTo>
                    <a:pt x="612" y="11569"/>
                  </a:lnTo>
                  <a:lnTo>
                    <a:pt x="783" y="11954"/>
                  </a:lnTo>
                  <a:lnTo>
                    <a:pt x="968" y="12338"/>
                  </a:lnTo>
                  <a:lnTo>
                    <a:pt x="1182" y="12708"/>
                  </a:lnTo>
                  <a:lnTo>
                    <a:pt x="1409" y="13078"/>
                  </a:lnTo>
                  <a:lnTo>
                    <a:pt x="1651" y="13433"/>
                  </a:lnTo>
                  <a:lnTo>
                    <a:pt x="1922" y="13775"/>
                  </a:lnTo>
                  <a:lnTo>
                    <a:pt x="2192" y="14088"/>
                  </a:lnTo>
                  <a:lnTo>
                    <a:pt x="2491" y="14401"/>
                  </a:lnTo>
                  <a:lnTo>
                    <a:pt x="2790" y="14686"/>
                  </a:lnTo>
                  <a:lnTo>
                    <a:pt x="3103" y="14956"/>
                  </a:lnTo>
                  <a:lnTo>
                    <a:pt x="3430" y="15212"/>
                  </a:lnTo>
                  <a:lnTo>
                    <a:pt x="3771" y="15454"/>
                  </a:lnTo>
                  <a:lnTo>
                    <a:pt x="4113" y="15668"/>
                  </a:lnTo>
                  <a:lnTo>
                    <a:pt x="4469" y="15867"/>
                  </a:lnTo>
                  <a:lnTo>
                    <a:pt x="4839" y="16052"/>
                  </a:lnTo>
                  <a:lnTo>
                    <a:pt x="5209" y="16208"/>
                  </a:lnTo>
                  <a:lnTo>
                    <a:pt x="5579" y="16365"/>
                  </a:lnTo>
                  <a:lnTo>
                    <a:pt x="5963" y="16493"/>
                  </a:lnTo>
                  <a:lnTo>
                    <a:pt x="6361" y="16593"/>
                  </a:lnTo>
                  <a:lnTo>
                    <a:pt x="6746" y="16692"/>
                  </a:lnTo>
                  <a:lnTo>
                    <a:pt x="7144" y="16763"/>
                  </a:lnTo>
                  <a:lnTo>
                    <a:pt x="7557" y="16806"/>
                  </a:lnTo>
                  <a:lnTo>
                    <a:pt x="7955" y="16849"/>
                  </a:lnTo>
                  <a:lnTo>
                    <a:pt x="8354" y="16863"/>
                  </a:lnTo>
                  <a:lnTo>
                    <a:pt x="8766" y="16849"/>
                  </a:lnTo>
                  <a:lnTo>
                    <a:pt x="9179" y="16820"/>
                  </a:lnTo>
                  <a:lnTo>
                    <a:pt x="9577" y="16778"/>
                  </a:lnTo>
                  <a:lnTo>
                    <a:pt x="9976" y="16721"/>
                  </a:lnTo>
                  <a:lnTo>
                    <a:pt x="10388" y="16635"/>
                  </a:lnTo>
                  <a:lnTo>
                    <a:pt x="10787" y="16521"/>
                  </a:lnTo>
                  <a:lnTo>
                    <a:pt x="11185" y="16393"/>
                  </a:lnTo>
                  <a:lnTo>
                    <a:pt x="11569" y="16251"/>
                  </a:lnTo>
                  <a:lnTo>
                    <a:pt x="11954" y="16080"/>
                  </a:lnTo>
                  <a:lnTo>
                    <a:pt x="12338" y="15895"/>
                  </a:lnTo>
                  <a:lnTo>
                    <a:pt x="12722" y="15682"/>
                  </a:lnTo>
                  <a:lnTo>
                    <a:pt x="13078" y="15454"/>
                  </a:lnTo>
                  <a:lnTo>
                    <a:pt x="13434" y="15212"/>
                  </a:lnTo>
                  <a:lnTo>
                    <a:pt x="13775" y="14942"/>
                  </a:lnTo>
                  <a:lnTo>
                    <a:pt x="14102" y="14671"/>
                  </a:lnTo>
                  <a:lnTo>
                    <a:pt x="14401" y="14373"/>
                  </a:lnTo>
                  <a:lnTo>
                    <a:pt x="14700" y="14074"/>
                  </a:lnTo>
                  <a:lnTo>
                    <a:pt x="14970" y="13761"/>
                  </a:lnTo>
                  <a:lnTo>
                    <a:pt x="15212" y="13433"/>
                  </a:lnTo>
                  <a:lnTo>
                    <a:pt x="15454" y="13092"/>
                  </a:lnTo>
                  <a:lnTo>
                    <a:pt x="15668" y="12750"/>
                  </a:lnTo>
                  <a:lnTo>
                    <a:pt x="15867" y="12395"/>
                  </a:lnTo>
                  <a:lnTo>
                    <a:pt x="16052" y="12025"/>
                  </a:lnTo>
                  <a:lnTo>
                    <a:pt x="16223" y="11655"/>
                  </a:lnTo>
                  <a:lnTo>
                    <a:pt x="16365" y="11285"/>
                  </a:lnTo>
                  <a:lnTo>
                    <a:pt x="16493" y="10901"/>
                  </a:lnTo>
                  <a:lnTo>
                    <a:pt x="16607" y="10502"/>
                  </a:lnTo>
                  <a:lnTo>
                    <a:pt x="16692" y="10118"/>
                  </a:lnTo>
                  <a:lnTo>
                    <a:pt x="16763" y="9719"/>
                  </a:lnTo>
                  <a:lnTo>
                    <a:pt x="16820" y="9307"/>
                  </a:lnTo>
                  <a:lnTo>
                    <a:pt x="16849" y="8908"/>
                  </a:lnTo>
                  <a:lnTo>
                    <a:pt x="16863" y="8510"/>
                  </a:lnTo>
                  <a:lnTo>
                    <a:pt x="16863" y="8097"/>
                  </a:lnTo>
                  <a:lnTo>
                    <a:pt x="16835" y="7685"/>
                  </a:lnTo>
                  <a:lnTo>
                    <a:pt x="16792" y="7286"/>
                  </a:lnTo>
                  <a:lnTo>
                    <a:pt x="16721" y="6888"/>
                  </a:lnTo>
                  <a:lnTo>
                    <a:pt x="16635" y="6475"/>
                  </a:lnTo>
                  <a:lnTo>
                    <a:pt x="16536" y="6077"/>
                  </a:lnTo>
                  <a:lnTo>
                    <a:pt x="16408" y="5678"/>
                  </a:lnTo>
                  <a:lnTo>
                    <a:pt x="16265" y="5294"/>
                  </a:lnTo>
                  <a:lnTo>
                    <a:pt x="16095" y="4910"/>
                  </a:lnTo>
                  <a:lnTo>
                    <a:pt x="15910" y="4526"/>
                  </a:lnTo>
                  <a:lnTo>
                    <a:pt x="15696" y="4141"/>
                  </a:lnTo>
                  <a:lnTo>
                    <a:pt x="15468" y="3786"/>
                  </a:lnTo>
                  <a:lnTo>
                    <a:pt x="15212" y="3430"/>
                  </a:lnTo>
                  <a:lnTo>
                    <a:pt x="14956" y="3088"/>
                  </a:lnTo>
                  <a:lnTo>
                    <a:pt x="14672" y="2761"/>
                  </a:lnTo>
                  <a:lnTo>
                    <a:pt x="14387" y="2462"/>
                  </a:lnTo>
                  <a:lnTo>
                    <a:pt x="14088" y="2163"/>
                  </a:lnTo>
                  <a:lnTo>
                    <a:pt x="13761" y="1893"/>
                  </a:lnTo>
                  <a:lnTo>
                    <a:pt x="13434" y="1651"/>
                  </a:lnTo>
                  <a:lnTo>
                    <a:pt x="13106" y="1409"/>
                  </a:lnTo>
                  <a:lnTo>
                    <a:pt x="12751" y="1196"/>
                  </a:lnTo>
                  <a:lnTo>
                    <a:pt x="12395" y="997"/>
                  </a:lnTo>
                  <a:lnTo>
                    <a:pt x="12039" y="812"/>
                  </a:lnTo>
                  <a:lnTo>
                    <a:pt x="11669" y="641"/>
                  </a:lnTo>
                  <a:lnTo>
                    <a:pt x="11285" y="498"/>
                  </a:lnTo>
                  <a:lnTo>
                    <a:pt x="10901" y="370"/>
                  </a:lnTo>
                  <a:lnTo>
                    <a:pt x="10516" y="257"/>
                  </a:lnTo>
                  <a:lnTo>
                    <a:pt x="10118" y="171"/>
                  </a:lnTo>
                  <a:lnTo>
                    <a:pt x="9720" y="100"/>
                  </a:lnTo>
                  <a:lnTo>
                    <a:pt x="9321" y="43"/>
                  </a:lnTo>
                  <a:lnTo>
                    <a:pt x="8908" y="15"/>
                  </a:lnTo>
                  <a:lnTo>
                    <a:pt x="85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1"/>
            <p:cNvSpPr/>
            <p:nvPr/>
          </p:nvSpPr>
          <p:spPr>
            <a:xfrm>
              <a:off x="4572000" y="1208850"/>
              <a:ext cx="1126888" cy="1125461"/>
            </a:xfrm>
            <a:custGeom>
              <a:avLst/>
              <a:gdLst/>
              <a:ahLst/>
              <a:cxnLst/>
              <a:rect l="l" t="t" r="r" b="b"/>
              <a:pathLst>
                <a:path w="34751" h="34707" extrusionOk="0">
                  <a:moveTo>
                    <a:pt x="18201" y="0"/>
                  </a:moveTo>
                  <a:lnTo>
                    <a:pt x="17931" y="28"/>
                  </a:lnTo>
                  <a:lnTo>
                    <a:pt x="17660" y="71"/>
                  </a:lnTo>
                  <a:lnTo>
                    <a:pt x="17404" y="157"/>
                  </a:lnTo>
                  <a:lnTo>
                    <a:pt x="17148" y="256"/>
                  </a:lnTo>
                  <a:lnTo>
                    <a:pt x="16920" y="370"/>
                  </a:lnTo>
                  <a:lnTo>
                    <a:pt x="16693" y="527"/>
                  </a:lnTo>
                  <a:lnTo>
                    <a:pt x="16493" y="683"/>
                  </a:lnTo>
                  <a:lnTo>
                    <a:pt x="16294" y="868"/>
                  </a:lnTo>
                  <a:lnTo>
                    <a:pt x="16123" y="1067"/>
                  </a:lnTo>
                  <a:lnTo>
                    <a:pt x="15967" y="1295"/>
                  </a:lnTo>
                  <a:lnTo>
                    <a:pt x="15839" y="1523"/>
                  </a:lnTo>
                  <a:lnTo>
                    <a:pt x="15725" y="1765"/>
                  </a:lnTo>
                  <a:lnTo>
                    <a:pt x="15640" y="2035"/>
                  </a:lnTo>
                  <a:lnTo>
                    <a:pt x="15583" y="2305"/>
                  </a:lnTo>
                  <a:lnTo>
                    <a:pt x="15554" y="2590"/>
                  </a:lnTo>
                  <a:lnTo>
                    <a:pt x="15554" y="2860"/>
                  </a:lnTo>
                  <a:lnTo>
                    <a:pt x="15568" y="3145"/>
                  </a:lnTo>
                  <a:lnTo>
                    <a:pt x="15625" y="3415"/>
                  </a:lnTo>
                  <a:lnTo>
                    <a:pt x="15696" y="3671"/>
                  </a:lnTo>
                  <a:lnTo>
                    <a:pt x="15796" y="3913"/>
                  </a:lnTo>
                  <a:lnTo>
                    <a:pt x="15924" y="4155"/>
                  </a:lnTo>
                  <a:lnTo>
                    <a:pt x="16066" y="4383"/>
                  </a:lnTo>
                  <a:lnTo>
                    <a:pt x="16237" y="4582"/>
                  </a:lnTo>
                  <a:lnTo>
                    <a:pt x="16422" y="4781"/>
                  </a:lnTo>
                  <a:lnTo>
                    <a:pt x="16621" y="4952"/>
                  </a:lnTo>
                  <a:lnTo>
                    <a:pt x="16835" y="5094"/>
                  </a:lnTo>
                  <a:lnTo>
                    <a:pt x="17077" y="5237"/>
                  </a:lnTo>
                  <a:lnTo>
                    <a:pt x="17319" y="5336"/>
                  </a:lnTo>
                  <a:lnTo>
                    <a:pt x="17575" y="5422"/>
                  </a:lnTo>
                  <a:lnTo>
                    <a:pt x="17845" y="5493"/>
                  </a:lnTo>
                  <a:lnTo>
                    <a:pt x="18130" y="5521"/>
                  </a:lnTo>
                  <a:lnTo>
                    <a:pt x="18486" y="5550"/>
                  </a:lnTo>
                  <a:lnTo>
                    <a:pt x="18827" y="5578"/>
                  </a:lnTo>
                  <a:lnTo>
                    <a:pt x="19169" y="5635"/>
                  </a:lnTo>
                  <a:lnTo>
                    <a:pt x="19510" y="5692"/>
                  </a:lnTo>
                  <a:lnTo>
                    <a:pt x="19852" y="5749"/>
                  </a:lnTo>
                  <a:lnTo>
                    <a:pt x="20193" y="5834"/>
                  </a:lnTo>
                  <a:lnTo>
                    <a:pt x="20520" y="5920"/>
                  </a:lnTo>
                  <a:lnTo>
                    <a:pt x="20848" y="6005"/>
                  </a:lnTo>
                  <a:lnTo>
                    <a:pt x="21175" y="6105"/>
                  </a:lnTo>
                  <a:lnTo>
                    <a:pt x="21488" y="6218"/>
                  </a:lnTo>
                  <a:lnTo>
                    <a:pt x="21801" y="6347"/>
                  </a:lnTo>
                  <a:lnTo>
                    <a:pt x="22114" y="6475"/>
                  </a:lnTo>
                  <a:lnTo>
                    <a:pt x="22427" y="6617"/>
                  </a:lnTo>
                  <a:lnTo>
                    <a:pt x="22726" y="6759"/>
                  </a:lnTo>
                  <a:lnTo>
                    <a:pt x="23025" y="6916"/>
                  </a:lnTo>
                  <a:lnTo>
                    <a:pt x="23324" y="7087"/>
                  </a:lnTo>
                  <a:lnTo>
                    <a:pt x="23608" y="7257"/>
                  </a:lnTo>
                  <a:lnTo>
                    <a:pt x="23893" y="7442"/>
                  </a:lnTo>
                  <a:lnTo>
                    <a:pt x="24178" y="7627"/>
                  </a:lnTo>
                  <a:lnTo>
                    <a:pt x="24448" y="7826"/>
                  </a:lnTo>
                  <a:lnTo>
                    <a:pt x="24718" y="8026"/>
                  </a:lnTo>
                  <a:lnTo>
                    <a:pt x="24989" y="8253"/>
                  </a:lnTo>
                  <a:lnTo>
                    <a:pt x="25245" y="8467"/>
                  </a:lnTo>
                  <a:lnTo>
                    <a:pt x="25487" y="8694"/>
                  </a:lnTo>
                  <a:lnTo>
                    <a:pt x="25729" y="8936"/>
                  </a:lnTo>
                  <a:lnTo>
                    <a:pt x="25970" y="9178"/>
                  </a:lnTo>
                  <a:lnTo>
                    <a:pt x="26198" y="9434"/>
                  </a:lnTo>
                  <a:lnTo>
                    <a:pt x="26426" y="9691"/>
                  </a:lnTo>
                  <a:lnTo>
                    <a:pt x="26654" y="9961"/>
                  </a:lnTo>
                  <a:lnTo>
                    <a:pt x="26853" y="10231"/>
                  </a:lnTo>
                  <a:lnTo>
                    <a:pt x="27066" y="10516"/>
                  </a:lnTo>
                  <a:lnTo>
                    <a:pt x="27265" y="10801"/>
                  </a:lnTo>
                  <a:lnTo>
                    <a:pt x="27578" y="11327"/>
                  </a:lnTo>
                  <a:lnTo>
                    <a:pt x="27877" y="11854"/>
                  </a:lnTo>
                  <a:lnTo>
                    <a:pt x="28133" y="12380"/>
                  </a:lnTo>
                  <a:lnTo>
                    <a:pt x="28375" y="12935"/>
                  </a:lnTo>
                  <a:lnTo>
                    <a:pt x="28575" y="13476"/>
                  </a:lnTo>
                  <a:lnTo>
                    <a:pt x="28760" y="14031"/>
                  </a:lnTo>
                  <a:lnTo>
                    <a:pt x="28902" y="14600"/>
                  </a:lnTo>
                  <a:lnTo>
                    <a:pt x="29030" y="15169"/>
                  </a:lnTo>
                  <a:lnTo>
                    <a:pt x="29115" y="15738"/>
                  </a:lnTo>
                  <a:lnTo>
                    <a:pt x="29172" y="16308"/>
                  </a:lnTo>
                  <a:lnTo>
                    <a:pt x="29215" y="16877"/>
                  </a:lnTo>
                  <a:lnTo>
                    <a:pt x="29215" y="17446"/>
                  </a:lnTo>
                  <a:lnTo>
                    <a:pt x="29201" y="18015"/>
                  </a:lnTo>
                  <a:lnTo>
                    <a:pt x="29158" y="18584"/>
                  </a:lnTo>
                  <a:lnTo>
                    <a:pt x="29087" y="19139"/>
                  </a:lnTo>
                  <a:lnTo>
                    <a:pt x="28987" y="19708"/>
                  </a:lnTo>
                  <a:lnTo>
                    <a:pt x="28859" y="20263"/>
                  </a:lnTo>
                  <a:lnTo>
                    <a:pt x="28703" y="20804"/>
                  </a:lnTo>
                  <a:lnTo>
                    <a:pt x="28518" y="21345"/>
                  </a:lnTo>
                  <a:lnTo>
                    <a:pt x="28318" y="21886"/>
                  </a:lnTo>
                  <a:lnTo>
                    <a:pt x="28091" y="22398"/>
                  </a:lnTo>
                  <a:lnTo>
                    <a:pt x="27835" y="22910"/>
                  </a:lnTo>
                  <a:lnTo>
                    <a:pt x="27550" y="23408"/>
                  </a:lnTo>
                  <a:lnTo>
                    <a:pt x="27237" y="23906"/>
                  </a:lnTo>
                  <a:lnTo>
                    <a:pt x="26910" y="24376"/>
                  </a:lnTo>
                  <a:lnTo>
                    <a:pt x="26554" y="24831"/>
                  </a:lnTo>
                  <a:lnTo>
                    <a:pt x="26170" y="25272"/>
                  </a:lnTo>
                  <a:lnTo>
                    <a:pt x="25771" y="25699"/>
                  </a:lnTo>
                  <a:lnTo>
                    <a:pt x="25344" y="26112"/>
                  </a:lnTo>
                  <a:lnTo>
                    <a:pt x="24889" y="26496"/>
                  </a:lnTo>
                  <a:lnTo>
                    <a:pt x="24419" y="26866"/>
                  </a:lnTo>
                  <a:lnTo>
                    <a:pt x="23921" y="27222"/>
                  </a:lnTo>
                  <a:lnTo>
                    <a:pt x="23395" y="27549"/>
                  </a:lnTo>
                  <a:lnTo>
                    <a:pt x="22868" y="27834"/>
                  </a:lnTo>
                  <a:lnTo>
                    <a:pt x="22342" y="28104"/>
                  </a:lnTo>
                  <a:lnTo>
                    <a:pt x="21787" y="28332"/>
                  </a:lnTo>
                  <a:lnTo>
                    <a:pt x="21246" y="28545"/>
                  </a:lnTo>
                  <a:lnTo>
                    <a:pt x="20691" y="28716"/>
                  </a:lnTo>
                  <a:lnTo>
                    <a:pt x="20122" y="28858"/>
                  </a:lnTo>
                  <a:lnTo>
                    <a:pt x="19553" y="28986"/>
                  </a:lnTo>
                  <a:lnTo>
                    <a:pt x="18984" y="29072"/>
                  </a:lnTo>
                  <a:lnTo>
                    <a:pt x="18414" y="29143"/>
                  </a:lnTo>
                  <a:lnTo>
                    <a:pt x="17845" y="29171"/>
                  </a:lnTo>
                  <a:lnTo>
                    <a:pt x="17276" y="29186"/>
                  </a:lnTo>
                  <a:lnTo>
                    <a:pt x="16707" y="29157"/>
                  </a:lnTo>
                  <a:lnTo>
                    <a:pt x="16138" y="29114"/>
                  </a:lnTo>
                  <a:lnTo>
                    <a:pt x="15583" y="29043"/>
                  </a:lnTo>
                  <a:lnTo>
                    <a:pt x="15013" y="28944"/>
                  </a:lnTo>
                  <a:lnTo>
                    <a:pt x="14458" y="28816"/>
                  </a:lnTo>
                  <a:lnTo>
                    <a:pt x="13918" y="28659"/>
                  </a:lnTo>
                  <a:lnTo>
                    <a:pt x="13377" y="28488"/>
                  </a:lnTo>
                  <a:lnTo>
                    <a:pt x="12836" y="28275"/>
                  </a:lnTo>
                  <a:lnTo>
                    <a:pt x="12324" y="28047"/>
                  </a:lnTo>
                  <a:lnTo>
                    <a:pt x="11812" y="27791"/>
                  </a:lnTo>
                  <a:lnTo>
                    <a:pt x="11314" y="27506"/>
                  </a:lnTo>
                  <a:lnTo>
                    <a:pt x="10816" y="27208"/>
                  </a:lnTo>
                  <a:lnTo>
                    <a:pt x="10346" y="26866"/>
                  </a:lnTo>
                  <a:lnTo>
                    <a:pt x="9891" y="26510"/>
                  </a:lnTo>
                  <a:lnTo>
                    <a:pt x="9450" y="26140"/>
                  </a:lnTo>
                  <a:lnTo>
                    <a:pt x="9023" y="25728"/>
                  </a:lnTo>
                  <a:lnTo>
                    <a:pt x="8610" y="25301"/>
                  </a:lnTo>
                  <a:lnTo>
                    <a:pt x="8226" y="24845"/>
                  </a:lnTo>
                  <a:lnTo>
                    <a:pt x="7856" y="24376"/>
                  </a:lnTo>
                  <a:lnTo>
                    <a:pt x="7500" y="23878"/>
                  </a:lnTo>
                  <a:lnTo>
                    <a:pt x="7301" y="23565"/>
                  </a:lnTo>
                  <a:lnTo>
                    <a:pt x="7116" y="23252"/>
                  </a:lnTo>
                  <a:lnTo>
                    <a:pt x="6931" y="22924"/>
                  </a:lnTo>
                  <a:lnTo>
                    <a:pt x="6774" y="22597"/>
                  </a:lnTo>
                  <a:lnTo>
                    <a:pt x="6618" y="22270"/>
                  </a:lnTo>
                  <a:lnTo>
                    <a:pt x="6461" y="21943"/>
                  </a:lnTo>
                  <a:lnTo>
                    <a:pt x="6333" y="21615"/>
                  </a:lnTo>
                  <a:lnTo>
                    <a:pt x="6205" y="21274"/>
                  </a:lnTo>
                  <a:lnTo>
                    <a:pt x="6091" y="20932"/>
                  </a:lnTo>
                  <a:lnTo>
                    <a:pt x="5992" y="20576"/>
                  </a:lnTo>
                  <a:lnTo>
                    <a:pt x="5892" y="20235"/>
                  </a:lnTo>
                  <a:lnTo>
                    <a:pt x="5807" y="19893"/>
                  </a:lnTo>
                  <a:lnTo>
                    <a:pt x="5736" y="19538"/>
                  </a:lnTo>
                  <a:lnTo>
                    <a:pt x="5679" y="19182"/>
                  </a:lnTo>
                  <a:lnTo>
                    <a:pt x="5636" y="18826"/>
                  </a:lnTo>
                  <a:lnTo>
                    <a:pt x="5593" y="18470"/>
                  </a:lnTo>
                  <a:lnTo>
                    <a:pt x="5565" y="18115"/>
                  </a:lnTo>
                  <a:lnTo>
                    <a:pt x="5536" y="17759"/>
                  </a:lnTo>
                  <a:lnTo>
                    <a:pt x="5536" y="17403"/>
                  </a:lnTo>
                  <a:lnTo>
                    <a:pt x="5536" y="17033"/>
                  </a:lnTo>
                  <a:lnTo>
                    <a:pt x="5551" y="16677"/>
                  </a:lnTo>
                  <a:lnTo>
                    <a:pt x="5579" y="16322"/>
                  </a:lnTo>
                  <a:lnTo>
                    <a:pt x="5622" y="15966"/>
                  </a:lnTo>
                  <a:lnTo>
                    <a:pt x="5664" y="15610"/>
                  </a:lnTo>
                  <a:lnTo>
                    <a:pt x="5721" y="15254"/>
                  </a:lnTo>
                  <a:lnTo>
                    <a:pt x="5792" y="14899"/>
                  </a:lnTo>
                  <a:lnTo>
                    <a:pt x="5878" y="14543"/>
                  </a:lnTo>
                  <a:lnTo>
                    <a:pt x="5963" y="14187"/>
                  </a:lnTo>
                  <a:lnTo>
                    <a:pt x="6063" y="13831"/>
                  </a:lnTo>
                  <a:lnTo>
                    <a:pt x="6177" y="13490"/>
                  </a:lnTo>
                  <a:lnTo>
                    <a:pt x="6305" y="13148"/>
                  </a:lnTo>
                  <a:lnTo>
                    <a:pt x="6447" y="12793"/>
                  </a:lnTo>
                  <a:lnTo>
                    <a:pt x="6532" y="12537"/>
                  </a:lnTo>
                  <a:lnTo>
                    <a:pt x="6604" y="12266"/>
                  </a:lnTo>
                  <a:lnTo>
                    <a:pt x="6646" y="11996"/>
                  </a:lnTo>
                  <a:lnTo>
                    <a:pt x="6646" y="11725"/>
                  </a:lnTo>
                  <a:lnTo>
                    <a:pt x="6632" y="11455"/>
                  </a:lnTo>
                  <a:lnTo>
                    <a:pt x="6589" y="11185"/>
                  </a:lnTo>
                  <a:lnTo>
                    <a:pt x="6532" y="10929"/>
                  </a:lnTo>
                  <a:lnTo>
                    <a:pt x="6433" y="10687"/>
                  </a:lnTo>
                  <a:lnTo>
                    <a:pt x="6333" y="10445"/>
                  </a:lnTo>
                  <a:lnTo>
                    <a:pt x="6191" y="10217"/>
                  </a:lnTo>
                  <a:lnTo>
                    <a:pt x="6034" y="10004"/>
                  </a:lnTo>
                  <a:lnTo>
                    <a:pt x="5849" y="9804"/>
                  </a:lnTo>
                  <a:lnTo>
                    <a:pt x="5650" y="9619"/>
                  </a:lnTo>
                  <a:lnTo>
                    <a:pt x="5437" y="9449"/>
                  </a:lnTo>
                  <a:lnTo>
                    <a:pt x="5195" y="9306"/>
                  </a:lnTo>
                  <a:lnTo>
                    <a:pt x="4939" y="9193"/>
                  </a:lnTo>
                  <a:lnTo>
                    <a:pt x="4683" y="9093"/>
                  </a:lnTo>
                  <a:lnTo>
                    <a:pt x="4412" y="9022"/>
                  </a:lnTo>
                  <a:lnTo>
                    <a:pt x="4142" y="8993"/>
                  </a:lnTo>
                  <a:lnTo>
                    <a:pt x="3871" y="8979"/>
                  </a:lnTo>
                  <a:lnTo>
                    <a:pt x="3601" y="8993"/>
                  </a:lnTo>
                  <a:lnTo>
                    <a:pt x="3331" y="9036"/>
                  </a:lnTo>
                  <a:lnTo>
                    <a:pt x="3075" y="9093"/>
                  </a:lnTo>
                  <a:lnTo>
                    <a:pt x="2833" y="9193"/>
                  </a:lnTo>
                  <a:lnTo>
                    <a:pt x="2591" y="9306"/>
                  </a:lnTo>
                  <a:lnTo>
                    <a:pt x="2363" y="9434"/>
                  </a:lnTo>
                  <a:lnTo>
                    <a:pt x="2150" y="9591"/>
                  </a:lnTo>
                  <a:lnTo>
                    <a:pt x="1950" y="9776"/>
                  </a:lnTo>
                  <a:lnTo>
                    <a:pt x="1765" y="9975"/>
                  </a:lnTo>
                  <a:lnTo>
                    <a:pt x="1595" y="10189"/>
                  </a:lnTo>
                  <a:lnTo>
                    <a:pt x="1452" y="10431"/>
                  </a:lnTo>
                  <a:lnTo>
                    <a:pt x="1339" y="10687"/>
                  </a:lnTo>
                  <a:lnTo>
                    <a:pt x="1139" y="11185"/>
                  </a:lnTo>
                  <a:lnTo>
                    <a:pt x="954" y="11697"/>
                  </a:lnTo>
                  <a:lnTo>
                    <a:pt x="784" y="12209"/>
                  </a:lnTo>
                  <a:lnTo>
                    <a:pt x="627" y="12722"/>
                  </a:lnTo>
                  <a:lnTo>
                    <a:pt x="499" y="13234"/>
                  </a:lnTo>
                  <a:lnTo>
                    <a:pt x="385" y="13760"/>
                  </a:lnTo>
                  <a:lnTo>
                    <a:pt x="286" y="14273"/>
                  </a:lnTo>
                  <a:lnTo>
                    <a:pt x="200" y="14799"/>
                  </a:lnTo>
                  <a:lnTo>
                    <a:pt x="129" y="15326"/>
                  </a:lnTo>
                  <a:lnTo>
                    <a:pt x="72" y="15852"/>
                  </a:lnTo>
                  <a:lnTo>
                    <a:pt x="29" y="16379"/>
                  </a:lnTo>
                  <a:lnTo>
                    <a:pt x="15" y="16905"/>
                  </a:lnTo>
                  <a:lnTo>
                    <a:pt x="1" y="17432"/>
                  </a:lnTo>
                  <a:lnTo>
                    <a:pt x="15" y="17958"/>
                  </a:lnTo>
                  <a:lnTo>
                    <a:pt x="44" y="18485"/>
                  </a:lnTo>
                  <a:lnTo>
                    <a:pt x="86" y="18997"/>
                  </a:lnTo>
                  <a:lnTo>
                    <a:pt x="143" y="19523"/>
                  </a:lnTo>
                  <a:lnTo>
                    <a:pt x="214" y="20050"/>
                  </a:lnTo>
                  <a:lnTo>
                    <a:pt x="314" y="20562"/>
                  </a:lnTo>
                  <a:lnTo>
                    <a:pt x="414" y="21075"/>
                  </a:lnTo>
                  <a:lnTo>
                    <a:pt x="542" y="21587"/>
                  </a:lnTo>
                  <a:lnTo>
                    <a:pt x="670" y="22099"/>
                  </a:lnTo>
                  <a:lnTo>
                    <a:pt x="826" y="22597"/>
                  </a:lnTo>
                  <a:lnTo>
                    <a:pt x="997" y="23109"/>
                  </a:lnTo>
                  <a:lnTo>
                    <a:pt x="1182" y="23607"/>
                  </a:lnTo>
                  <a:lnTo>
                    <a:pt x="1381" y="24091"/>
                  </a:lnTo>
                  <a:lnTo>
                    <a:pt x="1595" y="24575"/>
                  </a:lnTo>
                  <a:lnTo>
                    <a:pt x="1822" y="25059"/>
                  </a:lnTo>
                  <a:lnTo>
                    <a:pt x="2064" y="25543"/>
                  </a:lnTo>
                  <a:lnTo>
                    <a:pt x="2320" y="25998"/>
                  </a:lnTo>
                  <a:lnTo>
                    <a:pt x="2605" y="26468"/>
                  </a:lnTo>
                  <a:lnTo>
                    <a:pt x="2890" y="26923"/>
                  </a:lnTo>
                  <a:lnTo>
                    <a:pt x="3146" y="27293"/>
                  </a:lnTo>
                  <a:lnTo>
                    <a:pt x="3402" y="27649"/>
                  </a:lnTo>
                  <a:lnTo>
                    <a:pt x="3672" y="28005"/>
                  </a:lnTo>
                  <a:lnTo>
                    <a:pt x="3943" y="28346"/>
                  </a:lnTo>
                  <a:lnTo>
                    <a:pt x="4227" y="28688"/>
                  </a:lnTo>
                  <a:lnTo>
                    <a:pt x="4512" y="29015"/>
                  </a:lnTo>
                  <a:lnTo>
                    <a:pt x="4811" y="29328"/>
                  </a:lnTo>
                  <a:lnTo>
                    <a:pt x="5109" y="29641"/>
                  </a:lnTo>
                  <a:lnTo>
                    <a:pt x="5423" y="29940"/>
                  </a:lnTo>
                  <a:lnTo>
                    <a:pt x="5736" y="30239"/>
                  </a:lnTo>
                  <a:lnTo>
                    <a:pt x="6063" y="30523"/>
                  </a:lnTo>
                  <a:lnTo>
                    <a:pt x="6390" y="30794"/>
                  </a:lnTo>
                  <a:lnTo>
                    <a:pt x="6717" y="31064"/>
                  </a:lnTo>
                  <a:lnTo>
                    <a:pt x="7059" y="31320"/>
                  </a:lnTo>
                  <a:lnTo>
                    <a:pt x="7415" y="31562"/>
                  </a:lnTo>
                  <a:lnTo>
                    <a:pt x="7756" y="31804"/>
                  </a:lnTo>
                  <a:lnTo>
                    <a:pt x="8112" y="32032"/>
                  </a:lnTo>
                  <a:lnTo>
                    <a:pt x="8468" y="32259"/>
                  </a:lnTo>
                  <a:lnTo>
                    <a:pt x="8838" y="32458"/>
                  </a:lnTo>
                  <a:lnTo>
                    <a:pt x="9208" y="32672"/>
                  </a:lnTo>
                  <a:lnTo>
                    <a:pt x="9578" y="32857"/>
                  </a:lnTo>
                  <a:lnTo>
                    <a:pt x="9962" y="33042"/>
                  </a:lnTo>
                  <a:lnTo>
                    <a:pt x="10332" y="33213"/>
                  </a:lnTo>
                  <a:lnTo>
                    <a:pt x="10730" y="33383"/>
                  </a:lnTo>
                  <a:lnTo>
                    <a:pt x="11114" y="33540"/>
                  </a:lnTo>
                  <a:lnTo>
                    <a:pt x="11499" y="33682"/>
                  </a:lnTo>
                  <a:lnTo>
                    <a:pt x="11897" y="33810"/>
                  </a:lnTo>
                  <a:lnTo>
                    <a:pt x="12296" y="33938"/>
                  </a:lnTo>
                  <a:lnTo>
                    <a:pt x="12694" y="34066"/>
                  </a:lnTo>
                  <a:lnTo>
                    <a:pt x="13107" y="34166"/>
                  </a:lnTo>
                  <a:lnTo>
                    <a:pt x="13505" y="34266"/>
                  </a:lnTo>
                  <a:lnTo>
                    <a:pt x="13918" y="34351"/>
                  </a:lnTo>
                  <a:lnTo>
                    <a:pt x="14316" y="34436"/>
                  </a:lnTo>
                  <a:lnTo>
                    <a:pt x="14729" y="34508"/>
                  </a:lnTo>
                  <a:lnTo>
                    <a:pt x="15142" y="34565"/>
                  </a:lnTo>
                  <a:lnTo>
                    <a:pt x="15568" y="34607"/>
                  </a:lnTo>
                  <a:lnTo>
                    <a:pt x="15981" y="34650"/>
                  </a:lnTo>
                  <a:lnTo>
                    <a:pt x="16394" y="34678"/>
                  </a:lnTo>
                  <a:lnTo>
                    <a:pt x="16806" y="34693"/>
                  </a:lnTo>
                  <a:lnTo>
                    <a:pt x="17233" y="34707"/>
                  </a:lnTo>
                  <a:lnTo>
                    <a:pt x="17646" y="34707"/>
                  </a:lnTo>
                  <a:lnTo>
                    <a:pt x="18073" y="34693"/>
                  </a:lnTo>
                  <a:lnTo>
                    <a:pt x="18486" y="34678"/>
                  </a:lnTo>
                  <a:lnTo>
                    <a:pt x="18898" y="34636"/>
                  </a:lnTo>
                  <a:lnTo>
                    <a:pt x="19325" y="34607"/>
                  </a:lnTo>
                  <a:lnTo>
                    <a:pt x="19738" y="34550"/>
                  </a:lnTo>
                  <a:lnTo>
                    <a:pt x="20165" y="34493"/>
                  </a:lnTo>
                  <a:lnTo>
                    <a:pt x="20577" y="34422"/>
                  </a:lnTo>
                  <a:lnTo>
                    <a:pt x="20990" y="34337"/>
                  </a:lnTo>
                  <a:lnTo>
                    <a:pt x="21403" y="34237"/>
                  </a:lnTo>
                  <a:lnTo>
                    <a:pt x="21815" y="34138"/>
                  </a:lnTo>
                  <a:lnTo>
                    <a:pt x="22228" y="34024"/>
                  </a:lnTo>
                  <a:lnTo>
                    <a:pt x="22641" y="33896"/>
                  </a:lnTo>
                  <a:lnTo>
                    <a:pt x="23039" y="33768"/>
                  </a:lnTo>
                  <a:lnTo>
                    <a:pt x="23452" y="33625"/>
                  </a:lnTo>
                  <a:lnTo>
                    <a:pt x="23850" y="33469"/>
                  </a:lnTo>
                  <a:lnTo>
                    <a:pt x="24249" y="33298"/>
                  </a:lnTo>
                  <a:lnTo>
                    <a:pt x="24647" y="33127"/>
                  </a:lnTo>
                  <a:lnTo>
                    <a:pt x="25046" y="32928"/>
                  </a:lnTo>
                  <a:lnTo>
                    <a:pt x="25430" y="32729"/>
                  </a:lnTo>
                  <a:lnTo>
                    <a:pt x="25828" y="32530"/>
                  </a:lnTo>
                  <a:lnTo>
                    <a:pt x="26212" y="32302"/>
                  </a:lnTo>
                  <a:lnTo>
                    <a:pt x="26582" y="32074"/>
                  </a:lnTo>
                  <a:lnTo>
                    <a:pt x="26967" y="31832"/>
                  </a:lnTo>
                  <a:lnTo>
                    <a:pt x="27337" y="31576"/>
                  </a:lnTo>
                  <a:lnTo>
                    <a:pt x="27692" y="31320"/>
                  </a:lnTo>
                  <a:lnTo>
                    <a:pt x="28048" y="31050"/>
                  </a:lnTo>
                  <a:lnTo>
                    <a:pt x="28390" y="30779"/>
                  </a:lnTo>
                  <a:lnTo>
                    <a:pt x="28731" y="30495"/>
                  </a:lnTo>
                  <a:lnTo>
                    <a:pt x="29058" y="30210"/>
                  </a:lnTo>
                  <a:lnTo>
                    <a:pt x="29371" y="29911"/>
                  </a:lnTo>
                  <a:lnTo>
                    <a:pt x="29684" y="29612"/>
                  </a:lnTo>
                  <a:lnTo>
                    <a:pt x="29983" y="29299"/>
                  </a:lnTo>
                  <a:lnTo>
                    <a:pt x="30282" y="28986"/>
                  </a:lnTo>
                  <a:lnTo>
                    <a:pt x="30567" y="28659"/>
                  </a:lnTo>
                  <a:lnTo>
                    <a:pt x="30837" y="28332"/>
                  </a:lnTo>
                  <a:lnTo>
                    <a:pt x="31107" y="27990"/>
                  </a:lnTo>
                  <a:lnTo>
                    <a:pt x="31364" y="27663"/>
                  </a:lnTo>
                  <a:lnTo>
                    <a:pt x="31606" y="27307"/>
                  </a:lnTo>
                  <a:lnTo>
                    <a:pt x="31847" y="26966"/>
                  </a:lnTo>
                  <a:lnTo>
                    <a:pt x="32075" y="26610"/>
                  </a:lnTo>
                  <a:lnTo>
                    <a:pt x="32289" y="26254"/>
                  </a:lnTo>
                  <a:lnTo>
                    <a:pt x="32502" y="25884"/>
                  </a:lnTo>
                  <a:lnTo>
                    <a:pt x="32701" y="25514"/>
                  </a:lnTo>
                  <a:lnTo>
                    <a:pt x="32900" y="25144"/>
                  </a:lnTo>
                  <a:lnTo>
                    <a:pt x="33085" y="24760"/>
                  </a:lnTo>
                  <a:lnTo>
                    <a:pt x="33256" y="24376"/>
                  </a:lnTo>
                  <a:lnTo>
                    <a:pt x="33427" y="23992"/>
                  </a:lnTo>
                  <a:lnTo>
                    <a:pt x="33569" y="23607"/>
                  </a:lnTo>
                  <a:lnTo>
                    <a:pt x="33726" y="23223"/>
                  </a:lnTo>
                  <a:lnTo>
                    <a:pt x="33854" y="22825"/>
                  </a:lnTo>
                  <a:lnTo>
                    <a:pt x="33982" y="22426"/>
                  </a:lnTo>
                  <a:lnTo>
                    <a:pt x="34096" y="22028"/>
                  </a:lnTo>
                  <a:lnTo>
                    <a:pt x="34210" y="21615"/>
                  </a:lnTo>
                  <a:lnTo>
                    <a:pt x="34309" y="21217"/>
                  </a:lnTo>
                  <a:lnTo>
                    <a:pt x="34395" y="20804"/>
                  </a:lnTo>
                  <a:lnTo>
                    <a:pt x="34480" y="20406"/>
                  </a:lnTo>
                  <a:lnTo>
                    <a:pt x="34537" y="19993"/>
                  </a:lnTo>
                  <a:lnTo>
                    <a:pt x="34608" y="19580"/>
                  </a:lnTo>
                  <a:lnTo>
                    <a:pt x="34651" y="19153"/>
                  </a:lnTo>
                  <a:lnTo>
                    <a:pt x="34693" y="18741"/>
                  </a:lnTo>
                  <a:lnTo>
                    <a:pt x="34722" y="18328"/>
                  </a:lnTo>
                  <a:lnTo>
                    <a:pt x="34736" y="17915"/>
                  </a:lnTo>
                  <a:lnTo>
                    <a:pt x="34750" y="17489"/>
                  </a:lnTo>
                  <a:lnTo>
                    <a:pt x="34750" y="17076"/>
                  </a:lnTo>
                  <a:lnTo>
                    <a:pt x="34736" y="16649"/>
                  </a:lnTo>
                  <a:lnTo>
                    <a:pt x="34708" y="16236"/>
                  </a:lnTo>
                  <a:lnTo>
                    <a:pt x="34679" y="15824"/>
                  </a:lnTo>
                  <a:lnTo>
                    <a:pt x="34636" y="15397"/>
                  </a:lnTo>
                  <a:lnTo>
                    <a:pt x="34594" y="14984"/>
                  </a:lnTo>
                  <a:lnTo>
                    <a:pt x="34523" y="14557"/>
                  </a:lnTo>
                  <a:lnTo>
                    <a:pt x="34451" y="14145"/>
                  </a:lnTo>
                  <a:lnTo>
                    <a:pt x="34380" y="13732"/>
                  </a:lnTo>
                  <a:lnTo>
                    <a:pt x="34281" y="13319"/>
                  </a:lnTo>
                  <a:lnTo>
                    <a:pt x="34181" y="12907"/>
                  </a:lnTo>
                  <a:lnTo>
                    <a:pt x="34067" y="12494"/>
                  </a:lnTo>
                  <a:lnTo>
                    <a:pt x="33939" y="12081"/>
                  </a:lnTo>
                  <a:lnTo>
                    <a:pt x="33811" y="11683"/>
                  </a:lnTo>
                  <a:lnTo>
                    <a:pt x="33655" y="11270"/>
                  </a:lnTo>
                  <a:lnTo>
                    <a:pt x="33498" y="10872"/>
                  </a:lnTo>
                  <a:lnTo>
                    <a:pt x="33342" y="10473"/>
                  </a:lnTo>
                  <a:lnTo>
                    <a:pt x="33157" y="10075"/>
                  </a:lnTo>
                  <a:lnTo>
                    <a:pt x="32972" y="9676"/>
                  </a:lnTo>
                  <a:lnTo>
                    <a:pt x="32772" y="9292"/>
                  </a:lnTo>
                  <a:lnTo>
                    <a:pt x="32559" y="8894"/>
                  </a:lnTo>
                  <a:lnTo>
                    <a:pt x="32345" y="8510"/>
                  </a:lnTo>
                  <a:lnTo>
                    <a:pt x="32118" y="8140"/>
                  </a:lnTo>
                  <a:lnTo>
                    <a:pt x="31876" y="7755"/>
                  </a:lnTo>
                  <a:lnTo>
                    <a:pt x="31577" y="7328"/>
                  </a:lnTo>
                  <a:lnTo>
                    <a:pt x="31278" y="6916"/>
                  </a:lnTo>
                  <a:lnTo>
                    <a:pt x="30965" y="6517"/>
                  </a:lnTo>
                  <a:lnTo>
                    <a:pt x="30652" y="6119"/>
                  </a:lnTo>
                  <a:lnTo>
                    <a:pt x="30325" y="5749"/>
                  </a:lnTo>
                  <a:lnTo>
                    <a:pt x="29983" y="5379"/>
                  </a:lnTo>
                  <a:lnTo>
                    <a:pt x="29628" y="5009"/>
                  </a:lnTo>
                  <a:lnTo>
                    <a:pt x="29272" y="4667"/>
                  </a:lnTo>
                  <a:lnTo>
                    <a:pt x="28902" y="4326"/>
                  </a:lnTo>
                  <a:lnTo>
                    <a:pt x="28532" y="3999"/>
                  </a:lnTo>
                  <a:lnTo>
                    <a:pt x="28148" y="3686"/>
                  </a:lnTo>
                  <a:lnTo>
                    <a:pt x="27749" y="3387"/>
                  </a:lnTo>
                  <a:lnTo>
                    <a:pt x="27351" y="3102"/>
                  </a:lnTo>
                  <a:lnTo>
                    <a:pt x="26938" y="2818"/>
                  </a:lnTo>
                  <a:lnTo>
                    <a:pt x="26525" y="2547"/>
                  </a:lnTo>
                  <a:lnTo>
                    <a:pt x="26099" y="2291"/>
                  </a:lnTo>
                  <a:lnTo>
                    <a:pt x="25672" y="2049"/>
                  </a:lnTo>
                  <a:lnTo>
                    <a:pt x="25231" y="1821"/>
                  </a:lnTo>
                  <a:lnTo>
                    <a:pt x="24789" y="1608"/>
                  </a:lnTo>
                  <a:lnTo>
                    <a:pt x="24334" y="1409"/>
                  </a:lnTo>
                  <a:lnTo>
                    <a:pt x="23879" y="1210"/>
                  </a:lnTo>
                  <a:lnTo>
                    <a:pt x="23409" y="1039"/>
                  </a:lnTo>
                  <a:lnTo>
                    <a:pt x="22940" y="868"/>
                  </a:lnTo>
                  <a:lnTo>
                    <a:pt x="22470" y="726"/>
                  </a:lnTo>
                  <a:lnTo>
                    <a:pt x="21986" y="583"/>
                  </a:lnTo>
                  <a:lnTo>
                    <a:pt x="21502" y="455"/>
                  </a:lnTo>
                  <a:lnTo>
                    <a:pt x="21004" y="342"/>
                  </a:lnTo>
                  <a:lnTo>
                    <a:pt x="20506" y="256"/>
                  </a:lnTo>
                  <a:lnTo>
                    <a:pt x="20008" y="171"/>
                  </a:lnTo>
                  <a:lnTo>
                    <a:pt x="19510" y="100"/>
                  </a:lnTo>
                  <a:lnTo>
                    <a:pt x="18998" y="43"/>
                  </a:lnTo>
                  <a:lnTo>
                    <a:pt x="184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1"/>
            <p:cNvSpPr/>
            <p:nvPr/>
          </p:nvSpPr>
          <p:spPr>
            <a:xfrm>
              <a:off x="4625084" y="1394790"/>
              <a:ext cx="1099163" cy="964913"/>
            </a:xfrm>
            <a:custGeom>
              <a:avLst/>
              <a:gdLst/>
              <a:ahLst/>
              <a:cxnLst/>
              <a:rect l="l" t="t" r="r" b="b"/>
              <a:pathLst>
                <a:path w="33896" h="29756" extrusionOk="0">
                  <a:moveTo>
                    <a:pt x="27962" y="1"/>
                  </a:moveTo>
                  <a:lnTo>
                    <a:pt x="27621" y="15"/>
                  </a:lnTo>
                  <a:lnTo>
                    <a:pt x="27279" y="58"/>
                  </a:lnTo>
                  <a:lnTo>
                    <a:pt x="27108" y="86"/>
                  </a:lnTo>
                  <a:lnTo>
                    <a:pt x="26938" y="129"/>
                  </a:lnTo>
                  <a:lnTo>
                    <a:pt x="26767" y="186"/>
                  </a:lnTo>
                  <a:lnTo>
                    <a:pt x="26610" y="243"/>
                  </a:lnTo>
                  <a:lnTo>
                    <a:pt x="26440" y="314"/>
                  </a:lnTo>
                  <a:lnTo>
                    <a:pt x="26283" y="399"/>
                  </a:lnTo>
                  <a:lnTo>
                    <a:pt x="26126" y="484"/>
                  </a:lnTo>
                  <a:lnTo>
                    <a:pt x="25970" y="584"/>
                  </a:lnTo>
                  <a:lnTo>
                    <a:pt x="25813" y="684"/>
                  </a:lnTo>
                  <a:lnTo>
                    <a:pt x="25671" y="798"/>
                  </a:lnTo>
                  <a:lnTo>
                    <a:pt x="25543" y="911"/>
                  </a:lnTo>
                  <a:lnTo>
                    <a:pt x="25415" y="1039"/>
                  </a:lnTo>
                  <a:lnTo>
                    <a:pt x="25287" y="1168"/>
                  </a:lnTo>
                  <a:lnTo>
                    <a:pt x="25173" y="1296"/>
                  </a:lnTo>
                  <a:lnTo>
                    <a:pt x="25073" y="1438"/>
                  </a:lnTo>
                  <a:lnTo>
                    <a:pt x="24974" y="1580"/>
                  </a:lnTo>
                  <a:lnTo>
                    <a:pt x="24789" y="1879"/>
                  </a:lnTo>
                  <a:lnTo>
                    <a:pt x="24647" y="2192"/>
                  </a:lnTo>
                  <a:lnTo>
                    <a:pt x="24533" y="2505"/>
                  </a:lnTo>
                  <a:lnTo>
                    <a:pt x="24447" y="2832"/>
                  </a:lnTo>
                  <a:lnTo>
                    <a:pt x="24390" y="3174"/>
                  </a:lnTo>
                  <a:lnTo>
                    <a:pt x="24376" y="3515"/>
                  </a:lnTo>
                  <a:lnTo>
                    <a:pt x="24390" y="3857"/>
                  </a:lnTo>
                  <a:lnTo>
                    <a:pt x="24433" y="4198"/>
                  </a:lnTo>
                  <a:lnTo>
                    <a:pt x="24476" y="4369"/>
                  </a:lnTo>
                  <a:lnTo>
                    <a:pt x="24518" y="4540"/>
                  </a:lnTo>
                  <a:lnTo>
                    <a:pt x="24575" y="4711"/>
                  </a:lnTo>
                  <a:lnTo>
                    <a:pt x="24632" y="4867"/>
                  </a:lnTo>
                  <a:lnTo>
                    <a:pt x="24703" y="5038"/>
                  </a:lnTo>
                  <a:lnTo>
                    <a:pt x="24775" y="5195"/>
                  </a:lnTo>
                  <a:lnTo>
                    <a:pt x="24874" y="5351"/>
                  </a:lnTo>
                  <a:lnTo>
                    <a:pt x="24960" y="5508"/>
                  </a:lnTo>
                  <a:lnTo>
                    <a:pt x="25273" y="5991"/>
                  </a:lnTo>
                  <a:lnTo>
                    <a:pt x="25543" y="6475"/>
                  </a:lnTo>
                  <a:lnTo>
                    <a:pt x="25785" y="6988"/>
                  </a:lnTo>
                  <a:lnTo>
                    <a:pt x="25998" y="7486"/>
                  </a:lnTo>
                  <a:lnTo>
                    <a:pt x="26198" y="7998"/>
                  </a:lnTo>
                  <a:lnTo>
                    <a:pt x="26354" y="8524"/>
                  </a:lnTo>
                  <a:lnTo>
                    <a:pt x="26496" y="9051"/>
                  </a:lnTo>
                  <a:lnTo>
                    <a:pt x="26610" y="9577"/>
                  </a:lnTo>
                  <a:lnTo>
                    <a:pt x="26696" y="10104"/>
                  </a:lnTo>
                  <a:lnTo>
                    <a:pt x="26753" y="10630"/>
                  </a:lnTo>
                  <a:lnTo>
                    <a:pt x="26781" y="11171"/>
                  </a:lnTo>
                  <a:lnTo>
                    <a:pt x="26795" y="11698"/>
                  </a:lnTo>
                  <a:lnTo>
                    <a:pt x="26781" y="12238"/>
                  </a:lnTo>
                  <a:lnTo>
                    <a:pt x="26738" y="12765"/>
                  </a:lnTo>
                  <a:lnTo>
                    <a:pt x="26667" y="13291"/>
                  </a:lnTo>
                  <a:lnTo>
                    <a:pt x="26568" y="13818"/>
                  </a:lnTo>
                  <a:lnTo>
                    <a:pt x="26454" y="14330"/>
                  </a:lnTo>
                  <a:lnTo>
                    <a:pt x="26311" y="14842"/>
                  </a:lnTo>
                  <a:lnTo>
                    <a:pt x="26141" y="15341"/>
                  </a:lnTo>
                  <a:lnTo>
                    <a:pt x="25956" y="15839"/>
                  </a:lnTo>
                  <a:lnTo>
                    <a:pt x="25742" y="16337"/>
                  </a:lnTo>
                  <a:lnTo>
                    <a:pt x="25500" y="16806"/>
                  </a:lnTo>
                  <a:lnTo>
                    <a:pt x="25230" y="17276"/>
                  </a:lnTo>
                  <a:lnTo>
                    <a:pt x="24945" y="17731"/>
                  </a:lnTo>
                  <a:lnTo>
                    <a:pt x="24632" y="18172"/>
                  </a:lnTo>
                  <a:lnTo>
                    <a:pt x="24305" y="18599"/>
                  </a:lnTo>
                  <a:lnTo>
                    <a:pt x="23949" y="19012"/>
                  </a:lnTo>
                  <a:lnTo>
                    <a:pt x="23579" y="19410"/>
                  </a:lnTo>
                  <a:lnTo>
                    <a:pt x="23181" y="19795"/>
                  </a:lnTo>
                  <a:lnTo>
                    <a:pt x="22754" y="20150"/>
                  </a:lnTo>
                  <a:lnTo>
                    <a:pt x="22313" y="20506"/>
                  </a:lnTo>
                  <a:lnTo>
                    <a:pt x="21843" y="20833"/>
                  </a:lnTo>
                  <a:lnTo>
                    <a:pt x="21359" y="21132"/>
                  </a:lnTo>
                  <a:lnTo>
                    <a:pt x="20876" y="21402"/>
                  </a:lnTo>
                  <a:lnTo>
                    <a:pt x="20363" y="21644"/>
                  </a:lnTo>
                  <a:lnTo>
                    <a:pt x="19865" y="21872"/>
                  </a:lnTo>
                  <a:lnTo>
                    <a:pt x="19353" y="22057"/>
                  </a:lnTo>
                  <a:lnTo>
                    <a:pt x="18827" y="22228"/>
                  </a:lnTo>
                  <a:lnTo>
                    <a:pt x="18300" y="22356"/>
                  </a:lnTo>
                  <a:lnTo>
                    <a:pt x="17773" y="22470"/>
                  </a:lnTo>
                  <a:lnTo>
                    <a:pt x="17247" y="22555"/>
                  </a:lnTo>
                  <a:lnTo>
                    <a:pt x="16720" y="22612"/>
                  </a:lnTo>
                  <a:lnTo>
                    <a:pt x="16180" y="22655"/>
                  </a:lnTo>
                  <a:lnTo>
                    <a:pt x="15653" y="22655"/>
                  </a:lnTo>
                  <a:lnTo>
                    <a:pt x="15113" y="22640"/>
                  </a:lnTo>
                  <a:lnTo>
                    <a:pt x="14586" y="22598"/>
                  </a:lnTo>
                  <a:lnTo>
                    <a:pt x="14059" y="22527"/>
                  </a:lnTo>
                  <a:lnTo>
                    <a:pt x="13533" y="22427"/>
                  </a:lnTo>
                  <a:lnTo>
                    <a:pt x="13021" y="22313"/>
                  </a:lnTo>
                  <a:lnTo>
                    <a:pt x="12508" y="22171"/>
                  </a:lnTo>
                  <a:lnTo>
                    <a:pt x="12010" y="22000"/>
                  </a:lnTo>
                  <a:lnTo>
                    <a:pt x="11512" y="21815"/>
                  </a:lnTo>
                  <a:lnTo>
                    <a:pt x="11014" y="21602"/>
                  </a:lnTo>
                  <a:lnTo>
                    <a:pt x="10545" y="21360"/>
                  </a:lnTo>
                  <a:lnTo>
                    <a:pt x="10075" y="21089"/>
                  </a:lnTo>
                  <a:lnTo>
                    <a:pt x="9620" y="20805"/>
                  </a:lnTo>
                  <a:lnTo>
                    <a:pt x="9179" y="20506"/>
                  </a:lnTo>
                  <a:lnTo>
                    <a:pt x="8752" y="20164"/>
                  </a:lnTo>
                  <a:lnTo>
                    <a:pt x="8339" y="19809"/>
                  </a:lnTo>
                  <a:lnTo>
                    <a:pt x="7941" y="19439"/>
                  </a:lnTo>
                  <a:lnTo>
                    <a:pt x="7556" y="19040"/>
                  </a:lnTo>
                  <a:lnTo>
                    <a:pt x="7201" y="18613"/>
                  </a:lnTo>
                  <a:lnTo>
                    <a:pt x="6845" y="18172"/>
                  </a:lnTo>
                  <a:lnTo>
                    <a:pt x="6518" y="17703"/>
                  </a:lnTo>
                  <a:lnTo>
                    <a:pt x="6418" y="17560"/>
                  </a:lnTo>
                  <a:lnTo>
                    <a:pt x="6304" y="17418"/>
                  </a:lnTo>
                  <a:lnTo>
                    <a:pt x="6190" y="17276"/>
                  </a:lnTo>
                  <a:lnTo>
                    <a:pt x="6062" y="17148"/>
                  </a:lnTo>
                  <a:lnTo>
                    <a:pt x="5934" y="17020"/>
                  </a:lnTo>
                  <a:lnTo>
                    <a:pt x="5806" y="16906"/>
                  </a:lnTo>
                  <a:lnTo>
                    <a:pt x="5664" y="16806"/>
                  </a:lnTo>
                  <a:lnTo>
                    <a:pt x="5522" y="16707"/>
                  </a:lnTo>
                  <a:lnTo>
                    <a:pt x="5237" y="16522"/>
                  </a:lnTo>
                  <a:lnTo>
                    <a:pt x="4924" y="16379"/>
                  </a:lnTo>
                  <a:lnTo>
                    <a:pt x="4597" y="16265"/>
                  </a:lnTo>
                  <a:lnTo>
                    <a:pt x="4269" y="16180"/>
                  </a:lnTo>
                  <a:lnTo>
                    <a:pt x="3928" y="16137"/>
                  </a:lnTo>
                  <a:lnTo>
                    <a:pt x="3586" y="16109"/>
                  </a:lnTo>
                  <a:lnTo>
                    <a:pt x="3245" y="16123"/>
                  </a:lnTo>
                  <a:lnTo>
                    <a:pt x="2903" y="16166"/>
                  </a:lnTo>
                  <a:lnTo>
                    <a:pt x="2733" y="16209"/>
                  </a:lnTo>
                  <a:lnTo>
                    <a:pt x="2576" y="16251"/>
                  </a:lnTo>
                  <a:lnTo>
                    <a:pt x="2405" y="16308"/>
                  </a:lnTo>
                  <a:lnTo>
                    <a:pt x="2234" y="16365"/>
                  </a:lnTo>
                  <a:lnTo>
                    <a:pt x="2078" y="16436"/>
                  </a:lnTo>
                  <a:lnTo>
                    <a:pt x="1907" y="16522"/>
                  </a:lnTo>
                  <a:lnTo>
                    <a:pt x="1751" y="16607"/>
                  </a:lnTo>
                  <a:lnTo>
                    <a:pt x="1594" y="16707"/>
                  </a:lnTo>
                  <a:lnTo>
                    <a:pt x="1452" y="16806"/>
                  </a:lnTo>
                  <a:lnTo>
                    <a:pt x="1310" y="16920"/>
                  </a:lnTo>
                  <a:lnTo>
                    <a:pt x="1167" y="17034"/>
                  </a:lnTo>
                  <a:lnTo>
                    <a:pt x="1039" y="17162"/>
                  </a:lnTo>
                  <a:lnTo>
                    <a:pt x="925" y="17290"/>
                  </a:lnTo>
                  <a:lnTo>
                    <a:pt x="811" y="17418"/>
                  </a:lnTo>
                  <a:lnTo>
                    <a:pt x="698" y="17560"/>
                  </a:lnTo>
                  <a:lnTo>
                    <a:pt x="598" y="17703"/>
                  </a:lnTo>
                  <a:lnTo>
                    <a:pt x="427" y="17987"/>
                  </a:lnTo>
                  <a:lnTo>
                    <a:pt x="271" y="18300"/>
                  </a:lnTo>
                  <a:lnTo>
                    <a:pt x="157" y="18628"/>
                  </a:lnTo>
                  <a:lnTo>
                    <a:pt x="72" y="18955"/>
                  </a:lnTo>
                  <a:lnTo>
                    <a:pt x="29" y="19296"/>
                  </a:lnTo>
                  <a:lnTo>
                    <a:pt x="0" y="19638"/>
                  </a:lnTo>
                  <a:lnTo>
                    <a:pt x="15" y="19979"/>
                  </a:lnTo>
                  <a:lnTo>
                    <a:pt x="72" y="20321"/>
                  </a:lnTo>
                  <a:lnTo>
                    <a:pt x="100" y="20492"/>
                  </a:lnTo>
                  <a:lnTo>
                    <a:pt x="143" y="20648"/>
                  </a:lnTo>
                  <a:lnTo>
                    <a:pt x="200" y="20819"/>
                  </a:lnTo>
                  <a:lnTo>
                    <a:pt x="256" y="20990"/>
                  </a:lnTo>
                  <a:lnTo>
                    <a:pt x="328" y="21146"/>
                  </a:lnTo>
                  <a:lnTo>
                    <a:pt x="413" y="21317"/>
                  </a:lnTo>
                  <a:lnTo>
                    <a:pt x="498" y="21474"/>
                  </a:lnTo>
                  <a:lnTo>
                    <a:pt x="598" y="21630"/>
                  </a:lnTo>
                  <a:lnTo>
                    <a:pt x="854" y="22014"/>
                  </a:lnTo>
                  <a:lnTo>
                    <a:pt x="1125" y="22384"/>
                  </a:lnTo>
                  <a:lnTo>
                    <a:pt x="1409" y="22754"/>
                  </a:lnTo>
                  <a:lnTo>
                    <a:pt x="1694" y="23124"/>
                  </a:lnTo>
                  <a:lnTo>
                    <a:pt x="1993" y="23466"/>
                  </a:lnTo>
                  <a:lnTo>
                    <a:pt x="2291" y="23807"/>
                  </a:lnTo>
                  <a:lnTo>
                    <a:pt x="2604" y="24149"/>
                  </a:lnTo>
                  <a:lnTo>
                    <a:pt x="2917" y="24476"/>
                  </a:lnTo>
                  <a:lnTo>
                    <a:pt x="3245" y="24789"/>
                  </a:lnTo>
                  <a:lnTo>
                    <a:pt x="3572" y="25088"/>
                  </a:lnTo>
                  <a:lnTo>
                    <a:pt x="3914" y="25387"/>
                  </a:lnTo>
                  <a:lnTo>
                    <a:pt x="4255" y="25671"/>
                  </a:lnTo>
                  <a:lnTo>
                    <a:pt x="4597" y="25956"/>
                  </a:lnTo>
                  <a:lnTo>
                    <a:pt x="4952" y="26212"/>
                  </a:lnTo>
                  <a:lnTo>
                    <a:pt x="5322" y="26483"/>
                  </a:lnTo>
                  <a:lnTo>
                    <a:pt x="5678" y="26724"/>
                  </a:lnTo>
                  <a:lnTo>
                    <a:pt x="6062" y="26966"/>
                  </a:lnTo>
                  <a:lnTo>
                    <a:pt x="6432" y="27194"/>
                  </a:lnTo>
                  <a:lnTo>
                    <a:pt x="6816" y="27422"/>
                  </a:lnTo>
                  <a:lnTo>
                    <a:pt x="7201" y="27635"/>
                  </a:lnTo>
                  <a:lnTo>
                    <a:pt x="7585" y="27834"/>
                  </a:lnTo>
                  <a:lnTo>
                    <a:pt x="7983" y="28019"/>
                  </a:lnTo>
                  <a:lnTo>
                    <a:pt x="8382" y="28204"/>
                  </a:lnTo>
                  <a:lnTo>
                    <a:pt x="8780" y="28375"/>
                  </a:lnTo>
                  <a:lnTo>
                    <a:pt x="9193" y="28532"/>
                  </a:lnTo>
                  <a:lnTo>
                    <a:pt x="9606" y="28688"/>
                  </a:lnTo>
                  <a:lnTo>
                    <a:pt x="10018" y="28831"/>
                  </a:lnTo>
                  <a:lnTo>
                    <a:pt x="10431" y="28959"/>
                  </a:lnTo>
                  <a:lnTo>
                    <a:pt x="10844" y="29087"/>
                  </a:lnTo>
                  <a:lnTo>
                    <a:pt x="11270" y="29200"/>
                  </a:lnTo>
                  <a:lnTo>
                    <a:pt x="11697" y="29300"/>
                  </a:lnTo>
                  <a:lnTo>
                    <a:pt x="12124" y="29400"/>
                  </a:lnTo>
                  <a:lnTo>
                    <a:pt x="12551" y="29471"/>
                  </a:lnTo>
                  <a:lnTo>
                    <a:pt x="12978" y="29542"/>
                  </a:lnTo>
                  <a:lnTo>
                    <a:pt x="13405" y="29613"/>
                  </a:lnTo>
                  <a:lnTo>
                    <a:pt x="13846" y="29656"/>
                  </a:lnTo>
                  <a:lnTo>
                    <a:pt x="14273" y="29699"/>
                  </a:lnTo>
                  <a:lnTo>
                    <a:pt x="14714" y="29727"/>
                  </a:lnTo>
                  <a:lnTo>
                    <a:pt x="15155" y="29755"/>
                  </a:lnTo>
                  <a:lnTo>
                    <a:pt x="16464" y="29755"/>
                  </a:lnTo>
                  <a:lnTo>
                    <a:pt x="16905" y="29727"/>
                  </a:lnTo>
                  <a:lnTo>
                    <a:pt x="17332" y="29699"/>
                  </a:lnTo>
                  <a:lnTo>
                    <a:pt x="17773" y="29656"/>
                  </a:lnTo>
                  <a:lnTo>
                    <a:pt x="18215" y="29599"/>
                  </a:lnTo>
                  <a:lnTo>
                    <a:pt x="18642" y="29528"/>
                  </a:lnTo>
                  <a:lnTo>
                    <a:pt x="19083" y="29457"/>
                  </a:lnTo>
                  <a:lnTo>
                    <a:pt x="19524" y="29371"/>
                  </a:lnTo>
                  <a:lnTo>
                    <a:pt x="19951" y="29272"/>
                  </a:lnTo>
                  <a:lnTo>
                    <a:pt x="20378" y="29172"/>
                  </a:lnTo>
                  <a:lnTo>
                    <a:pt x="20819" y="29044"/>
                  </a:lnTo>
                  <a:lnTo>
                    <a:pt x="21246" y="28916"/>
                  </a:lnTo>
                  <a:lnTo>
                    <a:pt x="21658" y="28774"/>
                  </a:lnTo>
                  <a:lnTo>
                    <a:pt x="22085" y="28631"/>
                  </a:lnTo>
                  <a:lnTo>
                    <a:pt x="22512" y="28461"/>
                  </a:lnTo>
                  <a:lnTo>
                    <a:pt x="22925" y="28290"/>
                  </a:lnTo>
                  <a:lnTo>
                    <a:pt x="23337" y="28105"/>
                  </a:lnTo>
                  <a:lnTo>
                    <a:pt x="23750" y="27906"/>
                  </a:lnTo>
                  <a:lnTo>
                    <a:pt x="24163" y="27692"/>
                  </a:lnTo>
                  <a:lnTo>
                    <a:pt x="24575" y="27479"/>
                  </a:lnTo>
                  <a:lnTo>
                    <a:pt x="24974" y="27251"/>
                  </a:lnTo>
                  <a:lnTo>
                    <a:pt x="25372" y="27009"/>
                  </a:lnTo>
                  <a:lnTo>
                    <a:pt x="25756" y="26753"/>
                  </a:lnTo>
                  <a:lnTo>
                    <a:pt x="26155" y="26497"/>
                  </a:lnTo>
                  <a:lnTo>
                    <a:pt x="26525" y="26226"/>
                  </a:lnTo>
                  <a:lnTo>
                    <a:pt x="26895" y="25942"/>
                  </a:lnTo>
                  <a:lnTo>
                    <a:pt x="27251" y="25657"/>
                  </a:lnTo>
                  <a:lnTo>
                    <a:pt x="27606" y="25358"/>
                  </a:lnTo>
                  <a:lnTo>
                    <a:pt x="27948" y="25060"/>
                  </a:lnTo>
                  <a:lnTo>
                    <a:pt x="28289" y="24747"/>
                  </a:lnTo>
                  <a:lnTo>
                    <a:pt x="28602" y="24433"/>
                  </a:lnTo>
                  <a:lnTo>
                    <a:pt x="28916" y="24106"/>
                  </a:lnTo>
                  <a:lnTo>
                    <a:pt x="29229" y="23779"/>
                  </a:lnTo>
                  <a:lnTo>
                    <a:pt x="29527" y="23437"/>
                  </a:lnTo>
                  <a:lnTo>
                    <a:pt x="29812" y="23096"/>
                  </a:lnTo>
                  <a:lnTo>
                    <a:pt x="30082" y="22754"/>
                  </a:lnTo>
                  <a:lnTo>
                    <a:pt x="30353" y="22399"/>
                  </a:lnTo>
                  <a:lnTo>
                    <a:pt x="30609" y="22029"/>
                  </a:lnTo>
                  <a:lnTo>
                    <a:pt x="30865" y="21673"/>
                  </a:lnTo>
                  <a:lnTo>
                    <a:pt x="31107" y="21289"/>
                  </a:lnTo>
                  <a:lnTo>
                    <a:pt x="31335" y="20919"/>
                  </a:lnTo>
                  <a:lnTo>
                    <a:pt x="31562" y="20534"/>
                  </a:lnTo>
                  <a:lnTo>
                    <a:pt x="31761" y="20150"/>
                  </a:lnTo>
                  <a:lnTo>
                    <a:pt x="31961" y="19766"/>
                  </a:lnTo>
                  <a:lnTo>
                    <a:pt x="32160" y="19368"/>
                  </a:lnTo>
                  <a:lnTo>
                    <a:pt x="32345" y="18969"/>
                  </a:lnTo>
                  <a:lnTo>
                    <a:pt x="32516" y="18571"/>
                  </a:lnTo>
                  <a:lnTo>
                    <a:pt x="32672" y="18158"/>
                  </a:lnTo>
                  <a:lnTo>
                    <a:pt x="32829" y="17745"/>
                  </a:lnTo>
                  <a:lnTo>
                    <a:pt x="32971" y="17333"/>
                  </a:lnTo>
                  <a:lnTo>
                    <a:pt x="33099" y="16920"/>
                  </a:lnTo>
                  <a:lnTo>
                    <a:pt x="33227" y="16507"/>
                  </a:lnTo>
                  <a:lnTo>
                    <a:pt x="33341" y="16080"/>
                  </a:lnTo>
                  <a:lnTo>
                    <a:pt x="33441" y="15654"/>
                  </a:lnTo>
                  <a:lnTo>
                    <a:pt x="33526" y="15227"/>
                  </a:lnTo>
                  <a:lnTo>
                    <a:pt x="33611" y="14800"/>
                  </a:lnTo>
                  <a:lnTo>
                    <a:pt x="33683" y="14373"/>
                  </a:lnTo>
                  <a:lnTo>
                    <a:pt x="33754" y="13946"/>
                  </a:lnTo>
                  <a:lnTo>
                    <a:pt x="33796" y="13505"/>
                  </a:lnTo>
                  <a:lnTo>
                    <a:pt x="33839" y="13078"/>
                  </a:lnTo>
                  <a:lnTo>
                    <a:pt x="33868" y="12637"/>
                  </a:lnTo>
                  <a:lnTo>
                    <a:pt x="33896" y="12196"/>
                  </a:lnTo>
                  <a:lnTo>
                    <a:pt x="33896" y="11769"/>
                  </a:lnTo>
                  <a:lnTo>
                    <a:pt x="33896" y="11328"/>
                  </a:lnTo>
                  <a:lnTo>
                    <a:pt x="33882" y="10887"/>
                  </a:lnTo>
                  <a:lnTo>
                    <a:pt x="33868" y="10445"/>
                  </a:lnTo>
                  <a:lnTo>
                    <a:pt x="33839" y="10019"/>
                  </a:lnTo>
                  <a:lnTo>
                    <a:pt x="33796" y="9577"/>
                  </a:lnTo>
                  <a:lnTo>
                    <a:pt x="33739" y="9136"/>
                  </a:lnTo>
                  <a:lnTo>
                    <a:pt x="33668" y="8709"/>
                  </a:lnTo>
                  <a:lnTo>
                    <a:pt x="33597" y="8268"/>
                  </a:lnTo>
                  <a:lnTo>
                    <a:pt x="33512" y="7827"/>
                  </a:lnTo>
                  <a:lnTo>
                    <a:pt x="33412" y="7400"/>
                  </a:lnTo>
                  <a:lnTo>
                    <a:pt x="33298" y="6973"/>
                  </a:lnTo>
                  <a:lnTo>
                    <a:pt x="33184" y="6532"/>
                  </a:lnTo>
                  <a:lnTo>
                    <a:pt x="33056" y="6105"/>
                  </a:lnTo>
                  <a:lnTo>
                    <a:pt x="32914" y="5678"/>
                  </a:lnTo>
                  <a:lnTo>
                    <a:pt x="32758" y="5266"/>
                  </a:lnTo>
                  <a:lnTo>
                    <a:pt x="32601" y="4839"/>
                  </a:lnTo>
                  <a:lnTo>
                    <a:pt x="32430" y="4426"/>
                  </a:lnTo>
                  <a:lnTo>
                    <a:pt x="32245" y="4014"/>
                  </a:lnTo>
                  <a:lnTo>
                    <a:pt x="32046" y="3601"/>
                  </a:lnTo>
                  <a:lnTo>
                    <a:pt x="31833" y="3188"/>
                  </a:lnTo>
                  <a:lnTo>
                    <a:pt x="31619" y="2776"/>
                  </a:lnTo>
                  <a:lnTo>
                    <a:pt x="31392" y="2377"/>
                  </a:lnTo>
                  <a:lnTo>
                    <a:pt x="31150" y="1979"/>
                  </a:lnTo>
                  <a:lnTo>
                    <a:pt x="30893" y="1594"/>
                  </a:lnTo>
                  <a:lnTo>
                    <a:pt x="30794" y="1438"/>
                  </a:lnTo>
                  <a:lnTo>
                    <a:pt x="30680" y="1296"/>
                  </a:lnTo>
                  <a:lnTo>
                    <a:pt x="30566" y="1153"/>
                  </a:lnTo>
                  <a:lnTo>
                    <a:pt x="30438" y="1025"/>
                  </a:lnTo>
                  <a:lnTo>
                    <a:pt x="30310" y="911"/>
                  </a:lnTo>
                  <a:lnTo>
                    <a:pt x="30182" y="798"/>
                  </a:lnTo>
                  <a:lnTo>
                    <a:pt x="30040" y="684"/>
                  </a:lnTo>
                  <a:lnTo>
                    <a:pt x="29897" y="584"/>
                  </a:lnTo>
                  <a:lnTo>
                    <a:pt x="29599" y="413"/>
                  </a:lnTo>
                  <a:lnTo>
                    <a:pt x="29285" y="271"/>
                  </a:lnTo>
                  <a:lnTo>
                    <a:pt x="28972" y="157"/>
                  </a:lnTo>
                  <a:lnTo>
                    <a:pt x="28645" y="72"/>
                  </a:lnTo>
                  <a:lnTo>
                    <a:pt x="28304" y="15"/>
                  </a:lnTo>
                  <a:lnTo>
                    <a:pt x="279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1"/>
            <p:cNvSpPr/>
            <p:nvPr/>
          </p:nvSpPr>
          <p:spPr>
            <a:xfrm>
              <a:off x="5651770" y="3750004"/>
              <a:ext cx="606362" cy="981970"/>
            </a:xfrm>
            <a:custGeom>
              <a:avLst/>
              <a:gdLst/>
              <a:ahLst/>
              <a:cxnLst/>
              <a:rect l="l" t="t" r="r" b="b"/>
              <a:pathLst>
                <a:path w="18699" h="30282" extrusionOk="0">
                  <a:moveTo>
                    <a:pt x="8880" y="0"/>
                  </a:moveTo>
                  <a:lnTo>
                    <a:pt x="8397" y="43"/>
                  </a:lnTo>
                  <a:lnTo>
                    <a:pt x="7927" y="100"/>
                  </a:lnTo>
                  <a:lnTo>
                    <a:pt x="7472" y="185"/>
                  </a:lnTo>
                  <a:lnTo>
                    <a:pt x="7016" y="285"/>
                  </a:lnTo>
                  <a:lnTo>
                    <a:pt x="6575" y="413"/>
                  </a:lnTo>
                  <a:lnTo>
                    <a:pt x="6148" y="569"/>
                  </a:lnTo>
                  <a:lnTo>
                    <a:pt x="5721" y="726"/>
                  </a:lnTo>
                  <a:lnTo>
                    <a:pt x="5309" y="911"/>
                  </a:lnTo>
                  <a:lnTo>
                    <a:pt x="4896" y="1124"/>
                  </a:lnTo>
                  <a:lnTo>
                    <a:pt x="4512" y="1352"/>
                  </a:lnTo>
                  <a:lnTo>
                    <a:pt x="4128" y="1594"/>
                  </a:lnTo>
                  <a:lnTo>
                    <a:pt x="3758" y="1850"/>
                  </a:lnTo>
                  <a:lnTo>
                    <a:pt x="3416" y="2135"/>
                  </a:lnTo>
                  <a:lnTo>
                    <a:pt x="3075" y="2419"/>
                  </a:lnTo>
                  <a:lnTo>
                    <a:pt x="2747" y="2732"/>
                  </a:lnTo>
                  <a:lnTo>
                    <a:pt x="2434" y="3060"/>
                  </a:lnTo>
                  <a:lnTo>
                    <a:pt x="2135" y="3401"/>
                  </a:lnTo>
                  <a:lnTo>
                    <a:pt x="1865" y="3757"/>
                  </a:lnTo>
                  <a:lnTo>
                    <a:pt x="1609" y="4113"/>
                  </a:lnTo>
                  <a:lnTo>
                    <a:pt x="1367" y="4497"/>
                  </a:lnTo>
                  <a:lnTo>
                    <a:pt x="1139" y="4881"/>
                  </a:lnTo>
                  <a:lnTo>
                    <a:pt x="926" y="5294"/>
                  </a:lnTo>
                  <a:lnTo>
                    <a:pt x="741" y="5706"/>
                  </a:lnTo>
                  <a:lnTo>
                    <a:pt x="570" y="6133"/>
                  </a:lnTo>
                  <a:lnTo>
                    <a:pt x="428" y="6560"/>
                  </a:lnTo>
                  <a:lnTo>
                    <a:pt x="300" y="7001"/>
                  </a:lnTo>
                  <a:lnTo>
                    <a:pt x="200" y="7457"/>
                  </a:lnTo>
                  <a:lnTo>
                    <a:pt x="115" y="7926"/>
                  </a:lnTo>
                  <a:lnTo>
                    <a:pt x="58" y="8382"/>
                  </a:lnTo>
                  <a:lnTo>
                    <a:pt x="15" y="8865"/>
                  </a:lnTo>
                  <a:lnTo>
                    <a:pt x="1" y="9349"/>
                  </a:lnTo>
                  <a:lnTo>
                    <a:pt x="1" y="20932"/>
                  </a:lnTo>
                  <a:lnTo>
                    <a:pt x="15" y="21416"/>
                  </a:lnTo>
                  <a:lnTo>
                    <a:pt x="58" y="21900"/>
                  </a:lnTo>
                  <a:lnTo>
                    <a:pt x="115" y="22355"/>
                  </a:lnTo>
                  <a:lnTo>
                    <a:pt x="200" y="22825"/>
                  </a:lnTo>
                  <a:lnTo>
                    <a:pt x="300" y="23280"/>
                  </a:lnTo>
                  <a:lnTo>
                    <a:pt x="428" y="23722"/>
                  </a:lnTo>
                  <a:lnTo>
                    <a:pt x="570" y="24148"/>
                  </a:lnTo>
                  <a:lnTo>
                    <a:pt x="741" y="24575"/>
                  </a:lnTo>
                  <a:lnTo>
                    <a:pt x="926" y="24988"/>
                  </a:lnTo>
                  <a:lnTo>
                    <a:pt x="1139" y="25386"/>
                  </a:lnTo>
                  <a:lnTo>
                    <a:pt x="1367" y="25785"/>
                  </a:lnTo>
                  <a:lnTo>
                    <a:pt x="1609" y="26169"/>
                  </a:lnTo>
                  <a:lnTo>
                    <a:pt x="1865" y="26525"/>
                  </a:lnTo>
                  <a:lnTo>
                    <a:pt x="2135" y="26881"/>
                  </a:lnTo>
                  <a:lnTo>
                    <a:pt x="2434" y="27222"/>
                  </a:lnTo>
                  <a:lnTo>
                    <a:pt x="2747" y="27549"/>
                  </a:lnTo>
                  <a:lnTo>
                    <a:pt x="3075" y="27862"/>
                  </a:lnTo>
                  <a:lnTo>
                    <a:pt x="3416" y="28147"/>
                  </a:lnTo>
                  <a:lnTo>
                    <a:pt x="3758" y="28432"/>
                  </a:lnTo>
                  <a:lnTo>
                    <a:pt x="4128" y="28688"/>
                  </a:lnTo>
                  <a:lnTo>
                    <a:pt x="4512" y="28930"/>
                  </a:lnTo>
                  <a:lnTo>
                    <a:pt x="4896" y="29157"/>
                  </a:lnTo>
                  <a:lnTo>
                    <a:pt x="5309" y="29371"/>
                  </a:lnTo>
                  <a:lnTo>
                    <a:pt x="5721" y="29556"/>
                  </a:lnTo>
                  <a:lnTo>
                    <a:pt x="6148" y="29712"/>
                  </a:lnTo>
                  <a:lnTo>
                    <a:pt x="6575" y="29869"/>
                  </a:lnTo>
                  <a:lnTo>
                    <a:pt x="7016" y="29997"/>
                  </a:lnTo>
                  <a:lnTo>
                    <a:pt x="7472" y="30097"/>
                  </a:lnTo>
                  <a:lnTo>
                    <a:pt x="7927" y="30182"/>
                  </a:lnTo>
                  <a:lnTo>
                    <a:pt x="8397" y="30239"/>
                  </a:lnTo>
                  <a:lnTo>
                    <a:pt x="8880" y="30267"/>
                  </a:lnTo>
                  <a:lnTo>
                    <a:pt x="9350" y="30282"/>
                  </a:lnTo>
                  <a:lnTo>
                    <a:pt x="9834" y="30267"/>
                  </a:lnTo>
                  <a:lnTo>
                    <a:pt x="10318" y="30239"/>
                  </a:lnTo>
                  <a:lnTo>
                    <a:pt x="10773" y="30182"/>
                  </a:lnTo>
                  <a:lnTo>
                    <a:pt x="11242" y="30097"/>
                  </a:lnTo>
                  <a:lnTo>
                    <a:pt x="11698" y="29997"/>
                  </a:lnTo>
                  <a:lnTo>
                    <a:pt x="12139" y="29869"/>
                  </a:lnTo>
                  <a:lnTo>
                    <a:pt x="12566" y="29712"/>
                  </a:lnTo>
                  <a:lnTo>
                    <a:pt x="12993" y="29556"/>
                  </a:lnTo>
                  <a:lnTo>
                    <a:pt x="13405" y="29371"/>
                  </a:lnTo>
                  <a:lnTo>
                    <a:pt x="13818" y="29157"/>
                  </a:lnTo>
                  <a:lnTo>
                    <a:pt x="14202" y="28930"/>
                  </a:lnTo>
                  <a:lnTo>
                    <a:pt x="14587" y="28688"/>
                  </a:lnTo>
                  <a:lnTo>
                    <a:pt x="14942" y="28432"/>
                  </a:lnTo>
                  <a:lnTo>
                    <a:pt x="15298" y="28147"/>
                  </a:lnTo>
                  <a:lnTo>
                    <a:pt x="15640" y="27862"/>
                  </a:lnTo>
                  <a:lnTo>
                    <a:pt x="15967" y="27549"/>
                  </a:lnTo>
                  <a:lnTo>
                    <a:pt x="16280" y="27222"/>
                  </a:lnTo>
                  <a:lnTo>
                    <a:pt x="16564" y="26881"/>
                  </a:lnTo>
                  <a:lnTo>
                    <a:pt x="16849" y="26525"/>
                  </a:lnTo>
                  <a:lnTo>
                    <a:pt x="17105" y="26169"/>
                  </a:lnTo>
                  <a:lnTo>
                    <a:pt x="17347" y="25785"/>
                  </a:lnTo>
                  <a:lnTo>
                    <a:pt x="17575" y="25386"/>
                  </a:lnTo>
                  <a:lnTo>
                    <a:pt x="17788" y="24988"/>
                  </a:lnTo>
                  <a:lnTo>
                    <a:pt x="17973" y="24575"/>
                  </a:lnTo>
                  <a:lnTo>
                    <a:pt x="18144" y="24148"/>
                  </a:lnTo>
                  <a:lnTo>
                    <a:pt x="18286" y="23722"/>
                  </a:lnTo>
                  <a:lnTo>
                    <a:pt x="18414" y="23280"/>
                  </a:lnTo>
                  <a:lnTo>
                    <a:pt x="18514" y="22825"/>
                  </a:lnTo>
                  <a:lnTo>
                    <a:pt x="18599" y="22355"/>
                  </a:lnTo>
                  <a:lnTo>
                    <a:pt x="18656" y="21900"/>
                  </a:lnTo>
                  <a:lnTo>
                    <a:pt x="18699" y="21416"/>
                  </a:lnTo>
                  <a:lnTo>
                    <a:pt x="18699" y="20932"/>
                  </a:lnTo>
                  <a:lnTo>
                    <a:pt x="18699" y="9349"/>
                  </a:lnTo>
                  <a:lnTo>
                    <a:pt x="18699" y="8865"/>
                  </a:lnTo>
                  <a:lnTo>
                    <a:pt x="18656" y="8382"/>
                  </a:lnTo>
                  <a:lnTo>
                    <a:pt x="18599" y="7926"/>
                  </a:lnTo>
                  <a:lnTo>
                    <a:pt x="18514" y="7457"/>
                  </a:lnTo>
                  <a:lnTo>
                    <a:pt x="18414" y="7001"/>
                  </a:lnTo>
                  <a:lnTo>
                    <a:pt x="18286" y="6560"/>
                  </a:lnTo>
                  <a:lnTo>
                    <a:pt x="18144" y="6133"/>
                  </a:lnTo>
                  <a:lnTo>
                    <a:pt x="17973" y="5706"/>
                  </a:lnTo>
                  <a:lnTo>
                    <a:pt x="17788" y="5294"/>
                  </a:lnTo>
                  <a:lnTo>
                    <a:pt x="17575" y="4881"/>
                  </a:lnTo>
                  <a:lnTo>
                    <a:pt x="17347" y="4497"/>
                  </a:lnTo>
                  <a:lnTo>
                    <a:pt x="17105" y="4113"/>
                  </a:lnTo>
                  <a:lnTo>
                    <a:pt x="16849" y="3757"/>
                  </a:lnTo>
                  <a:lnTo>
                    <a:pt x="16564" y="3401"/>
                  </a:lnTo>
                  <a:lnTo>
                    <a:pt x="16280" y="3060"/>
                  </a:lnTo>
                  <a:lnTo>
                    <a:pt x="15967" y="2732"/>
                  </a:lnTo>
                  <a:lnTo>
                    <a:pt x="15640" y="2419"/>
                  </a:lnTo>
                  <a:lnTo>
                    <a:pt x="15298" y="2135"/>
                  </a:lnTo>
                  <a:lnTo>
                    <a:pt x="14942" y="1850"/>
                  </a:lnTo>
                  <a:lnTo>
                    <a:pt x="14587" y="1594"/>
                  </a:lnTo>
                  <a:lnTo>
                    <a:pt x="14202" y="1352"/>
                  </a:lnTo>
                  <a:lnTo>
                    <a:pt x="13818" y="1124"/>
                  </a:lnTo>
                  <a:lnTo>
                    <a:pt x="13405" y="911"/>
                  </a:lnTo>
                  <a:lnTo>
                    <a:pt x="12993" y="726"/>
                  </a:lnTo>
                  <a:lnTo>
                    <a:pt x="12566" y="569"/>
                  </a:lnTo>
                  <a:lnTo>
                    <a:pt x="12139" y="413"/>
                  </a:lnTo>
                  <a:lnTo>
                    <a:pt x="11698" y="285"/>
                  </a:lnTo>
                  <a:lnTo>
                    <a:pt x="11242" y="185"/>
                  </a:lnTo>
                  <a:lnTo>
                    <a:pt x="10773" y="100"/>
                  </a:lnTo>
                  <a:lnTo>
                    <a:pt x="10318" y="43"/>
                  </a:lnTo>
                  <a:lnTo>
                    <a:pt x="98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1"/>
            <p:cNvSpPr/>
            <p:nvPr/>
          </p:nvSpPr>
          <p:spPr>
            <a:xfrm>
              <a:off x="5388751" y="4322642"/>
              <a:ext cx="1069200" cy="409332"/>
            </a:xfrm>
            <a:custGeom>
              <a:avLst/>
              <a:gdLst/>
              <a:ahLst/>
              <a:cxnLst/>
              <a:rect l="l" t="t" r="r" b="b"/>
              <a:pathLst>
                <a:path w="32972" h="12623" extrusionOk="0">
                  <a:moveTo>
                    <a:pt x="12637" y="1"/>
                  </a:moveTo>
                  <a:lnTo>
                    <a:pt x="11982" y="15"/>
                  </a:lnTo>
                  <a:lnTo>
                    <a:pt x="11342" y="58"/>
                  </a:lnTo>
                  <a:lnTo>
                    <a:pt x="10702" y="143"/>
                  </a:lnTo>
                  <a:lnTo>
                    <a:pt x="10090" y="257"/>
                  </a:lnTo>
                  <a:lnTo>
                    <a:pt x="9478" y="385"/>
                  </a:lnTo>
                  <a:lnTo>
                    <a:pt x="8880" y="556"/>
                  </a:lnTo>
                  <a:lnTo>
                    <a:pt x="8283" y="755"/>
                  </a:lnTo>
                  <a:lnTo>
                    <a:pt x="7713" y="982"/>
                  </a:lnTo>
                  <a:lnTo>
                    <a:pt x="7158" y="1239"/>
                  </a:lnTo>
                  <a:lnTo>
                    <a:pt x="6604" y="1523"/>
                  </a:lnTo>
                  <a:lnTo>
                    <a:pt x="6077" y="1822"/>
                  </a:lnTo>
                  <a:lnTo>
                    <a:pt x="5565" y="2149"/>
                  </a:lnTo>
                  <a:lnTo>
                    <a:pt x="5067" y="2505"/>
                  </a:lnTo>
                  <a:lnTo>
                    <a:pt x="4597" y="2875"/>
                  </a:lnTo>
                  <a:lnTo>
                    <a:pt x="4142" y="3273"/>
                  </a:lnTo>
                  <a:lnTo>
                    <a:pt x="3701" y="3700"/>
                  </a:lnTo>
                  <a:lnTo>
                    <a:pt x="3274" y="4127"/>
                  </a:lnTo>
                  <a:lnTo>
                    <a:pt x="2890" y="4597"/>
                  </a:lnTo>
                  <a:lnTo>
                    <a:pt x="2505" y="5066"/>
                  </a:lnTo>
                  <a:lnTo>
                    <a:pt x="2150" y="5564"/>
                  </a:lnTo>
                  <a:lnTo>
                    <a:pt x="1822" y="6077"/>
                  </a:lnTo>
                  <a:lnTo>
                    <a:pt x="1523" y="6603"/>
                  </a:lnTo>
                  <a:lnTo>
                    <a:pt x="1239" y="7144"/>
                  </a:lnTo>
                  <a:lnTo>
                    <a:pt x="997" y="7713"/>
                  </a:lnTo>
                  <a:lnTo>
                    <a:pt x="769" y="8282"/>
                  </a:lnTo>
                  <a:lnTo>
                    <a:pt x="570" y="8866"/>
                  </a:lnTo>
                  <a:lnTo>
                    <a:pt x="399" y="9464"/>
                  </a:lnTo>
                  <a:lnTo>
                    <a:pt x="257" y="10075"/>
                  </a:lnTo>
                  <a:lnTo>
                    <a:pt x="143" y="10702"/>
                  </a:lnTo>
                  <a:lnTo>
                    <a:pt x="58" y="11342"/>
                  </a:lnTo>
                  <a:lnTo>
                    <a:pt x="15" y="11982"/>
                  </a:lnTo>
                  <a:lnTo>
                    <a:pt x="1" y="12623"/>
                  </a:lnTo>
                  <a:lnTo>
                    <a:pt x="32972" y="12623"/>
                  </a:lnTo>
                  <a:lnTo>
                    <a:pt x="32957" y="11982"/>
                  </a:lnTo>
                  <a:lnTo>
                    <a:pt x="32915" y="11342"/>
                  </a:lnTo>
                  <a:lnTo>
                    <a:pt x="32829" y="10702"/>
                  </a:lnTo>
                  <a:lnTo>
                    <a:pt x="32715" y="10075"/>
                  </a:lnTo>
                  <a:lnTo>
                    <a:pt x="32573" y="9464"/>
                  </a:lnTo>
                  <a:lnTo>
                    <a:pt x="32402" y="8866"/>
                  </a:lnTo>
                  <a:lnTo>
                    <a:pt x="32203" y="8282"/>
                  </a:lnTo>
                  <a:lnTo>
                    <a:pt x="31990" y="7713"/>
                  </a:lnTo>
                  <a:lnTo>
                    <a:pt x="31734" y="7144"/>
                  </a:lnTo>
                  <a:lnTo>
                    <a:pt x="31449" y="6603"/>
                  </a:lnTo>
                  <a:lnTo>
                    <a:pt x="31150" y="6077"/>
                  </a:lnTo>
                  <a:lnTo>
                    <a:pt x="30823" y="5564"/>
                  </a:lnTo>
                  <a:lnTo>
                    <a:pt x="30467" y="5066"/>
                  </a:lnTo>
                  <a:lnTo>
                    <a:pt x="30097" y="4597"/>
                  </a:lnTo>
                  <a:lnTo>
                    <a:pt x="29699" y="4127"/>
                  </a:lnTo>
                  <a:lnTo>
                    <a:pt x="29272" y="3700"/>
                  </a:lnTo>
                  <a:lnTo>
                    <a:pt x="28831" y="3273"/>
                  </a:lnTo>
                  <a:lnTo>
                    <a:pt x="28375" y="2875"/>
                  </a:lnTo>
                  <a:lnTo>
                    <a:pt x="27906" y="2505"/>
                  </a:lnTo>
                  <a:lnTo>
                    <a:pt x="27408" y="2149"/>
                  </a:lnTo>
                  <a:lnTo>
                    <a:pt x="26895" y="1822"/>
                  </a:lnTo>
                  <a:lnTo>
                    <a:pt x="26369" y="1523"/>
                  </a:lnTo>
                  <a:lnTo>
                    <a:pt x="25814" y="1239"/>
                  </a:lnTo>
                  <a:lnTo>
                    <a:pt x="25259" y="982"/>
                  </a:lnTo>
                  <a:lnTo>
                    <a:pt x="24690" y="755"/>
                  </a:lnTo>
                  <a:lnTo>
                    <a:pt x="24106" y="556"/>
                  </a:lnTo>
                  <a:lnTo>
                    <a:pt x="23494" y="385"/>
                  </a:lnTo>
                  <a:lnTo>
                    <a:pt x="22883" y="257"/>
                  </a:lnTo>
                  <a:lnTo>
                    <a:pt x="22271" y="143"/>
                  </a:lnTo>
                  <a:lnTo>
                    <a:pt x="21630" y="58"/>
                  </a:lnTo>
                  <a:lnTo>
                    <a:pt x="20990" y="15"/>
                  </a:lnTo>
                  <a:lnTo>
                    <a:pt x="20350"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1"/>
            <p:cNvSpPr/>
            <p:nvPr/>
          </p:nvSpPr>
          <p:spPr>
            <a:xfrm>
              <a:off x="5485190" y="2057414"/>
              <a:ext cx="650204" cy="2351999"/>
            </a:xfrm>
            <a:custGeom>
              <a:avLst/>
              <a:gdLst/>
              <a:ahLst/>
              <a:cxnLst/>
              <a:rect l="l" t="t" r="r" b="b"/>
              <a:pathLst>
                <a:path w="20051" h="72531" extrusionOk="0">
                  <a:moveTo>
                    <a:pt x="5081" y="1"/>
                  </a:moveTo>
                  <a:lnTo>
                    <a:pt x="6006" y="1111"/>
                  </a:lnTo>
                  <a:lnTo>
                    <a:pt x="6575" y="1125"/>
                  </a:lnTo>
                  <a:lnTo>
                    <a:pt x="6988" y="1139"/>
                  </a:lnTo>
                  <a:lnTo>
                    <a:pt x="7500" y="1168"/>
                  </a:lnTo>
                  <a:lnTo>
                    <a:pt x="8083" y="1225"/>
                  </a:lnTo>
                  <a:lnTo>
                    <a:pt x="8724" y="1310"/>
                  </a:lnTo>
                  <a:lnTo>
                    <a:pt x="9421" y="1438"/>
                  </a:lnTo>
                  <a:lnTo>
                    <a:pt x="9791" y="1523"/>
                  </a:lnTo>
                  <a:lnTo>
                    <a:pt x="10175" y="1623"/>
                  </a:lnTo>
                  <a:lnTo>
                    <a:pt x="10559" y="1723"/>
                  </a:lnTo>
                  <a:lnTo>
                    <a:pt x="10958" y="1837"/>
                  </a:lnTo>
                  <a:lnTo>
                    <a:pt x="11356" y="1979"/>
                  </a:lnTo>
                  <a:lnTo>
                    <a:pt x="11769" y="2121"/>
                  </a:lnTo>
                  <a:lnTo>
                    <a:pt x="12196" y="2292"/>
                  </a:lnTo>
                  <a:lnTo>
                    <a:pt x="12609" y="2477"/>
                  </a:lnTo>
                  <a:lnTo>
                    <a:pt x="13035" y="2676"/>
                  </a:lnTo>
                  <a:lnTo>
                    <a:pt x="13462" y="2890"/>
                  </a:lnTo>
                  <a:lnTo>
                    <a:pt x="13889" y="3131"/>
                  </a:lnTo>
                  <a:lnTo>
                    <a:pt x="14302" y="3402"/>
                  </a:lnTo>
                  <a:lnTo>
                    <a:pt x="14729" y="3672"/>
                  </a:lnTo>
                  <a:lnTo>
                    <a:pt x="15156" y="3985"/>
                  </a:lnTo>
                  <a:lnTo>
                    <a:pt x="15568" y="4313"/>
                  </a:lnTo>
                  <a:lnTo>
                    <a:pt x="15981" y="4654"/>
                  </a:lnTo>
                  <a:lnTo>
                    <a:pt x="16394" y="5038"/>
                  </a:lnTo>
                  <a:lnTo>
                    <a:pt x="16792" y="5437"/>
                  </a:lnTo>
                  <a:lnTo>
                    <a:pt x="16977" y="5650"/>
                  </a:lnTo>
                  <a:lnTo>
                    <a:pt x="17162" y="5864"/>
                  </a:lnTo>
                  <a:lnTo>
                    <a:pt x="17333" y="6091"/>
                  </a:lnTo>
                  <a:lnTo>
                    <a:pt x="17504" y="6319"/>
                  </a:lnTo>
                  <a:lnTo>
                    <a:pt x="17660" y="6561"/>
                  </a:lnTo>
                  <a:lnTo>
                    <a:pt x="17802" y="6803"/>
                  </a:lnTo>
                  <a:lnTo>
                    <a:pt x="17945" y="7045"/>
                  </a:lnTo>
                  <a:lnTo>
                    <a:pt x="18073" y="7301"/>
                  </a:lnTo>
                  <a:lnTo>
                    <a:pt x="18187" y="7557"/>
                  </a:lnTo>
                  <a:lnTo>
                    <a:pt x="18301" y="7827"/>
                  </a:lnTo>
                  <a:lnTo>
                    <a:pt x="18400" y="8098"/>
                  </a:lnTo>
                  <a:lnTo>
                    <a:pt x="18500" y="8382"/>
                  </a:lnTo>
                  <a:lnTo>
                    <a:pt x="18585" y="8653"/>
                  </a:lnTo>
                  <a:lnTo>
                    <a:pt x="18656" y="8951"/>
                  </a:lnTo>
                  <a:lnTo>
                    <a:pt x="18727" y="9236"/>
                  </a:lnTo>
                  <a:lnTo>
                    <a:pt x="18784" y="9535"/>
                  </a:lnTo>
                  <a:lnTo>
                    <a:pt x="18827" y="9848"/>
                  </a:lnTo>
                  <a:lnTo>
                    <a:pt x="18870" y="10147"/>
                  </a:lnTo>
                  <a:lnTo>
                    <a:pt x="18912" y="10474"/>
                  </a:lnTo>
                  <a:lnTo>
                    <a:pt x="18927" y="10787"/>
                  </a:lnTo>
                  <a:lnTo>
                    <a:pt x="18955" y="11442"/>
                  </a:lnTo>
                  <a:lnTo>
                    <a:pt x="18955" y="12111"/>
                  </a:lnTo>
                  <a:lnTo>
                    <a:pt x="18912" y="12808"/>
                  </a:lnTo>
                  <a:lnTo>
                    <a:pt x="18841" y="13505"/>
                  </a:lnTo>
                  <a:lnTo>
                    <a:pt x="18756" y="14231"/>
                  </a:lnTo>
                  <a:lnTo>
                    <a:pt x="18628" y="14971"/>
                  </a:lnTo>
                  <a:lnTo>
                    <a:pt x="18500" y="15568"/>
                  </a:lnTo>
                  <a:lnTo>
                    <a:pt x="18357" y="16166"/>
                  </a:lnTo>
                  <a:lnTo>
                    <a:pt x="18215" y="16764"/>
                  </a:lnTo>
                  <a:lnTo>
                    <a:pt x="18044" y="17347"/>
                  </a:lnTo>
                  <a:lnTo>
                    <a:pt x="17859" y="17931"/>
                  </a:lnTo>
                  <a:lnTo>
                    <a:pt x="17660" y="18514"/>
                  </a:lnTo>
                  <a:lnTo>
                    <a:pt x="17461" y="19097"/>
                  </a:lnTo>
                  <a:lnTo>
                    <a:pt x="17233" y="19681"/>
                  </a:lnTo>
                  <a:lnTo>
                    <a:pt x="17006" y="20250"/>
                  </a:lnTo>
                  <a:lnTo>
                    <a:pt x="16764" y="20819"/>
                  </a:lnTo>
                  <a:lnTo>
                    <a:pt x="16508" y="21388"/>
                  </a:lnTo>
                  <a:lnTo>
                    <a:pt x="16237" y="21958"/>
                  </a:lnTo>
                  <a:lnTo>
                    <a:pt x="15967" y="22527"/>
                  </a:lnTo>
                  <a:lnTo>
                    <a:pt x="15682" y="23082"/>
                  </a:lnTo>
                  <a:lnTo>
                    <a:pt x="15085" y="24206"/>
                  </a:lnTo>
                  <a:lnTo>
                    <a:pt x="14458" y="25316"/>
                  </a:lnTo>
                  <a:lnTo>
                    <a:pt x="13818" y="26412"/>
                  </a:lnTo>
                  <a:lnTo>
                    <a:pt x="13135" y="27507"/>
                  </a:lnTo>
                  <a:lnTo>
                    <a:pt x="12452" y="28589"/>
                  </a:lnTo>
                  <a:lnTo>
                    <a:pt x="11741" y="29670"/>
                  </a:lnTo>
                  <a:lnTo>
                    <a:pt x="11029" y="30752"/>
                  </a:lnTo>
                  <a:lnTo>
                    <a:pt x="9592" y="32872"/>
                  </a:lnTo>
                  <a:lnTo>
                    <a:pt x="8638" y="34281"/>
                  </a:lnTo>
                  <a:lnTo>
                    <a:pt x="7685" y="35690"/>
                  </a:lnTo>
                  <a:lnTo>
                    <a:pt x="6760" y="37113"/>
                  </a:lnTo>
                  <a:lnTo>
                    <a:pt x="5849" y="38550"/>
                  </a:lnTo>
                  <a:lnTo>
                    <a:pt x="5408" y="39261"/>
                  </a:lnTo>
                  <a:lnTo>
                    <a:pt x="4981" y="39987"/>
                  </a:lnTo>
                  <a:lnTo>
                    <a:pt x="4554" y="40727"/>
                  </a:lnTo>
                  <a:lnTo>
                    <a:pt x="4142" y="41453"/>
                  </a:lnTo>
                  <a:lnTo>
                    <a:pt x="3743" y="42193"/>
                  </a:lnTo>
                  <a:lnTo>
                    <a:pt x="3359" y="42933"/>
                  </a:lnTo>
                  <a:lnTo>
                    <a:pt x="2989" y="43673"/>
                  </a:lnTo>
                  <a:lnTo>
                    <a:pt x="2633" y="44427"/>
                  </a:lnTo>
                  <a:lnTo>
                    <a:pt x="2292" y="45181"/>
                  </a:lnTo>
                  <a:lnTo>
                    <a:pt x="1979" y="45949"/>
                  </a:lnTo>
                  <a:lnTo>
                    <a:pt x="1680" y="46703"/>
                  </a:lnTo>
                  <a:lnTo>
                    <a:pt x="1395" y="47486"/>
                  </a:lnTo>
                  <a:lnTo>
                    <a:pt x="1139" y="48255"/>
                  </a:lnTo>
                  <a:lnTo>
                    <a:pt x="912" y="49051"/>
                  </a:lnTo>
                  <a:lnTo>
                    <a:pt x="698" y="49834"/>
                  </a:lnTo>
                  <a:lnTo>
                    <a:pt x="513" y="50631"/>
                  </a:lnTo>
                  <a:lnTo>
                    <a:pt x="357" y="51442"/>
                  </a:lnTo>
                  <a:lnTo>
                    <a:pt x="229" y="52253"/>
                  </a:lnTo>
                  <a:lnTo>
                    <a:pt x="129" y="53079"/>
                  </a:lnTo>
                  <a:lnTo>
                    <a:pt x="58" y="53904"/>
                  </a:lnTo>
                  <a:lnTo>
                    <a:pt x="15" y="54729"/>
                  </a:lnTo>
                  <a:lnTo>
                    <a:pt x="1" y="55583"/>
                  </a:lnTo>
                  <a:lnTo>
                    <a:pt x="29" y="56423"/>
                  </a:lnTo>
                  <a:lnTo>
                    <a:pt x="58" y="56864"/>
                  </a:lnTo>
                  <a:lnTo>
                    <a:pt x="86" y="57291"/>
                  </a:lnTo>
                  <a:lnTo>
                    <a:pt x="143" y="57817"/>
                  </a:lnTo>
                  <a:lnTo>
                    <a:pt x="200" y="58329"/>
                  </a:lnTo>
                  <a:lnTo>
                    <a:pt x="271" y="58842"/>
                  </a:lnTo>
                  <a:lnTo>
                    <a:pt x="342" y="59340"/>
                  </a:lnTo>
                  <a:lnTo>
                    <a:pt x="428" y="59823"/>
                  </a:lnTo>
                  <a:lnTo>
                    <a:pt x="527" y="60293"/>
                  </a:lnTo>
                  <a:lnTo>
                    <a:pt x="627" y="60763"/>
                  </a:lnTo>
                  <a:lnTo>
                    <a:pt x="727" y="61218"/>
                  </a:lnTo>
                  <a:lnTo>
                    <a:pt x="840" y="61659"/>
                  </a:lnTo>
                  <a:lnTo>
                    <a:pt x="969" y="62086"/>
                  </a:lnTo>
                  <a:lnTo>
                    <a:pt x="1082" y="62513"/>
                  </a:lnTo>
                  <a:lnTo>
                    <a:pt x="1225" y="62911"/>
                  </a:lnTo>
                  <a:lnTo>
                    <a:pt x="1495" y="63708"/>
                  </a:lnTo>
                  <a:lnTo>
                    <a:pt x="1794" y="64462"/>
                  </a:lnTo>
                  <a:lnTo>
                    <a:pt x="2121" y="65174"/>
                  </a:lnTo>
                  <a:lnTo>
                    <a:pt x="2448" y="65843"/>
                  </a:lnTo>
                  <a:lnTo>
                    <a:pt x="2790" y="66483"/>
                  </a:lnTo>
                  <a:lnTo>
                    <a:pt x="3146" y="67081"/>
                  </a:lnTo>
                  <a:lnTo>
                    <a:pt x="3516" y="67650"/>
                  </a:lnTo>
                  <a:lnTo>
                    <a:pt x="3886" y="68176"/>
                  </a:lnTo>
                  <a:lnTo>
                    <a:pt x="4256" y="68675"/>
                  </a:lnTo>
                  <a:lnTo>
                    <a:pt x="4626" y="69130"/>
                  </a:lnTo>
                  <a:lnTo>
                    <a:pt x="4996" y="69557"/>
                  </a:lnTo>
                  <a:lnTo>
                    <a:pt x="5351" y="69955"/>
                  </a:lnTo>
                  <a:lnTo>
                    <a:pt x="5707" y="70311"/>
                  </a:lnTo>
                  <a:lnTo>
                    <a:pt x="6063" y="70652"/>
                  </a:lnTo>
                  <a:lnTo>
                    <a:pt x="6390" y="70951"/>
                  </a:lnTo>
                  <a:lnTo>
                    <a:pt x="6717" y="71222"/>
                  </a:lnTo>
                  <a:lnTo>
                    <a:pt x="7030" y="71464"/>
                  </a:lnTo>
                  <a:lnTo>
                    <a:pt x="7315" y="71691"/>
                  </a:lnTo>
                  <a:lnTo>
                    <a:pt x="7813" y="72047"/>
                  </a:lnTo>
                  <a:lnTo>
                    <a:pt x="8226" y="72303"/>
                  </a:lnTo>
                  <a:lnTo>
                    <a:pt x="8496" y="72460"/>
                  </a:lnTo>
                  <a:lnTo>
                    <a:pt x="8638" y="72531"/>
                  </a:lnTo>
                  <a:lnTo>
                    <a:pt x="9122" y="71535"/>
                  </a:lnTo>
                  <a:lnTo>
                    <a:pt x="9037" y="71478"/>
                  </a:lnTo>
                  <a:lnTo>
                    <a:pt x="8809" y="71350"/>
                  </a:lnTo>
                  <a:lnTo>
                    <a:pt x="8453" y="71122"/>
                  </a:lnTo>
                  <a:lnTo>
                    <a:pt x="7984" y="70795"/>
                  </a:lnTo>
                  <a:lnTo>
                    <a:pt x="7728" y="70581"/>
                  </a:lnTo>
                  <a:lnTo>
                    <a:pt x="7443" y="70354"/>
                  </a:lnTo>
                  <a:lnTo>
                    <a:pt x="7144" y="70098"/>
                  </a:lnTo>
                  <a:lnTo>
                    <a:pt x="6831" y="69813"/>
                  </a:lnTo>
                  <a:lnTo>
                    <a:pt x="6504" y="69500"/>
                  </a:lnTo>
                  <a:lnTo>
                    <a:pt x="6177" y="69158"/>
                  </a:lnTo>
                  <a:lnTo>
                    <a:pt x="5835" y="68788"/>
                  </a:lnTo>
                  <a:lnTo>
                    <a:pt x="5494" y="68376"/>
                  </a:lnTo>
                  <a:lnTo>
                    <a:pt x="5138" y="67949"/>
                  </a:lnTo>
                  <a:lnTo>
                    <a:pt x="4796" y="67479"/>
                  </a:lnTo>
                  <a:lnTo>
                    <a:pt x="4441" y="66981"/>
                  </a:lnTo>
                  <a:lnTo>
                    <a:pt x="4099" y="66440"/>
                  </a:lnTo>
                  <a:lnTo>
                    <a:pt x="3758" y="65871"/>
                  </a:lnTo>
                  <a:lnTo>
                    <a:pt x="3430" y="65274"/>
                  </a:lnTo>
                  <a:lnTo>
                    <a:pt x="3117" y="64633"/>
                  </a:lnTo>
                  <a:lnTo>
                    <a:pt x="2818" y="63964"/>
                  </a:lnTo>
                  <a:lnTo>
                    <a:pt x="2534" y="63253"/>
                  </a:lnTo>
                  <a:lnTo>
                    <a:pt x="2263" y="62499"/>
                  </a:lnTo>
                  <a:lnTo>
                    <a:pt x="2022" y="61716"/>
                  </a:lnTo>
                  <a:lnTo>
                    <a:pt x="1908" y="61318"/>
                  </a:lnTo>
                  <a:lnTo>
                    <a:pt x="1808" y="60891"/>
                  </a:lnTo>
                  <a:lnTo>
                    <a:pt x="1694" y="60464"/>
                  </a:lnTo>
                  <a:lnTo>
                    <a:pt x="1609" y="60023"/>
                  </a:lnTo>
                  <a:lnTo>
                    <a:pt x="1523" y="59582"/>
                  </a:lnTo>
                  <a:lnTo>
                    <a:pt x="1438" y="59126"/>
                  </a:lnTo>
                  <a:lnTo>
                    <a:pt x="1367" y="58657"/>
                  </a:lnTo>
                  <a:lnTo>
                    <a:pt x="1296" y="58173"/>
                  </a:lnTo>
                  <a:lnTo>
                    <a:pt x="1239" y="57689"/>
                  </a:lnTo>
                  <a:lnTo>
                    <a:pt x="1196" y="57191"/>
                  </a:lnTo>
                  <a:lnTo>
                    <a:pt x="1139" y="56366"/>
                  </a:lnTo>
                  <a:lnTo>
                    <a:pt x="1111" y="55555"/>
                  </a:lnTo>
                  <a:lnTo>
                    <a:pt x="1125" y="54743"/>
                  </a:lnTo>
                  <a:lnTo>
                    <a:pt x="1168" y="53932"/>
                  </a:lnTo>
                  <a:lnTo>
                    <a:pt x="1239" y="53150"/>
                  </a:lnTo>
                  <a:lnTo>
                    <a:pt x="1338" y="52353"/>
                  </a:lnTo>
                  <a:lnTo>
                    <a:pt x="1467" y="51570"/>
                  </a:lnTo>
                  <a:lnTo>
                    <a:pt x="1623" y="50787"/>
                  </a:lnTo>
                  <a:lnTo>
                    <a:pt x="1808" y="50019"/>
                  </a:lnTo>
                  <a:lnTo>
                    <a:pt x="2007" y="49265"/>
                  </a:lnTo>
                  <a:lnTo>
                    <a:pt x="2235" y="48496"/>
                  </a:lnTo>
                  <a:lnTo>
                    <a:pt x="2491" y="47742"/>
                  </a:lnTo>
                  <a:lnTo>
                    <a:pt x="2761" y="47002"/>
                  </a:lnTo>
                  <a:lnTo>
                    <a:pt x="3060" y="46248"/>
                  </a:lnTo>
                  <a:lnTo>
                    <a:pt x="3373" y="45508"/>
                  </a:lnTo>
                  <a:lnTo>
                    <a:pt x="3701" y="44782"/>
                  </a:lnTo>
                  <a:lnTo>
                    <a:pt x="4042" y="44042"/>
                  </a:lnTo>
                  <a:lnTo>
                    <a:pt x="4412" y="43317"/>
                  </a:lnTo>
                  <a:lnTo>
                    <a:pt x="4782" y="42605"/>
                  </a:lnTo>
                  <a:lnTo>
                    <a:pt x="5181" y="41880"/>
                  </a:lnTo>
                  <a:lnTo>
                    <a:pt x="5579" y="41168"/>
                  </a:lnTo>
                  <a:lnTo>
                    <a:pt x="5992" y="40457"/>
                  </a:lnTo>
                  <a:lnTo>
                    <a:pt x="6419" y="39745"/>
                  </a:lnTo>
                  <a:lnTo>
                    <a:pt x="6845" y="39048"/>
                  </a:lnTo>
                  <a:lnTo>
                    <a:pt x="7742" y="37639"/>
                  </a:lnTo>
                  <a:lnTo>
                    <a:pt x="8653" y="36259"/>
                  </a:lnTo>
                  <a:lnTo>
                    <a:pt x="9578" y="34878"/>
                  </a:lnTo>
                  <a:lnTo>
                    <a:pt x="10503" y="33498"/>
                  </a:lnTo>
                  <a:lnTo>
                    <a:pt x="11968" y="31335"/>
                  </a:lnTo>
                  <a:lnTo>
                    <a:pt x="12694" y="30239"/>
                  </a:lnTo>
                  <a:lnTo>
                    <a:pt x="13420" y="29144"/>
                  </a:lnTo>
                  <a:lnTo>
                    <a:pt x="14117" y="28034"/>
                  </a:lnTo>
                  <a:lnTo>
                    <a:pt x="14800" y="26924"/>
                  </a:lnTo>
                  <a:lnTo>
                    <a:pt x="15469" y="25800"/>
                  </a:lnTo>
                  <a:lnTo>
                    <a:pt x="16109" y="24676"/>
                  </a:lnTo>
                  <a:lnTo>
                    <a:pt x="16408" y="24106"/>
                  </a:lnTo>
                  <a:lnTo>
                    <a:pt x="16707" y="23523"/>
                  </a:lnTo>
                  <a:lnTo>
                    <a:pt x="16991" y="22954"/>
                  </a:lnTo>
                  <a:lnTo>
                    <a:pt x="17276" y="22370"/>
                  </a:lnTo>
                  <a:lnTo>
                    <a:pt x="17546" y="21787"/>
                  </a:lnTo>
                  <a:lnTo>
                    <a:pt x="17802" y="21203"/>
                  </a:lnTo>
                  <a:lnTo>
                    <a:pt x="18059" y="20620"/>
                  </a:lnTo>
                  <a:lnTo>
                    <a:pt x="18286" y="20037"/>
                  </a:lnTo>
                  <a:lnTo>
                    <a:pt x="18514" y="19439"/>
                  </a:lnTo>
                  <a:lnTo>
                    <a:pt x="18727" y="18841"/>
                  </a:lnTo>
                  <a:lnTo>
                    <a:pt x="18927" y="18244"/>
                  </a:lnTo>
                  <a:lnTo>
                    <a:pt x="19112" y="17632"/>
                  </a:lnTo>
                  <a:lnTo>
                    <a:pt x="19282" y="17034"/>
                  </a:lnTo>
                  <a:lnTo>
                    <a:pt x="19439" y="16422"/>
                  </a:lnTo>
                  <a:lnTo>
                    <a:pt x="19581" y="15810"/>
                  </a:lnTo>
                  <a:lnTo>
                    <a:pt x="19709" y="15184"/>
                  </a:lnTo>
                  <a:lnTo>
                    <a:pt x="19852" y="14387"/>
                  </a:lnTo>
                  <a:lnTo>
                    <a:pt x="19951" y="13590"/>
                  </a:lnTo>
                  <a:lnTo>
                    <a:pt x="20022" y="12822"/>
                  </a:lnTo>
                  <a:lnTo>
                    <a:pt x="20037" y="12452"/>
                  </a:lnTo>
                  <a:lnTo>
                    <a:pt x="20051" y="12082"/>
                  </a:lnTo>
                  <a:lnTo>
                    <a:pt x="20051" y="11712"/>
                  </a:lnTo>
                  <a:lnTo>
                    <a:pt x="20037" y="11356"/>
                  </a:lnTo>
                  <a:lnTo>
                    <a:pt x="20022" y="11001"/>
                  </a:lnTo>
                  <a:lnTo>
                    <a:pt x="19994" y="10645"/>
                  </a:lnTo>
                  <a:lnTo>
                    <a:pt x="19965" y="10303"/>
                  </a:lnTo>
                  <a:lnTo>
                    <a:pt x="19923" y="9962"/>
                  </a:lnTo>
                  <a:lnTo>
                    <a:pt x="19866" y="9620"/>
                  </a:lnTo>
                  <a:lnTo>
                    <a:pt x="19809" y="9293"/>
                  </a:lnTo>
                  <a:lnTo>
                    <a:pt x="19738" y="8966"/>
                  </a:lnTo>
                  <a:lnTo>
                    <a:pt x="19667" y="8653"/>
                  </a:lnTo>
                  <a:lnTo>
                    <a:pt x="19581" y="8340"/>
                  </a:lnTo>
                  <a:lnTo>
                    <a:pt x="19482" y="8027"/>
                  </a:lnTo>
                  <a:lnTo>
                    <a:pt x="19368" y="7728"/>
                  </a:lnTo>
                  <a:lnTo>
                    <a:pt x="19254" y="7415"/>
                  </a:lnTo>
                  <a:lnTo>
                    <a:pt x="19140" y="7130"/>
                  </a:lnTo>
                  <a:lnTo>
                    <a:pt x="19012" y="6831"/>
                  </a:lnTo>
                  <a:lnTo>
                    <a:pt x="18870" y="6561"/>
                  </a:lnTo>
                  <a:lnTo>
                    <a:pt x="18713" y="6276"/>
                  </a:lnTo>
                  <a:lnTo>
                    <a:pt x="18557" y="6006"/>
                  </a:lnTo>
                  <a:lnTo>
                    <a:pt x="18386" y="5736"/>
                  </a:lnTo>
                  <a:lnTo>
                    <a:pt x="18215" y="5465"/>
                  </a:lnTo>
                  <a:lnTo>
                    <a:pt x="18030" y="5209"/>
                  </a:lnTo>
                  <a:lnTo>
                    <a:pt x="17831" y="4967"/>
                  </a:lnTo>
                  <a:lnTo>
                    <a:pt x="17632" y="4711"/>
                  </a:lnTo>
                  <a:lnTo>
                    <a:pt x="17433" y="4498"/>
                  </a:lnTo>
                  <a:lnTo>
                    <a:pt x="17233" y="4270"/>
                  </a:lnTo>
                  <a:lnTo>
                    <a:pt x="17034" y="4071"/>
                  </a:lnTo>
                  <a:lnTo>
                    <a:pt x="16821" y="3857"/>
                  </a:lnTo>
                  <a:lnTo>
                    <a:pt x="16379" y="3473"/>
                  </a:lnTo>
                  <a:lnTo>
                    <a:pt x="15924" y="3117"/>
                  </a:lnTo>
                  <a:lnTo>
                    <a:pt x="15455" y="2790"/>
                  </a:lnTo>
                  <a:lnTo>
                    <a:pt x="14971" y="2477"/>
                  </a:lnTo>
                  <a:lnTo>
                    <a:pt x="14487" y="2192"/>
                  </a:lnTo>
                  <a:lnTo>
                    <a:pt x="13975" y="1922"/>
                  </a:lnTo>
                  <a:lnTo>
                    <a:pt x="13477" y="1694"/>
                  </a:lnTo>
                  <a:lnTo>
                    <a:pt x="12964" y="1467"/>
                  </a:lnTo>
                  <a:lnTo>
                    <a:pt x="12452" y="1267"/>
                  </a:lnTo>
                  <a:lnTo>
                    <a:pt x="11940" y="1082"/>
                  </a:lnTo>
                  <a:lnTo>
                    <a:pt x="11427" y="926"/>
                  </a:lnTo>
                  <a:lnTo>
                    <a:pt x="10929" y="783"/>
                  </a:lnTo>
                  <a:lnTo>
                    <a:pt x="10431" y="641"/>
                  </a:lnTo>
                  <a:lnTo>
                    <a:pt x="9933" y="527"/>
                  </a:lnTo>
                  <a:lnTo>
                    <a:pt x="9464" y="428"/>
                  </a:lnTo>
                  <a:lnTo>
                    <a:pt x="8994" y="342"/>
                  </a:lnTo>
                  <a:lnTo>
                    <a:pt x="8553" y="271"/>
                  </a:lnTo>
                  <a:lnTo>
                    <a:pt x="8112" y="214"/>
                  </a:lnTo>
                  <a:lnTo>
                    <a:pt x="7315" y="115"/>
                  </a:lnTo>
                  <a:lnTo>
                    <a:pt x="6604" y="44"/>
                  </a:lnTo>
                  <a:lnTo>
                    <a:pt x="6020" y="15"/>
                  </a:lnTo>
                  <a:lnTo>
                    <a:pt x="5551"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21"/>
          <p:cNvGrpSpPr/>
          <p:nvPr/>
        </p:nvGrpSpPr>
        <p:grpSpPr>
          <a:xfrm>
            <a:off x="2883438" y="1459989"/>
            <a:ext cx="367726" cy="307374"/>
            <a:chOff x="4794038" y="3489860"/>
            <a:chExt cx="367726" cy="307374"/>
          </a:xfrm>
        </p:grpSpPr>
        <p:sp>
          <p:nvSpPr>
            <p:cNvPr id="633" name="Google Shape;633;p21"/>
            <p:cNvSpPr/>
            <p:nvPr/>
          </p:nvSpPr>
          <p:spPr>
            <a:xfrm>
              <a:off x="4794038" y="3744242"/>
              <a:ext cx="367726" cy="52992"/>
            </a:xfrm>
            <a:custGeom>
              <a:avLst/>
              <a:gdLst/>
              <a:ahLst/>
              <a:cxnLst/>
              <a:rect l="l" t="t" r="r" b="b"/>
              <a:pathLst>
                <a:path w="10742" h="1548" extrusionOk="0">
                  <a:moveTo>
                    <a:pt x="191" y="0"/>
                  </a:moveTo>
                  <a:cubicBezTo>
                    <a:pt x="96" y="0"/>
                    <a:pt x="1" y="72"/>
                    <a:pt x="25" y="167"/>
                  </a:cubicBezTo>
                  <a:lnTo>
                    <a:pt x="25" y="857"/>
                  </a:lnTo>
                  <a:cubicBezTo>
                    <a:pt x="1" y="1238"/>
                    <a:pt x="311" y="1548"/>
                    <a:pt x="692" y="1548"/>
                  </a:cubicBezTo>
                  <a:lnTo>
                    <a:pt x="10051" y="1548"/>
                  </a:lnTo>
                  <a:cubicBezTo>
                    <a:pt x="10432" y="1548"/>
                    <a:pt x="10741" y="1238"/>
                    <a:pt x="10741" y="857"/>
                  </a:cubicBezTo>
                  <a:lnTo>
                    <a:pt x="10741" y="167"/>
                  </a:lnTo>
                  <a:cubicBezTo>
                    <a:pt x="10741" y="72"/>
                    <a:pt x="10646" y="0"/>
                    <a:pt x="10551" y="0"/>
                  </a:cubicBezTo>
                  <a:lnTo>
                    <a:pt x="6717" y="0"/>
                  </a:lnTo>
                  <a:lnTo>
                    <a:pt x="6574" y="357"/>
                  </a:lnTo>
                  <a:cubicBezTo>
                    <a:pt x="6526" y="429"/>
                    <a:pt x="6455" y="500"/>
                    <a:pt x="6359" y="500"/>
                  </a:cubicBezTo>
                  <a:lnTo>
                    <a:pt x="4407" y="500"/>
                  </a:lnTo>
                  <a:cubicBezTo>
                    <a:pt x="4311" y="500"/>
                    <a:pt x="4216" y="429"/>
                    <a:pt x="4192" y="357"/>
                  </a:cubicBezTo>
                  <a:lnTo>
                    <a:pt x="40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a:off x="4929393" y="3629289"/>
              <a:ext cx="97049" cy="27728"/>
            </a:xfrm>
            <a:custGeom>
              <a:avLst/>
              <a:gdLst/>
              <a:ahLst/>
              <a:cxnLst/>
              <a:rect l="l" t="t" r="r" b="b"/>
              <a:pathLst>
                <a:path w="2835" h="810" extrusionOk="0">
                  <a:moveTo>
                    <a:pt x="0" y="0"/>
                  </a:moveTo>
                  <a:lnTo>
                    <a:pt x="0" y="453"/>
                  </a:lnTo>
                  <a:cubicBezTo>
                    <a:pt x="441" y="691"/>
                    <a:pt x="929" y="810"/>
                    <a:pt x="1417" y="810"/>
                  </a:cubicBezTo>
                  <a:cubicBezTo>
                    <a:pt x="1905" y="810"/>
                    <a:pt x="2394" y="691"/>
                    <a:pt x="2834" y="453"/>
                  </a:cubicBezTo>
                  <a:lnTo>
                    <a:pt x="2834" y="0"/>
                  </a:lnTo>
                  <a:lnTo>
                    <a:pt x="1548" y="477"/>
                  </a:lnTo>
                  <a:cubicBezTo>
                    <a:pt x="1524" y="500"/>
                    <a:pt x="1477" y="500"/>
                    <a:pt x="1429" y="500"/>
                  </a:cubicBezTo>
                  <a:cubicBezTo>
                    <a:pt x="1405" y="500"/>
                    <a:pt x="1358" y="500"/>
                    <a:pt x="1334" y="477"/>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a:off x="4900843" y="3566507"/>
              <a:ext cx="155758" cy="57921"/>
            </a:xfrm>
            <a:custGeom>
              <a:avLst/>
              <a:gdLst/>
              <a:ahLst/>
              <a:cxnLst/>
              <a:rect l="l" t="t" r="r" b="b"/>
              <a:pathLst>
                <a:path w="4550" h="1692" extrusionOk="0">
                  <a:moveTo>
                    <a:pt x="2287" y="1"/>
                  </a:moveTo>
                  <a:lnTo>
                    <a:pt x="1" y="858"/>
                  </a:lnTo>
                  <a:lnTo>
                    <a:pt x="2287" y="1691"/>
                  </a:lnTo>
                  <a:lnTo>
                    <a:pt x="4549" y="858"/>
                  </a:lnTo>
                  <a:lnTo>
                    <a:pt x="22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a:off x="4809545" y="3489860"/>
              <a:ext cx="337532" cy="249521"/>
            </a:xfrm>
            <a:custGeom>
              <a:avLst/>
              <a:gdLst/>
              <a:ahLst/>
              <a:cxnLst/>
              <a:rect l="l" t="t" r="r" b="b"/>
              <a:pathLst>
                <a:path w="9860" h="7289" extrusionOk="0">
                  <a:moveTo>
                    <a:pt x="4942" y="1585"/>
                  </a:moveTo>
                  <a:cubicBezTo>
                    <a:pt x="4978" y="1585"/>
                    <a:pt x="5013" y="1597"/>
                    <a:pt x="5049" y="1620"/>
                  </a:cubicBezTo>
                  <a:lnTo>
                    <a:pt x="8240" y="2787"/>
                  </a:lnTo>
                  <a:cubicBezTo>
                    <a:pt x="8359" y="2835"/>
                    <a:pt x="8455" y="2954"/>
                    <a:pt x="8455" y="3073"/>
                  </a:cubicBezTo>
                  <a:cubicBezTo>
                    <a:pt x="8455" y="3216"/>
                    <a:pt x="8359" y="3335"/>
                    <a:pt x="8240" y="3383"/>
                  </a:cubicBezTo>
                  <a:lnTo>
                    <a:pt x="6978" y="3835"/>
                  </a:lnTo>
                  <a:lnTo>
                    <a:pt x="6978" y="4692"/>
                  </a:lnTo>
                  <a:cubicBezTo>
                    <a:pt x="6954" y="4788"/>
                    <a:pt x="6907" y="4883"/>
                    <a:pt x="6835" y="4954"/>
                  </a:cubicBezTo>
                  <a:cubicBezTo>
                    <a:pt x="6252" y="5324"/>
                    <a:pt x="5591" y="5508"/>
                    <a:pt x="4930" y="5508"/>
                  </a:cubicBezTo>
                  <a:cubicBezTo>
                    <a:pt x="4269" y="5508"/>
                    <a:pt x="3608" y="5324"/>
                    <a:pt x="3025" y="4954"/>
                  </a:cubicBezTo>
                  <a:cubicBezTo>
                    <a:pt x="2930" y="4883"/>
                    <a:pt x="2882" y="4788"/>
                    <a:pt x="2882" y="4692"/>
                  </a:cubicBezTo>
                  <a:lnTo>
                    <a:pt x="2882" y="3835"/>
                  </a:lnTo>
                  <a:lnTo>
                    <a:pt x="2572" y="3716"/>
                  </a:lnTo>
                  <a:lnTo>
                    <a:pt x="2572" y="4669"/>
                  </a:lnTo>
                  <a:cubicBezTo>
                    <a:pt x="2549" y="4859"/>
                    <a:pt x="2400" y="4954"/>
                    <a:pt x="2251" y="4954"/>
                  </a:cubicBezTo>
                  <a:cubicBezTo>
                    <a:pt x="2102" y="4954"/>
                    <a:pt x="1953" y="4859"/>
                    <a:pt x="1929" y="4669"/>
                  </a:cubicBezTo>
                  <a:lnTo>
                    <a:pt x="1929" y="3478"/>
                  </a:lnTo>
                  <a:lnTo>
                    <a:pt x="1644" y="3383"/>
                  </a:lnTo>
                  <a:cubicBezTo>
                    <a:pt x="1501" y="3335"/>
                    <a:pt x="1429" y="3216"/>
                    <a:pt x="1429" y="3073"/>
                  </a:cubicBezTo>
                  <a:cubicBezTo>
                    <a:pt x="1429" y="2954"/>
                    <a:pt x="1501" y="2835"/>
                    <a:pt x="1644" y="2787"/>
                  </a:cubicBezTo>
                  <a:lnTo>
                    <a:pt x="4835" y="1620"/>
                  </a:lnTo>
                  <a:cubicBezTo>
                    <a:pt x="4870" y="1597"/>
                    <a:pt x="4906" y="1585"/>
                    <a:pt x="4942" y="1585"/>
                  </a:cubicBezTo>
                  <a:close/>
                  <a:moveTo>
                    <a:pt x="905" y="1"/>
                  </a:moveTo>
                  <a:cubicBezTo>
                    <a:pt x="405" y="1"/>
                    <a:pt x="0" y="406"/>
                    <a:pt x="0" y="930"/>
                  </a:cubicBezTo>
                  <a:lnTo>
                    <a:pt x="0" y="6788"/>
                  </a:lnTo>
                  <a:lnTo>
                    <a:pt x="3596" y="6788"/>
                  </a:lnTo>
                  <a:cubicBezTo>
                    <a:pt x="3858" y="6788"/>
                    <a:pt x="4097" y="6931"/>
                    <a:pt x="4192" y="7169"/>
                  </a:cubicBezTo>
                  <a:lnTo>
                    <a:pt x="4168" y="7169"/>
                  </a:lnTo>
                  <a:lnTo>
                    <a:pt x="4216" y="7288"/>
                  </a:lnTo>
                  <a:lnTo>
                    <a:pt x="5644" y="7288"/>
                  </a:lnTo>
                  <a:lnTo>
                    <a:pt x="5692" y="7169"/>
                  </a:lnTo>
                  <a:cubicBezTo>
                    <a:pt x="5787" y="6931"/>
                    <a:pt x="6002" y="6788"/>
                    <a:pt x="6264" y="6788"/>
                  </a:cubicBezTo>
                  <a:lnTo>
                    <a:pt x="9860" y="6788"/>
                  </a:lnTo>
                  <a:lnTo>
                    <a:pt x="9860" y="930"/>
                  </a:lnTo>
                  <a:cubicBezTo>
                    <a:pt x="9860" y="406"/>
                    <a:pt x="9455" y="1"/>
                    <a:pt x="8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529C65E0-A535-13CC-00FA-FC45280DC919}"/>
              </a:ext>
            </a:extLst>
          </p:cNvPr>
          <p:cNvSpPr txBox="1"/>
          <p:nvPr/>
        </p:nvSpPr>
        <p:spPr>
          <a:xfrm>
            <a:off x="0" y="1170107"/>
            <a:ext cx="6867466" cy="2749471"/>
          </a:xfrm>
          <a:prstGeom prst="rect">
            <a:avLst/>
          </a:prstGeom>
          <a:noFill/>
        </p:spPr>
        <p:txBody>
          <a:bodyPr wrap="square">
            <a:spAutoFit/>
          </a:bodyPr>
          <a:lstStyle/>
          <a:p>
            <a:pPr marL="457200" lvl="0" indent="-334327" algn="just" rtl="0">
              <a:spcBef>
                <a:spcPts val="0"/>
              </a:spcBef>
              <a:spcAft>
                <a:spcPts val="0"/>
              </a:spcAft>
              <a:buSzPct val="100000"/>
              <a:buChar char="●"/>
            </a:pPr>
            <a:r>
              <a:rPr lang="en-US" dirty="0">
                <a:latin typeface="Roboto" panose="02000000000000000000" pitchFamily="2" charset="0"/>
                <a:ea typeface="Roboto" panose="02000000000000000000" pitchFamily="2" charset="0"/>
                <a:cs typeface="Roboto" panose="02000000000000000000" pitchFamily="2" charset="0"/>
              </a:rPr>
              <a:t>"Fake News Detection using Multi-Source Information and Multi-Modal Learning" by Liu et al. (2021) - In this study, the authors proposed a multi-modal learning approach for fake news detection, which used information from multiple sources, including the text, images, and user comments. The proposed method achieved an accuracy of 91.3% in detecting fake news.</a:t>
            </a:r>
          </a:p>
          <a:p>
            <a:pPr marL="122873" lvl="0" algn="just" rtl="0">
              <a:spcBef>
                <a:spcPts val="0"/>
              </a:spcBef>
              <a:spcAft>
                <a:spcPts val="0"/>
              </a:spcAft>
              <a:buSzPct val="100000"/>
            </a:pPr>
            <a:endParaRPr lang="en-US" dirty="0">
              <a:latin typeface="Roboto" panose="02000000000000000000" pitchFamily="2" charset="0"/>
              <a:ea typeface="Roboto" panose="02000000000000000000" pitchFamily="2" charset="0"/>
              <a:cs typeface="Roboto" panose="02000000000000000000" pitchFamily="2" charset="0"/>
            </a:endParaRPr>
          </a:p>
          <a:p>
            <a:pPr marL="457200" lvl="0" indent="-334327" algn="just" rtl="0">
              <a:spcBef>
                <a:spcPts val="0"/>
              </a:spcBef>
              <a:spcAft>
                <a:spcPts val="0"/>
              </a:spcAft>
              <a:buSzPct val="100000"/>
              <a:buChar char="●"/>
            </a:pPr>
            <a:r>
              <a:rPr lang="en-US" dirty="0">
                <a:latin typeface="Roboto" panose="02000000000000000000" pitchFamily="2" charset="0"/>
                <a:ea typeface="Roboto" panose="02000000000000000000" pitchFamily="2" charset="0"/>
                <a:cs typeface="Roboto" panose="02000000000000000000" pitchFamily="2" charset="0"/>
              </a:rPr>
              <a:t>"Fake News Detection using Transfer Learning and Adversarial Training" by Wang et al. (2020) - In this study, the authors proposed a fake news detection method that used transfer learning and adversarial training. The model was trained on a large dataset of news articles and was able to achieve an accuracy of 94.6% in detecting fake news.</a:t>
            </a:r>
          </a:p>
          <a:p>
            <a:pPr marL="457200" lvl="0" indent="-308610" algn="just" rtl="0">
              <a:lnSpc>
                <a:spcPct val="150000"/>
              </a:lnSpc>
              <a:spcBef>
                <a:spcPts val="0"/>
              </a:spcBef>
              <a:spcAft>
                <a:spcPts val="0"/>
              </a:spcAft>
              <a:buSzPct val="100000"/>
              <a:buChar char="●"/>
            </a:pPr>
            <a:endParaRPr lang="en-US"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457200" y="308617"/>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Datasets</a:t>
            </a:r>
            <a:endParaRPr dirty="0"/>
          </a:p>
        </p:txBody>
      </p:sp>
      <p:grpSp>
        <p:nvGrpSpPr>
          <p:cNvPr id="632" name="Google Shape;632;p21"/>
          <p:cNvGrpSpPr/>
          <p:nvPr/>
        </p:nvGrpSpPr>
        <p:grpSpPr>
          <a:xfrm>
            <a:off x="2883438" y="1459989"/>
            <a:ext cx="367726" cy="307374"/>
            <a:chOff x="4794038" y="3489860"/>
            <a:chExt cx="367726" cy="307374"/>
          </a:xfrm>
        </p:grpSpPr>
        <p:sp>
          <p:nvSpPr>
            <p:cNvPr id="633" name="Google Shape;633;p21"/>
            <p:cNvSpPr/>
            <p:nvPr/>
          </p:nvSpPr>
          <p:spPr>
            <a:xfrm>
              <a:off x="4794038" y="3744242"/>
              <a:ext cx="367726" cy="52992"/>
            </a:xfrm>
            <a:custGeom>
              <a:avLst/>
              <a:gdLst/>
              <a:ahLst/>
              <a:cxnLst/>
              <a:rect l="l" t="t" r="r" b="b"/>
              <a:pathLst>
                <a:path w="10742" h="1548" extrusionOk="0">
                  <a:moveTo>
                    <a:pt x="191" y="0"/>
                  </a:moveTo>
                  <a:cubicBezTo>
                    <a:pt x="96" y="0"/>
                    <a:pt x="1" y="72"/>
                    <a:pt x="25" y="167"/>
                  </a:cubicBezTo>
                  <a:lnTo>
                    <a:pt x="25" y="857"/>
                  </a:lnTo>
                  <a:cubicBezTo>
                    <a:pt x="1" y="1238"/>
                    <a:pt x="311" y="1548"/>
                    <a:pt x="692" y="1548"/>
                  </a:cubicBezTo>
                  <a:lnTo>
                    <a:pt x="10051" y="1548"/>
                  </a:lnTo>
                  <a:cubicBezTo>
                    <a:pt x="10432" y="1548"/>
                    <a:pt x="10741" y="1238"/>
                    <a:pt x="10741" y="857"/>
                  </a:cubicBezTo>
                  <a:lnTo>
                    <a:pt x="10741" y="167"/>
                  </a:lnTo>
                  <a:cubicBezTo>
                    <a:pt x="10741" y="72"/>
                    <a:pt x="10646" y="0"/>
                    <a:pt x="10551" y="0"/>
                  </a:cubicBezTo>
                  <a:lnTo>
                    <a:pt x="6717" y="0"/>
                  </a:lnTo>
                  <a:lnTo>
                    <a:pt x="6574" y="357"/>
                  </a:lnTo>
                  <a:cubicBezTo>
                    <a:pt x="6526" y="429"/>
                    <a:pt x="6455" y="500"/>
                    <a:pt x="6359" y="500"/>
                  </a:cubicBezTo>
                  <a:lnTo>
                    <a:pt x="4407" y="500"/>
                  </a:lnTo>
                  <a:cubicBezTo>
                    <a:pt x="4311" y="500"/>
                    <a:pt x="4216" y="429"/>
                    <a:pt x="4192" y="357"/>
                  </a:cubicBezTo>
                  <a:lnTo>
                    <a:pt x="40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a:off x="4929393" y="3629289"/>
              <a:ext cx="97049" cy="27728"/>
            </a:xfrm>
            <a:custGeom>
              <a:avLst/>
              <a:gdLst/>
              <a:ahLst/>
              <a:cxnLst/>
              <a:rect l="l" t="t" r="r" b="b"/>
              <a:pathLst>
                <a:path w="2835" h="810" extrusionOk="0">
                  <a:moveTo>
                    <a:pt x="0" y="0"/>
                  </a:moveTo>
                  <a:lnTo>
                    <a:pt x="0" y="453"/>
                  </a:lnTo>
                  <a:cubicBezTo>
                    <a:pt x="441" y="691"/>
                    <a:pt x="929" y="810"/>
                    <a:pt x="1417" y="810"/>
                  </a:cubicBezTo>
                  <a:cubicBezTo>
                    <a:pt x="1905" y="810"/>
                    <a:pt x="2394" y="691"/>
                    <a:pt x="2834" y="453"/>
                  </a:cubicBezTo>
                  <a:lnTo>
                    <a:pt x="2834" y="0"/>
                  </a:lnTo>
                  <a:lnTo>
                    <a:pt x="1548" y="477"/>
                  </a:lnTo>
                  <a:cubicBezTo>
                    <a:pt x="1524" y="500"/>
                    <a:pt x="1477" y="500"/>
                    <a:pt x="1429" y="500"/>
                  </a:cubicBezTo>
                  <a:cubicBezTo>
                    <a:pt x="1405" y="500"/>
                    <a:pt x="1358" y="500"/>
                    <a:pt x="1334" y="477"/>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a:off x="4900843" y="3566507"/>
              <a:ext cx="155758" cy="57921"/>
            </a:xfrm>
            <a:custGeom>
              <a:avLst/>
              <a:gdLst/>
              <a:ahLst/>
              <a:cxnLst/>
              <a:rect l="l" t="t" r="r" b="b"/>
              <a:pathLst>
                <a:path w="4550" h="1692" extrusionOk="0">
                  <a:moveTo>
                    <a:pt x="2287" y="1"/>
                  </a:moveTo>
                  <a:lnTo>
                    <a:pt x="1" y="858"/>
                  </a:lnTo>
                  <a:lnTo>
                    <a:pt x="2287" y="1691"/>
                  </a:lnTo>
                  <a:lnTo>
                    <a:pt x="4549" y="858"/>
                  </a:lnTo>
                  <a:lnTo>
                    <a:pt x="22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a:off x="4809545" y="3489860"/>
              <a:ext cx="337532" cy="249521"/>
            </a:xfrm>
            <a:custGeom>
              <a:avLst/>
              <a:gdLst/>
              <a:ahLst/>
              <a:cxnLst/>
              <a:rect l="l" t="t" r="r" b="b"/>
              <a:pathLst>
                <a:path w="9860" h="7289" extrusionOk="0">
                  <a:moveTo>
                    <a:pt x="4942" y="1585"/>
                  </a:moveTo>
                  <a:cubicBezTo>
                    <a:pt x="4978" y="1585"/>
                    <a:pt x="5013" y="1597"/>
                    <a:pt x="5049" y="1620"/>
                  </a:cubicBezTo>
                  <a:lnTo>
                    <a:pt x="8240" y="2787"/>
                  </a:lnTo>
                  <a:cubicBezTo>
                    <a:pt x="8359" y="2835"/>
                    <a:pt x="8455" y="2954"/>
                    <a:pt x="8455" y="3073"/>
                  </a:cubicBezTo>
                  <a:cubicBezTo>
                    <a:pt x="8455" y="3216"/>
                    <a:pt x="8359" y="3335"/>
                    <a:pt x="8240" y="3383"/>
                  </a:cubicBezTo>
                  <a:lnTo>
                    <a:pt x="6978" y="3835"/>
                  </a:lnTo>
                  <a:lnTo>
                    <a:pt x="6978" y="4692"/>
                  </a:lnTo>
                  <a:cubicBezTo>
                    <a:pt x="6954" y="4788"/>
                    <a:pt x="6907" y="4883"/>
                    <a:pt x="6835" y="4954"/>
                  </a:cubicBezTo>
                  <a:cubicBezTo>
                    <a:pt x="6252" y="5324"/>
                    <a:pt x="5591" y="5508"/>
                    <a:pt x="4930" y="5508"/>
                  </a:cubicBezTo>
                  <a:cubicBezTo>
                    <a:pt x="4269" y="5508"/>
                    <a:pt x="3608" y="5324"/>
                    <a:pt x="3025" y="4954"/>
                  </a:cubicBezTo>
                  <a:cubicBezTo>
                    <a:pt x="2930" y="4883"/>
                    <a:pt x="2882" y="4788"/>
                    <a:pt x="2882" y="4692"/>
                  </a:cubicBezTo>
                  <a:lnTo>
                    <a:pt x="2882" y="3835"/>
                  </a:lnTo>
                  <a:lnTo>
                    <a:pt x="2572" y="3716"/>
                  </a:lnTo>
                  <a:lnTo>
                    <a:pt x="2572" y="4669"/>
                  </a:lnTo>
                  <a:cubicBezTo>
                    <a:pt x="2549" y="4859"/>
                    <a:pt x="2400" y="4954"/>
                    <a:pt x="2251" y="4954"/>
                  </a:cubicBezTo>
                  <a:cubicBezTo>
                    <a:pt x="2102" y="4954"/>
                    <a:pt x="1953" y="4859"/>
                    <a:pt x="1929" y="4669"/>
                  </a:cubicBezTo>
                  <a:lnTo>
                    <a:pt x="1929" y="3478"/>
                  </a:lnTo>
                  <a:lnTo>
                    <a:pt x="1644" y="3383"/>
                  </a:lnTo>
                  <a:cubicBezTo>
                    <a:pt x="1501" y="3335"/>
                    <a:pt x="1429" y="3216"/>
                    <a:pt x="1429" y="3073"/>
                  </a:cubicBezTo>
                  <a:cubicBezTo>
                    <a:pt x="1429" y="2954"/>
                    <a:pt x="1501" y="2835"/>
                    <a:pt x="1644" y="2787"/>
                  </a:cubicBezTo>
                  <a:lnTo>
                    <a:pt x="4835" y="1620"/>
                  </a:lnTo>
                  <a:cubicBezTo>
                    <a:pt x="4870" y="1597"/>
                    <a:pt x="4906" y="1585"/>
                    <a:pt x="4942" y="1585"/>
                  </a:cubicBezTo>
                  <a:close/>
                  <a:moveTo>
                    <a:pt x="905" y="1"/>
                  </a:moveTo>
                  <a:cubicBezTo>
                    <a:pt x="405" y="1"/>
                    <a:pt x="0" y="406"/>
                    <a:pt x="0" y="930"/>
                  </a:cubicBezTo>
                  <a:lnTo>
                    <a:pt x="0" y="6788"/>
                  </a:lnTo>
                  <a:lnTo>
                    <a:pt x="3596" y="6788"/>
                  </a:lnTo>
                  <a:cubicBezTo>
                    <a:pt x="3858" y="6788"/>
                    <a:pt x="4097" y="6931"/>
                    <a:pt x="4192" y="7169"/>
                  </a:cubicBezTo>
                  <a:lnTo>
                    <a:pt x="4168" y="7169"/>
                  </a:lnTo>
                  <a:lnTo>
                    <a:pt x="4216" y="7288"/>
                  </a:lnTo>
                  <a:lnTo>
                    <a:pt x="5644" y="7288"/>
                  </a:lnTo>
                  <a:lnTo>
                    <a:pt x="5692" y="7169"/>
                  </a:lnTo>
                  <a:cubicBezTo>
                    <a:pt x="5787" y="6931"/>
                    <a:pt x="6002" y="6788"/>
                    <a:pt x="6264" y="6788"/>
                  </a:cubicBezTo>
                  <a:lnTo>
                    <a:pt x="9860" y="6788"/>
                  </a:lnTo>
                  <a:lnTo>
                    <a:pt x="9860" y="930"/>
                  </a:lnTo>
                  <a:cubicBezTo>
                    <a:pt x="9860" y="406"/>
                    <a:pt x="9455" y="1"/>
                    <a:pt x="8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529C65E0-A535-13CC-00FA-FC45280DC919}"/>
              </a:ext>
            </a:extLst>
          </p:cNvPr>
          <p:cNvSpPr txBox="1"/>
          <p:nvPr/>
        </p:nvSpPr>
        <p:spPr>
          <a:xfrm>
            <a:off x="0" y="1170107"/>
            <a:ext cx="6867466" cy="2893100"/>
          </a:xfrm>
          <a:prstGeom prst="rect">
            <a:avLst/>
          </a:prstGeom>
          <a:noFill/>
        </p:spPr>
        <p:txBody>
          <a:bodyPr wrap="square">
            <a:spAutoFit/>
          </a:bodyPr>
          <a:lstStyle/>
          <a:p>
            <a:pPr marL="457200" lvl="0" indent="-317182" algn="just" rtl="0">
              <a:spcBef>
                <a:spcPts val="0"/>
              </a:spcBef>
              <a:spcAft>
                <a:spcPts val="0"/>
              </a:spcAft>
              <a:buSzPct val="100000"/>
              <a:buChar char="●"/>
            </a:pPr>
            <a:r>
              <a:rPr lang="en-US" dirty="0">
                <a:latin typeface="Roboto" panose="02000000000000000000" pitchFamily="2" charset="0"/>
                <a:ea typeface="Roboto" panose="02000000000000000000" pitchFamily="2" charset="0"/>
                <a:cs typeface="Roboto" panose="02000000000000000000" pitchFamily="2" charset="0"/>
              </a:rPr>
              <a:t>A fake news dataset is a collection of text data that has been labeled as either fake or real news. </a:t>
            </a:r>
          </a:p>
          <a:p>
            <a:pPr marL="140018" lvl="0" algn="just" rtl="0">
              <a:spcBef>
                <a:spcPts val="0"/>
              </a:spcBef>
              <a:spcAft>
                <a:spcPts val="0"/>
              </a:spcAft>
              <a:buSzPct val="100000"/>
            </a:pPr>
            <a:endParaRPr lang="en-US" dirty="0">
              <a:latin typeface="Roboto" panose="02000000000000000000" pitchFamily="2" charset="0"/>
              <a:ea typeface="Roboto" panose="02000000000000000000" pitchFamily="2" charset="0"/>
              <a:cs typeface="Roboto" panose="02000000000000000000" pitchFamily="2" charset="0"/>
            </a:endParaRPr>
          </a:p>
          <a:p>
            <a:pPr marL="457200" lvl="0" indent="-317182" algn="just" rtl="0">
              <a:spcBef>
                <a:spcPts val="0"/>
              </a:spcBef>
              <a:spcAft>
                <a:spcPts val="0"/>
              </a:spcAft>
              <a:buSzPct val="100000"/>
              <a:buChar char="●"/>
            </a:pPr>
            <a:r>
              <a:rPr lang="en-US" dirty="0">
                <a:latin typeface="Roboto" panose="02000000000000000000" pitchFamily="2" charset="0"/>
                <a:ea typeface="Roboto" panose="02000000000000000000" pitchFamily="2" charset="0"/>
                <a:cs typeface="Roboto" panose="02000000000000000000" pitchFamily="2" charset="0"/>
              </a:rPr>
              <a:t>These datasets are used to train machine learning models to detect fake news and classify news articles as either fake or real.</a:t>
            </a:r>
          </a:p>
          <a:p>
            <a:pPr marL="457200" lvl="0" indent="-317182" algn="just" rtl="0">
              <a:spcBef>
                <a:spcPts val="0"/>
              </a:spcBef>
              <a:spcAft>
                <a:spcPts val="0"/>
              </a:spcAft>
              <a:buSzPct val="100000"/>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457200" indent="-317182" algn="just">
              <a:buSzPct val="100000"/>
              <a:buFont typeface="Arial"/>
              <a:buChar char="●"/>
            </a:pPr>
            <a:r>
              <a:rPr lang="en-US" dirty="0"/>
              <a:t>These datasets are typically created by collecting news articles from various sources and manually annotating them as fake or real. </a:t>
            </a:r>
            <a:endParaRPr lang="en-US" dirty="0">
              <a:latin typeface="Roboto" panose="02000000000000000000" pitchFamily="2" charset="0"/>
              <a:ea typeface="Roboto" panose="02000000000000000000" pitchFamily="2" charset="0"/>
              <a:cs typeface="Roboto" panose="02000000000000000000" pitchFamily="2" charset="0"/>
            </a:endParaRPr>
          </a:p>
          <a:p>
            <a:pPr marL="140018" lvl="0" algn="just" rtl="0">
              <a:spcBef>
                <a:spcPts val="0"/>
              </a:spcBef>
              <a:spcAft>
                <a:spcPts val="0"/>
              </a:spcAft>
              <a:buSzPct val="100000"/>
            </a:pPr>
            <a:r>
              <a:rPr lang="en-US" dirty="0">
                <a:latin typeface="Roboto" panose="02000000000000000000" pitchFamily="2" charset="0"/>
                <a:ea typeface="Roboto" panose="02000000000000000000" pitchFamily="2" charset="0"/>
                <a:cs typeface="Roboto" panose="02000000000000000000" pitchFamily="2" charset="0"/>
              </a:rPr>
              <a:t> </a:t>
            </a:r>
          </a:p>
          <a:p>
            <a:pPr marL="457200" lvl="0" indent="-317182" algn="just" rtl="0">
              <a:spcBef>
                <a:spcPts val="0"/>
              </a:spcBef>
              <a:spcAft>
                <a:spcPts val="0"/>
              </a:spcAft>
              <a:buSzPct val="100000"/>
              <a:buChar char="●"/>
            </a:pPr>
            <a:r>
              <a:rPr lang="en-US" dirty="0">
                <a:latin typeface="Roboto" panose="02000000000000000000" pitchFamily="2" charset="0"/>
                <a:ea typeface="Roboto" panose="02000000000000000000" pitchFamily="2" charset="0"/>
                <a:cs typeface="Roboto" panose="02000000000000000000" pitchFamily="2" charset="0"/>
              </a:rPr>
              <a:t>The dataset is split into training and testing sets and was created for a Kaggle competition</a:t>
            </a:r>
          </a:p>
          <a:p>
            <a:pPr marL="140018" lvl="0" algn="just" rtl="0">
              <a:spcBef>
                <a:spcPts val="0"/>
              </a:spcBef>
              <a:spcAft>
                <a:spcPts val="0"/>
              </a:spcAft>
              <a:buSzPct val="100000"/>
            </a:pPr>
            <a:endParaRPr lang="en-US" dirty="0">
              <a:latin typeface="Roboto" panose="02000000000000000000" pitchFamily="2" charset="0"/>
              <a:ea typeface="Roboto" panose="02000000000000000000" pitchFamily="2" charset="0"/>
              <a:cs typeface="Roboto" panose="02000000000000000000" pitchFamily="2" charset="0"/>
            </a:endParaRPr>
          </a:p>
          <a:p>
            <a:pPr marL="140018" lvl="0" algn="just" rtl="0">
              <a:spcBef>
                <a:spcPts val="0"/>
              </a:spcBef>
              <a:spcAft>
                <a:spcPts val="0"/>
              </a:spcAft>
              <a:buSzPct val="100000"/>
            </a:pPr>
            <a:endParaRPr lang="en-US" dirty="0">
              <a:latin typeface="Roboto" panose="02000000000000000000" pitchFamily="2" charset="0"/>
              <a:ea typeface="Roboto" panose="02000000000000000000" pitchFamily="2" charset="0"/>
              <a:cs typeface="Roboto" panose="02000000000000000000" pitchFamily="2" charset="0"/>
            </a:endParaRPr>
          </a:p>
        </p:txBody>
      </p:sp>
      <p:pic>
        <p:nvPicPr>
          <p:cNvPr id="1026" name="Picture 2" descr="Reddit - Dive into anything">
            <a:extLst>
              <a:ext uri="{FF2B5EF4-FFF2-40B4-BE49-F238E27FC236}">
                <a16:creationId xmlns:a16="http://schemas.microsoft.com/office/drawing/2014/main" id="{DB2FC7AF-E456-5C94-A812-1BF6DD2029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6016" y="1565596"/>
            <a:ext cx="2131026" cy="2131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677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457200" y="270911"/>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Datasets</a:t>
            </a:r>
            <a:endParaRPr dirty="0"/>
          </a:p>
        </p:txBody>
      </p:sp>
      <p:grpSp>
        <p:nvGrpSpPr>
          <p:cNvPr id="632" name="Google Shape;632;p21"/>
          <p:cNvGrpSpPr/>
          <p:nvPr/>
        </p:nvGrpSpPr>
        <p:grpSpPr>
          <a:xfrm>
            <a:off x="2883438" y="1459989"/>
            <a:ext cx="367726" cy="307374"/>
            <a:chOff x="4794038" y="3489860"/>
            <a:chExt cx="367726" cy="307374"/>
          </a:xfrm>
        </p:grpSpPr>
        <p:sp>
          <p:nvSpPr>
            <p:cNvPr id="633" name="Google Shape;633;p21"/>
            <p:cNvSpPr/>
            <p:nvPr/>
          </p:nvSpPr>
          <p:spPr>
            <a:xfrm>
              <a:off x="4794038" y="3744242"/>
              <a:ext cx="367726" cy="52992"/>
            </a:xfrm>
            <a:custGeom>
              <a:avLst/>
              <a:gdLst/>
              <a:ahLst/>
              <a:cxnLst/>
              <a:rect l="l" t="t" r="r" b="b"/>
              <a:pathLst>
                <a:path w="10742" h="1548" extrusionOk="0">
                  <a:moveTo>
                    <a:pt x="191" y="0"/>
                  </a:moveTo>
                  <a:cubicBezTo>
                    <a:pt x="96" y="0"/>
                    <a:pt x="1" y="72"/>
                    <a:pt x="25" y="167"/>
                  </a:cubicBezTo>
                  <a:lnTo>
                    <a:pt x="25" y="857"/>
                  </a:lnTo>
                  <a:cubicBezTo>
                    <a:pt x="1" y="1238"/>
                    <a:pt x="311" y="1548"/>
                    <a:pt x="692" y="1548"/>
                  </a:cubicBezTo>
                  <a:lnTo>
                    <a:pt x="10051" y="1548"/>
                  </a:lnTo>
                  <a:cubicBezTo>
                    <a:pt x="10432" y="1548"/>
                    <a:pt x="10741" y="1238"/>
                    <a:pt x="10741" y="857"/>
                  </a:cubicBezTo>
                  <a:lnTo>
                    <a:pt x="10741" y="167"/>
                  </a:lnTo>
                  <a:cubicBezTo>
                    <a:pt x="10741" y="72"/>
                    <a:pt x="10646" y="0"/>
                    <a:pt x="10551" y="0"/>
                  </a:cubicBezTo>
                  <a:lnTo>
                    <a:pt x="6717" y="0"/>
                  </a:lnTo>
                  <a:lnTo>
                    <a:pt x="6574" y="357"/>
                  </a:lnTo>
                  <a:cubicBezTo>
                    <a:pt x="6526" y="429"/>
                    <a:pt x="6455" y="500"/>
                    <a:pt x="6359" y="500"/>
                  </a:cubicBezTo>
                  <a:lnTo>
                    <a:pt x="4407" y="500"/>
                  </a:lnTo>
                  <a:cubicBezTo>
                    <a:pt x="4311" y="500"/>
                    <a:pt x="4216" y="429"/>
                    <a:pt x="4192" y="357"/>
                  </a:cubicBezTo>
                  <a:lnTo>
                    <a:pt x="40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a:off x="4929393" y="3629289"/>
              <a:ext cx="97049" cy="27728"/>
            </a:xfrm>
            <a:custGeom>
              <a:avLst/>
              <a:gdLst/>
              <a:ahLst/>
              <a:cxnLst/>
              <a:rect l="l" t="t" r="r" b="b"/>
              <a:pathLst>
                <a:path w="2835" h="810" extrusionOk="0">
                  <a:moveTo>
                    <a:pt x="0" y="0"/>
                  </a:moveTo>
                  <a:lnTo>
                    <a:pt x="0" y="453"/>
                  </a:lnTo>
                  <a:cubicBezTo>
                    <a:pt x="441" y="691"/>
                    <a:pt x="929" y="810"/>
                    <a:pt x="1417" y="810"/>
                  </a:cubicBezTo>
                  <a:cubicBezTo>
                    <a:pt x="1905" y="810"/>
                    <a:pt x="2394" y="691"/>
                    <a:pt x="2834" y="453"/>
                  </a:cubicBezTo>
                  <a:lnTo>
                    <a:pt x="2834" y="0"/>
                  </a:lnTo>
                  <a:lnTo>
                    <a:pt x="1548" y="477"/>
                  </a:lnTo>
                  <a:cubicBezTo>
                    <a:pt x="1524" y="500"/>
                    <a:pt x="1477" y="500"/>
                    <a:pt x="1429" y="500"/>
                  </a:cubicBezTo>
                  <a:cubicBezTo>
                    <a:pt x="1405" y="500"/>
                    <a:pt x="1358" y="500"/>
                    <a:pt x="1334" y="477"/>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a:off x="4900843" y="3566507"/>
              <a:ext cx="155758" cy="57921"/>
            </a:xfrm>
            <a:custGeom>
              <a:avLst/>
              <a:gdLst/>
              <a:ahLst/>
              <a:cxnLst/>
              <a:rect l="l" t="t" r="r" b="b"/>
              <a:pathLst>
                <a:path w="4550" h="1692" extrusionOk="0">
                  <a:moveTo>
                    <a:pt x="2287" y="1"/>
                  </a:moveTo>
                  <a:lnTo>
                    <a:pt x="1" y="858"/>
                  </a:lnTo>
                  <a:lnTo>
                    <a:pt x="2287" y="1691"/>
                  </a:lnTo>
                  <a:lnTo>
                    <a:pt x="4549" y="858"/>
                  </a:lnTo>
                  <a:lnTo>
                    <a:pt x="22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a:off x="4809545" y="3489860"/>
              <a:ext cx="337532" cy="249521"/>
            </a:xfrm>
            <a:custGeom>
              <a:avLst/>
              <a:gdLst/>
              <a:ahLst/>
              <a:cxnLst/>
              <a:rect l="l" t="t" r="r" b="b"/>
              <a:pathLst>
                <a:path w="9860" h="7289" extrusionOk="0">
                  <a:moveTo>
                    <a:pt x="4942" y="1585"/>
                  </a:moveTo>
                  <a:cubicBezTo>
                    <a:pt x="4978" y="1585"/>
                    <a:pt x="5013" y="1597"/>
                    <a:pt x="5049" y="1620"/>
                  </a:cubicBezTo>
                  <a:lnTo>
                    <a:pt x="8240" y="2787"/>
                  </a:lnTo>
                  <a:cubicBezTo>
                    <a:pt x="8359" y="2835"/>
                    <a:pt x="8455" y="2954"/>
                    <a:pt x="8455" y="3073"/>
                  </a:cubicBezTo>
                  <a:cubicBezTo>
                    <a:pt x="8455" y="3216"/>
                    <a:pt x="8359" y="3335"/>
                    <a:pt x="8240" y="3383"/>
                  </a:cubicBezTo>
                  <a:lnTo>
                    <a:pt x="6978" y="3835"/>
                  </a:lnTo>
                  <a:lnTo>
                    <a:pt x="6978" y="4692"/>
                  </a:lnTo>
                  <a:cubicBezTo>
                    <a:pt x="6954" y="4788"/>
                    <a:pt x="6907" y="4883"/>
                    <a:pt x="6835" y="4954"/>
                  </a:cubicBezTo>
                  <a:cubicBezTo>
                    <a:pt x="6252" y="5324"/>
                    <a:pt x="5591" y="5508"/>
                    <a:pt x="4930" y="5508"/>
                  </a:cubicBezTo>
                  <a:cubicBezTo>
                    <a:pt x="4269" y="5508"/>
                    <a:pt x="3608" y="5324"/>
                    <a:pt x="3025" y="4954"/>
                  </a:cubicBezTo>
                  <a:cubicBezTo>
                    <a:pt x="2930" y="4883"/>
                    <a:pt x="2882" y="4788"/>
                    <a:pt x="2882" y="4692"/>
                  </a:cubicBezTo>
                  <a:lnTo>
                    <a:pt x="2882" y="3835"/>
                  </a:lnTo>
                  <a:lnTo>
                    <a:pt x="2572" y="3716"/>
                  </a:lnTo>
                  <a:lnTo>
                    <a:pt x="2572" y="4669"/>
                  </a:lnTo>
                  <a:cubicBezTo>
                    <a:pt x="2549" y="4859"/>
                    <a:pt x="2400" y="4954"/>
                    <a:pt x="2251" y="4954"/>
                  </a:cubicBezTo>
                  <a:cubicBezTo>
                    <a:pt x="2102" y="4954"/>
                    <a:pt x="1953" y="4859"/>
                    <a:pt x="1929" y="4669"/>
                  </a:cubicBezTo>
                  <a:lnTo>
                    <a:pt x="1929" y="3478"/>
                  </a:lnTo>
                  <a:lnTo>
                    <a:pt x="1644" y="3383"/>
                  </a:lnTo>
                  <a:cubicBezTo>
                    <a:pt x="1501" y="3335"/>
                    <a:pt x="1429" y="3216"/>
                    <a:pt x="1429" y="3073"/>
                  </a:cubicBezTo>
                  <a:cubicBezTo>
                    <a:pt x="1429" y="2954"/>
                    <a:pt x="1501" y="2835"/>
                    <a:pt x="1644" y="2787"/>
                  </a:cubicBezTo>
                  <a:lnTo>
                    <a:pt x="4835" y="1620"/>
                  </a:lnTo>
                  <a:cubicBezTo>
                    <a:pt x="4870" y="1597"/>
                    <a:pt x="4906" y="1585"/>
                    <a:pt x="4942" y="1585"/>
                  </a:cubicBezTo>
                  <a:close/>
                  <a:moveTo>
                    <a:pt x="905" y="1"/>
                  </a:moveTo>
                  <a:cubicBezTo>
                    <a:pt x="405" y="1"/>
                    <a:pt x="0" y="406"/>
                    <a:pt x="0" y="930"/>
                  </a:cubicBezTo>
                  <a:lnTo>
                    <a:pt x="0" y="6788"/>
                  </a:lnTo>
                  <a:lnTo>
                    <a:pt x="3596" y="6788"/>
                  </a:lnTo>
                  <a:cubicBezTo>
                    <a:pt x="3858" y="6788"/>
                    <a:pt x="4097" y="6931"/>
                    <a:pt x="4192" y="7169"/>
                  </a:cubicBezTo>
                  <a:lnTo>
                    <a:pt x="4168" y="7169"/>
                  </a:lnTo>
                  <a:lnTo>
                    <a:pt x="4216" y="7288"/>
                  </a:lnTo>
                  <a:lnTo>
                    <a:pt x="5644" y="7288"/>
                  </a:lnTo>
                  <a:lnTo>
                    <a:pt x="5692" y="7169"/>
                  </a:lnTo>
                  <a:cubicBezTo>
                    <a:pt x="5787" y="6931"/>
                    <a:pt x="6002" y="6788"/>
                    <a:pt x="6264" y="6788"/>
                  </a:cubicBezTo>
                  <a:lnTo>
                    <a:pt x="9860" y="6788"/>
                  </a:lnTo>
                  <a:lnTo>
                    <a:pt x="9860" y="930"/>
                  </a:lnTo>
                  <a:cubicBezTo>
                    <a:pt x="9860" y="406"/>
                    <a:pt x="9455" y="1"/>
                    <a:pt x="8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Reddit - Dive into anything">
            <a:extLst>
              <a:ext uri="{FF2B5EF4-FFF2-40B4-BE49-F238E27FC236}">
                <a16:creationId xmlns:a16="http://schemas.microsoft.com/office/drawing/2014/main" id="{DB2FC7AF-E456-5C94-A812-1BF6DD2029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6016" y="1565596"/>
            <a:ext cx="2131026" cy="2131026"/>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16;p23">
            <a:extLst>
              <a:ext uri="{FF2B5EF4-FFF2-40B4-BE49-F238E27FC236}">
                <a16:creationId xmlns:a16="http://schemas.microsoft.com/office/drawing/2014/main" id="{94D52D13-3037-0FF7-C1A2-9B06C7C2C53C}"/>
              </a:ext>
            </a:extLst>
          </p:cNvPr>
          <p:cNvPicPr preferRelativeResize="0"/>
          <p:nvPr/>
        </p:nvPicPr>
        <p:blipFill>
          <a:blip r:embed="rId4">
            <a:alphaModFix/>
          </a:blip>
          <a:stretch>
            <a:fillRect/>
          </a:stretch>
        </p:blipFill>
        <p:spPr>
          <a:xfrm>
            <a:off x="779689" y="1129770"/>
            <a:ext cx="5943600" cy="3609975"/>
          </a:xfrm>
          <a:prstGeom prst="rect">
            <a:avLst/>
          </a:prstGeom>
          <a:noFill/>
          <a:ln>
            <a:noFill/>
          </a:ln>
        </p:spPr>
      </p:pic>
    </p:spTree>
    <p:extLst>
      <p:ext uri="{BB962C8B-B14F-4D97-AF65-F5344CB8AC3E}">
        <p14:creationId xmlns:p14="http://schemas.microsoft.com/office/powerpoint/2010/main" val="2648816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375473" y="339681"/>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Datasets</a:t>
            </a:r>
            <a:endParaRPr dirty="0"/>
          </a:p>
        </p:txBody>
      </p:sp>
      <p:grpSp>
        <p:nvGrpSpPr>
          <p:cNvPr id="632" name="Google Shape;632;p21"/>
          <p:cNvGrpSpPr/>
          <p:nvPr/>
        </p:nvGrpSpPr>
        <p:grpSpPr>
          <a:xfrm>
            <a:off x="2883438" y="1459989"/>
            <a:ext cx="367726" cy="307374"/>
            <a:chOff x="4794038" y="3489860"/>
            <a:chExt cx="367726" cy="307374"/>
          </a:xfrm>
        </p:grpSpPr>
        <p:sp>
          <p:nvSpPr>
            <p:cNvPr id="633" name="Google Shape;633;p21"/>
            <p:cNvSpPr/>
            <p:nvPr/>
          </p:nvSpPr>
          <p:spPr>
            <a:xfrm>
              <a:off x="4794038" y="3744242"/>
              <a:ext cx="367726" cy="52992"/>
            </a:xfrm>
            <a:custGeom>
              <a:avLst/>
              <a:gdLst/>
              <a:ahLst/>
              <a:cxnLst/>
              <a:rect l="l" t="t" r="r" b="b"/>
              <a:pathLst>
                <a:path w="10742" h="1548" extrusionOk="0">
                  <a:moveTo>
                    <a:pt x="191" y="0"/>
                  </a:moveTo>
                  <a:cubicBezTo>
                    <a:pt x="96" y="0"/>
                    <a:pt x="1" y="72"/>
                    <a:pt x="25" y="167"/>
                  </a:cubicBezTo>
                  <a:lnTo>
                    <a:pt x="25" y="857"/>
                  </a:lnTo>
                  <a:cubicBezTo>
                    <a:pt x="1" y="1238"/>
                    <a:pt x="311" y="1548"/>
                    <a:pt x="692" y="1548"/>
                  </a:cubicBezTo>
                  <a:lnTo>
                    <a:pt x="10051" y="1548"/>
                  </a:lnTo>
                  <a:cubicBezTo>
                    <a:pt x="10432" y="1548"/>
                    <a:pt x="10741" y="1238"/>
                    <a:pt x="10741" y="857"/>
                  </a:cubicBezTo>
                  <a:lnTo>
                    <a:pt x="10741" y="167"/>
                  </a:lnTo>
                  <a:cubicBezTo>
                    <a:pt x="10741" y="72"/>
                    <a:pt x="10646" y="0"/>
                    <a:pt x="10551" y="0"/>
                  </a:cubicBezTo>
                  <a:lnTo>
                    <a:pt x="6717" y="0"/>
                  </a:lnTo>
                  <a:lnTo>
                    <a:pt x="6574" y="357"/>
                  </a:lnTo>
                  <a:cubicBezTo>
                    <a:pt x="6526" y="429"/>
                    <a:pt x="6455" y="500"/>
                    <a:pt x="6359" y="500"/>
                  </a:cubicBezTo>
                  <a:lnTo>
                    <a:pt x="4407" y="500"/>
                  </a:lnTo>
                  <a:cubicBezTo>
                    <a:pt x="4311" y="500"/>
                    <a:pt x="4216" y="429"/>
                    <a:pt x="4192" y="357"/>
                  </a:cubicBezTo>
                  <a:lnTo>
                    <a:pt x="40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a:off x="4929393" y="3629289"/>
              <a:ext cx="97049" cy="27728"/>
            </a:xfrm>
            <a:custGeom>
              <a:avLst/>
              <a:gdLst/>
              <a:ahLst/>
              <a:cxnLst/>
              <a:rect l="l" t="t" r="r" b="b"/>
              <a:pathLst>
                <a:path w="2835" h="810" extrusionOk="0">
                  <a:moveTo>
                    <a:pt x="0" y="0"/>
                  </a:moveTo>
                  <a:lnTo>
                    <a:pt x="0" y="453"/>
                  </a:lnTo>
                  <a:cubicBezTo>
                    <a:pt x="441" y="691"/>
                    <a:pt x="929" y="810"/>
                    <a:pt x="1417" y="810"/>
                  </a:cubicBezTo>
                  <a:cubicBezTo>
                    <a:pt x="1905" y="810"/>
                    <a:pt x="2394" y="691"/>
                    <a:pt x="2834" y="453"/>
                  </a:cubicBezTo>
                  <a:lnTo>
                    <a:pt x="2834" y="0"/>
                  </a:lnTo>
                  <a:lnTo>
                    <a:pt x="1548" y="477"/>
                  </a:lnTo>
                  <a:cubicBezTo>
                    <a:pt x="1524" y="500"/>
                    <a:pt x="1477" y="500"/>
                    <a:pt x="1429" y="500"/>
                  </a:cubicBezTo>
                  <a:cubicBezTo>
                    <a:pt x="1405" y="500"/>
                    <a:pt x="1358" y="500"/>
                    <a:pt x="1334" y="477"/>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a:off x="4900843" y="3566507"/>
              <a:ext cx="155758" cy="57921"/>
            </a:xfrm>
            <a:custGeom>
              <a:avLst/>
              <a:gdLst/>
              <a:ahLst/>
              <a:cxnLst/>
              <a:rect l="l" t="t" r="r" b="b"/>
              <a:pathLst>
                <a:path w="4550" h="1692" extrusionOk="0">
                  <a:moveTo>
                    <a:pt x="2287" y="1"/>
                  </a:moveTo>
                  <a:lnTo>
                    <a:pt x="1" y="858"/>
                  </a:lnTo>
                  <a:lnTo>
                    <a:pt x="2287" y="1691"/>
                  </a:lnTo>
                  <a:lnTo>
                    <a:pt x="4549" y="858"/>
                  </a:lnTo>
                  <a:lnTo>
                    <a:pt x="22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a:off x="4809545" y="3489860"/>
              <a:ext cx="337532" cy="249521"/>
            </a:xfrm>
            <a:custGeom>
              <a:avLst/>
              <a:gdLst/>
              <a:ahLst/>
              <a:cxnLst/>
              <a:rect l="l" t="t" r="r" b="b"/>
              <a:pathLst>
                <a:path w="9860" h="7289" extrusionOk="0">
                  <a:moveTo>
                    <a:pt x="4942" y="1585"/>
                  </a:moveTo>
                  <a:cubicBezTo>
                    <a:pt x="4978" y="1585"/>
                    <a:pt x="5013" y="1597"/>
                    <a:pt x="5049" y="1620"/>
                  </a:cubicBezTo>
                  <a:lnTo>
                    <a:pt x="8240" y="2787"/>
                  </a:lnTo>
                  <a:cubicBezTo>
                    <a:pt x="8359" y="2835"/>
                    <a:pt x="8455" y="2954"/>
                    <a:pt x="8455" y="3073"/>
                  </a:cubicBezTo>
                  <a:cubicBezTo>
                    <a:pt x="8455" y="3216"/>
                    <a:pt x="8359" y="3335"/>
                    <a:pt x="8240" y="3383"/>
                  </a:cubicBezTo>
                  <a:lnTo>
                    <a:pt x="6978" y="3835"/>
                  </a:lnTo>
                  <a:lnTo>
                    <a:pt x="6978" y="4692"/>
                  </a:lnTo>
                  <a:cubicBezTo>
                    <a:pt x="6954" y="4788"/>
                    <a:pt x="6907" y="4883"/>
                    <a:pt x="6835" y="4954"/>
                  </a:cubicBezTo>
                  <a:cubicBezTo>
                    <a:pt x="6252" y="5324"/>
                    <a:pt x="5591" y="5508"/>
                    <a:pt x="4930" y="5508"/>
                  </a:cubicBezTo>
                  <a:cubicBezTo>
                    <a:pt x="4269" y="5508"/>
                    <a:pt x="3608" y="5324"/>
                    <a:pt x="3025" y="4954"/>
                  </a:cubicBezTo>
                  <a:cubicBezTo>
                    <a:pt x="2930" y="4883"/>
                    <a:pt x="2882" y="4788"/>
                    <a:pt x="2882" y="4692"/>
                  </a:cubicBezTo>
                  <a:lnTo>
                    <a:pt x="2882" y="3835"/>
                  </a:lnTo>
                  <a:lnTo>
                    <a:pt x="2572" y="3716"/>
                  </a:lnTo>
                  <a:lnTo>
                    <a:pt x="2572" y="4669"/>
                  </a:lnTo>
                  <a:cubicBezTo>
                    <a:pt x="2549" y="4859"/>
                    <a:pt x="2400" y="4954"/>
                    <a:pt x="2251" y="4954"/>
                  </a:cubicBezTo>
                  <a:cubicBezTo>
                    <a:pt x="2102" y="4954"/>
                    <a:pt x="1953" y="4859"/>
                    <a:pt x="1929" y="4669"/>
                  </a:cubicBezTo>
                  <a:lnTo>
                    <a:pt x="1929" y="3478"/>
                  </a:lnTo>
                  <a:lnTo>
                    <a:pt x="1644" y="3383"/>
                  </a:lnTo>
                  <a:cubicBezTo>
                    <a:pt x="1501" y="3335"/>
                    <a:pt x="1429" y="3216"/>
                    <a:pt x="1429" y="3073"/>
                  </a:cubicBezTo>
                  <a:cubicBezTo>
                    <a:pt x="1429" y="2954"/>
                    <a:pt x="1501" y="2835"/>
                    <a:pt x="1644" y="2787"/>
                  </a:cubicBezTo>
                  <a:lnTo>
                    <a:pt x="4835" y="1620"/>
                  </a:lnTo>
                  <a:cubicBezTo>
                    <a:pt x="4870" y="1597"/>
                    <a:pt x="4906" y="1585"/>
                    <a:pt x="4942" y="1585"/>
                  </a:cubicBezTo>
                  <a:close/>
                  <a:moveTo>
                    <a:pt x="905" y="1"/>
                  </a:moveTo>
                  <a:cubicBezTo>
                    <a:pt x="405" y="1"/>
                    <a:pt x="0" y="406"/>
                    <a:pt x="0" y="930"/>
                  </a:cubicBezTo>
                  <a:lnTo>
                    <a:pt x="0" y="6788"/>
                  </a:lnTo>
                  <a:lnTo>
                    <a:pt x="3596" y="6788"/>
                  </a:lnTo>
                  <a:cubicBezTo>
                    <a:pt x="3858" y="6788"/>
                    <a:pt x="4097" y="6931"/>
                    <a:pt x="4192" y="7169"/>
                  </a:cubicBezTo>
                  <a:lnTo>
                    <a:pt x="4168" y="7169"/>
                  </a:lnTo>
                  <a:lnTo>
                    <a:pt x="4216" y="7288"/>
                  </a:lnTo>
                  <a:lnTo>
                    <a:pt x="5644" y="7288"/>
                  </a:lnTo>
                  <a:lnTo>
                    <a:pt x="5692" y="7169"/>
                  </a:lnTo>
                  <a:cubicBezTo>
                    <a:pt x="5787" y="6931"/>
                    <a:pt x="6002" y="6788"/>
                    <a:pt x="6264" y="6788"/>
                  </a:cubicBezTo>
                  <a:lnTo>
                    <a:pt x="9860" y="6788"/>
                  </a:lnTo>
                  <a:lnTo>
                    <a:pt x="9860" y="930"/>
                  </a:lnTo>
                  <a:cubicBezTo>
                    <a:pt x="9860" y="406"/>
                    <a:pt x="9455" y="1"/>
                    <a:pt x="8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Reddit - Dive into anything">
            <a:extLst>
              <a:ext uri="{FF2B5EF4-FFF2-40B4-BE49-F238E27FC236}">
                <a16:creationId xmlns:a16="http://schemas.microsoft.com/office/drawing/2014/main" id="{DB2FC7AF-E456-5C94-A812-1BF6DD2029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6016" y="1565596"/>
            <a:ext cx="2131026" cy="21310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6B6EA15-7886-A788-85D9-C1483C3E4B92}"/>
              </a:ext>
            </a:extLst>
          </p:cNvPr>
          <p:cNvSpPr txBox="1"/>
          <p:nvPr/>
        </p:nvSpPr>
        <p:spPr>
          <a:xfrm>
            <a:off x="375473" y="1084517"/>
            <a:ext cx="6520543" cy="3108543"/>
          </a:xfrm>
          <a:prstGeom prst="rect">
            <a:avLst/>
          </a:prstGeom>
          <a:noFill/>
        </p:spPr>
        <p:txBody>
          <a:bodyPr wrap="square">
            <a:spAutoFit/>
          </a:bodyPr>
          <a:lstStyle/>
          <a:p>
            <a:pPr marL="457200" lvl="0" indent="-334327" algn="just" rtl="0">
              <a:spcBef>
                <a:spcPts val="0"/>
              </a:spcBef>
              <a:spcAft>
                <a:spcPts val="0"/>
              </a:spcAft>
              <a:buSzPct val="100000"/>
              <a:buChar char="●"/>
            </a:pPr>
            <a:r>
              <a:rPr lang="en-US" dirty="0">
                <a:latin typeface="Roboto" panose="02000000000000000000" pitchFamily="2" charset="0"/>
                <a:ea typeface="Roboto" panose="02000000000000000000" pitchFamily="2" charset="0"/>
                <a:cs typeface="Roboto" panose="02000000000000000000" pitchFamily="2" charset="0"/>
              </a:rPr>
              <a:t>These datasets are essential for developing and evaluating fake news detection models. </a:t>
            </a:r>
          </a:p>
          <a:p>
            <a:pPr marL="122873" lvl="0" algn="just" rtl="0">
              <a:spcBef>
                <a:spcPts val="0"/>
              </a:spcBef>
              <a:spcAft>
                <a:spcPts val="0"/>
              </a:spcAft>
              <a:buSzPct val="100000"/>
            </a:pPr>
            <a:endParaRPr lang="en-US" dirty="0">
              <a:latin typeface="Roboto" panose="02000000000000000000" pitchFamily="2" charset="0"/>
              <a:ea typeface="Roboto" panose="02000000000000000000" pitchFamily="2" charset="0"/>
              <a:cs typeface="Roboto" panose="02000000000000000000" pitchFamily="2" charset="0"/>
            </a:endParaRPr>
          </a:p>
          <a:p>
            <a:pPr marL="457200" lvl="0" indent="-334327" algn="just" rtl="0">
              <a:spcBef>
                <a:spcPts val="0"/>
              </a:spcBef>
              <a:spcAft>
                <a:spcPts val="0"/>
              </a:spcAft>
              <a:buSzPct val="100000"/>
              <a:buChar char="●"/>
            </a:pPr>
            <a:r>
              <a:rPr lang="en-US" dirty="0">
                <a:latin typeface="Roboto" panose="02000000000000000000" pitchFamily="2" charset="0"/>
                <a:ea typeface="Roboto" panose="02000000000000000000" pitchFamily="2" charset="0"/>
                <a:cs typeface="Roboto" panose="02000000000000000000" pitchFamily="2" charset="0"/>
              </a:rPr>
              <a:t>They provide a diverse set of news articles with varying degrees of credibility, allowing researchers to create models that are robust and generalize well to different types of data. </a:t>
            </a:r>
          </a:p>
          <a:p>
            <a:pPr marL="122873" lvl="0" algn="just" rtl="0">
              <a:spcBef>
                <a:spcPts val="0"/>
              </a:spcBef>
              <a:spcAft>
                <a:spcPts val="0"/>
              </a:spcAft>
              <a:buSzPct val="100000"/>
            </a:pPr>
            <a:endParaRPr lang="en-US" dirty="0">
              <a:latin typeface="Roboto" panose="02000000000000000000" pitchFamily="2" charset="0"/>
              <a:ea typeface="Roboto" panose="02000000000000000000" pitchFamily="2" charset="0"/>
              <a:cs typeface="Roboto" panose="02000000000000000000" pitchFamily="2" charset="0"/>
            </a:endParaRPr>
          </a:p>
          <a:p>
            <a:pPr marL="457200" lvl="0" indent="-334327" algn="just" rtl="0">
              <a:spcBef>
                <a:spcPts val="0"/>
              </a:spcBef>
              <a:spcAft>
                <a:spcPts val="0"/>
              </a:spcAft>
              <a:buSzPct val="100000"/>
              <a:buChar char="●"/>
            </a:pPr>
            <a:r>
              <a:rPr lang="en-US" dirty="0">
                <a:latin typeface="Roboto" panose="02000000000000000000" pitchFamily="2" charset="0"/>
                <a:ea typeface="Roboto" panose="02000000000000000000" pitchFamily="2" charset="0"/>
                <a:cs typeface="Roboto" panose="02000000000000000000" pitchFamily="2" charset="0"/>
              </a:rPr>
              <a:t>There are two datasets one for fake news and one for true news. In true news, there is 21417 news, and in fake news, there is 23481 news.</a:t>
            </a:r>
          </a:p>
          <a:p>
            <a:pPr marL="122873" lvl="0" algn="just" rtl="0">
              <a:spcBef>
                <a:spcPts val="0"/>
              </a:spcBef>
              <a:spcAft>
                <a:spcPts val="0"/>
              </a:spcAft>
              <a:buSzPct val="100000"/>
            </a:pPr>
            <a:endParaRPr lang="en-US" dirty="0">
              <a:latin typeface="Roboto" panose="02000000000000000000" pitchFamily="2" charset="0"/>
              <a:ea typeface="Roboto" panose="02000000000000000000" pitchFamily="2" charset="0"/>
              <a:cs typeface="Roboto" panose="02000000000000000000" pitchFamily="2" charset="0"/>
            </a:endParaRPr>
          </a:p>
          <a:p>
            <a:pPr marL="457200" lvl="0" indent="-334327" algn="just" rtl="0">
              <a:spcBef>
                <a:spcPts val="0"/>
              </a:spcBef>
              <a:spcAft>
                <a:spcPts val="0"/>
              </a:spcAft>
              <a:buSzPct val="100000"/>
              <a:buChar char="●"/>
            </a:pPr>
            <a:r>
              <a:rPr lang="en-US" dirty="0">
                <a:latin typeface="Roboto" panose="02000000000000000000" pitchFamily="2" charset="0"/>
                <a:ea typeface="Roboto" panose="02000000000000000000" pitchFamily="2" charset="0"/>
                <a:cs typeface="Roboto" panose="02000000000000000000" pitchFamily="2" charset="0"/>
              </a:rPr>
              <a:t>Both datasets have a label column in which 1 is for fake news and 0 for true news. </a:t>
            </a:r>
          </a:p>
          <a:p>
            <a:pPr marL="122873" lvl="0" algn="just" rtl="0">
              <a:spcBef>
                <a:spcPts val="0"/>
              </a:spcBef>
              <a:spcAft>
                <a:spcPts val="0"/>
              </a:spcAft>
              <a:buSzPct val="100000"/>
            </a:pPr>
            <a:endParaRPr lang="en-US" dirty="0">
              <a:latin typeface="Roboto" panose="02000000000000000000" pitchFamily="2" charset="0"/>
              <a:ea typeface="Roboto" panose="02000000000000000000" pitchFamily="2" charset="0"/>
              <a:cs typeface="Roboto" panose="02000000000000000000" pitchFamily="2" charset="0"/>
            </a:endParaRPr>
          </a:p>
          <a:p>
            <a:pPr marL="457200" lvl="0" indent="-334327" algn="just" rtl="0">
              <a:spcBef>
                <a:spcPts val="0"/>
              </a:spcBef>
              <a:spcAft>
                <a:spcPts val="0"/>
              </a:spcAft>
              <a:buSzPct val="100000"/>
              <a:buChar char="●"/>
            </a:pPr>
            <a:r>
              <a:rPr lang="en-US" dirty="0">
                <a:latin typeface="Roboto" panose="02000000000000000000" pitchFamily="2" charset="0"/>
                <a:ea typeface="Roboto" panose="02000000000000000000" pitchFamily="2" charset="0"/>
                <a:cs typeface="Roboto" panose="02000000000000000000" pitchFamily="2" charset="0"/>
              </a:rPr>
              <a:t>We combined both datasets using pandas' built-in function.</a:t>
            </a:r>
          </a:p>
        </p:txBody>
      </p:sp>
    </p:spTree>
    <p:extLst>
      <p:ext uri="{BB962C8B-B14F-4D97-AF65-F5344CB8AC3E}">
        <p14:creationId xmlns:p14="http://schemas.microsoft.com/office/powerpoint/2010/main" val="3424977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grpSp>
        <p:nvGrpSpPr>
          <p:cNvPr id="632" name="Google Shape;632;p21"/>
          <p:cNvGrpSpPr/>
          <p:nvPr/>
        </p:nvGrpSpPr>
        <p:grpSpPr>
          <a:xfrm>
            <a:off x="2883438" y="1459989"/>
            <a:ext cx="367726" cy="307374"/>
            <a:chOff x="4794038" y="3489860"/>
            <a:chExt cx="367726" cy="307374"/>
          </a:xfrm>
        </p:grpSpPr>
        <p:sp>
          <p:nvSpPr>
            <p:cNvPr id="633" name="Google Shape;633;p21"/>
            <p:cNvSpPr/>
            <p:nvPr/>
          </p:nvSpPr>
          <p:spPr>
            <a:xfrm>
              <a:off x="4794038" y="3744242"/>
              <a:ext cx="367726" cy="52992"/>
            </a:xfrm>
            <a:custGeom>
              <a:avLst/>
              <a:gdLst/>
              <a:ahLst/>
              <a:cxnLst/>
              <a:rect l="l" t="t" r="r" b="b"/>
              <a:pathLst>
                <a:path w="10742" h="1548" extrusionOk="0">
                  <a:moveTo>
                    <a:pt x="191" y="0"/>
                  </a:moveTo>
                  <a:cubicBezTo>
                    <a:pt x="96" y="0"/>
                    <a:pt x="1" y="72"/>
                    <a:pt x="25" y="167"/>
                  </a:cubicBezTo>
                  <a:lnTo>
                    <a:pt x="25" y="857"/>
                  </a:lnTo>
                  <a:cubicBezTo>
                    <a:pt x="1" y="1238"/>
                    <a:pt x="311" y="1548"/>
                    <a:pt x="692" y="1548"/>
                  </a:cubicBezTo>
                  <a:lnTo>
                    <a:pt x="10051" y="1548"/>
                  </a:lnTo>
                  <a:cubicBezTo>
                    <a:pt x="10432" y="1548"/>
                    <a:pt x="10741" y="1238"/>
                    <a:pt x="10741" y="857"/>
                  </a:cubicBezTo>
                  <a:lnTo>
                    <a:pt x="10741" y="167"/>
                  </a:lnTo>
                  <a:cubicBezTo>
                    <a:pt x="10741" y="72"/>
                    <a:pt x="10646" y="0"/>
                    <a:pt x="10551" y="0"/>
                  </a:cubicBezTo>
                  <a:lnTo>
                    <a:pt x="6717" y="0"/>
                  </a:lnTo>
                  <a:lnTo>
                    <a:pt x="6574" y="357"/>
                  </a:lnTo>
                  <a:cubicBezTo>
                    <a:pt x="6526" y="429"/>
                    <a:pt x="6455" y="500"/>
                    <a:pt x="6359" y="500"/>
                  </a:cubicBezTo>
                  <a:lnTo>
                    <a:pt x="4407" y="500"/>
                  </a:lnTo>
                  <a:cubicBezTo>
                    <a:pt x="4311" y="500"/>
                    <a:pt x="4216" y="429"/>
                    <a:pt x="4192" y="357"/>
                  </a:cubicBezTo>
                  <a:lnTo>
                    <a:pt x="40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a:off x="4929393" y="3629289"/>
              <a:ext cx="97049" cy="27728"/>
            </a:xfrm>
            <a:custGeom>
              <a:avLst/>
              <a:gdLst/>
              <a:ahLst/>
              <a:cxnLst/>
              <a:rect l="l" t="t" r="r" b="b"/>
              <a:pathLst>
                <a:path w="2835" h="810" extrusionOk="0">
                  <a:moveTo>
                    <a:pt x="0" y="0"/>
                  </a:moveTo>
                  <a:lnTo>
                    <a:pt x="0" y="453"/>
                  </a:lnTo>
                  <a:cubicBezTo>
                    <a:pt x="441" y="691"/>
                    <a:pt x="929" y="810"/>
                    <a:pt x="1417" y="810"/>
                  </a:cubicBezTo>
                  <a:cubicBezTo>
                    <a:pt x="1905" y="810"/>
                    <a:pt x="2394" y="691"/>
                    <a:pt x="2834" y="453"/>
                  </a:cubicBezTo>
                  <a:lnTo>
                    <a:pt x="2834" y="0"/>
                  </a:lnTo>
                  <a:lnTo>
                    <a:pt x="1548" y="477"/>
                  </a:lnTo>
                  <a:cubicBezTo>
                    <a:pt x="1524" y="500"/>
                    <a:pt x="1477" y="500"/>
                    <a:pt x="1429" y="500"/>
                  </a:cubicBezTo>
                  <a:cubicBezTo>
                    <a:pt x="1405" y="500"/>
                    <a:pt x="1358" y="500"/>
                    <a:pt x="1334" y="477"/>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a:off x="4900843" y="3566507"/>
              <a:ext cx="155758" cy="57921"/>
            </a:xfrm>
            <a:custGeom>
              <a:avLst/>
              <a:gdLst/>
              <a:ahLst/>
              <a:cxnLst/>
              <a:rect l="l" t="t" r="r" b="b"/>
              <a:pathLst>
                <a:path w="4550" h="1692" extrusionOk="0">
                  <a:moveTo>
                    <a:pt x="2287" y="1"/>
                  </a:moveTo>
                  <a:lnTo>
                    <a:pt x="1" y="858"/>
                  </a:lnTo>
                  <a:lnTo>
                    <a:pt x="2287" y="1691"/>
                  </a:lnTo>
                  <a:lnTo>
                    <a:pt x="4549" y="858"/>
                  </a:lnTo>
                  <a:lnTo>
                    <a:pt x="22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a:off x="4809545" y="3489860"/>
              <a:ext cx="337532" cy="249521"/>
            </a:xfrm>
            <a:custGeom>
              <a:avLst/>
              <a:gdLst/>
              <a:ahLst/>
              <a:cxnLst/>
              <a:rect l="l" t="t" r="r" b="b"/>
              <a:pathLst>
                <a:path w="9860" h="7289" extrusionOk="0">
                  <a:moveTo>
                    <a:pt x="4942" y="1585"/>
                  </a:moveTo>
                  <a:cubicBezTo>
                    <a:pt x="4978" y="1585"/>
                    <a:pt x="5013" y="1597"/>
                    <a:pt x="5049" y="1620"/>
                  </a:cubicBezTo>
                  <a:lnTo>
                    <a:pt x="8240" y="2787"/>
                  </a:lnTo>
                  <a:cubicBezTo>
                    <a:pt x="8359" y="2835"/>
                    <a:pt x="8455" y="2954"/>
                    <a:pt x="8455" y="3073"/>
                  </a:cubicBezTo>
                  <a:cubicBezTo>
                    <a:pt x="8455" y="3216"/>
                    <a:pt x="8359" y="3335"/>
                    <a:pt x="8240" y="3383"/>
                  </a:cubicBezTo>
                  <a:lnTo>
                    <a:pt x="6978" y="3835"/>
                  </a:lnTo>
                  <a:lnTo>
                    <a:pt x="6978" y="4692"/>
                  </a:lnTo>
                  <a:cubicBezTo>
                    <a:pt x="6954" y="4788"/>
                    <a:pt x="6907" y="4883"/>
                    <a:pt x="6835" y="4954"/>
                  </a:cubicBezTo>
                  <a:cubicBezTo>
                    <a:pt x="6252" y="5324"/>
                    <a:pt x="5591" y="5508"/>
                    <a:pt x="4930" y="5508"/>
                  </a:cubicBezTo>
                  <a:cubicBezTo>
                    <a:pt x="4269" y="5508"/>
                    <a:pt x="3608" y="5324"/>
                    <a:pt x="3025" y="4954"/>
                  </a:cubicBezTo>
                  <a:cubicBezTo>
                    <a:pt x="2930" y="4883"/>
                    <a:pt x="2882" y="4788"/>
                    <a:pt x="2882" y="4692"/>
                  </a:cubicBezTo>
                  <a:lnTo>
                    <a:pt x="2882" y="3835"/>
                  </a:lnTo>
                  <a:lnTo>
                    <a:pt x="2572" y="3716"/>
                  </a:lnTo>
                  <a:lnTo>
                    <a:pt x="2572" y="4669"/>
                  </a:lnTo>
                  <a:cubicBezTo>
                    <a:pt x="2549" y="4859"/>
                    <a:pt x="2400" y="4954"/>
                    <a:pt x="2251" y="4954"/>
                  </a:cubicBezTo>
                  <a:cubicBezTo>
                    <a:pt x="2102" y="4954"/>
                    <a:pt x="1953" y="4859"/>
                    <a:pt x="1929" y="4669"/>
                  </a:cubicBezTo>
                  <a:lnTo>
                    <a:pt x="1929" y="3478"/>
                  </a:lnTo>
                  <a:lnTo>
                    <a:pt x="1644" y="3383"/>
                  </a:lnTo>
                  <a:cubicBezTo>
                    <a:pt x="1501" y="3335"/>
                    <a:pt x="1429" y="3216"/>
                    <a:pt x="1429" y="3073"/>
                  </a:cubicBezTo>
                  <a:cubicBezTo>
                    <a:pt x="1429" y="2954"/>
                    <a:pt x="1501" y="2835"/>
                    <a:pt x="1644" y="2787"/>
                  </a:cubicBezTo>
                  <a:lnTo>
                    <a:pt x="4835" y="1620"/>
                  </a:lnTo>
                  <a:cubicBezTo>
                    <a:pt x="4870" y="1597"/>
                    <a:pt x="4906" y="1585"/>
                    <a:pt x="4942" y="1585"/>
                  </a:cubicBezTo>
                  <a:close/>
                  <a:moveTo>
                    <a:pt x="905" y="1"/>
                  </a:moveTo>
                  <a:cubicBezTo>
                    <a:pt x="405" y="1"/>
                    <a:pt x="0" y="406"/>
                    <a:pt x="0" y="930"/>
                  </a:cubicBezTo>
                  <a:lnTo>
                    <a:pt x="0" y="6788"/>
                  </a:lnTo>
                  <a:lnTo>
                    <a:pt x="3596" y="6788"/>
                  </a:lnTo>
                  <a:cubicBezTo>
                    <a:pt x="3858" y="6788"/>
                    <a:pt x="4097" y="6931"/>
                    <a:pt x="4192" y="7169"/>
                  </a:cubicBezTo>
                  <a:lnTo>
                    <a:pt x="4168" y="7169"/>
                  </a:lnTo>
                  <a:lnTo>
                    <a:pt x="4216" y="7288"/>
                  </a:lnTo>
                  <a:lnTo>
                    <a:pt x="5644" y="7288"/>
                  </a:lnTo>
                  <a:lnTo>
                    <a:pt x="5692" y="7169"/>
                  </a:lnTo>
                  <a:cubicBezTo>
                    <a:pt x="5787" y="6931"/>
                    <a:pt x="6002" y="6788"/>
                    <a:pt x="6264" y="6788"/>
                  </a:cubicBezTo>
                  <a:lnTo>
                    <a:pt x="9860" y="6788"/>
                  </a:lnTo>
                  <a:lnTo>
                    <a:pt x="9860" y="930"/>
                  </a:lnTo>
                  <a:cubicBezTo>
                    <a:pt x="9860" y="406"/>
                    <a:pt x="9455" y="1"/>
                    <a:pt x="8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Data Preprocessing in Machine Learning [Steps &amp; Techniques]">
            <a:extLst>
              <a:ext uri="{FF2B5EF4-FFF2-40B4-BE49-F238E27FC236}">
                <a16:creationId xmlns:a16="http://schemas.microsoft.com/office/drawing/2014/main" id="{A253AE71-FD44-F041-7273-95846DFA1C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500" y="52703"/>
            <a:ext cx="7610700" cy="5012870"/>
          </a:xfrm>
          <a:prstGeom prst="rect">
            <a:avLst/>
          </a:prstGeom>
          <a:noFill/>
          <a:extLst>
            <a:ext uri="{909E8E84-426E-40DD-AFC4-6F175D3DCCD1}">
              <a14:hiddenFill xmlns:a14="http://schemas.microsoft.com/office/drawing/2010/main">
                <a:solidFill>
                  <a:srgbClr val="FFFFFF"/>
                </a:solidFill>
              </a14:hiddenFill>
            </a:ext>
          </a:extLst>
        </p:spPr>
      </p:pic>
      <p:sp>
        <p:nvSpPr>
          <p:cNvPr id="5" name="Flowchart: Terminator 4">
            <a:extLst>
              <a:ext uri="{FF2B5EF4-FFF2-40B4-BE49-F238E27FC236}">
                <a16:creationId xmlns:a16="http://schemas.microsoft.com/office/drawing/2014/main" id="{B73DA6FC-9241-C894-BA73-DCA356814DE4}"/>
              </a:ext>
            </a:extLst>
          </p:cNvPr>
          <p:cNvSpPr/>
          <p:nvPr/>
        </p:nvSpPr>
        <p:spPr>
          <a:xfrm>
            <a:off x="4004441" y="769356"/>
            <a:ext cx="1299079" cy="580171"/>
          </a:xfrm>
          <a:prstGeom prst="flowChartTermina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latin typeface="Roboto" panose="02000000000000000000" pitchFamily="2" charset="0"/>
                <a:ea typeface="Roboto" panose="02000000000000000000" pitchFamily="2" charset="0"/>
                <a:cs typeface="Roboto" panose="02000000000000000000" pitchFamily="2" charset="0"/>
              </a:rPr>
              <a:t>Data Quality</a:t>
            </a:r>
          </a:p>
        </p:txBody>
      </p:sp>
      <p:sp>
        <p:nvSpPr>
          <p:cNvPr id="6" name="Flowchart: Terminator 5">
            <a:extLst>
              <a:ext uri="{FF2B5EF4-FFF2-40B4-BE49-F238E27FC236}">
                <a16:creationId xmlns:a16="http://schemas.microsoft.com/office/drawing/2014/main" id="{137A52DD-0CCE-82D8-0EFF-EA6F16D1DF9B}"/>
              </a:ext>
            </a:extLst>
          </p:cNvPr>
          <p:cNvSpPr/>
          <p:nvPr/>
        </p:nvSpPr>
        <p:spPr>
          <a:xfrm>
            <a:off x="2233898" y="2281664"/>
            <a:ext cx="1299079" cy="580171"/>
          </a:xfrm>
          <a:prstGeom prst="flowChartTermina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latin typeface="Roboto" panose="02000000000000000000" pitchFamily="2" charset="0"/>
                <a:ea typeface="Roboto" panose="02000000000000000000" pitchFamily="2" charset="0"/>
                <a:cs typeface="Roboto" panose="02000000000000000000" pitchFamily="2" charset="0"/>
              </a:rPr>
              <a:t>Data Cleaning</a:t>
            </a:r>
          </a:p>
        </p:txBody>
      </p:sp>
      <p:sp>
        <p:nvSpPr>
          <p:cNvPr id="7" name="Flowchart: Terminator 6">
            <a:extLst>
              <a:ext uri="{FF2B5EF4-FFF2-40B4-BE49-F238E27FC236}">
                <a16:creationId xmlns:a16="http://schemas.microsoft.com/office/drawing/2014/main" id="{7839509A-CFDC-FDDE-A1FC-4B210BB764C1}"/>
              </a:ext>
            </a:extLst>
          </p:cNvPr>
          <p:cNvSpPr/>
          <p:nvPr/>
        </p:nvSpPr>
        <p:spPr>
          <a:xfrm>
            <a:off x="5789698" y="2281663"/>
            <a:ext cx="1299079" cy="580171"/>
          </a:xfrm>
          <a:prstGeom prst="flowChartTermina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latin typeface="Roboto" panose="02000000000000000000" pitchFamily="2" charset="0"/>
                <a:ea typeface="Roboto" panose="02000000000000000000" pitchFamily="2" charset="0"/>
                <a:cs typeface="Roboto" panose="02000000000000000000" pitchFamily="2" charset="0"/>
              </a:rPr>
              <a:t>Feature Selection</a:t>
            </a:r>
          </a:p>
        </p:txBody>
      </p:sp>
      <p:sp>
        <p:nvSpPr>
          <p:cNvPr id="8" name="Flowchart: Terminator 7">
            <a:extLst>
              <a:ext uri="{FF2B5EF4-FFF2-40B4-BE49-F238E27FC236}">
                <a16:creationId xmlns:a16="http://schemas.microsoft.com/office/drawing/2014/main" id="{53BF57EA-D782-BA61-E6E7-007C3CE0C23A}"/>
              </a:ext>
            </a:extLst>
          </p:cNvPr>
          <p:cNvSpPr/>
          <p:nvPr/>
        </p:nvSpPr>
        <p:spPr>
          <a:xfrm>
            <a:off x="3736629" y="3703919"/>
            <a:ext cx="1832442" cy="580171"/>
          </a:xfrm>
          <a:prstGeom prst="flowChartTermina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latin typeface="Roboto" panose="02000000000000000000" pitchFamily="2" charset="0"/>
                <a:ea typeface="Roboto" panose="02000000000000000000" pitchFamily="2" charset="0"/>
                <a:cs typeface="Roboto" panose="02000000000000000000" pitchFamily="2" charset="0"/>
              </a:rPr>
              <a:t>Data Normalization</a:t>
            </a:r>
          </a:p>
        </p:txBody>
      </p:sp>
    </p:spTree>
    <p:extLst>
      <p:ext uri="{BB962C8B-B14F-4D97-AF65-F5344CB8AC3E}">
        <p14:creationId xmlns:p14="http://schemas.microsoft.com/office/powerpoint/2010/main" val="4231459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375473" y="236243"/>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Dataset Visualization</a:t>
            </a:r>
            <a:endParaRPr dirty="0"/>
          </a:p>
        </p:txBody>
      </p:sp>
      <p:grpSp>
        <p:nvGrpSpPr>
          <p:cNvPr id="632" name="Google Shape;632;p21"/>
          <p:cNvGrpSpPr/>
          <p:nvPr/>
        </p:nvGrpSpPr>
        <p:grpSpPr>
          <a:xfrm>
            <a:off x="2883438" y="1459989"/>
            <a:ext cx="367726" cy="307374"/>
            <a:chOff x="4794038" y="3489860"/>
            <a:chExt cx="367726" cy="307374"/>
          </a:xfrm>
        </p:grpSpPr>
        <p:sp>
          <p:nvSpPr>
            <p:cNvPr id="633" name="Google Shape;633;p21"/>
            <p:cNvSpPr/>
            <p:nvPr/>
          </p:nvSpPr>
          <p:spPr>
            <a:xfrm>
              <a:off x="4794038" y="3744242"/>
              <a:ext cx="367726" cy="52992"/>
            </a:xfrm>
            <a:custGeom>
              <a:avLst/>
              <a:gdLst/>
              <a:ahLst/>
              <a:cxnLst/>
              <a:rect l="l" t="t" r="r" b="b"/>
              <a:pathLst>
                <a:path w="10742" h="1548" extrusionOk="0">
                  <a:moveTo>
                    <a:pt x="191" y="0"/>
                  </a:moveTo>
                  <a:cubicBezTo>
                    <a:pt x="96" y="0"/>
                    <a:pt x="1" y="72"/>
                    <a:pt x="25" y="167"/>
                  </a:cubicBezTo>
                  <a:lnTo>
                    <a:pt x="25" y="857"/>
                  </a:lnTo>
                  <a:cubicBezTo>
                    <a:pt x="1" y="1238"/>
                    <a:pt x="311" y="1548"/>
                    <a:pt x="692" y="1548"/>
                  </a:cubicBezTo>
                  <a:lnTo>
                    <a:pt x="10051" y="1548"/>
                  </a:lnTo>
                  <a:cubicBezTo>
                    <a:pt x="10432" y="1548"/>
                    <a:pt x="10741" y="1238"/>
                    <a:pt x="10741" y="857"/>
                  </a:cubicBezTo>
                  <a:lnTo>
                    <a:pt x="10741" y="167"/>
                  </a:lnTo>
                  <a:cubicBezTo>
                    <a:pt x="10741" y="72"/>
                    <a:pt x="10646" y="0"/>
                    <a:pt x="10551" y="0"/>
                  </a:cubicBezTo>
                  <a:lnTo>
                    <a:pt x="6717" y="0"/>
                  </a:lnTo>
                  <a:lnTo>
                    <a:pt x="6574" y="357"/>
                  </a:lnTo>
                  <a:cubicBezTo>
                    <a:pt x="6526" y="429"/>
                    <a:pt x="6455" y="500"/>
                    <a:pt x="6359" y="500"/>
                  </a:cubicBezTo>
                  <a:lnTo>
                    <a:pt x="4407" y="500"/>
                  </a:lnTo>
                  <a:cubicBezTo>
                    <a:pt x="4311" y="500"/>
                    <a:pt x="4216" y="429"/>
                    <a:pt x="4192" y="357"/>
                  </a:cubicBezTo>
                  <a:lnTo>
                    <a:pt x="40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a:off x="4929393" y="3629289"/>
              <a:ext cx="97049" cy="27728"/>
            </a:xfrm>
            <a:custGeom>
              <a:avLst/>
              <a:gdLst/>
              <a:ahLst/>
              <a:cxnLst/>
              <a:rect l="l" t="t" r="r" b="b"/>
              <a:pathLst>
                <a:path w="2835" h="810" extrusionOk="0">
                  <a:moveTo>
                    <a:pt x="0" y="0"/>
                  </a:moveTo>
                  <a:lnTo>
                    <a:pt x="0" y="453"/>
                  </a:lnTo>
                  <a:cubicBezTo>
                    <a:pt x="441" y="691"/>
                    <a:pt x="929" y="810"/>
                    <a:pt x="1417" y="810"/>
                  </a:cubicBezTo>
                  <a:cubicBezTo>
                    <a:pt x="1905" y="810"/>
                    <a:pt x="2394" y="691"/>
                    <a:pt x="2834" y="453"/>
                  </a:cubicBezTo>
                  <a:lnTo>
                    <a:pt x="2834" y="0"/>
                  </a:lnTo>
                  <a:lnTo>
                    <a:pt x="1548" y="477"/>
                  </a:lnTo>
                  <a:cubicBezTo>
                    <a:pt x="1524" y="500"/>
                    <a:pt x="1477" y="500"/>
                    <a:pt x="1429" y="500"/>
                  </a:cubicBezTo>
                  <a:cubicBezTo>
                    <a:pt x="1405" y="500"/>
                    <a:pt x="1358" y="500"/>
                    <a:pt x="1334" y="477"/>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a:off x="4900843" y="3566507"/>
              <a:ext cx="155758" cy="57921"/>
            </a:xfrm>
            <a:custGeom>
              <a:avLst/>
              <a:gdLst/>
              <a:ahLst/>
              <a:cxnLst/>
              <a:rect l="l" t="t" r="r" b="b"/>
              <a:pathLst>
                <a:path w="4550" h="1692" extrusionOk="0">
                  <a:moveTo>
                    <a:pt x="2287" y="1"/>
                  </a:moveTo>
                  <a:lnTo>
                    <a:pt x="1" y="858"/>
                  </a:lnTo>
                  <a:lnTo>
                    <a:pt x="2287" y="1691"/>
                  </a:lnTo>
                  <a:lnTo>
                    <a:pt x="4549" y="858"/>
                  </a:lnTo>
                  <a:lnTo>
                    <a:pt x="22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a:off x="4809545" y="3489860"/>
              <a:ext cx="337532" cy="249521"/>
            </a:xfrm>
            <a:custGeom>
              <a:avLst/>
              <a:gdLst/>
              <a:ahLst/>
              <a:cxnLst/>
              <a:rect l="l" t="t" r="r" b="b"/>
              <a:pathLst>
                <a:path w="9860" h="7289" extrusionOk="0">
                  <a:moveTo>
                    <a:pt x="4942" y="1585"/>
                  </a:moveTo>
                  <a:cubicBezTo>
                    <a:pt x="4978" y="1585"/>
                    <a:pt x="5013" y="1597"/>
                    <a:pt x="5049" y="1620"/>
                  </a:cubicBezTo>
                  <a:lnTo>
                    <a:pt x="8240" y="2787"/>
                  </a:lnTo>
                  <a:cubicBezTo>
                    <a:pt x="8359" y="2835"/>
                    <a:pt x="8455" y="2954"/>
                    <a:pt x="8455" y="3073"/>
                  </a:cubicBezTo>
                  <a:cubicBezTo>
                    <a:pt x="8455" y="3216"/>
                    <a:pt x="8359" y="3335"/>
                    <a:pt x="8240" y="3383"/>
                  </a:cubicBezTo>
                  <a:lnTo>
                    <a:pt x="6978" y="3835"/>
                  </a:lnTo>
                  <a:lnTo>
                    <a:pt x="6978" y="4692"/>
                  </a:lnTo>
                  <a:cubicBezTo>
                    <a:pt x="6954" y="4788"/>
                    <a:pt x="6907" y="4883"/>
                    <a:pt x="6835" y="4954"/>
                  </a:cubicBezTo>
                  <a:cubicBezTo>
                    <a:pt x="6252" y="5324"/>
                    <a:pt x="5591" y="5508"/>
                    <a:pt x="4930" y="5508"/>
                  </a:cubicBezTo>
                  <a:cubicBezTo>
                    <a:pt x="4269" y="5508"/>
                    <a:pt x="3608" y="5324"/>
                    <a:pt x="3025" y="4954"/>
                  </a:cubicBezTo>
                  <a:cubicBezTo>
                    <a:pt x="2930" y="4883"/>
                    <a:pt x="2882" y="4788"/>
                    <a:pt x="2882" y="4692"/>
                  </a:cubicBezTo>
                  <a:lnTo>
                    <a:pt x="2882" y="3835"/>
                  </a:lnTo>
                  <a:lnTo>
                    <a:pt x="2572" y="3716"/>
                  </a:lnTo>
                  <a:lnTo>
                    <a:pt x="2572" y="4669"/>
                  </a:lnTo>
                  <a:cubicBezTo>
                    <a:pt x="2549" y="4859"/>
                    <a:pt x="2400" y="4954"/>
                    <a:pt x="2251" y="4954"/>
                  </a:cubicBezTo>
                  <a:cubicBezTo>
                    <a:pt x="2102" y="4954"/>
                    <a:pt x="1953" y="4859"/>
                    <a:pt x="1929" y="4669"/>
                  </a:cubicBezTo>
                  <a:lnTo>
                    <a:pt x="1929" y="3478"/>
                  </a:lnTo>
                  <a:lnTo>
                    <a:pt x="1644" y="3383"/>
                  </a:lnTo>
                  <a:cubicBezTo>
                    <a:pt x="1501" y="3335"/>
                    <a:pt x="1429" y="3216"/>
                    <a:pt x="1429" y="3073"/>
                  </a:cubicBezTo>
                  <a:cubicBezTo>
                    <a:pt x="1429" y="2954"/>
                    <a:pt x="1501" y="2835"/>
                    <a:pt x="1644" y="2787"/>
                  </a:cubicBezTo>
                  <a:lnTo>
                    <a:pt x="4835" y="1620"/>
                  </a:lnTo>
                  <a:cubicBezTo>
                    <a:pt x="4870" y="1597"/>
                    <a:pt x="4906" y="1585"/>
                    <a:pt x="4942" y="1585"/>
                  </a:cubicBezTo>
                  <a:close/>
                  <a:moveTo>
                    <a:pt x="905" y="1"/>
                  </a:moveTo>
                  <a:cubicBezTo>
                    <a:pt x="405" y="1"/>
                    <a:pt x="0" y="406"/>
                    <a:pt x="0" y="930"/>
                  </a:cubicBezTo>
                  <a:lnTo>
                    <a:pt x="0" y="6788"/>
                  </a:lnTo>
                  <a:lnTo>
                    <a:pt x="3596" y="6788"/>
                  </a:lnTo>
                  <a:cubicBezTo>
                    <a:pt x="3858" y="6788"/>
                    <a:pt x="4097" y="6931"/>
                    <a:pt x="4192" y="7169"/>
                  </a:cubicBezTo>
                  <a:lnTo>
                    <a:pt x="4168" y="7169"/>
                  </a:lnTo>
                  <a:lnTo>
                    <a:pt x="4216" y="7288"/>
                  </a:lnTo>
                  <a:lnTo>
                    <a:pt x="5644" y="7288"/>
                  </a:lnTo>
                  <a:lnTo>
                    <a:pt x="5692" y="7169"/>
                  </a:lnTo>
                  <a:cubicBezTo>
                    <a:pt x="5787" y="6931"/>
                    <a:pt x="6002" y="6788"/>
                    <a:pt x="6264" y="6788"/>
                  </a:cubicBezTo>
                  <a:lnTo>
                    <a:pt x="9860" y="6788"/>
                  </a:lnTo>
                  <a:lnTo>
                    <a:pt x="9860" y="930"/>
                  </a:lnTo>
                  <a:cubicBezTo>
                    <a:pt x="9860" y="406"/>
                    <a:pt x="9455" y="1"/>
                    <a:pt x="8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96B6EA15-7886-A788-85D9-C1483C3E4B92}"/>
              </a:ext>
            </a:extLst>
          </p:cNvPr>
          <p:cNvSpPr txBox="1"/>
          <p:nvPr/>
        </p:nvSpPr>
        <p:spPr>
          <a:xfrm>
            <a:off x="233727" y="885924"/>
            <a:ext cx="6034873" cy="4257576"/>
          </a:xfrm>
          <a:prstGeom prst="rect">
            <a:avLst/>
          </a:prstGeom>
          <a:noFill/>
        </p:spPr>
        <p:txBody>
          <a:bodyPr wrap="square">
            <a:spAutoFit/>
          </a:bodyPr>
          <a:lstStyle/>
          <a:p>
            <a:pPr marL="457200" lvl="0" indent="-317182" algn="just" rtl="0">
              <a:spcBef>
                <a:spcPts val="0"/>
              </a:spcBef>
              <a:spcAft>
                <a:spcPts val="0"/>
              </a:spcAft>
              <a:buSzPct val="100000"/>
              <a:buChar char="●"/>
            </a:pPr>
            <a:r>
              <a:rPr lang="en-US" dirty="0">
                <a:latin typeface="Roboto" panose="02000000000000000000" pitchFamily="2" charset="0"/>
                <a:ea typeface="Roboto" panose="02000000000000000000" pitchFamily="2" charset="0"/>
                <a:cs typeface="Roboto" panose="02000000000000000000" pitchFamily="2" charset="0"/>
              </a:rPr>
              <a:t>One common type of visualization used in natural language processing is the word cloud. </a:t>
            </a:r>
          </a:p>
          <a:p>
            <a:pPr marL="140018" lvl="0" algn="just" rtl="0">
              <a:spcBef>
                <a:spcPts val="0"/>
              </a:spcBef>
              <a:spcAft>
                <a:spcPts val="0"/>
              </a:spcAft>
              <a:buSzPct val="100000"/>
            </a:pPr>
            <a:endParaRPr lang="en-US" dirty="0">
              <a:latin typeface="Roboto" panose="02000000000000000000" pitchFamily="2" charset="0"/>
              <a:ea typeface="Roboto" panose="02000000000000000000" pitchFamily="2" charset="0"/>
              <a:cs typeface="Roboto" panose="02000000000000000000" pitchFamily="2" charset="0"/>
            </a:endParaRPr>
          </a:p>
          <a:p>
            <a:pPr marL="457200" lvl="0" indent="-317182" algn="just" rtl="0">
              <a:spcBef>
                <a:spcPts val="0"/>
              </a:spcBef>
              <a:spcAft>
                <a:spcPts val="0"/>
              </a:spcAft>
              <a:buSzPct val="100000"/>
              <a:buChar char="●"/>
            </a:pPr>
            <a:r>
              <a:rPr lang="en-US" dirty="0">
                <a:latin typeface="Roboto" panose="02000000000000000000" pitchFamily="2" charset="0"/>
                <a:ea typeface="Roboto" panose="02000000000000000000" pitchFamily="2" charset="0"/>
                <a:cs typeface="Roboto" panose="02000000000000000000" pitchFamily="2" charset="0"/>
              </a:rPr>
              <a:t>A word cloud is a graphical representation of the most frequently occurring words in a piece of text.</a:t>
            </a:r>
          </a:p>
          <a:p>
            <a:pPr marL="140018" lvl="0" algn="just" rtl="0">
              <a:spcBef>
                <a:spcPts val="0"/>
              </a:spcBef>
              <a:spcAft>
                <a:spcPts val="0"/>
              </a:spcAft>
              <a:buSzPct val="100000"/>
            </a:pPr>
            <a:endParaRPr lang="en-US" dirty="0">
              <a:latin typeface="Roboto" panose="02000000000000000000" pitchFamily="2" charset="0"/>
              <a:ea typeface="Roboto" panose="02000000000000000000" pitchFamily="2" charset="0"/>
              <a:cs typeface="Roboto" panose="02000000000000000000" pitchFamily="2" charset="0"/>
            </a:endParaRPr>
          </a:p>
          <a:p>
            <a:pPr marL="457200" lvl="0" indent="-317182" algn="just" rtl="0">
              <a:spcBef>
                <a:spcPts val="0"/>
              </a:spcBef>
              <a:spcAft>
                <a:spcPts val="0"/>
              </a:spcAft>
              <a:buSzPct val="100000"/>
              <a:buChar char="●"/>
            </a:pPr>
            <a:r>
              <a:rPr lang="en-US" dirty="0">
                <a:latin typeface="Roboto" panose="02000000000000000000" pitchFamily="2" charset="0"/>
                <a:ea typeface="Roboto" panose="02000000000000000000" pitchFamily="2" charset="0"/>
                <a:cs typeface="Roboto" panose="02000000000000000000" pitchFamily="2" charset="0"/>
              </a:rPr>
              <a:t>Word clouds are useful in visualizing the most important or prominent words in a corpus of text. </a:t>
            </a:r>
          </a:p>
          <a:p>
            <a:pPr marL="140018" lvl="0" algn="just" rtl="0">
              <a:spcBef>
                <a:spcPts val="0"/>
              </a:spcBef>
              <a:spcAft>
                <a:spcPts val="0"/>
              </a:spcAft>
              <a:buSzPct val="100000"/>
            </a:pPr>
            <a:endParaRPr lang="en-US" dirty="0">
              <a:latin typeface="Roboto" panose="02000000000000000000" pitchFamily="2" charset="0"/>
              <a:ea typeface="Roboto" panose="02000000000000000000" pitchFamily="2" charset="0"/>
              <a:cs typeface="Roboto" panose="02000000000000000000" pitchFamily="2" charset="0"/>
            </a:endParaRPr>
          </a:p>
          <a:p>
            <a:pPr marL="457200" lvl="0" indent="-317182" algn="just" rtl="0">
              <a:spcBef>
                <a:spcPts val="0"/>
              </a:spcBef>
              <a:spcAft>
                <a:spcPts val="0"/>
              </a:spcAft>
              <a:buSzPct val="100000"/>
              <a:buChar char="●"/>
            </a:pPr>
            <a:r>
              <a:rPr lang="en-US" dirty="0">
                <a:latin typeface="Roboto" panose="02000000000000000000" pitchFamily="2" charset="0"/>
                <a:ea typeface="Roboto" panose="02000000000000000000" pitchFamily="2" charset="0"/>
                <a:cs typeface="Roboto" panose="02000000000000000000" pitchFamily="2" charset="0"/>
              </a:rPr>
              <a:t>This can be helpful in identifying patterns or topics that emerge from the data, as well as in identifying common words or phrases that may be useful in feature extraction or other natural language processing tasks.</a:t>
            </a:r>
          </a:p>
          <a:p>
            <a:pPr marL="140018" lvl="0" algn="just" rtl="0">
              <a:spcBef>
                <a:spcPts val="0"/>
              </a:spcBef>
              <a:spcAft>
                <a:spcPts val="0"/>
              </a:spcAft>
              <a:buSzPct val="100000"/>
            </a:pPr>
            <a:endParaRPr lang="en-US" dirty="0">
              <a:latin typeface="Roboto" panose="02000000000000000000" pitchFamily="2" charset="0"/>
              <a:ea typeface="Roboto" panose="02000000000000000000" pitchFamily="2" charset="0"/>
              <a:cs typeface="Roboto" panose="02000000000000000000" pitchFamily="2" charset="0"/>
            </a:endParaRPr>
          </a:p>
          <a:p>
            <a:pPr marL="457200" lvl="0" indent="-317182" algn="just" rtl="0">
              <a:spcBef>
                <a:spcPts val="0"/>
              </a:spcBef>
              <a:spcAft>
                <a:spcPts val="0"/>
              </a:spcAft>
              <a:buSzPct val="100000"/>
              <a:buChar char="●"/>
            </a:pPr>
            <a:r>
              <a:rPr lang="en-US" dirty="0">
                <a:latin typeface="Roboto" panose="02000000000000000000" pitchFamily="2" charset="0"/>
                <a:ea typeface="Roboto" panose="02000000000000000000" pitchFamily="2" charset="0"/>
                <a:cs typeface="Roboto" panose="02000000000000000000" pitchFamily="2" charset="0"/>
              </a:rPr>
              <a:t> For example, in fake news detection, a word cloud can help to identify frequently used words in both fake and real news articles, which can be used to inform feature selection and other preprocessing steps.</a:t>
            </a:r>
          </a:p>
          <a:p>
            <a:pPr marL="457200" lvl="0" indent="-317182" algn="just" rtl="0">
              <a:lnSpc>
                <a:spcPct val="150000"/>
              </a:lnSpc>
              <a:spcBef>
                <a:spcPts val="0"/>
              </a:spcBef>
              <a:spcAft>
                <a:spcPts val="0"/>
              </a:spcAft>
              <a:buSzPct val="100000"/>
              <a:buChar char="●"/>
            </a:pPr>
            <a:endParaRPr lang="en-US" dirty="0">
              <a:latin typeface="Roboto" panose="02000000000000000000" pitchFamily="2" charset="0"/>
              <a:ea typeface="Roboto" panose="02000000000000000000" pitchFamily="2" charset="0"/>
              <a:cs typeface="Roboto" panose="02000000000000000000" pitchFamily="2" charset="0"/>
            </a:endParaRPr>
          </a:p>
        </p:txBody>
      </p:sp>
      <p:pic>
        <p:nvPicPr>
          <p:cNvPr id="3074" name="Picture 2" descr="Which data visualizations should you choose ? Dashboards, maps...">
            <a:extLst>
              <a:ext uri="{FF2B5EF4-FFF2-40B4-BE49-F238E27FC236}">
                <a16:creationId xmlns:a16="http://schemas.microsoft.com/office/drawing/2014/main" id="{9D288DC4-4344-37C4-D26E-3E125E7DB1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0346" y="837972"/>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989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375473" y="242549"/>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Dataset Visualization</a:t>
            </a:r>
            <a:endParaRPr dirty="0"/>
          </a:p>
        </p:txBody>
      </p:sp>
      <p:grpSp>
        <p:nvGrpSpPr>
          <p:cNvPr id="632" name="Google Shape;632;p21"/>
          <p:cNvGrpSpPr/>
          <p:nvPr/>
        </p:nvGrpSpPr>
        <p:grpSpPr>
          <a:xfrm>
            <a:off x="2883438" y="1459989"/>
            <a:ext cx="367726" cy="307374"/>
            <a:chOff x="4794038" y="3489860"/>
            <a:chExt cx="367726" cy="307374"/>
          </a:xfrm>
        </p:grpSpPr>
        <p:sp>
          <p:nvSpPr>
            <p:cNvPr id="633" name="Google Shape;633;p21"/>
            <p:cNvSpPr/>
            <p:nvPr/>
          </p:nvSpPr>
          <p:spPr>
            <a:xfrm>
              <a:off x="4794038" y="3744242"/>
              <a:ext cx="367726" cy="52992"/>
            </a:xfrm>
            <a:custGeom>
              <a:avLst/>
              <a:gdLst/>
              <a:ahLst/>
              <a:cxnLst/>
              <a:rect l="l" t="t" r="r" b="b"/>
              <a:pathLst>
                <a:path w="10742" h="1548" extrusionOk="0">
                  <a:moveTo>
                    <a:pt x="191" y="0"/>
                  </a:moveTo>
                  <a:cubicBezTo>
                    <a:pt x="96" y="0"/>
                    <a:pt x="1" y="72"/>
                    <a:pt x="25" y="167"/>
                  </a:cubicBezTo>
                  <a:lnTo>
                    <a:pt x="25" y="857"/>
                  </a:lnTo>
                  <a:cubicBezTo>
                    <a:pt x="1" y="1238"/>
                    <a:pt x="311" y="1548"/>
                    <a:pt x="692" y="1548"/>
                  </a:cubicBezTo>
                  <a:lnTo>
                    <a:pt x="10051" y="1548"/>
                  </a:lnTo>
                  <a:cubicBezTo>
                    <a:pt x="10432" y="1548"/>
                    <a:pt x="10741" y="1238"/>
                    <a:pt x="10741" y="857"/>
                  </a:cubicBezTo>
                  <a:lnTo>
                    <a:pt x="10741" y="167"/>
                  </a:lnTo>
                  <a:cubicBezTo>
                    <a:pt x="10741" y="72"/>
                    <a:pt x="10646" y="0"/>
                    <a:pt x="10551" y="0"/>
                  </a:cubicBezTo>
                  <a:lnTo>
                    <a:pt x="6717" y="0"/>
                  </a:lnTo>
                  <a:lnTo>
                    <a:pt x="6574" y="357"/>
                  </a:lnTo>
                  <a:cubicBezTo>
                    <a:pt x="6526" y="429"/>
                    <a:pt x="6455" y="500"/>
                    <a:pt x="6359" y="500"/>
                  </a:cubicBezTo>
                  <a:lnTo>
                    <a:pt x="4407" y="500"/>
                  </a:lnTo>
                  <a:cubicBezTo>
                    <a:pt x="4311" y="500"/>
                    <a:pt x="4216" y="429"/>
                    <a:pt x="4192" y="357"/>
                  </a:cubicBezTo>
                  <a:lnTo>
                    <a:pt x="40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a:off x="4929393" y="3629289"/>
              <a:ext cx="97049" cy="27728"/>
            </a:xfrm>
            <a:custGeom>
              <a:avLst/>
              <a:gdLst/>
              <a:ahLst/>
              <a:cxnLst/>
              <a:rect l="l" t="t" r="r" b="b"/>
              <a:pathLst>
                <a:path w="2835" h="810" extrusionOk="0">
                  <a:moveTo>
                    <a:pt x="0" y="0"/>
                  </a:moveTo>
                  <a:lnTo>
                    <a:pt x="0" y="453"/>
                  </a:lnTo>
                  <a:cubicBezTo>
                    <a:pt x="441" y="691"/>
                    <a:pt x="929" y="810"/>
                    <a:pt x="1417" y="810"/>
                  </a:cubicBezTo>
                  <a:cubicBezTo>
                    <a:pt x="1905" y="810"/>
                    <a:pt x="2394" y="691"/>
                    <a:pt x="2834" y="453"/>
                  </a:cubicBezTo>
                  <a:lnTo>
                    <a:pt x="2834" y="0"/>
                  </a:lnTo>
                  <a:lnTo>
                    <a:pt x="1548" y="477"/>
                  </a:lnTo>
                  <a:cubicBezTo>
                    <a:pt x="1524" y="500"/>
                    <a:pt x="1477" y="500"/>
                    <a:pt x="1429" y="500"/>
                  </a:cubicBezTo>
                  <a:cubicBezTo>
                    <a:pt x="1405" y="500"/>
                    <a:pt x="1358" y="500"/>
                    <a:pt x="1334" y="477"/>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a:off x="4900843" y="3566507"/>
              <a:ext cx="155758" cy="57921"/>
            </a:xfrm>
            <a:custGeom>
              <a:avLst/>
              <a:gdLst/>
              <a:ahLst/>
              <a:cxnLst/>
              <a:rect l="l" t="t" r="r" b="b"/>
              <a:pathLst>
                <a:path w="4550" h="1692" extrusionOk="0">
                  <a:moveTo>
                    <a:pt x="2287" y="1"/>
                  </a:moveTo>
                  <a:lnTo>
                    <a:pt x="1" y="858"/>
                  </a:lnTo>
                  <a:lnTo>
                    <a:pt x="2287" y="1691"/>
                  </a:lnTo>
                  <a:lnTo>
                    <a:pt x="4549" y="858"/>
                  </a:lnTo>
                  <a:lnTo>
                    <a:pt x="22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a:off x="4809545" y="3489860"/>
              <a:ext cx="337532" cy="249521"/>
            </a:xfrm>
            <a:custGeom>
              <a:avLst/>
              <a:gdLst/>
              <a:ahLst/>
              <a:cxnLst/>
              <a:rect l="l" t="t" r="r" b="b"/>
              <a:pathLst>
                <a:path w="9860" h="7289" extrusionOk="0">
                  <a:moveTo>
                    <a:pt x="4942" y="1585"/>
                  </a:moveTo>
                  <a:cubicBezTo>
                    <a:pt x="4978" y="1585"/>
                    <a:pt x="5013" y="1597"/>
                    <a:pt x="5049" y="1620"/>
                  </a:cubicBezTo>
                  <a:lnTo>
                    <a:pt x="8240" y="2787"/>
                  </a:lnTo>
                  <a:cubicBezTo>
                    <a:pt x="8359" y="2835"/>
                    <a:pt x="8455" y="2954"/>
                    <a:pt x="8455" y="3073"/>
                  </a:cubicBezTo>
                  <a:cubicBezTo>
                    <a:pt x="8455" y="3216"/>
                    <a:pt x="8359" y="3335"/>
                    <a:pt x="8240" y="3383"/>
                  </a:cubicBezTo>
                  <a:lnTo>
                    <a:pt x="6978" y="3835"/>
                  </a:lnTo>
                  <a:lnTo>
                    <a:pt x="6978" y="4692"/>
                  </a:lnTo>
                  <a:cubicBezTo>
                    <a:pt x="6954" y="4788"/>
                    <a:pt x="6907" y="4883"/>
                    <a:pt x="6835" y="4954"/>
                  </a:cubicBezTo>
                  <a:cubicBezTo>
                    <a:pt x="6252" y="5324"/>
                    <a:pt x="5591" y="5508"/>
                    <a:pt x="4930" y="5508"/>
                  </a:cubicBezTo>
                  <a:cubicBezTo>
                    <a:pt x="4269" y="5508"/>
                    <a:pt x="3608" y="5324"/>
                    <a:pt x="3025" y="4954"/>
                  </a:cubicBezTo>
                  <a:cubicBezTo>
                    <a:pt x="2930" y="4883"/>
                    <a:pt x="2882" y="4788"/>
                    <a:pt x="2882" y="4692"/>
                  </a:cubicBezTo>
                  <a:lnTo>
                    <a:pt x="2882" y="3835"/>
                  </a:lnTo>
                  <a:lnTo>
                    <a:pt x="2572" y="3716"/>
                  </a:lnTo>
                  <a:lnTo>
                    <a:pt x="2572" y="4669"/>
                  </a:lnTo>
                  <a:cubicBezTo>
                    <a:pt x="2549" y="4859"/>
                    <a:pt x="2400" y="4954"/>
                    <a:pt x="2251" y="4954"/>
                  </a:cubicBezTo>
                  <a:cubicBezTo>
                    <a:pt x="2102" y="4954"/>
                    <a:pt x="1953" y="4859"/>
                    <a:pt x="1929" y="4669"/>
                  </a:cubicBezTo>
                  <a:lnTo>
                    <a:pt x="1929" y="3478"/>
                  </a:lnTo>
                  <a:lnTo>
                    <a:pt x="1644" y="3383"/>
                  </a:lnTo>
                  <a:cubicBezTo>
                    <a:pt x="1501" y="3335"/>
                    <a:pt x="1429" y="3216"/>
                    <a:pt x="1429" y="3073"/>
                  </a:cubicBezTo>
                  <a:cubicBezTo>
                    <a:pt x="1429" y="2954"/>
                    <a:pt x="1501" y="2835"/>
                    <a:pt x="1644" y="2787"/>
                  </a:cubicBezTo>
                  <a:lnTo>
                    <a:pt x="4835" y="1620"/>
                  </a:lnTo>
                  <a:cubicBezTo>
                    <a:pt x="4870" y="1597"/>
                    <a:pt x="4906" y="1585"/>
                    <a:pt x="4942" y="1585"/>
                  </a:cubicBezTo>
                  <a:close/>
                  <a:moveTo>
                    <a:pt x="905" y="1"/>
                  </a:moveTo>
                  <a:cubicBezTo>
                    <a:pt x="405" y="1"/>
                    <a:pt x="0" y="406"/>
                    <a:pt x="0" y="930"/>
                  </a:cubicBezTo>
                  <a:lnTo>
                    <a:pt x="0" y="6788"/>
                  </a:lnTo>
                  <a:lnTo>
                    <a:pt x="3596" y="6788"/>
                  </a:lnTo>
                  <a:cubicBezTo>
                    <a:pt x="3858" y="6788"/>
                    <a:pt x="4097" y="6931"/>
                    <a:pt x="4192" y="7169"/>
                  </a:cubicBezTo>
                  <a:lnTo>
                    <a:pt x="4168" y="7169"/>
                  </a:lnTo>
                  <a:lnTo>
                    <a:pt x="4216" y="7288"/>
                  </a:lnTo>
                  <a:lnTo>
                    <a:pt x="5644" y="7288"/>
                  </a:lnTo>
                  <a:lnTo>
                    <a:pt x="5692" y="7169"/>
                  </a:lnTo>
                  <a:cubicBezTo>
                    <a:pt x="5787" y="6931"/>
                    <a:pt x="6002" y="6788"/>
                    <a:pt x="6264" y="6788"/>
                  </a:cubicBezTo>
                  <a:lnTo>
                    <a:pt x="9860" y="6788"/>
                  </a:lnTo>
                  <a:lnTo>
                    <a:pt x="9860" y="930"/>
                  </a:lnTo>
                  <a:cubicBezTo>
                    <a:pt x="9860" y="406"/>
                    <a:pt x="9455" y="1"/>
                    <a:pt x="8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Google Shape;146;p28">
            <a:extLst>
              <a:ext uri="{FF2B5EF4-FFF2-40B4-BE49-F238E27FC236}">
                <a16:creationId xmlns:a16="http://schemas.microsoft.com/office/drawing/2014/main" id="{408EB8BD-B1A2-1F1B-7EAE-F420ADB3A76B}"/>
              </a:ext>
            </a:extLst>
          </p:cNvPr>
          <p:cNvPicPr preferRelativeResize="0"/>
          <p:nvPr/>
        </p:nvPicPr>
        <p:blipFill>
          <a:blip r:embed="rId3">
            <a:alphaModFix/>
          </a:blip>
          <a:stretch>
            <a:fillRect/>
          </a:stretch>
        </p:blipFill>
        <p:spPr>
          <a:xfrm>
            <a:off x="1248065" y="824251"/>
            <a:ext cx="5943600" cy="4076700"/>
          </a:xfrm>
          <a:prstGeom prst="rect">
            <a:avLst/>
          </a:prstGeom>
          <a:noFill/>
          <a:ln>
            <a:noFill/>
          </a:ln>
        </p:spPr>
      </p:pic>
    </p:spTree>
    <p:extLst>
      <p:ext uri="{BB962C8B-B14F-4D97-AF65-F5344CB8AC3E}">
        <p14:creationId xmlns:p14="http://schemas.microsoft.com/office/powerpoint/2010/main" val="1565398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375473" y="242549"/>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Dataset Visualization</a:t>
            </a:r>
            <a:endParaRPr dirty="0"/>
          </a:p>
        </p:txBody>
      </p:sp>
      <p:grpSp>
        <p:nvGrpSpPr>
          <p:cNvPr id="632" name="Google Shape;632;p21"/>
          <p:cNvGrpSpPr/>
          <p:nvPr/>
        </p:nvGrpSpPr>
        <p:grpSpPr>
          <a:xfrm>
            <a:off x="2883438" y="1459989"/>
            <a:ext cx="367726" cy="307374"/>
            <a:chOff x="4794038" y="3489860"/>
            <a:chExt cx="367726" cy="307374"/>
          </a:xfrm>
        </p:grpSpPr>
        <p:sp>
          <p:nvSpPr>
            <p:cNvPr id="633" name="Google Shape;633;p21"/>
            <p:cNvSpPr/>
            <p:nvPr/>
          </p:nvSpPr>
          <p:spPr>
            <a:xfrm>
              <a:off x="4794038" y="3744242"/>
              <a:ext cx="367726" cy="52992"/>
            </a:xfrm>
            <a:custGeom>
              <a:avLst/>
              <a:gdLst/>
              <a:ahLst/>
              <a:cxnLst/>
              <a:rect l="l" t="t" r="r" b="b"/>
              <a:pathLst>
                <a:path w="10742" h="1548" extrusionOk="0">
                  <a:moveTo>
                    <a:pt x="191" y="0"/>
                  </a:moveTo>
                  <a:cubicBezTo>
                    <a:pt x="96" y="0"/>
                    <a:pt x="1" y="72"/>
                    <a:pt x="25" y="167"/>
                  </a:cubicBezTo>
                  <a:lnTo>
                    <a:pt x="25" y="857"/>
                  </a:lnTo>
                  <a:cubicBezTo>
                    <a:pt x="1" y="1238"/>
                    <a:pt x="311" y="1548"/>
                    <a:pt x="692" y="1548"/>
                  </a:cubicBezTo>
                  <a:lnTo>
                    <a:pt x="10051" y="1548"/>
                  </a:lnTo>
                  <a:cubicBezTo>
                    <a:pt x="10432" y="1548"/>
                    <a:pt x="10741" y="1238"/>
                    <a:pt x="10741" y="857"/>
                  </a:cubicBezTo>
                  <a:lnTo>
                    <a:pt x="10741" y="167"/>
                  </a:lnTo>
                  <a:cubicBezTo>
                    <a:pt x="10741" y="72"/>
                    <a:pt x="10646" y="0"/>
                    <a:pt x="10551" y="0"/>
                  </a:cubicBezTo>
                  <a:lnTo>
                    <a:pt x="6717" y="0"/>
                  </a:lnTo>
                  <a:lnTo>
                    <a:pt x="6574" y="357"/>
                  </a:lnTo>
                  <a:cubicBezTo>
                    <a:pt x="6526" y="429"/>
                    <a:pt x="6455" y="500"/>
                    <a:pt x="6359" y="500"/>
                  </a:cubicBezTo>
                  <a:lnTo>
                    <a:pt x="4407" y="500"/>
                  </a:lnTo>
                  <a:cubicBezTo>
                    <a:pt x="4311" y="500"/>
                    <a:pt x="4216" y="429"/>
                    <a:pt x="4192" y="357"/>
                  </a:cubicBezTo>
                  <a:lnTo>
                    <a:pt x="40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a:off x="4929393" y="3629289"/>
              <a:ext cx="97049" cy="27728"/>
            </a:xfrm>
            <a:custGeom>
              <a:avLst/>
              <a:gdLst/>
              <a:ahLst/>
              <a:cxnLst/>
              <a:rect l="l" t="t" r="r" b="b"/>
              <a:pathLst>
                <a:path w="2835" h="810" extrusionOk="0">
                  <a:moveTo>
                    <a:pt x="0" y="0"/>
                  </a:moveTo>
                  <a:lnTo>
                    <a:pt x="0" y="453"/>
                  </a:lnTo>
                  <a:cubicBezTo>
                    <a:pt x="441" y="691"/>
                    <a:pt x="929" y="810"/>
                    <a:pt x="1417" y="810"/>
                  </a:cubicBezTo>
                  <a:cubicBezTo>
                    <a:pt x="1905" y="810"/>
                    <a:pt x="2394" y="691"/>
                    <a:pt x="2834" y="453"/>
                  </a:cubicBezTo>
                  <a:lnTo>
                    <a:pt x="2834" y="0"/>
                  </a:lnTo>
                  <a:lnTo>
                    <a:pt x="1548" y="477"/>
                  </a:lnTo>
                  <a:cubicBezTo>
                    <a:pt x="1524" y="500"/>
                    <a:pt x="1477" y="500"/>
                    <a:pt x="1429" y="500"/>
                  </a:cubicBezTo>
                  <a:cubicBezTo>
                    <a:pt x="1405" y="500"/>
                    <a:pt x="1358" y="500"/>
                    <a:pt x="1334" y="477"/>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a:off x="4900843" y="3566507"/>
              <a:ext cx="155758" cy="57921"/>
            </a:xfrm>
            <a:custGeom>
              <a:avLst/>
              <a:gdLst/>
              <a:ahLst/>
              <a:cxnLst/>
              <a:rect l="l" t="t" r="r" b="b"/>
              <a:pathLst>
                <a:path w="4550" h="1692" extrusionOk="0">
                  <a:moveTo>
                    <a:pt x="2287" y="1"/>
                  </a:moveTo>
                  <a:lnTo>
                    <a:pt x="1" y="858"/>
                  </a:lnTo>
                  <a:lnTo>
                    <a:pt x="2287" y="1691"/>
                  </a:lnTo>
                  <a:lnTo>
                    <a:pt x="4549" y="858"/>
                  </a:lnTo>
                  <a:lnTo>
                    <a:pt x="22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a:off x="4809545" y="3489860"/>
              <a:ext cx="337532" cy="249521"/>
            </a:xfrm>
            <a:custGeom>
              <a:avLst/>
              <a:gdLst/>
              <a:ahLst/>
              <a:cxnLst/>
              <a:rect l="l" t="t" r="r" b="b"/>
              <a:pathLst>
                <a:path w="9860" h="7289" extrusionOk="0">
                  <a:moveTo>
                    <a:pt x="4942" y="1585"/>
                  </a:moveTo>
                  <a:cubicBezTo>
                    <a:pt x="4978" y="1585"/>
                    <a:pt x="5013" y="1597"/>
                    <a:pt x="5049" y="1620"/>
                  </a:cubicBezTo>
                  <a:lnTo>
                    <a:pt x="8240" y="2787"/>
                  </a:lnTo>
                  <a:cubicBezTo>
                    <a:pt x="8359" y="2835"/>
                    <a:pt x="8455" y="2954"/>
                    <a:pt x="8455" y="3073"/>
                  </a:cubicBezTo>
                  <a:cubicBezTo>
                    <a:pt x="8455" y="3216"/>
                    <a:pt x="8359" y="3335"/>
                    <a:pt x="8240" y="3383"/>
                  </a:cubicBezTo>
                  <a:lnTo>
                    <a:pt x="6978" y="3835"/>
                  </a:lnTo>
                  <a:lnTo>
                    <a:pt x="6978" y="4692"/>
                  </a:lnTo>
                  <a:cubicBezTo>
                    <a:pt x="6954" y="4788"/>
                    <a:pt x="6907" y="4883"/>
                    <a:pt x="6835" y="4954"/>
                  </a:cubicBezTo>
                  <a:cubicBezTo>
                    <a:pt x="6252" y="5324"/>
                    <a:pt x="5591" y="5508"/>
                    <a:pt x="4930" y="5508"/>
                  </a:cubicBezTo>
                  <a:cubicBezTo>
                    <a:pt x="4269" y="5508"/>
                    <a:pt x="3608" y="5324"/>
                    <a:pt x="3025" y="4954"/>
                  </a:cubicBezTo>
                  <a:cubicBezTo>
                    <a:pt x="2930" y="4883"/>
                    <a:pt x="2882" y="4788"/>
                    <a:pt x="2882" y="4692"/>
                  </a:cubicBezTo>
                  <a:lnTo>
                    <a:pt x="2882" y="3835"/>
                  </a:lnTo>
                  <a:lnTo>
                    <a:pt x="2572" y="3716"/>
                  </a:lnTo>
                  <a:lnTo>
                    <a:pt x="2572" y="4669"/>
                  </a:lnTo>
                  <a:cubicBezTo>
                    <a:pt x="2549" y="4859"/>
                    <a:pt x="2400" y="4954"/>
                    <a:pt x="2251" y="4954"/>
                  </a:cubicBezTo>
                  <a:cubicBezTo>
                    <a:pt x="2102" y="4954"/>
                    <a:pt x="1953" y="4859"/>
                    <a:pt x="1929" y="4669"/>
                  </a:cubicBezTo>
                  <a:lnTo>
                    <a:pt x="1929" y="3478"/>
                  </a:lnTo>
                  <a:lnTo>
                    <a:pt x="1644" y="3383"/>
                  </a:lnTo>
                  <a:cubicBezTo>
                    <a:pt x="1501" y="3335"/>
                    <a:pt x="1429" y="3216"/>
                    <a:pt x="1429" y="3073"/>
                  </a:cubicBezTo>
                  <a:cubicBezTo>
                    <a:pt x="1429" y="2954"/>
                    <a:pt x="1501" y="2835"/>
                    <a:pt x="1644" y="2787"/>
                  </a:cubicBezTo>
                  <a:lnTo>
                    <a:pt x="4835" y="1620"/>
                  </a:lnTo>
                  <a:cubicBezTo>
                    <a:pt x="4870" y="1597"/>
                    <a:pt x="4906" y="1585"/>
                    <a:pt x="4942" y="1585"/>
                  </a:cubicBezTo>
                  <a:close/>
                  <a:moveTo>
                    <a:pt x="905" y="1"/>
                  </a:moveTo>
                  <a:cubicBezTo>
                    <a:pt x="405" y="1"/>
                    <a:pt x="0" y="406"/>
                    <a:pt x="0" y="930"/>
                  </a:cubicBezTo>
                  <a:lnTo>
                    <a:pt x="0" y="6788"/>
                  </a:lnTo>
                  <a:lnTo>
                    <a:pt x="3596" y="6788"/>
                  </a:lnTo>
                  <a:cubicBezTo>
                    <a:pt x="3858" y="6788"/>
                    <a:pt x="4097" y="6931"/>
                    <a:pt x="4192" y="7169"/>
                  </a:cubicBezTo>
                  <a:lnTo>
                    <a:pt x="4168" y="7169"/>
                  </a:lnTo>
                  <a:lnTo>
                    <a:pt x="4216" y="7288"/>
                  </a:lnTo>
                  <a:lnTo>
                    <a:pt x="5644" y="7288"/>
                  </a:lnTo>
                  <a:lnTo>
                    <a:pt x="5692" y="7169"/>
                  </a:lnTo>
                  <a:cubicBezTo>
                    <a:pt x="5787" y="6931"/>
                    <a:pt x="6002" y="6788"/>
                    <a:pt x="6264" y="6788"/>
                  </a:cubicBezTo>
                  <a:lnTo>
                    <a:pt x="9860" y="6788"/>
                  </a:lnTo>
                  <a:lnTo>
                    <a:pt x="9860" y="930"/>
                  </a:lnTo>
                  <a:cubicBezTo>
                    <a:pt x="9860" y="406"/>
                    <a:pt x="9455" y="1"/>
                    <a:pt x="8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96B6EA15-7886-A788-85D9-C1483C3E4B92}"/>
              </a:ext>
            </a:extLst>
          </p:cNvPr>
          <p:cNvSpPr txBox="1"/>
          <p:nvPr/>
        </p:nvSpPr>
        <p:spPr>
          <a:xfrm>
            <a:off x="233727" y="885924"/>
            <a:ext cx="6034873" cy="1995418"/>
          </a:xfrm>
          <a:prstGeom prst="rect">
            <a:avLst/>
          </a:prstGeom>
          <a:noFill/>
        </p:spPr>
        <p:txBody>
          <a:bodyPr wrap="square">
            <a:spAutoFit/>
          </a:bodyPr>
          <a:lstStyle/>
          <a:p>
            <a:pPr marL="457200" indent="-317182" algn="just">
              <a:lnSpc>
                <a:spcPct val="150000"/>
              </a:lnSpc>
              <a:buSzPct val="100000"/>
              <a:buFont typeface="Arial"/>
              <a:buChar char="●"/>
            </a:pPr>
            <a:r>
              <a:rPr lang="en-US" dirty="0">
                <a:latin typeface="Roboto" panose="02000000000000000000" pitchFamily="2" charset="0"/>
                <a:ea typeface="Roboto" panose="02000000000000000000" pitchFamily="2" charset="0"/>
                <a:cs typeface="Roboto" panose="02000000000000000000" pitchFamily="2" charset="0"/>
              </a:rPr>
              <a:t>A bar chart showing label counts is a common visualization used in machine learning and data science to understand the distribution of classes in a dataset. In the context of fake news detection, a bar chart can be used to show the frequency of real and fake news labels in the dataset. </a:t>
            </a:r>
          </a:p>
          <a:p>
            <a:pPr marL="457200" lvl="0" indent="-317182" algn="just" rtl="0">
              <a:lnSpc>
                <a:spcPct val="150000"/>
              </a:lnSpc>
              <a:spcBef>
                <a:spcPts val="0"/>
              </a:spcBef>
              <a:spcAft>
                <a:spcPts val="0"/>
              </a:spcAft>
              <a:buSzPct val="100000"/>
              <a:buChar char="●"/>
            </a:pPr>
            <a:endParaRPr lang="en-US" dirty="0">
              <a:latin typeface="Roboto" panose="02000000000000000000" pitchFamily="2" charset="0"/>
              <a:ea typeface="Roboto" panose="02000000000000000000" pitchFamily="2" charset="0"/>
              <a:cs typeface="Roboto" panose="02000000000000000000" pitchFamily="2" charset="0"/>
            </a:endParaRPr>
          </a:p>
        </p:txBody>
      </p:sp>
      <p:pic>
        <p:nvPicPr>
          <p:cNvPr id="3074" name="Picture 2" descr="Which data visualizations should you choose ? Dashboards, maps...">
            <a:extLst>
              <a:ext uri="{FF2B5EF4-FFF2-40B4-BE49-F238E27FC236}">
                <a16:creationId xmlns:a16="http://schemas.microsoft.com/office/drawing/2014/main" id="{9D288DC4-4344-37C4-D26E-3E125E7DB1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0346" y="837972"/>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53;p29">
            <a:extLst>
              <a:ext uri="{FF2B5EF4-FFF2-40B4-BE49-F238E27FC236}">
                <a16:creationId xmlns:a16="http://schemas.microsoft.com/office/drawing/2014/main" id="{DEC760C7-91BB-9D76-22CB-D6B054BF8C1C}"/>
              </a:ext>
            </a:extLst>
          </p:cNvPr>
          <p:cNvPicPr preferRelativeResize="0"/>
          <p:nvPr/>
        </p:nvPicPr>
        <p:blipFill>
          <a:blip r:embed="rId4">
            <a:alphaModFix/>
          </a:blip>
          <a:stretch>
            <a:fillRect/>
          </a:stretch>
        </p:blipFill>
        <p:spPr>
          <a:xfrm>
            <a:off x="2623275" y="2479139"/>
            <a:ext cx="3645325" cy="2461300"/>
          </a:xfrm>
          <a:prstGeom prst="rect">
            <a:avLst/>
          </a:prstGeom>
          <a:noFill/>
          <a:ln>
            <a:noFill/>
          </a:ln>
        </p:spPr>
      </p:pic>
    </p:spTree>
    <p:extLst>
      <p:ext uri="{BB962C8B-B14F-4D97-AF65-F5344CB8AC3E}">
        <p14:creationId xmlns:p14="http://schemas.microsoft.com/office/powerpoint/2010/main" val="1109849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66469" y="233577"/>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Modeling</a:t>
            </a:r>
            <a:endParaRPr dirty="0"/>
          </a:p>
        </p:txBody>
      </p:sp>
      <p:grpSp>
        <p:nvGrpSpPr>
          <p:cNvPr id="632" name="Google Shape;632;p21"/>
          <p:cNvGrpSpPr/>
          <p:nvPr/>
        </p:nvGrpSpPr>
        <p:grpSpPr>
          <a:xfrm>
            <a:off x="2883438" y="1459989"/>
            <a:ext cx="367726" cy="307374"/>
            <a:chOff x="4794038" y="3489860"/>
            <a:chExt cx="367726" cy="307374"/>
          </a:xfrm>
        </p:grpSpPr>
        <p:sp>
          <p:nvSpPr>
            <p:cNvPr id="633" name="Google Shape;633;p21"/>
            <p:cNvSpPr/>
            <p:nvPr/>
          </p:nvSpPr>
          <p:spPr>
            <a:xfrm>
              <a:off x="4794038" y="3744242"/>
              <a:ext cx="367726" cy="52992"/>
            </a:xfrm>
            <a:custGeom>
              <a:avLst/>
              <a:gdLst/>
              <a:ahLst/>
              <a:cxnLst/>
              <a:rect l="l" t="t" r="r" b="b"/>
              <a:pathLst>
                <a:path w="10742" h="1548" extrusionOk="0">
                  <a:moveTo>
                    <a:pt x="191" y="0"/>
                  </a:moveTo>
                  <a:cubicBezTo>
                    <a:pt x="96" y="0"/>
                    <a:pt x="1" y="72"/>
                    <a:pt x="25" y="167"/>
                  </a:cubicBezTo>
                  <a:lnTo>
                    <a:pt x="25" y="857"/>
                  </a:lnTo>
                  <a:cubicBezTo>
                    <a:pt x="1" y="1238"/>
                    <a:pt x="311" y="1548"/>
                    <a:pt x="692" y="1548"/>
                  </a:cubicBezTo>
                  <a:lnTo>
                    <a:pt x="10051" y="1548"/>
                  </a:lnTo>
                  <a:cubicBezTo>
                    <a:pt x="10432" y="1548"/>
                    <a:pt x="10741" y="1238"/>
                    <a:pt x="10741" y="857"/>
                  </a:cubicBezTo>
                  <a:lnTo>
                    <a:pt x="10741" y="167"/>
                  </a:lnTo>
                  <a:cubicBezTo>
                    <a:pt x="10741" y="72"/>
                    <a:pt x="10646" y="0"/>
                    <a:pt x="10551" y="0"/>
                  </a:cubicBezTo>
                  <a:lnTo>
                    <a:pt x="6717" y="0"/>
                  </a:lnTo>
                  <a:lnTo>
                    <a:pt x="6574" y="357"/>
                  </a:lnTo>
                  <a:cubicBezTo>
                    <a:pt x="6526" y="429"/>
                    <a:pt x="6455" y="500"/>
                    <a:pt x="6359" y="500"/>
                  </a:cubicBezTo>
                  <a:lnTo>
                    <a:pt x="4407" y="500"/>
                  </a:lnTo>
                  <a:cubicBezTo>
                    <a:pt x="4311" y="500"/>
                    <a:pt x="4216" y="429"/>
                    <a:pt x="4192" y="357"/>
                  </a:cubicBezTo>
                  <a:lnTo>
                    <a:pt x="40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a:off x="4929393" y="3629289"/>
              <a:ext cx="97049" cy="27728"/>
            </a:xfrm>
            <a:custGeom>
              <a:avLst/>
              <a:gdLst/>
              <a:ahLst/>
              <a:cxnLst/>
              <a:rect l="l" t="t" r="r" b="b"/>
              <a:pathLst>
                <a:path w="2835" h="810" extrusionOk="0">
                  <a:moveTo>
                    <a:pt x="0" y="0"/>
                  </a:moveTo>
                  <a:lnTo>
                    <a:pt x="0" y="453"/>
                  </a:lnTo>
                  <a:cubicBezTo>
                    <a:pt x="441" y="691"/>
                    <a:pt x="929" y="810"/>
                    <a:pt x="1417" y="810"/>
                  </a:cubicBezTo>
                  <a:cubicBezTo>
                    <a:pt x="1905" y="810"/>
                    <a:pt x="2394" y="691"/>
                    <a:pt x="2834" y="453"/>
                  </a:cubicBezTo>
                  <a:lnTo>
                    <a:pt x="2834" y="0"/>
                  </a:lnTo>
                  <a:lnTo>
                    <a:pt x="1548" y="477"/>
                  </a:lnTo>
                  <a:cubicBezTo>
                    <a:pt x="1524" y="500"/>
                    <a:pt x="1477" y="500"/>
                    <a:pt x="1429" y="500"/>
                  </a:cubicBezTo>
                  <a:cubicBezTo>
                    <a:pt x="1405" y="500"/>
                    <a:pt x="1358" y="500"/>
                    <a:pt x="1334" y="477"/>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a:off x="4900843" y="3566507"/>
              <a:ext cx="155758" cy="57921"/>
            </a:xfrm>
            <a:custGeom>
              <a:avLst/>
              <a:gdLst/>
              <a:ahLst/>
              <a:cxnLst/>
              <a:rect l="l" t="t" r="r" b="b"/>
              <a:pathLst>
                <a:path w="4550" h="1692" extrusionOk="0">
                  <a:moveTo>
                    <a:pt x="2287" y="1"/>
                  </a:moveTo>
                  <a:lnTo>
                    <a:pt x="1" y="858"/>
                  </a:lnTo>
                  <a:lnTo>
                    <a:pt x="2287" y="1691"/>
                  </a:lnTo>
                  <a:lnTo>
                    <a:pt x="4549" y="858"/>
                  </a:lnTo>
                  <a:lnTo>
                    <a:pt x="22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a:off x="4809545" y="3489860"/>
              <a:ext cx="337532" cy="249521"/>
            </a:xfrm>
            <a:custGeom>
              <a:avLst/>
              <a:gdLst/>
              <a:ahLst/>
              <a:cxnLst/>
              <a:rect l="l" t="t" r="r" b="b"/>
              <a:pathLst>
                <a:path w="9860" h="7289" extrusionOk="0">
                  <a:moveTo>
                    <a:pt x="4942" y="1585"/>
                  </a:moveTo>
                  <a:cubicBezTo>
                    <a:pt x="4978" y="1585"/>
                    <a:pt x="5013" y="1597"/>
                    <a:pt x="5049" y="1620"/>
                  </a:cubicBezTo>
                  <a:lnTo>
                    <a:pt x="8240" y="2787"/>
                  </a:lnTo>
                  <a:cubicBezTo>
                    <a:pt x="8359" y="2835"/>
                    <a:pt x="8455" y="2954"/>
                    <a:pt x="8455" y="3073"/>
                  </a:cubicBezTo>
                  <a:cubicBezTo>
                    <a:pt x="8455" y="3216"/>
                    <a:pt x="8359" y="3335"/>
                    <a:pt x="8240" y="3383"/>
                  </a:cubicBezTo>
                  <a:lnTo>
                    <a:pt x="6978" y="3835"/>
                  </a:lnTo>
                  <a:lnTo>
                    <a:pt x="6978" y="4692"/>
                  </a:lnTo>
                  <a:cubicBezTo>
                    <a:pt x="6954" y="4788"/>
                    <a:pt x="6907" y="4883"/>
                    <a:pt x="6835" y="4954"/>
                  </a:cubicBezTo>
                  <a:cubicBezTo>
                    <a:pt x="6252" y="5324"/>
                    <a:pt x="5591" y="5508"/>
                    <a:pt x="4930" y="5508"/>
                  </a:cubicBezTo>
                  <a:cubicBezTo>
                    <a:pt x="4269" y="5508"/>
                    <a:pt x="3608" y="5324"/>
                    <a:pt x="3025" y="4954"/>
                  </a:cubicBezTo>
                  <a:cubicBezTo>
                    <a:pt x="2930" y="4883"/>
                    <a:pt x="2882" y="4788"/>
                    <a:pt x="2882" y="4692"/>
                  </a:cubicBezTo>
                  <a:lnTo>
                    <a:pt x="2882" y="3835"/>
                  </a:lnTo>
                  <a:lnTo>
                    <a:pt x="2572" y="3716"/>
                  </a:lnTo>
                  <a:lnTo>
                    <a:pt x="2572" y="4669"/>
                  </a:lnTo>
                  <a:cubicBezTo>
                    <a:pt x="2549" y="4859"/>
                    <a:pt x="2400" y="4954"/>
                    <a:pt x="2251" y="4954"/>
                  </a:cubicBezTo>
                  <a:cubicBezTo>
                    <a:pt x="2102" y="4954"/>
                    <a:pt x="1953" y="4859"/>
                    <a:pt x="1929" y="4669"/>
                  </a:cubicBezTo>
                  <a:lnTo>
                    <a:pt x="1929" y="3478"/>
                  </a:lnTo>
                  <a:lnTo>
                    <a:pt x="1644" y="3383"/>
                  </a:lnTo>
                  <a:cubicBezTo>
                    <a:pt x="1501" y="3335"/>
                    <a:pt x="1429" y="3216"/>
                    <a:pt x="1429" y="3073"/>
                  </a:cubicBezTo>
                  <a:cubicBezTo>
                    <a:pt x="1429" y="2954"/>
                    <a:pt x="1501" y="2835"/>
                    <a:pt x="1644" y="2787"/>
                  </a:cubicBezTo>
                  <a:lnTo>
                    <a:pt x="4835" y="1620"/>
                  </a:lnTo>
                  <a:cubicBezTo>
                    <a:pt x="4870" y="1597"/>
                    <a:pt x="4906" y="1585"/>
                    <a:pt x="4942" y="1585"/>
                  </a:cubicBezTo>
                  <a:close/>
                  <a:moveTo>
                    <a:pt x="905" y="1"/>
                  </a:moveTo>
                  <a:cubicBezTo>
                    <a:pt x="405" y="1"/>
                    <a:pt x="0" y="406"/>
                    <a:pt x="0" y="930"/>
                  </a:cubicBezTo>
                  <a:lnTo>
                    <a:pt x="0" y="6788"/>
                  </a:lnTo>
                  <a:lnTo>
                    <a:pt x="3596" y="6788"/>
                  </a:lnTo>
                  <a:cubicBezTo>
                    <a:pt x="3858" y="6788"/>
                    <a:pt x="4097" y="6931"/>
                    <a:pt x="4192" y="7169"/>
                  </a:cubicBezTo>
                  <a:lnTo>
                    <a:pt x="4168" y="7169"/>
                  </a:lnTo>
                  <a:lnTo>
                    <a:pt x="4216" y="7288"/>
                  </a:lnTo>
                  <a:lnTo>
                    <a:pt x="5644" y="7288"/>
                  </a:lnTo>
                  <a:lnTo>
                    <a:pt x="5692" y="7169"/>
                  </a:lnTo>
                  <a:cubicBezTo>
                    <a:pt x="5787" y="6931"/>
                    <a:pt x="6002" y="6788"/>
                    <a:pt x="6264" y="6788"/>
                  </a:cubicBezTo>
                  <a:lnTo>
                    <a:pt x="9860" y="6788"/>
                  </a:lnTo>
                  <a:lnTo>
                    <a:pt x="9860" y="930"/>
                  </a:lnTo>
                  <a:cubicBezTo>
                    <a:pt x="9860" y="406"/>
                    <a:pt x="9455" y="1"/>
                    <a:pt x="8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96B6EA15-7886-A788-85D9-C1483C3E4B92}"/>
              </a:ext>
            </a:extLst>
          </p:cNvPr>
          <p:cNvSpPr txBox="1"/>
          <p:nvPr/>
        </p:nvSpPr>
        <p:spPr>
          <a:xfrm>
            <a:off x="285329" y="980592"/>
            <a:ext cx="6910053" cy="3323987"/>
          </a:xfrm>
          <a:prstGeom prst="rect">
            <a:avLst/>
          </a:prstGeom>
          <a:noFill/>
        </p:spPr>
        <p:txBody>
          <a:bodyPr wrap="square">
            <a:spAutoFit/>
          </a:bodyPr>
          <a:lstStyle/>
          <a:p>
            <a:pPr marL="457200" lvl="0" indent="-308610" algn="just" rtl="0">
              <a:spcBef>
                <a:spcPts val="0"/>
              </a:spcBef>
              <a:spcAft>
                <a:spcPts val="0"/>
              </a:spcAft>
              <a:buSzPct val="100000"/>
              <a:buChar char="●"/>
            </a:pPr>
            <a:r>
              <a:rPr lang="en-US" dirty="0">
                <a:latin typeface="Roboto" panose="02000000000000000000" pitchFamily="2" charset="0"/>
                <a:ea typeface="Roboto" panose="02000000000000000000" pitchFamily="2" charset="0"/>
                <a:cs typeface="Roboto" panose="02000000000000000000" pitchFamily="2" charset="0"/>
              </a:rPr>
              <a:t>Machine learning is a subfield of artificial intelligence that involves the development of algorithms that can learn from data and make predictions or decisions without being explicitly programmed. </a:t>
            </a:r>
          </a:p>
          <a:p>
            <a:pPr marL="457200" lvl="0" indent="-308610" algn="just" rtl="0">
              <a:spcBef>
                <a:spcPts val="0"/>
              </a:spcBef>
              <a:spcAft>
                <a:spcPts val="0"/>
              </a:spcAft>
              <a:buSzPct val="100000"/>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457200" lvl="0" indent="-308610" algn="just" rtl="0">
              <a:spcBef>
                <a:spcPts val="0"/>
              </a:spcBef>
              <a:spcAft>
                <a:spcPts val="0"/>
              </a:spcAft>
              <a:buSzPct val="100000"/>
              <a:buChar char="●"/>
            </a:pPr>
            <a:r>
              <a:rPr lang="en-US" dirty="0">
                <a:latin typeface="Roboto" panose="02000000000000000000" pitchFamily="2" charset="0"/>
                <a:ea typeface="Roboto" panose="02000000000000000000" pitchFamily="2" charset="0"/>
                <a:cs typeface="Roboto" panose="02000000000000000000" pitchFamily="2" charset="0"/>
              </a:rPr>
              <a:t>One area where machine learning is particularly useful is in the detection of fake news. Fake news is a type of news that is deliberately spread to misinform or deceive people. </a:t>
            </a:r>
          </a:p>
          <a:p>
            <a:pPr marL="148590" lvl="0" algn="just" rtl="0">
              <a:spcBef>
                <a:spcPts val="0"/>
              </a:spcBef>
              <a:spcAft>
                <a:spcPts val="0"/>
              </a:spcAft>
              <a:buSzPct val="100000"/>
            </a:pPr>
            <a:endParaRPr lang="en-US" dirty="0">
              <a:latin typeface="Roboto" panose="02000000000000000000" pitchFamily="2" charset="0"/>
              <a:ea typeface="Roboto" panose="02000000000000000000" pitchFamily="2" charset="0"/>
              <a:cs typeface="Roboto" panose="02000000000000000000" pitchFamily="2" charset="0"/>
            </a:endParaRPr>
          </a:p>
          <a:p>
            <a:pPr marL="457200" lvl="0" indent="-308610" algn="just" rtl="0">
              <a:spcBef>
                <a:spcPts val="0"/>
              </a:spcBef>
              <a:spcAft>
                <a:spcPts val="0"/>
              </a:spcAft>
              <a:buSzPct val="100000"/>
              <a:buChar char="●"/>
            </a:pPr>
            <a:r>
              <a:rPr lang="en-US" dirty="0">
                <a:latin typeface="Roboto" panose="02000000000000000000" pitchFamily="2" charset="0"/>
                <a:ea typeface="Roboto" panose="02000000000000000000" pitchFamily="2" charset="0"/>
                <a:cs typeface="Roboto" panose="02000000000000000000" pitchFamily="2" charset="0"/>
              </a:rPr>
              <a:t>It can be difficult to detect because it often uses techniques such as sensational headlines, emotional language, and misleading images to grab people's attention and spread quickly on social media. </a:t>
            </a:r>
          </a:p>
          <a:p>
            <a:pPr marL="148590" lvl="0" algn="just" rtl="0">
              <a:spcBef>
                <a:spcPts val="0"/>
              </a:spcBef>
              <a:spcAft>
                <a:spcPts val="0"/>
              </a:spcAft>
              <a:buSzPct val="100000"/>
            </a:pPr>
            <a:endParaRPr lang="en-US" dirty="0">
              <a:latin typeface="Roboto" panose="02000000000000000000" pitchFamily="2" charset="0"/>
              <a:ea typeface="Roboto" panose="02000000000000000000" pitchFamily="2" charset="0"/>
              <a:cs typeface="Roboto" panose="02000000000000000000" pitchFamily="2" charset="0"/>
            </a:endParaRPr>
          </a:p>
          <a:p>
            <a:pPr marL="457200" lvl="0" indent="-308610" algn="just" rtl="0">
              <a:spcBef>
                <a:spcPts val="0"/>
              </a:spcBef>
              <a:spcAft>
                <a:spcPts val="0"/>
              </a:spcAft>
              <a:buSzPct val="100000"/>
              <a:buChar char="●"/>
            </a:pPr>
            <a:r>
              <a:rPr lang="en-US" dirty="0">
                <a:latin typeface="Roboto" panose="02000000000000000000" pitchFamily="2" charset="0"/>
                <a:ea typeface="Roboto" panose="02000000000000000000" pitchFamily="2" charset="0"/>
                <a:cs typeface="Roboto" panose="02000000000000000000" pitchFamily="2" charset="0"/>
              </a:rPr>
              <a:t>Fake news can have serious consequences, such as influencing elections, inciting violence, and damaging people's reputations. This has led to a growing need for automated tools to detect fake news.</a:t>
            </a:r>
          </a:p>
        </p:txBody>
      </p:sp>
      <p:pic>
        <p:nvPicPr>
          <p:cNvPr id="4098" name="Picture 2" descr="33,390 Data Modeling Icon Images, Stock Photos &amp; Vectors | Shutterstock">
            <a:extLst>
              <a:ext uri="{FF2B5EF4-FFF2-40B4-BE49-F238E27FC236}">
                <a16:creationId xmlns:a16="http://schemas.microsoft.com/office/drawing/2014/main" id="{8DEFFD10-BA5A-E0EF-8F1B-70557DB1F4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50" t="2497" r="3840" b="9509"/>
          <a:stretch/>
        </p:blipFill>
        <p:spPr bwMode="auto">
          <a:xfrm>
            <a:off x="7195382" y="1033584"/>
            <a:ext cx="1828800" cy="1867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520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3" name="Google Shape;743;p23"/>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Evaluation</a:t>
            </a:r>
            <a:endParaRPr dirty="0"/>
          </a:p>
        </p:txBody>
      </p:sp>
      <p:sp>
        <p:nvSpPr>
          <p:cNvPr id="744" name="Google Shape;744;p23"/>
          <p:cNvSpPr/>
          <p:nvPr/>
        </p:nvSpPr>
        <p:spPr>
          <a:xfrm>
            <a:off x="457188" y="1076325"/>
            <a:ext cx="3657600" cy="3657600"/>
          </a:xfrm>
          <a:prstGeom prst="ellipse">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23"/>
          <p:cNvSpPr/>
          <p:nvPr/>
        </p:nvSpPr>
        <p:spPr>
          <a:xfrm>
            <a:off x="919113" y="2000325"/>
            <a:ext cx="2733900" cy="2733900"/>
          </a:xfrm>
          <a:prstGeom prst="ellipse">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3"/>
          <p:cNvSpPr txBox="1"/>
          <p:nvPr/>
        </p:nvSpPr>
        <p:spPr>
          <a:xfrm>
            <a:off x="1609863" y="1342125"/>
            <a:ext cx="13524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Fira Sans Extra Condensed"/>
                <a:ea typeface="Fira Sans Extra Condensed"/>
                <a:cs typeface="Fira Sans Extra Condensed"/>
                <a:sym typeface="Fira Sans Extra Condensed"/>
              </a:rPr>
              <a:t>Accuracy</a:t>
            </a:r>
            <a:endParaRPr sz="1800" b="1" dirty="0">
              <a:solidFill>
                <a:schemeClr val="dk1"/>
              </a:solidFill>
              <a:latin typeface="Fira Sans Extra Condensed"/>
              <a:ea typeface="Fira Sans Extra Condensed"/>
              <a:cs typeface="Fira Sans Extra Condensed"/>
              <a:sym typeface="Fira Sans Extra Condensed"/>
            </a:endParaRPr>
          </a:p>
        </p:txBody>
      </p:sp>
      <p:sp>
        <p:nvSpPr>
          <p:cNvPr id="747" name="Google Shape;747;p23"/>
          <p:cNvSpPr txBox="1"/>
          <p:nvPr/>
        </p:nvSpPr>
        <p:spPr>
          <a:xfrm>
            <a:off x="1609863" y="2476313"/>
            <a:ext cx="13524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Fira Sans Extra Condensed"/>
                <a:ea typeface="Fira Sans Extra Condensed"/>
                <a:cs typeface="Fira Sans Extra Condensed"/>
                <a:sym typeface="Fira Sans Extra Condensed"/>
              </a:rPr>
              <a:t>Precision</a:t>
            </a:r>
            <a:endParaRPr sz="1800" b="1" dirty="0">
              <a:solidFill>
                <a:schemeClr val="dk1"/>
              </a:solidFill>
              <a:latin typeface="Fira Sans Extra Condensed"/>
              <a:ea typeface="Fira Sans Extra Condensed"/>
              <a:cs typeface="Fira Sans Extra Condensed"/>
              <a:sym typeface="Fira Sans Extra Condensed"/>
            </a:endParaRPr>
          </a:p>
        </p:txBody>
      </p:sp>
      <p:sp>
        <p:nvSpPr>
          <p:cNvPr id="748" name="Google Shape;748;p23"/>
          <p:cNvSpPr/>
          <p:nvPr/>
        </p:nvSpPr>
        <p:spPr>
          <a:xfrm>
            <a:off x="1504948" y="3171975"/>
            <a:ext cx="1562100" cy="1562100"/>
          </a:xfrm>
          <a:prstGeom prst="ellipse">
            <a:avLst/>
          </a:prstGeom>
          <a:solidFill>
            <a:srgbClr val="EA48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3"/>
          <p:cNvSpPr txBox="1"/>
          <p:nvPr/>
        </p:nvSpPr>
        <p:spPr>
          <a:xfrm>
            <a:off x="1609863" y="3460487"/>
            <a:ext cx="13524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Fira Sans Extra Condensed"/>
                <a:ea typeface="Fira Sans Extra Condensed"/>
                <a:cs typeface="Fira Sans Extra Condensed"/>
                <a:sym typeface="Fira Sans Extra Condensed"/>
              </a:rPr>
              <a:t>Recall</a:t>
            </a:r>
            <a:endParaRPr sz="1800" b="1" dirty="0">
              <a:solidFill>
                <a:schemeClr val="dk1"/>
              </a:solidFill>
              <a:latin typeface="Fira Sans Extra Condensed"/>
              <a:ea typeface="Fira Sans Extra Condensed"/>
              <a:cs typeface="Fira Sans Extra Condensed"/>
              <a:sym typeface="Fira Sans Extra Condensed"/>
            </a:endParaRPr>
          </a:p>
        </p:txBody>
      </p:sp>
      <p:grpSp>
        <p:nvGrpSpPr>
          <p:cNvPr id="750" name="Google Shape;750;p23"/>
          <p:cNvGrpSpPr/>
          <p:nvPr/>
        </p:nvGrpSpPr>
        <p:grpSpPr>
          <a:xfrm>
            <a:off x="5062920" y="1531801"/>
            <a:ext cx="472011" cy="472011"/>
            <a:chOff x="1190625" y="238125"/>
            <a:chExt cx="5238750" cy="5238750"/>
          </a:xfrm>
        </p:grpSpPr>
        <p:sp>
          <p:nvSpPr>
            <p:cNvPr id="751" name="Google Shape;751;p23"/>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3"/>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3"/>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3"/>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3"/>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3"/>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3"/>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23"/>
          <p:cNvGrpSpPr/>
          <p:nvPr/>
        </p:nvGrpSpPr>
        <p:grpSpPr>
          <a:xfrm>
            <a:off x="5062859" y="2669057"/>
            <a:ext cx="472142" cy="472112"/>
            <a:chOff x="-44512325" y="3176075"/>
            <a:chExt cx="300900" cy="300900"/>
          </a:xfrm>
        </p:grpSpPr>
        <p:sp>
          <p:nvSpPr>
            <p:cNvPr id="759" name="Google Shape;759;p23"/>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3"/>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3"/>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23"/>
          <p:cNvGrpSpPr/>
          <p:nvPr/>
        </p:nvGrpSpPr>
        <p:grpSpPr>
          <a:xfrm>
            <a:off x="5062791" y="3806432"/>
            <a:ext cx="472143" cy="459719"/>
            <a:chOff x="3204349" y="4054012"/>
            <a:chExt cx="370978" cy="361187"/>
          </a:xfrm>
        </p:grpSpPr>
        <p:sp>
          <p:nvSpPr>
            <p:cNvPr id="763" name="Google Shape;763;p23"/>
            <p:cNvSpPr/>
            <p:nvPr/>
          </p:nvSpPr>
          <p:spPr>
            <a:xfrm>
              <a:off x="3204349" y="4054012"/>
              <a:ext cx="118239" cy="279645"/>
            </a:xfrm>
            <a:custGeom>
              <a:avLst/>
              <a:gdLst/>
              <a:ahLst/>
              <a:cxnLst/>
              <a:rect l="l" t="t" r="r" b="b"/>
              <a:pathLst>
                <a:path w="3454" h="8169" extrusionOk="0">
                  <a:moveTo>
                    <a:pt x="2359" y="1948"/>
                  </a:moveTo>
                  <a:cubicBezTo>
                    <a:pt x="2523" y="1948"/>
                    <a:pt x="2689" y="1996"/>
                    <a:pt x="2835" y="2096"/>
                  </a:cubicBezTo>
                  <a:cubicBezTo>
                    <a:pt x="2978" y="2191"/>
                    <a:pt x="3001" y="2382"/>
                    <a:pt x="2906" y="2525"/>
                  </a:cubicBezTo>
                  <a:cubicBezTo>
                    <a:pt x="2845" y="2617"/>
                    <a:pt x="2743" y="2670"/>
                    <a:pt x="2641" y="2670"/>
                  </a:cubicBezTo>
                  <a:cubicBezTo>
                    <a:pt x="2585" y="2670"/>
                    <a:pt x="2528" y="2654"/>
                    <a:pt x="2477" y="2620"/>
                  </a:cubicBezTo>
                  <a:cubicBezTo>
                    <a:pt x="2430" y="2572"/>
                    <a:pt x="2358" y="2572"/>
                    <a:pt x="2311" y="2572"/>
                  </a:cubicBezTo>
                  <a:cubicBezTo>
                    <a:pt x="2263" y="2572"/>
                    <a:pt x="2192" y="2620"/>
                    <a:pt x="2168" y="2668"/>
                  </a:cubicBezTo>
                  <a:cubicBezTo>
                    <a:pt x="2120" y="2739"/>
                    <a:pt x="2025" y="2787"/>
                    <a:pt x="1906" y="2787"/>
                  </a:cubicBezTo>
                  <a:cubicBezTo>
                    <a:pt x="1858" y="2787"/>
                    <a:pt x="1787" y="2787"/>
                    <a:pt x="1739" y="2739"/>
                  </a:cubicBezTo>
                  <a:cubicBezTo>
                    <a:pt x="1596" y="2644"/>
                    <a:pt x="1549" y="2453"/>
                    <a:pt x="1668" y="2311"/>
                  </a:cubicBezTo>
                  <a:cubicBezTo>
                    <a:pt x="1830" y="2075"/>
                    <a:pt x="2092" y="1948"/>
                    <a:pt x="2359" y="1948"/>
                  </a:cubicBezTo>
                  <a:close/>
                  <a:moveTo>
                    <a:pt x="1781" y="3570"/>
                  </a:moveTo>
                  <a:cubicBezTo>
                    <a:pt x="1929" y="3570"/>
                    <a:pt x="2051" y="3682"/>
                    <a:pt x="2073" y="3835"/>
                  </a:cubicBezTo>
                  <a:cubicBezTo>
                    <a:pt x="2073" y="3978"/>
                    <a:pt x="2144" y="4073"/>
                    <a:pt x="2239" y="4168"/>
                  </a:cubicBezTo>
                  <a:cubicBezTo>
                    <a:pt x="2318" y="4227"/>
                    <a:pt x="2412" y="4269"/>
                    <a:pt x="2510" y="4269"/>
                  </a:cubicBezTo>
                  <a:cubicBezTo>
                    <a:pt x="2530" y="4269"/>
                    <a:pt x="2552" y="4268"/>
                    <a:pt x="2573" y="4263"/>
                  </a:cubicBezTo>
                  <a:cubicBezTo>
                    <a:pt x="2588" y="4262"/>
                    <a:pt x="2602" y="4261"/>
                    <a:pt x="2616" y="4261"/>
                  </a:cubicBezTo>
                  <a:cubicBezTo>
                    <a:pt x="2982" y="4261"/>
                    <a:pt x="3034" y="4837"/>
                    <a:pt x="2644" y="4882"/>
                  </a:cubicBezTo>
                  <a:lnTo>
                    <a:pt x="2525" y="4882"/>
                  </a:lnTo>
                  <a:cubicBezTo>
                    <a:pt x="1977" y="4882"/>
                    <a:pt x="1501" y="4454"/>
                    <a:pt x="1453" y="3906"/>
                  </a:cubicBezTo>
                  <a:cubicBezTo>
                    <a:pt x="1430" y="3739"/>
                    <a:pt x="1549" y="3573"/>
                    <a:pt x="1739" y="3573"/>
                  </a:cubicBezTo>
                  <a:cubicBezTo>
                    <a:pt x="1753" y="3571"/>
                    <a:pt x="1768" y="3570"/>
                    <a:pt x="1781" y="3570"/>
                  </a:cubicBezTo>
                  <a:close/>
                  <a:moveTo>
                    <a:pt x="1739" y="5317"/>
                  </a:moveTo>
                  <a:cubicBezTo>
                    <a:pt x="1894" y="5317"/>
                    <a:pt x="2049" y="5418"/>
                    <a:pt x="2049" y="5621"/>
                  </a:cubicBezTo>
                  <a:cubicBezTo>
                    <a:pt x="2049" y="5740"/>
                    <a:pt x="2144" y="5835"/>
                    <a:pt x="2263" y="5859"/>
                  </a:cubicBezTo>
                  <a:cubicBezTo>
                    <a:pt x="2668" y="5859"/>
                    <a:pt x="2668" y="6478"/>
                    <a:pt x="2263" y="6478"/>
                  </a:cubicBezTo>
                  <a:cubicBezTo>
                    <a:pt x="1787" y="6454"/>
                    <a:pt x="1430" y="6097"/>
                    <a:pt x="1430" y="5621"/>
                  </a:cubicBezTo>
                  <a:cubicBezTo>
                    <a:pt x="1430" y="5418"/>
                    <a:pt x="1584" y="5317"/>
                    <a:pt x="1739" y="5317"/>
                  </a:cubicBezTo>
                  <a:close/>
                  <a:moveTo>
                    <a:pt x="2811" y="1"/>
                  </a:moveTo>
                  <a:cubicBezTo>
                    <a:pt x="2335" y="24"/>
                    <a:pt x="1930" y="310"/>
                    <a:pt x="1739" y="715"/>
                  </a:cubicBezTo>
                  <a:cubicBezTo>
                    <a:pt x="1572" y="786"/>
                    <a:pt x="1406" y="858"/>
                    <a:pt x="1287" y="1001"/>
                  </a:cubicBezTo>
                  <a:cubicBezTo>
                    <a:pt x="1096" y="1191"/>
                    <a:pt x="977" y="1477"/>
                    <a:pt x="1001" y="1787"/>
                  </a:cubicBezTo>
                  <a:cubicBezTo>
                    <a:pt x="620" y="2025"/>
                    <a:pt x="406" y="2430"/>
                    <a:pt x="406" y="2882"/>
                  </a:cubicBezTo>
                  <a:cubicBezTo>
                    <a:pt x="406" y="3001"/>
                    <a:pt x="429" y="3120"/>
                    <a:pt x="453" y="3239"/>
                  </a:cubicBezTo>
                  <a:cubicBezTo>
                    <a:pt x="239" y="3477"/>
                    <a:pt x="96" y="3787"/>
                    <a:pt x="96" y="4097"/>
                  </a:cubicBezTo>
                  <a:cubicBezTo>
                    <a:pt x="120" y="4335"/>
                    <a:pt x="167" y="4549"/>
                    <a:pt x="286" y="4763"/>
                  </a:cubicBezTo>
                  <a:cubicBezTo>
                    <a:pt x="1" y="5216"/>
                    <a:pt x="72" y="5787"/>
                    <a:pt x="429" y="6192"/>
                  </a:cubicBezTo>
                  <a:lnTo>
                    <a:pt x="429" y="6288"/>
                  </a:lnTo>
                  <a:cubicBezTo>
                    <a:pt x="429" y="6621"/>
                    <a:pt x="572" y="6954"/>
                    <a:pt x="787" y="7192"/>
                  </a:cubicBezTo>
                  <a:cubicBezTo>
                    <a:pt x="1001" y="7407"/>
                    <a:pt x="1287" y="7550"/>
                    <a:pt x="1596" y="7573"/>
                  </a:cubicBezTo>
                  <a:cubicBezTo>
                    <a:pt x="1858" y="7955"/>
                    <a:pt x="2287" y="8169"/>
                    <a:pt x="2739" y="8169"/>
                  </a:cubicBezTo>
                  <a:cubicBezTo>
                    <a:pt x="3001" y="8169"/>
                    <a:pt x="3239" y="8074"/>
                    <a:pt x="3454" y="7931"/>
                  </a:cubicBezTo>
                  <a:lnTo>
                    <a:pt x="3454" y="191"/>
                  </a:lnTo>
                  <a:cubicBezTo>
                    <a:pt x="3287" y="72"/>
                    <a:pt x="3049" y="1"/>
                    <a:pt x="2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3"/>
            <p:cNvSpPr/>
            <p:nvPr/>
          </p:nvSpPr>
          <p:spPr>
            <a:xfrm>
              <a:off x="3451371" y="4303464"/>
              <a:ext cx="41627" cy="35568"/>
            </a:xfrm>
            <a:custGeom>
              <a:avLst/>
              <a:gdLst/>
              <a:ahLst/>
              <a:cxnLst/>
              <a:rect l="l" t="t" r="r" b="b"/>
              <a:pathLst>
                <a:path w="1216" h="1039" extrusionOk="0">
                  <a:moveTo>
                    <a:pt x="691" y="1"/>
                  </a:moveTo>
                  <a:cubicBezTo>
                    <a:pt x="239" y="1"/>
                    <a:pt x="0" y="572"/>
                    <a:pt x="334" y="882"/>
                  </a:cubicBezTo>
                  <a:cubicBezTo>
                    <a:pt x="434" y="990"/>
                    <a:pt x="562" y="1038"/>
                    <a:pt x="690" y="1038"/>
                  </a:cubicBezTo>
                  <a:cubicBezTo>
                    <a:pt x="954" y="1038"/>
                    <a:pt x="1215" y="830"/>
                    <a:pt x="1215" y="525"/>
                  </a:cubicBezTo>
                  <a:cubicBezTo>
                    <a:pt x="1215" y="239"/>
                    <a:pt x="977" y="1"/>
                    <a:pt x="6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3"/>
            <p:cNvSpPr/>
            <p:nvPr/>
          </p:nvSpPr>
          <p:spPr>
            <a:xfrm>
              <a:off x="3381263" y="4227639"/>
              <a:ext cx="194064" cy="187560"/>
            </a:xfrm>
            <a:custGeom>
              <a:avLst/>
              <a:gdLst/>
              <a:ahLst/>
              <a:cxnLst/>
              <a:rect l="l" t="t" r="r" b="b"/>
              <a:pathLst>
                <a:path w="5669" h="5479" extrusionOk="0">
                  <a:moveTo>
                    <a:pt x="2725" y="1561"/>
                  </a:moveTo>
                  <a:cubicBezTo>
                    <a:pt x="3327" y="1561"/>
                    <a:pt x="3906" y="2030"/>
                    <a:pt x="3906" y="2740"/>
                  </a:cubicBezTo>
                  <a:cubicBezTo>
                    <a:pt x="3906" y="3383"/>
                    <a:pt x="3382" y="3907"/>
                    <a:pt x="2739" y="3907"/>
                  </a:cubicBezTo>
                  <a:cubicBezTo>
                    <a:pt x="1691" y="3907"/>
                    <a:pt x="1167" y="2644"/>
                    <a:pt x="1906" y="1906"/>
                  </a:cubicBezTo>
                  <a:cubicBezTo>
                    <a:pt x="2144" y="1668"/>
                    <a:pt x="2437" y="1561"/>
                    <a:pt x="2725" y="1561"/>
                  </a:cubicBezTo>
                  <a:close/>
                  <a:moveTo>
                    <a:pt x="2739" y="1"/>
                  </a:moveTo>
                  <a:cubicBezTo>
                    <a:pt x="2596" y="1"/>
                    <a:pt x="2477" y="49"/>
                    <a:pt x="2406" y="144"/>
                  </a:cubicBezTo>
                  <a:cubicBezTo>
                    <a:pt x="2310" y="215"/>
                    <a:pt x="2263" y="358"/>
                    <a:pt x="2263" y="477"/>
                  </a:cubicBezTo>
                  <a:lnTo>
                    <a:pt x="2263" y="739"/>
                  </a:lnTo>
                  <a:cubicBezTo>
                    <a:pt x="2048" y="787"/>
                    <a:pt x="1834" y="858"/>
                    <a:pt x="1667" y="977"/>
                  </a:cubicBezTo>
                  <a:lnTo>
                    <a:pt x="1477" y="811"/>
                  </a:lnTo>
                  <a:cubicBezTo>
                    <a:pt x="1382" y="715"/>
                    <a:pt x="1257" y="668"/>
                    <a:pt x="1132" y="668"/>
                  </a:cubicBezTo>
                  <a:cubicBezTo>
                    <a:pt x="1007" y="668"/>
                    <a:pt x="882" y="715"/>
                    <a:pt x="786" y="811"/>
                  </a:cubicBezTo>
                  <a:cubicBezTo>
                    <a:pt x="596" y="1001"/>
                    <a:pt x="596" y="1287"/>
                    <a:pt x="786" y="1477"/>
                  </a:cubicBezTo>
                  <a:lnTo>
                    <a:pt x="977" y="1668"/>
                  </a:lnTo>
                  <a:cubicBezTo>
                    <a:pt x="858" y="1859"/>
                    <a:pt x="786" y="2049"/>
                    <a:pt x="739" y="2263"/>
                  </a:cubicBezTo>
                  <a:lnTo>
                    <a:pt x="477" y="2263"/>
                  </a:lnTo>
                  <a:cubicBezTo>
                    <a:pt x="215" y="2263"/>
                    <a:pt x="0" y="2478"/>
                    <a:pt x="0" y="2740"/>
                  </a:cubicBezTo>
                  <a:cubicBezTo>
                    <a:pt x="0" y="2883"/>
                    <a:pt x="48" y="3002"/>
                    <a:pt x="143" y="3097"/>
                  </a:cubicBezTo>
                  <a:cubicBezTo>
                    <a:pt x="215" y="3168"/>
                    <a:pt x="358" y="3240"/>
                    <a:pt x="477" y="3240"/>
                  </a:cubicBezTo>
                  <a:lnTo>
                    <a:pt x="739" y="3240"/>
                  </a:lnTo>
                  <a:cubicBezTo>
                    <a:pt x="786" y="3430"/>
                    <a:pt x="858" y="3645"/>
                    <a:pt x="977" y="3835"/>
                  </a:cubicBezTo>
                  <a:lnTo>
                    <a:pt x="810" y="4002"/>
                  </a:lnTo>
                  <a:cubicBezTo>
                    <a:pt x="620" y="4192"/>
                    <a:pt x="620" y="4478"/>
                    <a:pt x="810" y="4669"/>
                  </a:cubicBezTo>
                  <a:cubicBezTo>
                    <a:pt x="905" y="4764"/>
                    <a:pt x="1024" y="4811"/>
                    <a:pt x="1167" y="4811"/>
                  </a:cubicBezTo>
                  <a:cubicBezTo>
                    <a:pt x="1286" y="4811"/>
                    <a:pt x="1405" y="4764"/>
                    <a:pt x="1501" y="4669"/>
                  </a:cubicBezTo>
                  <a:lnTo>
                    <a:pt x="1667" y="4502"/>
                  </a:lnTo>
                  <a:cubicBezTo>
                    <a:pt x="1858" y="4621"/>
                    <a:pt x="2048" y="4692"/>
                    <a:pt x="2263" y="4740"/>
                  </a:cubicBezTo>
                  <a:lnTo>
                    <a:pt x="2263" y="5002"/>
                  </a:lnTo>
                  <a:cubicBezTo>
                    <a:pt x="2263" y="5264"/>
                    <a:pt x="2477" y="5478"/>
                    <a:pt x="2763" y="5478"/>
                  </a:cubicBezTo>
                  <a:cubicBezTo>
                    <a:pt x="3025" y="5478"/>
                    <a:pt x="3239" y="5264"/>
                    <a:pt x="3239" y="5002"/>
                  </a:cubicBezTo>
                  <a:lnTo>
                    <a:pt x="3239" y="4740"/>
                  </a:lnTo>
                  <a:cubicBezTo>
                    <a:pt x="3454" y="4692"/>
                    <a:pt x="3644" y="4597"/>
                    <a:pt x="3835" y="4502"/>
                  </a:cubicBezTo>
                  <a:lnTo>
                    <a:pt x="4001" y="4669"/>
                  </a:lnTo>
                  <a:cubicBezTo>
                    <a:pt x="4097" y="4764"/>
                    <a:pt x="4222" y="4811"/>
                    <a:pt x="4347" y="4811"/>
                  </a:cubicBezTo>
                  <a:cubicBezTo>
                    <a:pt x="4472" y="4811"/>
                    <a:pt x="4597" y="4764"/>
                    <a:pt x="4692" y="4669"/>
                  </a:cubicBezTo>
                  <a:cubicBezTo>
                    <a:pt x="4882" y="4478"/>
                    <a:pt x="4882" y="4168"/>
                    <a:pt x="4692" y="3978"/>
                  </a:cubicBezTo>
                  <a:lnTo>
                    <a:pt x="4525" y="3811"/>
                  </a:lnTo>
                  <a:cubicBezTo>
                    <a:pt x="4620" y="3621"/>
                    <a:pt x="4716" y="3430"/>
                    <a:pt x="4763" y="3216"/>
                  </a:cubicBezTo>
                  <a:lnTo>
                    <a:pt x="5001" y="3216"/>
                  </a:lnTo>
                  <a:cubicBezTo>
                    <a:pt x="5668" y="3216"/>
                    <a:pt x="5668" y="2240"/>
                    <a:pt x="5001" y="2240"/>
                  </a:cubicBezTo>
                  <a:lnTo>
                    <a:pt x="5001" y="2263"/>
                  </a:lnTo>
                  <a:lnTo>
                    <a:pt x="4763" y="2263"/>
                  </a:lnTo>
                  <a:cubicBezTo>
                    <a:pt x="4692" y="2049"/>
                    <a:pt x="4620" y="1835"/>
                    <a:pt x="4501" y="1668"/>
                  </a:cubicBezTo>
                  <a:lnTo>
                    <a:pt x="4692" y="1477"/>
                  </a:lnTo>
                  <a:cubicBezTo>
                    <a:pt x="5090" y="1133"/>
                    <a:pt x="4745" y="610"/>
                    <a:pt x="4357" y="610"/>
                  </a:cubicBezTo>
                  <a:cubicBezTo>
                    <a:pt x="4235" y="610"/>
                    <a:pt x="4110" y="662"/>
                    <a:pt x="4001" y="787"/>
                  </a:cubicBezTo>
                  <a:lnTo>
                    <a:pt x="3811" y="977"/>
                  </a:lnTo>
                  <a:cubicBezTo>
                    <a:pt x="3644" y="858"/>
                    <a:pt x="3430" y="787"/>
                    <a:pt x="3215" y="739"/>
                  </a:cubicBezTo>
                  <a:lnTo>
                    <a:pt x="3215" y="477"/>
                  </a:lnTo>
                  <a:cubicBezTo>
                    <a:pt x="3215" y="215"/>
                    <a:pt x="3001" y="1"/>
                    <a:pt x="27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3"/>
            <p:cNvSpPr/>
            <p:nvPr/>
          </p:nvSpPr>
          <p:spPr>
            <a:xfrm>
              <a:off x="3343744" y="4054012"/>
              <a:ext cx="114987" cy="278036"/>
            </a:xfrm>
            <a:custGeom>
              <a:avLst/>
              <a:gdLst/>
              <a:ahLst/>
              <a:cxnLst/>
              <a:rect l="l" t="t" r="r" b="b"/>
              <a:pathLst>
                <a:path w="3359" h="8122" extrusionOk="0">
                  <a:moveTo>
                    <a:pt x="1096" y="1948"/>
                  </a:moveTo>
                  <a:cubicBezTo>
                    <a:pt x="1363" y="1948"/>
                    <a:pt x="1625" y="2075"/>
                    <a:pt x="1787" y="2311"/>
                  </a:cubicBezTo>
                  <a:cubicBezTo>
                    <a:pt x="1948" y="2494"/>
                    <a:pt x="1799" y="2788"/>
                    <a:pt x="1553" y="2788"/>
                  </a:cubicBezTo>
                  <a:cubicBezTo>
                    <a:pt x="1544" y="2788"/>
                    <a:pt x="1535" y="2788"/>
                    <a:pt x="1525" y="2787"/>
                  </a:cubicBezTo>
                  <a:cubicBezTo>
                    <a:pt x="1430" y="2787"/>
                    <a:pt x="1335" y="2739"/>
                    <a:pt x="1287" y="2668"/>
                  </a:cubicBezTo>
                  <a:cubicBezTo>
                    <a:pt x="1239" y="2620"/>
                    <a:pt x="1192" y="2572"/>
                    <a:pt x="1144" y="2572"/>
                  </a:cubicBezTo>
                  <a:cubicBezTo>
                    <a:pt x="1123" y="2566"/>
                    <a:pt x="1104" y="2563"/>
                    <a:pt x="1087" y="2563"/>
                  </a:cubicBezTo>
                  <a:cubicBezTo>
                    <a:pt x="1045" y="2563"/>
                    <a:pt x="1011" y="2579"/>
                    <a:pt x="977" y="2596"/>
                  </a:cubicBezTo>
                  <a:cubicBezTo>
                    <a:pt x="916" y="2640"/>
                    <a:pt x="854" y="2659"/>
                    <a:pt x="795" y="2659"/>
                  </a:cubicBezTo>
                  <a:cubicBezTo>
                    <a:pt x="536" y="2659"/>
                    <a:pt x="348" y="2290"/>
                    <a:pt x="620" y="2096"/>
                  </a:cubicBezTo>
                  <a:cubicBezTo>
                    <a:pt x="765" y="1996"/>
                    <a:pt x="931" y="1948"/>
                    <a:pt x="1096" y="1948"/>
                  </a:cubicBezTo>
                  <a:close/>
                  <a:moveTo>
                    <a:pt x="1721" y="3570"/>
                  </a:moveTo>
                  <a:cubicBezTo>
                    <a:pt x="1735" y="3570"/>
                    <a:pt x="1749" y="3571"/>
                    <a:pt x="1763" y="3573"/>
                  </a:cubicBezTo>
                  <a:cubicBezTo>
                    <a:pt x="1930" y="3573"/>
                    <a:pt x="2073" y="3739"/>
                    <a:pt x="2049" y="3906"/>
                  </a:cubicBezTo>
                  <a:cubicBezTo>
                    <a:pt x="1978" y="4454"/>
                    <a:pt x="1525" y="4882"/>
                    <a:pt x="954" y="4882"/>
                  </a:cubicBezTo>
                  <a:lnTo>
                    <a:pt x="858" y="4882"/>
                  </a:lnTo>
                  <a:cubicBezTo>
                    <a:pt x="692" y="4882"/>
                    <a:pt x="549" y="4716"/>
                    <a:pt x="573" y="4549"/>
                  </a:cubicBezTo>
                  <a:cubicBezTo>
                    <a:pt x="573" y="4395"/>
                    <a:pt x="716" y="4261"/>
                    <a:pt x="869" y="4261"/>
                  </a:cubicBezTo>
                  <a:cubicBezTo>
                    <a:pt x="881" y="4261"/>
                    <a:pt x="894" y="4262"/>
                    <a:pt x="906" y="4263"/>
                  </a:cubicBezTo>
                  <a:cubicBezTo>
                    <a:pt x="921" y="4265"/>
                    <a:pt x="936" y="4265"/>
                    <a:pt x="950" y="4265"/>
                  </a:cubicBezTo>
                  <a:cubicBezTo>
                    <a:pt x="1194" y="4265"/>
                    <a:pt x="1407" y="4083"/>
                    <a:pt x="1430" y="3858"/>
                  </a:cubicBezTo>
                  <a:cubicBezTo>
                    <a:pt x="1430" y="3684"/>
                    <a:pt x="1569" y="3570"/>
                    <a:pt x="1721" y="3570"/>
                  </a:cubicBezTo>
                  <a:close/>
                  <a:moveTo>
                    <a:pt x="1192" y="6621"/>
                  </a:moveTo>
                  <a:lnTo>
                    <a:pt x="1192" y="6621"/>
                  </a:lnTo>
                  <a:cubicBezTo>
                    <a:pt x="1182" y="6625"/>
                    <a:pt x="1172" y="6628"/>
                    <a:pt x="1163" y="6632"/>
                  </a:cubicBezTo>
                  <a:lnTo>
                    <a:pt x="1163" y="6632"/>
                  </a:lnTo>
                  <a:cubicBezTo>
                    <a:pt x="1164" y="6636"/>
                    <a:pt x="1166" y="6641"/>
                    <a:pt x="1168" y="6645"/>
                  </a:cubicBezTo>
                  <a:lnTo>
                    <a:pt x="1192" y="6621"/>
                  </a:lnTo>
                  <a:close/>
                  <a:moveTo>
                    <a:pt x="596" y="1"/>
                  </a:moveTo>
                  <a:cubicBezTo>
                    <a:pt x="382" y="1"/>
                    <a:pt x="191" y="48"/>
                    <a:pt x="1" y="143"/>
                  </a:cubicBezTo>
                  <a:lnTo>
                    <a:pt x="1" y="7883"/>
                  </a:lnTo>
                  <a:cubicBezTo>
                    <a:pt x="168" y="8002"/>
                    <a:pt x="358" y="8074"/>
                    <a:pt x="549" y="8121"/>
                  </a:cubicBezTo>
                  <a:cubicBezTo>
                    <a:pt x="477" y="7978"/>
                    <a:pt x="453" y="7812"/>
                    <a:pt x="453" y="7645"/>
                  </a:cubicBezTo>
                  <a:cubicBezTo>
                    <a:pt x="453" y="7202"/>
                    <a:pt x="727" y="6805"/>
                    <a:pt x="1163" y="6632"/>
                  </a:cubicBezTo>
                  <a:lnTo>
                    <a:pt x="1163" y="6632"/>
                  </a:lnTo>
                  <a:cubicBezTo>
                    <a:pt x="1094" y="6470"/>
                    <a:pt x="1049" y="6307"/>
                    <a:pt x="1049" y="6145"/>
                  </a:cubicBezTo>
                  <a:cubicBezTo>
                    <a:pt x="1049" y="5859"/>
                    <a:pt x="1168" y="5573"/>
                    <a:pt x="1358" y="5383"/>
                  </a:cubicBezTo>
                  <a:cubicBezTo>
                    <a:pt x="1565" y="5176"/>
                    <a:pt x="1844" y="5070"/>
                    <a:pt x="2123" y="5070"/>
                  </a:cubicBezTo>
                  <a:cubicBezTo>
                    <a:pt x="2295" y="5070"/>
                    <a:pt x="2466" y="5110"/>
                    <a:pt x="2621" y="5192"/>
                  </a:cubicBezTo>
                  <a:cubicBezTo>
                    <a:pt x="2716" y="4859"/>
                    <a:pt x="2978" y="4597"/>
                    <a:pt x="3287" y="4501"/>
                  </a:cubicBezTo>
                  <a:cubicBezTo>
                    <a:pt x="3335" y="4359"/>
                    <a:pt x="3359" y="4192"/>
                    <a:pt x="3359" y="4049"/>
                  </a:cubicBezTo>
                  <a:cubicBezTo>
                    <a:pt x="3359" y="3716"/>
                    <a:pt x="3240" y="3406"/>
                    <a:pt x="3002" y="3192"/>
                  </a:cubicBezTo>
                  <a:cubicBezTo>
                    <a:pt x="3025" y="3073"/>
                    <a:pt x="3049" y="2954"/>
                    <a:pt x="3049" y="2834"/>
                  </a:cubicBezTo>
                  <a:cubicBezTo>
                    <a:pt x="3049" y="2382"/>
                    <a:pt x="2811" y="1977"/>
                    <a:pt x="2430" y="1739"/>
                  </a:cubicBezTo>
                  <a:cubicBezTo>
                    <a:pt x="2430" y="1429"/>
                    <a:pt x="2311" y="1167"/>
                    <a:pt x="2120" y="953"/>
                  </a:cubicBezTo>
                  <a:cubicBezTo>
                    <a:pt x="1978" y="834"/>
                    <a:pt x="1835" y="739"/>
                    <a:pt x="1668" y="691"/>
                  </a:cubicBezTo>
                  <a:cubicBezTo>
                    <a:pt x="1477" y="286"/>
                    <a:pt x="1049" y="1"/>
                    <a:pt x="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67" name="Google Shape;767;p23"/>
          <p:cNvCxnSpPr>
            <a:cxnSpLocks/>
            <a:stCxn id="746" idx="3"/>
          </p:cNvCxnSpPr>
          <p:nvPr/>
        </p:nvCxnSpPr>
        <p:spPr>
          <a:xfrm>
            <a:off x="2962263" y="1579875"/>
            <a:ext cx="2125776" cy="228494"/>
          </a:xfrm>
          <a:prstGeom prst="straightConnector1">
            <a:avLst/>
          </a:prstGeom>
          <a:noFill/>
          <a:ln w="9525" cap="flat" cmpd="sng">
            <a:solidFill>
              <a:schemeClr val="accent1"/>
            </a:solidFill>
            <a:prstDash val="solid"/>
            <a:round/>
            <a:headEnd type="none" w="med" len="med"/>
            <a:tailEnd type="none" w="med" len="med"/>
          </a:ln>
        </p:spPr>
      </p:cxnSp>
      <p:grpSp>
        <p:nvGrpSpPr>
          <p:cNvPr id="770" name="Google Shape;770;p23"/>
          <p:cNvGrpSpPr/>
          <p:nvPr/>
        </p:nvGrpSpPr>
        <p:grpSpPr>
          <a:xfrm>
            <a:off x="5062791" y="1461843"/>
            <a:ext cx="4081209" cy="791026"/>
            <a:chOff x="6483000" y="1338363"/>
            <a:chExt cx="2203788" cy="483000"/>
          </a:xfrm>
        </p:grpSpPr>
        <p:sp>
          <p:nvSpPr>
            <p:cNvPr id="771" name="Google Shape;771;p23"/>
            <p:cNvSpPr txBox="1"/>
            <p:nvPr/>
          </p:nvSpPr>
          <p:spPr>
            <a:xfrm>
              <a:off x="6625788" y="1338363"/>
              <a:ext cx="2061000" cy="483000"/>
            </a:xfrm>
            <a:prstGeom prst="rect">
              <a:avLst/>
            </a:prstGeom>
            <a:noFill/>
            <a:ln>
              <a:noFill/>
            </a:ln>
          </p:spPr>
          <p:txBody>
            <a:bodyPr spcFirstLastPara="1" wrap="square" lIns="91425" tIns="91425" rIns="91425" bIns="91425" anchor="ctr" anchorCtr="0">
              <a:noAutofit/>
            </a:bodyPr>
            <a:lstStyle/>
            <a:p>
              <a:r>
                <a:rPr lang="en-US" sz="1400" b="1" i="1" dirty="0"/>
                <a:t>Accuracy = (TP + TN) / (TP + TN + FP + FN)</a:t>
              </a:r>
            </a:p>
            <a:p>
              <a:pPr marL="0" lvl="0" indent="0" algn="l" rtl="0">
                <a:spcBef>
                  <a:spcPts val="0"/>
                </a:spcBef>
                <a:spcAft>
                  <a:spcPts val="0"/>
                </a:spcAft>
                <a:buNone/>
              </a:pPr>
              <a:endParaRPr dirty="0">
                <a:solidFill>
                  <a:srgbClr val="000000"/>
                </a:solidFill>
                <a:latin typeface="Roboto"/>
                <a:ea typeface="Roboto"/>
                <a:cs typeface="Roboto"/>
                <a:sym typeface="Roboto"/>
              </a:endParaRPr>
            </a:p>
          </p:txBody>
        </p:sp>
        <p:sp>
          <p:nvSpPr>
            <p:cNvPr id="769" name="Google Shape;769;p23"/>
            <p:cNvSpPr/>
            <p:nvPr/>
          </p:nvSpPr>
          <p:spPr>
            <a:xfrm>
              <a:off x="6483000" y="1379175"/>
              <a:ext cx="66600" cy="401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23"/>
          <p:cNvGrpSpPr/>
          <p:nvPr/>
        </p:nvGrpSpPr>
        <p:grpSpPr>
          <a:xfrm>
            <a:off x="5029214" y="2665100"/>
            <a:ext cx="3224734" cy="544217"/>
            <a:chOff x="6482305" y="2411346"/>
            <a:chExt cx="2204483" cy="544217"/>
          </a:xfrm>
        </p:grpSpPr>
        <p:sp>
          <p:nvSpPr>
            <p:cNvPr id="773" name="Google Shape;773;p23"/>
            <p:cNvSpPr txBox="1"/>
            <p:nvPr/>
          </p:nvSpPr>
          <p:spPr>
            <a:xfrm>
              <a:off x="6625788" y="2472563"/>
              <a:ext cx="2061000" cy="483000"/>
            </a:xfrm>
            <a:prstGeom prst="rect">
              <a:avLst/>
            </a:prstGeom>
            <a:noFill/>
            <a:ln>
              <a:noFill/>
            </a:ln>
          </p:spPr>
          <p:txBody>
            <a:bodyPr spcFirstLastPara="1" wrap="square" lIns="91425" tIns="91425" rIns="91425" bIns="91425" anchor="ctr" anchorCtr="0">
              <a:noAutofit/>
            </a:bodyPr>
            <a:lstStyle/>
            <a:p>
              <a:r>
                <a:rPr lang="en-US" sz="1400" b="1" i="1" dirty="0"/>
                <a:t>Precision = TP / (TP + FP)</a:t>
              </a:r>
            </a:p>
            <a:p>
              <a:pPr marL="0" lvl="0" indent="0" algn="l" rtl="0">
                <a:spcBef>
                  <a:spcPts val="0"/>
                </a:spcBef>
                <a:spcAft>
                  <a:spcPts val="0"/>
                </a:spcAft>
                <a:buNone/>
              </a:pPr>
              <a:endParaRPr dirty="0">
                <a:solidFill>
                  <a:srgbClr val="000000"/>
                </a:solidFill>
                <a:latin typeface="Roboto"/>
                <a:ea typeface="Roboto"/>
                <a:cs typeface="Roboto"/>
                <a:sym typeface="Roboto"/>
              </a:endParaRPr>
            </a:p>
          </p:txBody>
        </p:sp>
        <p:sp>
          <p:nvSpPr>
            <p:cNvPr id="774" name="Google Shape;774;p23"/>
            <p:cNvSpPr/>
            <p:nvPr/>
          </p:nvSpPr>
          <p:spPr>
            <a:xfrm>
              <a:off x="6482305" y="2411346"/>
              <a:ext cx="67295" cy="503417"/>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5" name="Google Shape;775;p23"/>
          <p:cNvGrpSpPr/>
          <p:nvPr/>
        </p:nvGrpSpPr>
        <p:grpSpPr>
          <a:xfrm>
            <a:off x="5048197" y="3645123"/>
            <a:ext cx="2756860" cy="621028"/>
            <a:chOff x="6483000" y="3613013"/>
            <a:chExt cx="2203788" cy="483000"/>
          </a:xfrm>
        </p:grpSpPr>
        <p:sp>
          <p:nvSpPr>
            <p:cNvPr id="776" name="Google Shape;776;p23"/>
            <p:cNvSpPr txBox="1"/>
            <p:nvPr/>
          </p:nvSpPr>
          <p:spPr>
            <a:xfrm>
              <a:off x="6625788" y="3613013"/>
              <a:ext cx="2061000" cy="483000"/>
            </a:xfrm>
            <a:prstGeom prst="rect">
              <a:avLst/>
            </a:prstGeom>
            <a:noFill/>
            <a:ln>
              <a:noFill/>
            </a:ln>
          </p:spPr>
          <p:txBody>
            <a:bodyPr spcFirstLastPara="1" wrap="square" lIns="91425" tIns="91425" rIns="91425" bIns="91425" anchor="ctr" anchorCtr="0">
              <a:noAutofit/>
            </a:bodyPr>
            <a:lstStyle/>
            <a:p>
              <a:r>
                <a:rPr lang="en-US" sz="1400" b="1" i="1" dirty="0"/>
                <a:t>Recall = TP / (TP + FN)</a:t>
              </a:r>
            </a:p>
            <a:p>
              <a:pPr marL="0" lvl="0" indent="0" algn="l" rtl="0">
                <a:spcBef>
                  <a:spcPts val="0"/>
                </a:spcBef>
                <a:spcAft>
                  <a:spcPts val="0"/>
                </a:spcAft>
                <a:buNone/>
              </a:pPr>
              <a:endParaRPr dirty="0">
                <a:solidFill>
                  <a:srgbClr val="000000"/>
                </a:solidFill>
                <a:latin typeface="Roboto"/>
                <a:ea typeface="Roboto"/>
                <a:cs typeface="Roboto"/>
                <a:sym typeface="Roboto"/>
              </a:endParaRPr>
            </a:p>
          </p:txBody>
        </p:sp>
        <p:sp>
          <p:nvSpPr>
            <p:cNvPr id="777" name="Google Shape;777;p23"/>
            <p:cNvSpPr/>
            <p:nvPr/>
          </p:nvSpPr>
          <p:spPr>
            <a:xfrm>
              <a:off x="6483000" y="3653813"/>
              <a:ext cx="66600" cy="4014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78" name="Google Shape;778;p23"/>
          <p:cNvCxnSpPr>
            <a:cxnSpLocks/>
            <a:stCxn id="747" idx="3"/>
            <a:endCxn id="774" idx="1"/>
          </p:cNvCxnSpPr>
          <p:nvPr/>
        </p:nvCxnSpPr>
        <p:spPr>
          <a:xfrm>
            <a:off x="2962263" y="2714063"/>
            <a:ext cx="2066951" cy="202746"/>
          </a:xfrm>
          <a:prstGeom prst="straightConnector1">
            <a:avLst/>
          </a:prstGeom>
          <a:noFill/>
          <a:ln w="9525" cap="flat" cmpd="sng">
            <a:solidFill>
              <a:schemeClr val="accent4"/>
            </a:solidFill>
            <a:prstDash val="solid"/>
            <a:round/>
            <a:headEnd type="none" w="med" len="med"/>
            <a:tailEnd type="none" w="med" len="med"/>
          </a:ln>
        </p:spPr>
      </p:cxnSp>
      <p:cxnSp>
        <p:nvCxnSpPr>
          <p:cNvPr id="780" name="Google Shape;780;p23"/>
          <p:cNvCxnSpPr>
            <a:cxnSpLocks/>
            <a:stCxn id="749" idx="3"/>
            <a:endCxn id="777" idx="1"/>
          </p:cNvCxnSpPr>
          <p:nvPr/>
        </p:nvCxnSpPr>
        <p:spPr>
          <a:xfrm>
            <a:off x="2962263" y="3698237"/>
            <a:ext cx="2085934" cy="257401"/>
          </a:xfrm>
          <a:prstGeom prst="straightConnector1">
            <a:avLst/>
          </a:prstGeom>
          <a:noFill/>
          <a:ln w="9525" cap="flat" cmpd="sng">
            <a:solidFill>
              <a:schemeClr val="accent5"/>
            </a:solidFill>
            <a:prstDash val="solid"/>
            <a:round/>
            <a:headEnd type="none" w="med" len="med"/>
            <a:tailEnd type="none" w="med" len="med"/>
          </a:ln>
        </p:spPr>
      </p:cxnSp>
      <p:sp>
        <p:nvSpPr>
          <p:cNvPr id="11" name="Flowchart: Connector 10">
            <a:extLst>
              <a:ext uri="{FF2B5EF4-FFF2-40B4-BE49-F238E27FC236}">
                <a16:creationId xmlns:a16="http://schemas.microsoft.com/office/drawing/2014/main" id="{A46AF197-0B91-71FB-0A71-E193BBB89630}"/>
              </a:ext>
            </a:extLst>
          </p:cNvPr>
          <p:cNvSpPr/>
          <p:nvPr/>
        </p:nvSpPr>
        <p:spPr>
          <a:xfrm>
            <a:off x="2014197" y="4092263"/>
            <a:ext cx="621797" cy="639762"/>
          </a:xfrm>
          <a:prstGeom prst="flowChartConnector">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749;p23">
            <a:extLst>
              <a:ext uri="{FF2B5EF4-FFF2-40B4-BE49-F238E27FC236}">
                <a16:creationId xmlns:a16="http://schemas.microsoft.com/office/drawing/2014/main" id="{B21A366E-A91D-C946-8824-8DFE63B71452}"/>
              </a:ext>
            </a:extLst>
          </p:cNvPr>
          <p:cNvSpPr txBox="1"/>
          <p:nvPr/>
        </p:nvSpPr>
        <p:spPr>
          <a:xfrm>
            <a:off x="1637876" y="4146570"/>
            <a:ext cx="13524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Fira Sans Extra Condensed"/>
                <a:ea typeface="Fira Sans Extra Condensed"/>
                <a:cs typeface="Fira Sans Extra Condensed"/>
                <a:sym typeface="Fira Sans Extra Condensed"/>
              </a:rPr>
              <a:t>F1</a:t>
            </a:r>
            <a:endParaRPr sz="1800" b="1" dirty="0">
              <a:solidFill>
                <a:schemeClr val="dk1"/>
              </a:solidFill>
              <a:latin typeface="Fira Sans Extra Condensed"/>
              <a:ea typeface="Fira Sans Extra Condensed"/>
              <a:cs typeface="Fira Sans Extra Condensed"/>
              <a:sym typeface="Fira Sans Extra Condensed"/>
            </a:endParaRPr>
          </a:p>
        </p:txBody>
      </p:sp>
      <p:cxnSp>
        <p:nvCxnSpPr>
          <p:cNvPr id="13" name="Google Shape;768;p23">
            <a:extLst>
              <a:ext uri="{FF2B5EF4-FFF2-40B4-BE49-F238E27FC236}">
                <a16:creationId xmlns:a16="http://schemas.microsoft.com/office/drawing/2014/main" id="{D7924480-5ADF-3B36-FDF4-1D367615846C}"/>
              </a:ext>
            </a:extLst>
          </p:cNvPr>
          <p:cNvCxnSpPr>
            <a:cxnSpLocks/>
            <a:endCxn id="17" idx="1"/>
          </p:cNvCxnSpPr>
          <p:nvPr/>
        </p:nvCxnSpPr>
        <p:spPr>
          <a:xfrm>
            <a:off x="2600188" y="4626796"/>
            <a:ext cx="2448009" cy="113170"/>
          </a:xfrm>
          <a:prstGeom prst="straightConnector1">
            <a:avLst/>
          </a:prstGeom>
          <a:noFill/>
          <a:ln w="9525" cap="flat" cmpd="sng">
            <a:solidFill>
              <a:schemeClr val="accent1"/>
            </a:solidFill>
            <a:prstDash val="solid"/>
            <a:round/>
            <a:headEnd type="none" w="med" len="med"/>
            <a:tailEnd type="none" w="med" len="med"/>
          </a:ln>
        </p:spPr>
      </p:cxnSp>
      <p:grpSp>
        <p:nvGrpSpPr>
          <p:cNvPr id="15" name="Google Shape;770;p23">
            <a:extLst>
              <a:ext uri="{FF2B5EF4-FFF2-40B4-BE49-F238E27FC236}">
                <a16:creationId xmlns:a16="http://schemas.microsoft.com/office/drawing/2014/main" id="{B0D74EBA-9380-3030-5D07-5E754CE61C8F}"/>
              </a:ext>
            </a:extLst>
          </p:cNvPr>
          <p:cNvGrpSpPr/>
          <p:nvPr/>
        </p:nvGrpSpPr>
        <p:grpSpPr>
          <a:xfrm>
            <a:off x="5048197" y="4498454"/>
            <a:ext cx="3942275" cy="483000"/>
            <a:chOff x="6483000" y="1338363"/>
            <a:chExt cx="2393318" cy="483000"/>
          </a:xfrm>
        </p:grpSpPr>
        <p:sp>
          <p:nvSpPr>
            <p:cNvPr id="16" name="Google Shape;771;p23">
              <a:extLst>
                <a:ext uri="{FF2B5EF4-FFF2-40B4-BE49-F238E27FC236}">
                  <a16:creationId xmlns:a16="http://schemas.microsoft.com/office/drawing/2014/main" id="{05D8959A-582E-C60E-3578-9D90B8FC77CE}"/>
                </a:ext>
              </a:extLst>
            </p:cNvPr>
            <p:cNvSpPr txBox="1"/>
            <p:nvPr/>
          </p:nvSpPr>
          <p:spPr>
            <a:xfrm>
              <a:off x="6625788" y="1338363"/>
              <a:ext cx="2250530" cy="483000"/>
            </a:xfrm>
            <a:prstGeom prst="rect">
              <a:avLst/>
            </a:prstGeom>
            <a:noFill/>
            <a:ln>
              <a:noFill/>
            </a:ln>
          </p:spPr>
          <p:txBody>
            <a:bodyPr spcFirstLastPara="1" wrap="square" lIns="91425" tIns="91425" rIns="91425" bIns="91425" anchor="ctr" anchorCtr="0">
              <a:noAutofit/>
            </a:bodyPr>
            <a:lstStyle/>
            <a:p>
              <a:r>
                <a:rPr lang="en-US" sz="1400" b="1" i="1" dirty="0"/>
                <a:t>F1 Score = 2 * (Precision * Recall) / (Precision + Recall)</a:t>
              </a:r>
            </a:p>
            <a:p>
              <a:pPr marL="0" lvl="0" indent="0" algn="l" rtl="0">
                <a:spcBef>
                  <a:spcPts val="0"/>
                </a:spcBef>
                <a:spcAft>
                  <a:spcPts val="0"/>
                </a:spcAft>
                <a:buNone/>
              </a:pPr>
              <a:endParaRPr dirty="0">
                <a:solidFill>
                  <a:srgbClr val="000000"/>
                </a:solidFill>
                <a:latin typeface="Roboto"/>
                <a:ea typeface="Roboto"/>
                <a:cs typeface="Roboto"/>
                <a:sym typeface="Roboto"/>
              </a:endParaRPr>
            </a:p>
          </p:txBody>
        </p:sp>
        <p:sp>
          <p:nvSpPr>
            <p:cNvPr id="17" name="Google Shape;769;p23">
              <a:extLst>
                <a:ext uri="{FF2B5EF4-FFF2-40B4-BE49-F238E27FC236}">
                  <a16:creationId xmlns:a16="http://schemas.microsoft.com/office/drawing/2014/main" id="{AB516E86-C700-3DBC-6F64-A23FDF7E9068}"/>
                </a:ext>
              </a:extLst>
            </p:cNvPr>
            <p:cNvSpPr/>
            <p:nvPr/>
          </p:nvSpPr>
          <p:spPr>
            <a:xfrm>
              <a:off x="6483000" y="1379175"/>
              <a:ext cx="66600" cy="401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OVERVIEW</a:t>
            </a:r>
            <a:endParaRPr dirty="0"/>
          </a:p>
        </p:txBody>
      </p:sp>
      <p:grpSp>
        <p:nvGrpSpPr>
          <p:cNvPr id="236" name="Google Shape;236;p16"/>
          <p:cNvGrpSpPr/>
          <p:nvPr/>
        </p:nvGrpSpPr>
        <p:grpSpPr>
          <a:xfrm>
            <a:off x="3297249" y="1109874"/>
            <a:ext cx="2653489" cy="680826"/>
            <a:chOff x="3297249" y="1109874"/>
            <a:chExt cx="2653489" cy="596100"/>
          </a:xfrm>
        </p:grpSpPr>
        <p:sp>
          <p:nvSpPr>
            <p:cNvPr id="237" name="Google Shape;237;p16"/>
            <p:cNvSpPr/>
            <p:nvPr/>
          </p:nvSpPr>
          <p:spPr>
            <a:xfrm>
              <a:off x="3297249" y="1109874"/>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a:solidFill>
                  <a:schemeClr val="lt1"/>
                </a:solidFill>
              </a:endParaRPr>
            </a:p>
          </p:txBody>
        </p:sp>
        <p:grpSp>
          <p:nvGrpSpPr>
            <p:cNvPr id="238" name="Google Shape;238;p16"/>
            <p:cNvGrpSpPr/>
            <p:nvPr/>
          </p:nvGrpSpPr>
          <p:grpSpPr>
            <a:xfrm>
              <a:off x="3969538" y="1144632"/>
              <a:ext cx="1981200" cy="556681"/>
              <a:chOff x="3969538" y="1225394"/>
              <a:chExt cx="1981200" cy="556681"/>
            </a:xfrm>
          </p:grpSpPr>
          <p:sp>
            <p:nvSpPr>
              <p:cNvPr id="239" name="Google Shape;239;p16"/>
              <p:cNvSpPr txBox="1"/>
              <p:nvPr/>
            </p:nvSpPr>
            <p:spPr>
              <a:xfrm>
                <a:off x="3969538" y="1225394"/>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Problem Statement and Introduction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240" name="Google Shape;240;p16"/>
              <p:cNvSpPr txBox="1"/>
              <p:nvPr/>
            </p:nvSpPr>
            <p:spPr>
              <a:xfrm>
                <a:off x="3969538" y="1450275"/>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oboto"/>
                  <a:ea typeface="Roboto"/>
                  <a:cs typeface="Roboto"/>
                  <a:sym typeface="Roboto"/>
                </a:endParaRPr>
              </a:p>
            </p:txBody>
          </p:sp>
        </p:grpSp>
      </p:grpSp>
      <p:grpSp>
        <p:nvGrpSpPr>
          <p:cNvPr id="241" name="Google Shape;241;p16"/>
          <p:cNvGrpSpPr/>
          <p:nvPr/>
        </p:nvGrpSpPr>
        <p:grpSpPr>
          <a:xfrm>
            <a:off x="414554" y="1509185"/>
            <a:ext cx="2653421" cy="2696472"/>
            <a:chOff x="3525722" y="1985800"/>
            <a:chExt cx="2702609" cy="2746178"/>
          </a:xfrm>
        </p:grpSpPr>
        <p:sp>
          <p:nvSpPr>
            <p:cNvPr id="242" name="Google Shape;242;p16"/>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16"/>
          <p:cNvGrpSpPr/>
          <p:nvPr/>
        </p:nvGrpSpPr>
        <p:grpSpPr>
          <a:xfrm>
            <a:off x="6033350" y="1027913"/>
            <a:ext cx="2653477" cy="678062"/>
            <a:chOff x="6033350" y="1027913"/>
            <a:chExt cx="2653477" cy="678062"/>
          </a:xfrm>
        </p:grpSpPr>
        <p:sp>
          <p:nvSpPr>
            <p:cNvPr id="301" name="Google Shape;301;p16"/>
            <p:cNvSpPr txBox="1"/>
            <p:nvPr/>
          </p:nvSpPr>
          <p:spPr>
            <a:xfrm>
              <a:off x="6705627" y="10279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solidFill>
                    <a:srgbClr val="000000"/>
                  </a:solidFill>
                  <a:latin typeface="Fira Sans Extra Condensed"/>
                  <a:ea typeface="Fira Sans Extra Condensed"/>
                  <a:cs typeface="Fira Sans Extra Condensed"/>
                  <a:sym typeface="Fira Sans Extra Condensed"/>
                </a:rPr>
                <a:t>Datasets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03" name="Google Shape;303;p16"/>
            <p:cNvSpPr/>
            <p:nvPr/>
          </p:nvSpPr>
          <p:spPr>
            <a:xfrm>
              <a:off x="6033350" y="1109875"/>
              <a:ext cx="596100"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a:solidFill>
                  <a:schemeClr val="lt1"/>
                </a:solidFill>
              </a:endParaRPr>
            </a:p>
          </p:txBody>
        </p:sp>
      </p:grpSp>
      <p:grpSp>
        <p:nvGrpSpPr>
          <p:cNvPr id="304" name="Google Shape;304;p16"/>
          <p:cNvGrpSpPr/>
          <p:nvPr/>
        </p:nvGrpSpPr>
        <p:grpSpPr>
          <a:xfrm>
            <a:off x="3297248" y="2589244"/>
            <a:ext cx="2697995" cy="596100"/>
            <a:chOff x="3297248" y="2589598"/>
            <a:chExt cx="2697995" cy="596100"/>
          </a:xfrm>
        </p:grpSpPr>
        <p:sp>
          <p:nvSpPr>
            <p:cNvPr id="306" name="Google Shape;306;p16"/>
            <p:cNvSpPr txBox="1"/>
            <p:nvPr/>
          </p:nvSpPr>
          <p:spPr>
            <a:xfrm>
              <a:off x="4014043" y="2677844"/>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Architecture Overview</a:t>
              </a:r>
            </a:p>
            <a:p>
              <a:pPr marL="0" lvl="0" indent="0" algn="l" rtl="0">
                <a:spcBef>
                  <a:spcPts val="0"/>
                </a:spcBef>
                <a:spcAft>
                  <a:spcPts val="0"/>
                </a:spcAft>
                <a:buNone/>
              </a:pPr>
              <a:endParaRPr sz="1800" b="1" dirty="0">
                <a:solidFill>
                  <a:srgbClr val="000000"/>
                </a:solidFill>
                <a:latin typeface="Fira Sans Extra Condensed"/>
                <a:ea typeface="Fira Sans Extra Condensed"/>
                <a:cs typeface="Fira Sans Extra Condensed"/>
                <a:sym typeface="Fira Sans Extra Condensed"/>
              </a:endParaRPr>
            </a:p>
          </p:txBody>
        </p:sp>
        <p:sp>
          <p:nvSpPr>
            <p:cNvPr id="308" name="Google Shape;308;p16"/>
            <p:cNvSpPr/>
            <p:nvPr/>
          </p:nvSpPr>
          <p:spPr>
            <a:xfrm>
              <a:off x="3297248" y="2589598"/>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a:solidFill>
                  <a:schemeClr val="lt1"/>
                </a:solidFill>
              </a:endParaRPr>
            </a:p>
          </p:txBody>
        </p:sp>
      </p:grpSp>
      <p:grpSp>
        <p:nvGrpSpPr>
          <p:cNvPr id="309" name="Google Shape;309;p16"/>
          <p:cNvGrpSpPr/>
          <p:nvPr/>
        </p:nvGrpSpPr>
        <p:grpSpPr>
          <a:xfrm>
            <a:off x="3297248" y="4055023"/>
            <a:ext cx="2653490" cy="596100"/>
            <a:chOff x="3297248" y="4055023"/>
            <a:chExt cx="2653490" cy="596100"/>
          </a:xfrm>
        </p:grpSpPr>
        <p:sp>
          <p:nvSpPr>
            <p:cNvPr id="311" name="Google Shape;311;p16"/>
            <p:cNvSpPr txBox="1"/>
            <p:nvPr/>
          </p:nvSpPr>
          <p:spPr>
            <a:xfrm>
              <a:off x="3969538" y="407076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Related Works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13" name="Google Shape;313;p16"/>
            <p:cNvSpPr/>
            <p:nvPr/>
          </p:nvSpPr>
          <p:spPr>
            <a:xfrm>
              <a:off x="3297248" y="4055023"/>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a:solidFill>
                  <a:schemeClr val="lt1"/>
                </a:solidFill>
              </a:endParaRPr>
            </a:p>
          </p:txBody>
        </p:sp>
      </p:grpSp>
      <p:grpSp>
        <p:nvGrpSpPr>
          <p:cNvPr id="314" name="Google Shape;314;p16"/>
          <p:cNvGrpSpPr/>
          <p:nvPr/>
        </p:nvGrpSpPr>
        <p:grpSpPr>
          <a:xfrm>
            <a:off x="6033350" y="2533930"/>
            <a:ext cx="2691424" cy="679120"/>
            <a:chOff x="6033350" y="2533930"/>
            <a:chExt cx="2691424" cy="679120"/>
          </a:xfrm>
        </p:grpSpPr>
        <p:sp>
          <p:nvSpPr>
            <p:cNvPr id="316" name="Google Shape;316;p16"/>
            <p:cNvSpPr txBox="1"/>
            <p:nvPr/>
          </p:nvSpPr>
          <p:spPr>
            <a:xfrm>
              <a:off x="6743574" y="2533930"/>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latin typeface="Fira Sans Extra Condensed"/>
                  <a:ea typeface="Fira Sans Extra Condensed"/>
                  <a:cs typeface="Fira Sans Extra Condensed"/>
                  <a:sym typeface="Fira Sans Extra Condensed"/>
                </a:rPr>
                <a:t>Implementation </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18" name="Google Shape;318;p16"/>
            <p:cNvSpPr/>
            <p:nvPr/>
          </p:nvSpPr>
          <p:spPr>
            <a:xfrm>
              <a:off x="6033350" y="2616950"/>
              <a:ext cx="596100" cy="59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a:solidFill>
                  <a:schemeClr val="lt1"/>
                </a:solidFill>
              </a:endParaRPr>
            </a:p>
          </p:txBody>
        </p:sp>
      </p:grpSp>
      <p:grpSp>
        <p:nvGrpSpPr>
          <p:cNvPr id="319" name="Google Shape;319;p16"/>
          <p:cNvGrpSpPr/>
          <p:nvPr/>
        </p:nvGrpSpPr>
        <p:grpSpPr>
          <a:xfrm>
            <a:off x="6033350" y="4056000"/>
            <a:ext cx="2665674" cy="596100"/>
            <a:chOff x="6033350" y="4056000"/>
            <a:chExt cx="2665674" cy="596100"/>
          </a:xfrm>
        </p:grpSpPr>
        <p:sp>
          <p:nvSpPr>
            <p:cNvPr id="321" name="Google Shape;321;p16"/>
            <p:cNvSpPr txBox="1"/>
            <p:nvPr/>
          </p:nvSpPr>
          <p:spPr>
            <a:xfrm>
              <a:off x="6717824" y="407076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solidFill>
                    <a:srgbClr val="000000"/>
                  </a:solidFill>
                  <a:latin typeface="Fira Sans Extra Condensed"/>
                  <a:ea typeface="Fira Sans Extra Condensed"/>
                  <a:cs typeface="Fira Sans Extra Condensed"/>
                  <a:sym typeface="Fira Sans Extra Condensed"/>
                </a:rPr>
                <a:t>Results &amp; Conclusion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23" name="Google Shape;323;p16"/>
            <p:cNvSpPr/>
            <p:nvPr/>
          </p:nvSpPr>
          <p:spPr>
            <a:xfrm>
              <a:off x="6033350" y="4056000"/>
              <a:ext cx="596100" cy="59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06</a:t>
              </a:r>
              <a:endParaRPr sz="1800">
                <a:solidFill>
                  <a:schemeClr val="lt1"/>
                </a:solidFill>
              </a:endParaRPr>
            </a:p>
          </p:txBody>
        </p:sp>
      </p:grpSp>
      <p:cxnSp>
        <p:nvCxnSpPr>
          <p:cNvPr id="324" name="Google Shape;324;p16"/>
          <p:cNvCxnSpPr>
            <a:stCxn id="237" idx="4"/>
            <a:endCxn id="308" idx="0"/>
          </p:cNvCxnSpPr>
          <p:nvPr/>
        </p:nvCxnSpPr>
        <p:spPr>
          <a:xfrm flipH="1">
            <a:off x="3595298" y="1790700"/>
            <a:ext cx="1" cy="798544"/>
          </a:xfrm>
          <a:prstGeom prst="straightConnector1">
            <a:avLst/>
          </a:prstGeom>
          <a:noFill/>
          <a:ln w="9525" cap="flat" cmpd="sng">
            <a:solidFill>
              <a:schemeClr val="dk2"/>
            </a:solidFill>
            <a:prstDash val="solid"/>
            <a:round/>
            <a:headEnd type="none" w="med" len="med"/>
            <a:tailEnd type="triangle" w="med" len="med"/>
          </a:ln>
        </p:spPr>
      </p:cxnSp>
      <p:cxnSp>
        <p:nvCxnSpPr>
          <p:cNvPr id="325" name="Google Shape;325;p16"/>
          <p:cNvCxnSpPr>
            <a:stCxn id="308" idx="4"/>
            <a:endCxn id="313" idx="0"/>
          </p:cNvCxnSpPr>
          <p:nvPr/>
        </p:nvCxnSpPr>
        <p:spPr>
          <a:xfrm>
            <a:off x="3595298" y="3185344"/>
            <a:ext cx="0" cy="869679"/>
          </a:xfrm>
          <a:prstGeom prst="straightConnector1">
            <a:avLst/>
          </a:prstGeom>
          <a:noFill/>
          <a:ln w="9525" cap="flat" cmpd="sng">
            <a:solidFill>
              <a:schemeClr val="dk2"/>
            </a:solidFill>
            <a:prstDash val="solid"/>
            <a:round/>
            <a:headEnd type="none" w="med" len="med"/>
            <a:tailEnd type="triangle" w="med" len="med"/>
          </a:ln>
        </p:spPr>
      </p:cxnSp>
      <p:cxnSp>
        <p:nvCxnSpPr>
          <p:cNvPr id="326" name="Google Shape;326;p16"/>
          <p:cNvCxnSpPr>
            <a:stCxn id="303" idx="4"/>
            <a:endCxn id="318" idx="0"/>
          </p:cNvCxnSpPr>
          <p:nvPr/>
        </p:nvCxnSpPr>
        <p:spPr>
          <a:xfrm>
            <a:off x="6331400" y="1705975"/>
            <a:ext cx="0" cy="911100"/>
          </a:xfrm>
          <a:prstGeom prst="straightConnector1">
            <a:avLst/>
          </a:prstGeom>
          <a:noFill/>
          <a:ln w="9525" cap="flat" cmpd="sng">
            <a:solidFill>
              <a:schemeClr val="dk2"/>
            </a:solidFill>
            <a:prstDash val="solid"/>
            <a:round/>
            <a:headEnd type="none" w="med" len="med"/>
            <a:tailEnd type="triangle" w="med" len="med"/>
          </a:ln>
        </p:spPr>
      </p:cxnSp>
      <p:cxnSp>
        <p:nvCxnSpPr>
          <p:cNvPr id="327" name="Google Shape;327;p16"/>
          <p:cNvCxnSpPr>
            <a:stCxn id="318" idx="4"/>
            <a:endCxn id="323" idx="0"/>
          </p:cNvCxnSpPr>
          <p:nvPr/>
        </p:nvCxnSpPr>
        <p:spPr>
          <a:xfrm>
            <a:off x="6331400" y="3213050"/>
            <a:ext cx="0" cy="843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24"/>
          <p:cNvSpPr/>
          <p:nvPr/>
        </p:nvSpPr>
        <p:spPr>
          <a:xfrm>
            <a:off x="163287" y="782875"/>
            <a:ext cx="8523664" cy="4050382"/>
          </a:xfrm>
          <a:prstGeom prst="roundRect">
            <a:avLst>
              <a:gd name="adj" fmla="val 50000"/>
            </a:avLst>
          </a:prstGeom>
          <a:solidFill>
            <a:srgbClr val="EA4827">
              <a:alpha val="25099"/>
            </a:srgbClr>
          </a:solidFill>
          <a:ln>
            <a:noFill/>
          </a:ln>
        </p:spPr>
        <p:txBody>
          <a:bodyPr spcFirstLastPara="1" wrap="square" lIns="91425" tIns="91425" rIns="91425" bIns="91425" anchor="ctr" anchorCtr="0">
            <a:noAutofit/>
          </a:bodyPr>
          <a:lstStyle/>
          <a:p>
            <a:pPr marL="457200" lvl="0" indent="-308610" algn="just" rtl="0">
              <a:lnSpc>
                <a:spcPct val="150000"/>
              </a:lnSpc>
              <a:spcBef>
                <a:spcPts val="0"/>
              </a:spcBef>
              <a:spcAft>
                <a:spcPts val="0"/>
              </a:spcAft>
              <a:buSzPct val="100000"/>
              <a:buChar char="●"/>
            </a:pPr>
            <a:endParaRPr lang="en-US" dirty="0"/>
          </a:p>
          <a:p>
            <a:pPr marL="457200" lvl="0" indent="-308610" algn="just" rtl="0">
              <a:spcBef>
                <a:spcPts val="0"/>
              </a:spcBef>
              <a:spcAft>
                <a:spcPts val="0"/>
              </a:spcAft>
              <a:buSzPct val="100000"/>
              <a:buChar char="●"/>
            </a:pPr>
            <a:r>
              <a:rPr lang="en-US" dirty="0">
                <a:latin typeface="Roboto" panose="02000000000000000000" pitchFamily="2" charset="0"/>
                <a:ea typeface="Roboto" panose="02000000000000000000" pitchFamily="2" charset="0"/>
                <a:cs typeface="Roboto" panose="02000000000000000000" pitchFamily="2" charset="0"/>
              </a:rPr>
              <a:t>The results of using different machine learning algorithms for fake news detection are as follows. Logistic Regression achieved an accuracy of 67% on the test set. The precision, recall, and F1-score for both classes (fake and real) were similar, indicating a balanced performance.</a:t>
            </a:r>
          </a:p>
          <a:p>
            <a:pPr marL="148590" lvl="0" algn="just" rtl="0">
              <a:spcBef>
                <a:spcPts val="0"/>
              </a:spcBef>
              <a:spcAft>
                <a:spcPts val="0"/>
              </a:spcAft>
              <a:buSzPct val="100000"/>
            </a:pPr>
            <a:r>
              <a:rPr lang="en-US" dirty="0">
                <a:latin typeface="Roboto" panose="02000000000000000000" pitchFamily="2" charset="0"/>
                <a:ea typeface="Roboto" panose="02000000000000000000" pitchFamily="2" charset="0"/>
                <a:cs typeface="Roboto" panose="02000000000000000000" pitchFamily="2" charset="0"/>
              </a:rPr>
              <a:t> </a:t>
            </a:r>
          </a:p>
          <a:p>
            <a:pPr marL="457200" lvl="0" indent="-308610" algn="just" rtl="0">
              <a:spcBef>
                <a:spcPts val="0"/>
              </a:spcBef>
              <a:spcAft>
                <a:spcPts val="0"/>
              </a:spcAft>
              <a:buSzPct val="100000"/>
              <a:buChar char="●"/>
            </a:pPr>
            <a:r>
              <a:rPr lang="en-US" dirty="0">
                <a:latin typeface="Roboto" panose="02000000000000000000" pitchFamily="2" charset="0"/>
                <a:ea typeface="Roboto" panose="02000000000000000000" pitchFamily="2" charset="0"/>
                <a:cs typeface="Roboto" panose="02000000000000000000" pitchFamily="2" charset="0"/>
              </a:rPr>
              <a:t>Comparing the results, </a:t>
            </a:r>
            <a:r>
              <a:rPr lang="en-US" dirty="0" err="1">
                <a:latin typeface="Roboto" panose="02000000000000000000" pitchFamily="2" charset="0"/>
                <a:ea typeface="Roboto" panose="02000000000000000000" pitchFamily="2" charset="0"/>
                <a:cs typeface="Roboto" panose="02000000000000000000" pitchFamily="2" charset="0"/>
              </a:rPr>
              <a:t>Adaboost</a:t>
            </a:r>
            <a:r>
              <a:rPr lang="en-US" dirty="0">
                <a:latin typeface="Roboto" panose="02000000000000000000" pitchFamily="2" charset="0"/>
                <a:ea typeface="Roboto" panose="02000000000000000000" pitchFamily="2" charset="0"/>
                <a:cs typeface="Roboto" panose="02000000000000000000" pitchFamily="2" charset="0"/>
              </a:rPr>
              <a:t> stands out as the best-performing algorithm with the highest accuracy and strong precision, recall, and F1-score for both </a:t>
            </a:r>
            <a:r>
              <a:rPr lang="en-US" dirty="0" err="1">
                <a:latin typeface="Roboto" panose="02000000000000000000" pitchFamily="2" charset="0"/>
                <a:ea typeface="Roboto" panose="02000000000000000000" pitchFamily="2" charset="0"/>
                <a:cs typeface="Roboto" panose="02000000000000000000" pitchFamily="2" charset="0"/>
              </a:rPr>
              <a:t>classesIt</a:t>
            </a:r>
            <a:r>
              <a:rPr lang="en-US" dirty="0">
                <a:latin typeface="Roboto" panose="02000000000000000000" pitchFamily="2" charset="0"/>
                <a:ea typeface="Roboto" panose="02000000000000000000" pitchFamily="2" charset="0"/>
                <a:cs typeface="Roboto" panose="02000000000000000000" pitchFamily="2" charset="0"/>
              </a:rPr>
              <a:t> is worth noting that the choice of a machine learning algorithm can significantly impact the performance of the fake news detection system. </a:t>
            </a:r>
          </a:p>
          <a:p>
            <a:pPr marL="148590" lvl="0" algn="just" rtl="0">
              <a:spcBef>
                <a:spcPts val="0"/>
              </a:spcBef>
              <a:spcAft>
                <a:spcPts val="0"/>
              </a:spcAft>
              <a:buSzPct val="100000"/>
            </a:pPr>
            <a:endParaRPr lang="en-US" dirty="0">
              <a:latin typeface="Roboto" panose="02000000000000000000" pitchFamily="2" charset="0"/>
              <a:ea typeface="Roboto" panose="02000000000000000000" pitchFamily="2" charset="0"/>
              <a:cs typeface="Roboto" panose="02000000000000000000" pitchFamily="2" charset="0"/>
            </a:endParaRPr>
          </a:p>
          <a:p>
            <a:pPr marL="457200" lvl="0" indent="-308610" algn="just" rtl="0">
              <a:spcBef>
                <a:spcPts val="0"/>
              </a:spcBef>
              <a:spcAft>
                <a:spcPts val="0"/>
              </a:spcAft>
              <a:buSzPct val="100000"/>
              <a:buChar char="●"/>
            </a:pPr>
            <a:r>
              <a:rPr lang="en-US" dirty="0" err="1">
                <a:latin typeface="Roboto" panose="02000000000000000000" pitchFamily="2" charset="0"/>
                <a:ea typeface="Roboto" panose="02000000000000000000" pitchFamily="2" charset="0"/>
                <a:cs typeface="Roboto" panose="02000000000000000000" pitchFamily="2" charset="0"/>
              </a:rPr>
              <a:t>Adaboost</a:t>
            </a:r>
            <a:r>
              <a:rPr lang="en-US" dirty="0">
                <a:latin typeface="Roboto" panose="02000000000000000000" pitchFamily="2" charset="0"/>
                <a:ea typeface="Roboto" panose="02000000000000000000" pitchFamily="2" charset="0"/>
                <a:cs typeface="Roboto" panose="02000000000000000000" pitchFamily="2" charset="0"/>
              </a:rPr>
              <a:t> and Random Forest show promise in achieving high accuracy, while Logistic Regression and KNN may require further optimization or feature engineering to improve their performance.</a:t>
            </a:r>
          </a:p>
          <a:p>
            <a:pPr marL="457200" lvl="0" indent="-308610" algn="just" rtl="0">
              <a:lnSpc>
                <a:spcPct val="150000"/>
              </a:lnSpc>
              <a:spcBef>
                <a:spcPts val="0"/>
              </a:spcBef>
              <a:spcAft>
                <a:spcPts val="0"/>
              </a:spcAft>
              <a:buSzPct val="100000"/>
              <a:buChar char="●"/>
            </a:pPr>
            <a:endParaRPr dirty="0"/>
          </a:p>
        </p:txBody>
      </p:sp>
      <p:sp>
        <p:nvSpPr>
          <p:cNvPr id="852" name="Google Shape;852;p24"/>
          <p:cNvSpPr txBox="1">
            <a:spLocks noGrp="1"/>
          </p:cNvSpPr>
          <p:nvPr>
            <p:ph type="title"/>
          </p:nvPr>
        </p:nvSpPr>
        <p:spPr>
          <a:xfrm>
            <a:off x="310319" y="22859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Results and Discussion</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852" name="Google Shape;852;p24"/>
          <p:cNvSpPr txBox="1">
            <a:spLocks noGrp="1"/>
          </p:cNvSpPr>
          <p:nvPr>
            <p:ph type="title"/>
          </p:nvPr>
        </p:nvSpPr>
        <p:spPr>
          <a:xfrm>
            <a:off x="310319" y="22859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Results and Discussion</a:t>
            </a:r>
            <a:endParaRPr dirty="0"/>
          </a:p>
        </p:txBody>
      </p:sp>
      <p:pic>
        <p:nvPicPr>
          <p:cNvPr id="2" name="Google Shape;183;p34">
            <a:extLst>
              <a:ext uri="{FF2B5EF4-FFF2-40B4-BE49-F238E27FC236}">
                <a16:creationId xmlns:a16="http://schemas.microsoft.com/office/drawing/2014/main" id="{AD6C95F9-9356-1802-CF63-1C0B411883AE}"/>
              </a:ext>
            </a:extLst>
          </p:cNvPr>
          <p:cNvPicPr preferRelativeResize="0"/>
          <p:nvPr/>
        </p:nvPicPr>
        <p:blipFill>
          <a:blip r:embed="rId3">
            <a:alphaModFix/>
          </a:blip>
          <a:stretch>
            <a:fillRect/>
          </a:stretch>
        </p:blipFill>
        <p:spPr>
          <a:xfrm>
            <a:off x="100088" y="1159813"/>
            <a:ext cx="4516525" cy="1411946"/>
          </a:xfrm>
          <a:prstGeom prst="rect">
            <a:avLst/>
          </a:prstGeom>
          <a:noFill/>
          <a:ln>
            <a:noFill/>
          </a:ln>
        </p:spPr>
      </p:pic>
      <p:pic>
        <p:nvPicPr>
          <p:cNvPr id="3" name="Google Shape;184;p34">
            <a:extLst>
              <a:ext uri="{FF2B5EF4-FFF2-40B4-BE49-F238E27FC236}">
                <a16:creationId xmlns:a16="http://schemas.microsoft.com/office/drawing/2014/main" id="{46AF5151-3ED1-A315-4584-D6FF47DE0B21}"/>
              </a:ext>
            </a:extLst>
          </p:cNvPr>
          <p:cNvPicPr preferRelativeResize="0"/>
          <p:nvPr/>
        </p:nvPicPr>
        <p:blipFill>
          <a:blip r:embed="rId4">
            <a:alphaModFix/>
          </a:blip>
          <a:stretch>
            <a:fillRect/>
          </a:stretch>
        </p:blipFill>
        <p:spPr>
          <a:xfrm>
            <a:off x="553025" y="2655875"/>
            <a:ext cx="3804501" cy="2087425"/>
          </a:xfrm>
          <a:prstGeom prst="rect">
            <a:avLst/>
          </a:prstGeom>
          <a:noFill/>
          <a:ln>
            <a:noFill/>
          </a:ln>
        </p:spPr>
      </p:pic>
      <p:pic>
        <p:nvPicPr>
          <p:cNvPr id="4" name="Google Shape;186;p34">
            <a:extLst>
              <a:ext uri="{FF2B5EF4-FFF2-40B4-BE49-F238E27FC236}">
                <a16:creationId xmlns:a16="http://schemas.microsoft.com/office/drawing/2014/main" id="{113B45BC-7350-1DCA-0C88-C0C3D9EEF799}"/>
              </a:ext>
            </a:extLst>
          </p:cNvPr>
          <p:cNvPicPr preferRelativeResize="0"/>
          <p:nvPr/>
        </p:nvPicPr>
        <p:blipFill>
          <a:blip r:embed="rId5">
            <a:alphaModFix/>
          </a:blip>
          <a:stretch>
            <a:fillRect/>
          </a:stretch>
        </p:blipFill>
        <p:spPr>
          <a:xfrm>
            <a:off x="4665613" y="1194613"/>
            <a:ext cx="4222587" cy="1342338"/>
          </a:xfrm>
          <a:prstGeom prst="rect">
            <a:avLst/>
          </a:prstGeom>
          <a:noFill/>
          <a:ln>
            <a:noFill/>
          </a:ln>
        </p:spPr>
      </p:pic>
      <p:pic>
        <p:nvPicPr>
          <p:cNvPr id="5" name="Google Shape;187;p34">
            <a:extLst>
              <a:ext uri="{FF2B5EF4-FFF2-40B4-BE49-F238E27FC236}">
                <a16:creationId xmlns:a16="http://schemas.microsoft.com/office/drawing/2014/main" id="{03BACC99-A3F9-C4AF-38B5-036457E07D98}"/>
              </a:ext>
            </a:extLst>
          </p:cNvPr>
          <p:cNvPicPr preferRelativeResize="0"/>
          <p:nvPr/>
        </p:nvPicPr>
        <p:blipFill>
          <a:blip r:embed="rId6">
            <a:alphaModFix/>
          </a:blip>
          <a:stretch>
            <a:fillRect/>
          </a:stretch>
        </p:blipFill>
        <p:spPr>
          <a:xfrm>
            <a:off x="5024313" y="2655883"/>
            <a:ext cx="3505200" cy="1943100"/>
          </a:xfrm>
          <a:prstGeom prst="rect">
            <a:avLst/>
          </a:prstGeom>
          <a:noFill/>
          <a:ln>
            <a:noFill/>
          </a:ln>
        </p:spPr>
      </p:pic>
    </p:spTree>
    <p:extLst>
      <p:ext uri="{BB962C8B-B14F-4D97-AF65-F5344CB8AC3E}">
        <p14:creationId xmlns:p14="http://schemas.microsoft.com/office/powerpoint/2010/main" val="1009739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852" name="Google Shape;852;p24"/>
          <p:cNvSpPr txBox="1">
            <a:spLocks noGrp="1"/>
          </p:cNvSpPr>
          <p:nvPr>
            <p:ph type="title"/>
          </p:nvPr>
        </p:nvSpPr>
        <p:spPr>
          <a:xfrm>
            <a:off x="310319" y="22859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Results and Discussion</a:t>
            </a:r>
            <a:endParaRPr dirty="0"/>
          </a:p>
        </p:txBody>
      </p:sp>
      <p:pic>
        <p:nvPicPr>
          <p:cNvPr id="6" name="Google Shape;194;p35">
            <a:extLst>
              <a:ext uri="{FF2B5EF4-FFF2-40B4-BE49-F238E27FC236}">
                <a16:creationId xmlns:a16="http://schemas.microsoft.com/office/drawing/2014/main" id="{A5C444E4-35B6-B049-7097-975B610F2FCF}"/>
              </a:ext>
            </a:extLst>
          </p:cNvPr>
          <p:cNvPicPr preferRelativeResize="0"/>
          <p:nvPr/>
        </p:nvPicPr>
        <p:blipFill>
          <a:blip r:embed="rId3">
            <a:alphaModFix/>
          </a:blip>
          <a:stretch>
            <a:fillRect/>
          </a:stretch>
        </p:blipFill>
        <p:spPr>
          <a:xfrm>
            <a:off x="145925" y="1017725"/>
            <a:ext cx="4260950" cy="1360250"/>
          </a:xfrm>
          <a:prstGeom prst="rect">
            <a:avLst/>
          </a:prstGeom>
          <a:noFill/>
          <a:ln>
            <a:noFill/>
          </a:ln>
        </p:spPr>
      </p:pic>
      <p:pic>
        <p:nvPicPr>
          <p:cNvPr id="7" name="Google Shape;195;p35">
            <a:extLst>
              <a:ext uri="{FF2B5EF4-FFF2-40B4-BE49-F238E27FC236}">
                <a16:creationId xmlns:a16="http://schemas.microsoft.com/office/drawing/2014/main" id="{E5CB1891-59A8-0942-8871-F69A818E2276}"/>
              </a:ext>
            </a:extLst>
          </p:cNvPr>
          <p:cNvPicPr preferRelativeResize="0"/>
          <p:nvPr/>
        </p:nvPicPr>
        <p:blipFill>
          <a:blip r:embed="rId4">
            <a:alphaModFix/>
          </a:blip>
          <a:stretch>
            <a:fillRect/>
          </a:stretch>
        </p:blipFill>
        <p:spPr>
          <a:xfrm>
            <a:off x="475475" y="2571750"/>
            <a:ext cx="3790950" cy="2076450"/>
          </a:xfrm>
          <a:prstGeom prst="rect">
            <a:avLst/>
          </a:prstGeom>
          <a:noFill/>
          <a:ln>
            <a:noFill/>
          </a:ln>
        </p:spPr>
      </p:pic>
      <p:pic>
        <p:nvPicPr>
          <p:cNvPr id="8" name="Google Shape;197;p35">
            <a:extLst>
              <a:ext uri="{FF2B5EF4-FFF2-40B4-BE49-F238E27FC236}">
                <a16:creationId xmlns:a16="http://schemas.microsoft.com/office/drawing/2014/main" id="{DC536D60-7AB4-FFE4-0536-FBB074DB5A38}"/>
              </a:ext>
            </a:extLst>
          </p:cNvPr>
          <p:cNvPicPr preferRelativeResize="0"/>
          <p:nvPr/>
        </p:nvPicPr>
        <p:blipFill>
          <a:blip r:embed="rId5">
            <a:alphaModFix/>
          </a:blip>
          <a:stretch>
            <a:fillRect/>
          </a:stretch>
        </p:blipFill>
        <p:spPr>
          <a:xfrm>
            <a:off x="4488200" y="1079675"/>
            <a:ext cx="4432325" cy="1370159"/>
          </a:xfrm>
          <a:prstGeom prst="rect">
            <a:avLst/>
          </a:prstGeom>
          <a:noFill/>
          <a:ln>
            <a:noFill/>
          </a:ln>
        </p:spPr>
      </p:pic>
      <p:pic>
        <p:nvPicPr>
          <p:cNvPr id="9" name="Google Shape;198;p35">
            <a:extLst>
              <a:ext uri="{FF2B5EF4-FFF2-40B4-BE49-F238E27FC236}">
                <a16:creationId xmlns:a16="http://schemas.microsoft.com/office/drawing/2014/main" id="{1164C24C-C541-21F3-FD41-1A92C38B5FD9}"/>
              </a:ext>
            </a:extLst>
          </p:cNvPr>
          <p:cNvPicPr preferRelativeResize="0"/>
          <p:nvPr/>
        </p:nvPicPr>
        <p:blipFill>
          <a:blip r:embed="rId6">
            <a:alphaModFix/>
          </a:blip>
          <a:stretch>
            <a:fillRect/>
          </a:stretch>
        </p:blipFill>
        <p:spPr>
          <a:xfrm>
            <a:off x="4792525" y="2571759"/>
            <a:ext cx="3952875" cy="2171700"/>
          </a:xfrm>
          <a:prstGeom prst="rect">
            <a:avLst/>
          </a:prstGeom>
          <a:noFill/>
          <a:ln>
            <a:noFill/>
          </a:ln>
        </p:spPr>
      </p:pic>
    </p:spTree>
    <p:extLst>
      <p:ext uri="{BB962C8B-B14F-4D97-AF65-F5344CB8AC3E}">
        <p14:creationId xmlns:p14="http://schemas.microsoft.com/office/powerpoint/2010/main" val="4102338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852" name="Google Shape;852;p24"/>
          <p:cNvSpPr txBox="1">
            <a:spLocks noGrp="1"/>
          </p:cNvSpPr>
          <p:nvPr>
            <p:ph type="title"/>
          </p:nvPr>
        </p:nvSpPr>
        <p:spPr>
          <a:xfrm>
            <a:off x="-490569" y="222289"/>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pic>
        <p:nvPicPr>
          <p:cNvPr id="5122" name="Picture 2" descr="People are bad at spotting fake news. Can computer programs do better?">
            <a:extLst>
              <a:ext uri="{FF2B5EF4-FFF2-40B4-BE49-F238E27FC236}">
                <a16:creationId xmlns:a16="http://schemas.microsoft.com/office/drawing/2014/main" id="{4BCE8387-EA29-C13A-01DE-F297772141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1519" y="1285885"/>
            <a:ext cx="3001503" cy="160545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6151A23-EBC6-3605-2B82-1CACA8939628}"/>
              </a:ext>
            </a:extLst>
          </p:cNvPr>
          <p:cNvSpPr txBox="1"/>
          <p:nvPr/>
        </p:nvSpPr>
        <p:spPr>
          <a:xfrm>
            <a:off x="185122" y="895483"/>
            <a:ext cx="5781476" cy="3970318"/>
          </a:xfrm>
          <a:prstGeom prst="rect">
            <a:avLst/>
          </a:prstGeom>
          <a:noFill/>
        </p:spPr>
        <p:txBody>
          <a:bodyPr wrap="square">
            <a:spAutoFit/>
          </a:bodyPr>
          <a:lstStyle/>
          <a:p>
            <a:pPr marL="457200" lvl="0" indent="-317182" algn="just" rtl="0">
              <a:spcBef>
                <a:spcPts val="0"/>
              </a:spcBef>
              <a:spcAft>
                <a:spcPts val="0"/>
              </a:spcAft>
              <a:buSzPct val="100000"/>
              <a:buChar char="●"/>
            </a:pPr>
            <a:r>
              <a:rPr lang="en-US" dirty="0">
                <a:latin typeface="Roboto" panose="02000000000000000000" pitchFamily="2" charset="0"/>
                <a:ea typeface="Roboto" panose="02000000000000000000" pitchFamily="2" charset="0"/>
                <a:cs typeface="Roboto" panose="02000000000000000000" pitchFamily="2" charset="0"/>
              </a:rPr>
              <a:t>The choice of the machine learning algorithm is crucial in developing an effective fake news detection system. </a:t>
            </a:r>
          </a:p>
          <a:p>
            <a:pPr marL="140018" lvl="0" algn="just" rtl="0">
              <a:spcBef>
                <a:spcPts val="0"/>
              </a:spcBef>
              <a:spcAft>
                <a:spcPts val="0"/>
              </a:spcAft>
              <a:buSzPct val="100000"/>
            </a:pPr>
            <a:endParaRPr lang="en-US" dirty="0">
              <a:latin typeface="Roboto" panose="02000000000000000000" pitchFamily="2" charset="0"/>
              <a:ea typeface="Roboto" panose="02000000000000000000" pitchFamily="2" charset="0"/>
              <a:cs typeface="Roboto" panose="02000000000000000000" pitchFamily="2" charset="0"/>
            </a:endParaRPr>
          </a:p>
          <a:p>
            <a:pPr marL="457200" lvl="0" indent="-317182" algn="just" rtl="0">
              <a:spcBef>
                <a:spcPts val="0"/>
              </a:spcBef>
              <a:spcAft>
                <a:spcPts val="0"/>
              </a:spcAft>
              <a:buSzPct val="100000"/>
              <a:buChar char="●"/>
            </a:pPr>
            <a:r>
              <a:rPr lang="en-US" dirty="0" err="1">
                <a:latin typeface="Roboto" panose="02000000000000000000" pitchFamily="2" charset="0"/>
                <a:ea typeface="Roboto" panose="02000000000000000000" pitchFamily="2" charset="0"/>
                <a:cs typeface="Roboto" panose="02000000000000000000" pitchFamily="2" charset="0"/>
              </a:rPr>
              <a:t>AdaBoosting</a:t>
            </a:r>
            <a:r>
              <a:rPr lang="en-US" dirty="0">
                <a:latin typeface="Roboto" panose="02000000000000000000" pitchFamily="2" charset="0"/>
                <a:ea typeface="Roboto" panose="02000000000000000000" pitchFamily="2" charset="0"/>
                <a:cs typeface="Roboto" panose="02000000000000000000" pitchFamily="2" charset="0"/>
              </a:rPr>
              <a:t> and Random Forest exhibited strong performance in accurately distinguishing between fake and real news articles.</a:t>
            </a:r>
          </a:p>
          <a:p>
            <a:pPr marL="140018" lvl="0" algn="just" rtl="0">
              <a:spcBef>
                <a:spcPts val="0"/>
              </a:spcBef>
              <a:spcAft>
                <a:spcPts val="0"/>
              </a:spcAft>
              <a:buSzPct val="100000"/>
            </a:pPr>
            <a:endParaRPr lang="en-US" dirty="0">
              <a:latin typeface="Roboto" panose="02000000000000000000" pitchFamily="2" charset="0"/>
              <a:ea typeface="Roboto" panose="02000000000000000000" pitchFamily="2" charset="0"/>
              <a:cs typeface="Roboto" panose="02000000000000000000" pitchFamily="2" charset="0"/>
            </a:endParaRPr>
          </a:p>
          <a:p>
            <a:pPr marL="457200" lvl="0" indent="-317182" algn="just" rtl="0">
              <a:spcBef>
                <a:spcPts val="0"/>
              </a:spcBef>
              <a:spcAft>
                <a:spcPts val="0"/>
              </a:spcAft>
              <a:buSzPct val="100000"/>
              <a:buChar char="●"/>
            </a:pPr>
            <a:r>
              <a:rPr lang="en-US" dirty="0">
                <a:latin typeface="Roboto" panose="02000000000000000000" pitchFamily="2" charset="0"/>
                <a:ea typeface="Roboto" panose="02000000000000000000" pitchFamily="2" charset="0"/>
                <a:cs typeface="Roboto" panose="02000000000000000000" pitchFamily="2" charset="0"/>
              </a:rPr>
              <a:t>Logistic Regression and KNN may require further optimization or feature engineering to enhance their performance. </a:t>
            </a:r>
          </a:p>
          <a:p>
            <a:pPr marL="140018" lvl="0" algn="just" rtl="0">
              <a:spcBef>
                <a:spcPts val="0"/>
              </a:spcBef>
              <a:spcAft>
                <a:spcPts val="0"/>
              </a:spcAft>
              <a:buSzPct val="100000"/>
            </a:pPr>
            <a:endParaRPr lang="en-US" dirty="0">
              <a:latin typeface="Roboto" panose="02000000000000000000" pitchFamily="2" charset="0"/>
              <a:ea typeface="Roboto" panose="02000000000000000000" pitchFamily="2" charset="0"/>
              <a:cs typeface="Roboto" panose="02000000000000000000" pitchFamily="2" charset="0"/>
            </a:endParaRPr>
          </a:p>
          <a:p>
            <a:pPr marL="457200" lvl="0" indent="-317182" algn="just" rtl="0">
              <a:spcBef>
                <a:spcPts val="0"/>
              </a:spcBef>
              <a:spcAft>
                <a:spcPts val="0"/>
              </a:spcAft>
              <a:buSzPct val="100000"/>
              <a:buChar char="●"/>
            </a:pPr>
            <a:r>
              <a:rPr lang="en-US" dirty="0">
                <a:latin typeface="Roboto" panose="02000000000000000000" pitchFamily="2" charset="0"/>
                <a:ea typeface="Roboto" panose="02000000000000000000" pitchFamily="2" charset="0"/>
                <a:cs typeface="Roboto" panose="02000000000000000000" pitchFamily="2" charset="0"/>
              </a:rPr>
              <a:t>It is important to consider not only accuracy but also other evaluation metrics such as precision, recall, F1-score, and ROC AUC when assessing the performance of fake news detection models. </a:t>
            </a:r>
          </a:p>
          <a:p>
            <a:pPr marL="140018" lvl="0" algn="just" rtl="0">
              <a:spcBef>
                <a:spcPts val="0"/>
              </a:spcBef>
              <a:spcAft>
                <a:spcPts val="0"/>
              </a:spcAft>
              <a:buSzPct val="100000"/>
            </a:pPr>
            <a:endParaRPr lang="en-US" dirty="0">
              <a:latin typeface="Roboto" panose="02000000000000000000" pitchFamily="2" charset="0"/>
              <a:ea typeface="Roboto" panose="02000000000000000000" pitchFamily="2" charset="0"/>
              <a:cs typeface="Roboto" panose="02000000000000000000" pitchFamily="2" charset="0"/>
            </a:endParaRPr>
          </a:p>
          <a:p>
            <a:pPr marL="457200" lvl="0" indent="-317182" algn="just" rtl="0">
              <a:spcBef>
                <a:spcPts val="0"/>
              </a:spcBef>
              <a:spcAft>
                <a:spcPts val="0"/>
              </a:spcAft>
              <a:buSzPct val="100000"/>
              <a:buChar char="●"/>
            </a:pPr>
            <a:r>
              <a:rPr lang="en-US" dirty="0">
                <a:latin typeface="Roboto" panose="02000000000000000000" pitchFamily="2" charset="0"/>
                <a:ea typeface="Roboto" panose="02000000000000000000" pitchFamily="2" charset="0"/>
                <a:cs typeface="Roboto" panose="02000000000000000000" pitchFamily="2" charset="0"/>
              </a:rPr>
              <a:t>Additionally, factors like model interpretability, robustness, and scalability should be taken into account to build a comprehensive and effective solution for detecting and combating fake news.</a:t>
            </a:r>
          </a:p>
        </p:txBody>
      </p:sp>
    </p:spTree>
    <p:extLst>
      <p:ext uri="{BB962C8B-B14F-4D97-AF65-F5344CB8AC3E}">
        <p14:creationId xmlns:p14="http://schemas.microsoft.com/office/powerpoint/2010/main" val="2257080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852" name="Google Shape;852;p24"/>
          <p:cNvSpPr txBox="1">
            <a:spLocks noGrp="1"/>
          </p:cNvSpPr>
          <p:nvPr>
            <p:ph type="title"/>
          </p:nvPr>
        </p:nvSpPr>
        <p:spPr>
          <a:xfrm>
            <a:off x="-490569" y="222289"/>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Contribution</a:t>
            </a:r>
            <a:endParaRPr dirty="0"/>
          </a:p>
        </p:txBody>
      </p:sp>
      <p:pic>
        <p:nvPicPr>
          <p:cNvPr id="5122" name="Picture 2" descr="People are bad at spotting fake news. Can computer programs do better?">
            <a:extLst>
              <a:ext uri="{FF2B5EF4-FFF2-40B4-BE49-F238E27FC236}">
                <a16:creationId xmlns:a16="http://schemas.microsoft.com/office/drawing/2014/main" id="{4BCE8387-EA29-C13A-01DE-F297772141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1519" y="1285885"/>
            <a:ext cx="3001503" cy="160545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6151A23-EBC6-3605-2B82-1CACA8939628}"/>
              </a:ext>
            </a:extLst>
          </p:cNvPr>
          <p:cNvSpPr txBox="1"/>
          <p:nvPr/>
        </p:nvSpPr>
        <p:spPr>
          <a:xfrm>
            <a:off x="251744" y="1083106"/>
            <a:ext cx="5781476" cy="1969770"/>
          </a:xfrm>
          <a:prstGeom prst="rect">
            <a:avLst/>
          </a:prstGeom>
          <a:noFill/>
        </p:spPr>
        <p:txBody>
          <a:bodyPr wrap="square">
            <a:spAutoFit/>
          </a:bodyPr>
          <a:lstStyle/>
          <a:p>
            <a:pPr marL="228600" marR="0" algn="just">
              <a:spcBef>
                <a:spcPts val="0"/>
              </a:spcBef>
              <a:spcAft>
                <a:spcPts val="0"/>
              </a:spcAft>
            </a:pPr>
            <a:r>
              <a:rPr lang="en-US" sz="1800" dirty="0">
                <a:effectLst/>
                <a:latin typeface="Times New Roman" panose="02020603050405020304" pitchFamily="18" charset="0"/>
                <a:ea typeface="Arial" panose="020B0604020202020204" pitchFamily="34" charset="0"/>
              </a:rPr>
              <a:t>The project contribution is split between three members : </a:t>
            </a:r>
          </a:p>
          <a:p>
            <a:pPr marL="228600" marR="0" algn="just">
              <a:spcBef>
                <a:spcPts val="0"/>
              </a:spcBef>
              <a:spcAft>
                <a:spcPts val="0"/>
              </a:spcAft>
            </a:pPr>
            <a:r>
              <a:rPr lang="en-US" sz="1800" dirty="0">
                <a:effectLst/>
                <a:latin typeface="Times New Roman" panose="02020603050405020304" pitchFamily="18" charset="0"/>
                <a:ea typeface="Arial" panose="020B0604020202020204" pitchFamily="34" charset="0"/>
              </a:rPr>
              <a:t>Aditya , </a:t>
            </a:r>
            <a:r>
              <a:rPr lang="en-US" sz="1800" dirty="0" err="1">
                <a:effectLst/>
                <a:latin typeface="Times New Roman" panose="02020603050405020304" pitchFamily="18" charset="0"/>
                <a:ea typeface="Arial" panose="020B0604020202020204" pitchFamily="34" charset="0"/>
              </a:rPr>
              <a:t>Nikith</a:t>
            </a:r>
            <a:r>
              <a:rPr lang="en-US" sz="1800" dirty="0">
                <a:effectLst/>
                <a:latin typeface="Times New Roman" panose="02020603050405020304" pitchFamily="18" charset="0"/>
                <a:ea typeface="Arial" panose="020B0604020202020204" pitchFamily="34" charset="0"/>
              </a:rPr>
              <a:t> , Sai Snusha Nakka. </a:t>
            </a:r>
            <a:endParaRPr lang="en-US" sz="1800" dirty="0">
              <a:effectLst/>
              <a:latin typeface="Arial" panose="020B0604020202020204" pitchFamily="34" charset="0"/>
              <a:ea typeface="Arial" panose="020B0604020202020204" pitchFamily="34" charset="0"/>
            </a:endParaRPr>
          </a:p>
          <a:p>
            <a:pPr marL="342900" marR="0" indent="-342900" algn="just">
              <a:spcBef>
                <a:spcPts val="0"/>
              </a:spcBef>
              <a:spcAft>
                <a:spcPts val="0"/>
              </a:spcAft>
              <a:buFont typeface="+mj-lt"/>
              <a:buAutoNum type="arabicPeriod"/>
            </a:pPr>
            <a:r>
              <a:rPr lang="en-US" sz="1800" dirty="0">
                <a:effectLst/>
                <a:latin typeface="Times New Roman" panose="02020603050405020304" pitchFamily="18" charset="0"/>
                <a:ea typeface="Arial" panose="020B0604020202020204" pitchFamily="34" charset="0"/>
              </a:rPr>
              <a:t>Aditya – Data Collection , Training</a:t>
            </a:r>
            <a:endParaRPr lang="en-US" sz="1800" dirty="0">
              <a:effectLst/>
              <a:latin typeface="Arial" panose="020B0604020202020204" pitchFamily="34" charset="0"/>
              <a:ea typeface="Arial" panose="020B0604020202020204" pitchFamily="34" charset="0"/>
            </a:endParaRPr>
          </a:p>
          <a:p>
            <a:pPr marL="342900" marR="0" indent="-342900" algn="just">
              <a:spcBef>
                <a:spcPts val="0"/>
              </a:spcBef>
              <a:spcAft>
                <a:spcPts val="0"/>
              </a:spcAft>
              <a:buFont typeface="+mj-lt"/>
              <a:buAutoNum type="arabicPeriod"/>
            </a:pPr>
            <a:r>
              <a:rPr lang="en-US" sz="1800" dirty="0">
                <a:effectLst/>
                <a:latin typeface="Times New Roman" panose="02020603050405020304" pitchFamily="18" charset="0"/>
                <a:ea typeface="Arial" panose="020B0604020202020204" pitchFamily="34" charset="0"/>
              </a:rPr>
              <a:t>Snusha – Data Preprocessing and Data Visualization, Semantic Analysis</a:t>
            </a:r>
            <a:endParaRPr lang="en-US" sz="1800" dirty="0">
              <a:effectLst/>
              <a:latin typeface="Arial" panose="020B0604020202020204" pitchFamily="34" charset="0"/>
              <a:ea typeface="Arial" panose="020B0604020202020204" pitchFamily="34" charset="0"/>
            </a:endParaRPr>
          </a:p>
          <a:p>
            <a:pPr marL="342900" marR="0" indent="-342900" algn="just">
              <a:spcBef>
                <a:spcPts val="0"/>
              </a:spcBef>
              <a:spcAft>
                <a:spcPts val="0"/>
              </a:spcAft>
              <a:buFont typeface="+mj-lt"/>
              <a:buAutoNum type="arabicPeriod"/>
            </a:pPr>
            <a:r>
              <a:rPr lang="en-US" sz="1800" dirty="0" err="1">
                <a:effectLst/>
                <a:latin typeface="Times New Roman" panose="02020603050405020304" pitchFamily="18" charset="0"/>
                <a:ea typeface="Arial" panose="020B0604020202020204" pitchFamily="34" charset="0"/>
              </a:rPr>
              <a:t>Nikith</a:t>
            </a:r>
            <a:r>
              <a:rPr lang="en-US" sz="1800" dirty="0">
                <a:effectLst/>
                <a:latin typeface="Times New Roman" panose="02020603050405020304" pitchFamily="18" charset="0"/>
                <a:ea typeface="Arial" panose="020B0604020202020204" pitchFamily="34" charset="0"/>
              </a:rPr>
              <a:t> – Modeling, Evaluation</a:t>
            </a:r>
            <a:endParaRPr lang="en-US" sz="1800" dirty="0">
              <a:effectLst/>
              <a:latin typeface="Arial" panose="020B0604020202020204" pitchFamily="34" charset="0"/>
              <a:ea typeface="Arial" panose="020B0604020202020204" pitchFamily="34" charset="0"/>
            </a:endParaRPr>
          </a:p>
          <a:p>
            <a:pPr marL="457200" lvl="0" indent="-317182" algn="just" rtl="0">
              <a:spcBef>
                <a:spcPts val="0"/>
              </a:spcBef>
              <a:spcAft>
                <a:spcPts val="0"/>
              </a:spcAft>
              <a:buSzPct val="100000"/>
              <a:buChar char="●"/>
            </a:pP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251503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852" name="Google Shape;852;p24"/>
          <p:cNvSpPr txBox="1">
            <a:spLocks noGrp="1"/>
          </p:cNvSpPr>
          <p:nvPr>
            <p:ph type="title"/>
          </p:nvPr>
        </p:nvSpPr>
        <p:spPr>
          <a:xfrm>
            <a:off x="-490569" y="222289"/>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References</a:t>
            </a:r>
            <a:endParaRPr dirty="0"/>
          </a:p>
        </p:txBody>
      </p:sp>
      <p:pic>
        <p:nvPicPr>
          <p:cNvPr id="5122" name="Picture 2" descr="People are bad at spotting fake news. Can computer programs do better?">
            <a:extLst>
              <a:ext uri="{FF2B5EF4-FFF2-40B4-BE49-F238E27FC236}">
                <a16:creationId xmlns:a16="http://schemas.microsoft.com/office/drawing/2014/main" id="{4BCE8387-EA29-C13A-01DE-F297772141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1519" y="1285885"/>
            <a:ext cx="3001503" cy="160545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6151A23-EBC6-3605-2B82-1CACA8939628}"/>
              </a:ext>
            </a:extLst>
          </p:cNvPr>
          <p:cNvSpPr txBox="1"/>
          <p:nvPr/>
        </p:nvSpPr>
        <p:spPr>
          <a:xfrm>
            <a:off x="251744" y="729958"/>
            <a:ext cx="5781476" cy="4601260"/>
          </a:xfrm>
          <a:prstGeom prst="rect">
            <a:avLst/>
          </a:prstGeom>
          <a:noFill/>
        </p:spPr>
        <p:txBody>
          <a:bodyPr wrap="square">
            <a:spAutoFit/>
          </a:bodyPr>
          <a:lstStyle/>
          <a:p>
            <a:pPr marL="342900" marR="0" lvl="0" indent="-342900" algn="just">
              <a:lnSpc>
                <a:spcPct val="150000"/>
              </a:lnSpc>
              <a:spcBef>
                <a:spcPts val="0"/>
              </a:spcBef>
              <a:spcAft>
                <a:spcPts val="0"/>
              </a:spcAft>
              <a:buFont typeface="+mj-lt"/>
              <a:buAutoNum type="arabicPeriod"/>
            </a:pPr>
            <a:r>
              <a:rPr lang="en-US" sz="1000" u="none" strike="noStrike" dirty="0">
                <a:effectLst/>
                <a:latin typeface="Times New Roman" panose="02020603050405020304" pitchFamily="18" charset="0"/>
                <a:ea typeface="Times New Roman" panose="02020603050405020304" pitchFamily="18" charset="0"/>
              </a:rPr>
              <a:t>Gupta, A., Kumar, S., &amp; Yadav, O. (2018). Fake news detection on social media: A machine learning perspective. In Proceedings of the 27th International Conference on World Wide Web (pp. 1453-1462).</a:t>
            </a:r>
            <a:endParaRPr lang="en-US" sz="1000" u="none" strike="noStrike" dirty="0">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US" sz="1000" u="none" strike="noStrike" dirty="0">
                <a:effectLst/>
                <a:latin typeface="Times New Roman" panose="02020603050405020304" pitchFamily="18" charset="0"/>
                <a:ea typeface="Times New Roman" panose="02020603050405020304" pitchFamily="18" charset="0"/>
              </a:rPr>
              <a:t>Song, W., Wei, F., &amp; Li, J. (2020). Deep learning based fake news detection: A survey. </a:t>
            </a:r>
            <a:r>
              <a:rPr lang="en-US" sz="1000" u="none" strike="noStrike" dirty="0" err="1">
                <a:effectLst/>
                <a:latin typeface="Times New Roman" panose="02020603050405020304" pitchFamily="18" charset="0"/>
                <a:ea typeface="Times New Roman" panose="02020603050405020304" pitchFamily="18" charset="0"/>
              </a:rPr>
              <a:t>arXiv</a:t>
            </a:r>
            <a:r>
              <a:rPr lang="en-US" sz="1000" u="none" strike="noStrike" dirty="0">
                <a:effectLst/>
                <a:latin typeface="Times New Roman" panose="02020603050405020304" pitchFamily="18" charset="0"/>
                <a:ea typeface="Times New Roman" panose="02020603050405020304" pitchFamily="18" charset="0"/>
              </a:rPr>
              <a:t> preprint arXiv:2008.05781.</a:t>
            </a:r>
            <a:endParaRPr lang="en-US" sz="1000" u="none" strike="noStrike" dirty="0">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US" sz="1000" u="none" strike="noStrike" dirty="0" err="1">
                <a:effectLst/>
                <a:latin typeface="Times New Roman" panose="02020603050405020304" pitchFamily="18" charset="0"/>
                <a:ea typeface="Times New Roman" panose="02020603050405020304" pitchFamily="18" charset="0"/>
              </a:rPr>
              <a:t>Mohtarami</a:t>
            </a:r>
            <a:r>
              <a:rPr lang="en-US" sz="1000" u="none" strike="noStrike" dirty="0">
                <a:effectLst/>
                <a:latin typeface="Times New Roman" panose="02020603050405020304" pitchFamily="18" charset="0"/>
                <a:ea typeface="Times New Roman" panose="02020603050405020304" pitchFamily="18" charset="0"/>
              </a:rPr>
              <a:t>, A., Alborzi, H., &amp; Abedin, B. (2019, November). Fake news detection on social media: A machine learning perspective. In 2019 IEEE 3rd International Conference on Data Science and Systems (DSS) (pp. 174-179). IEEE.</a:t>
            </a:r>
            <a:endParaRPr lang="en-US" sz="1000" u="none" strike="noStrike" dirty="0">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US" sz="1000" u="none" strike="noStrike" dirty="0">
                <a:effectLst/>
                <a:latin typeface="Times New Roman" panose="02020603050405020304" pitchFamily="18" charset="0"/>
                <a:ea typeface="Times New Roman" panose="02020603050405020304" pitchFamily="18" charset="0"/>
              </a:rPr>
              <a:t>Gibney, P. (2018). A machine learning approach for detecting fake news on social media. </a:t>
            </a:r>
            <a:r>
              <a:rPr lang="en-US" sz="1000" u="none" strike="noStrike" dirty="0" err="1">
                <a:effectLst/>
                <a:latin typeface="Times New Roman" panose="02020603050405020304" pitchFamily="18" charset="0"/>
                <a:ea typeface="Times New Roman" panose="02020603050405020304" pitchFamily="18" charset="0"/>
              </a:rPr>
              <a:t>arXiv</a:t>
            </a:r>
            <a:r>
              <a:rPr lang="en-US" sz="1000" u="none" strike="noStrike" dirty="0">
                <a:effectLst/>
                <a:latin typeface="Times New Roman" panose="02020603050405020304" pitchFamily="18" charset="0"/>
                <a:ea typeface="Times New Roman" panose="02020603050405020304" pitchFamily="18" charset="0"/>
              </a:rPr>
              <a:t> preprint arXiv:1812.11191.</a:t>
            </a:r>
            <a:endParaRPr lang="en-US" sz="1000" u="none" strike="noStrike" dirty="0">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US" sz="1000" u="none" strike="noStrike" dirty="0">
                <a:effectLst/>
                <a:latin typeface="Times New Roman" panose="02020603050405020304" pitchFamily="18" charset="0"/>
                <a:ea typeface="Times New Roman" panose="02020603050405020304" pitchFamily="18" charset="0"/>
              </a:rPr>
              <a:t>​​</a:t>
            </a:r>
            <a:r>
              <a:rPr lang="en-US" sz="1000" u="none" strike="noStrike" dirty="0" err="1">
                <a:effectLst/>
                <a:latin typeface="Times New Roman" panose="02020603050405020304" pitchFamily="18" charset="0"/>
                <a:ea typeface="Times New Roman" panose="02020603050405020304" pitchFamily="18" charset="0"/>
              </a:rPr>
              <a:t>Potthast</a:t>
            </a:r>
            <a:r>
              <a:rPr lang="en-US" sz="1000" u="none" strike="noStrike" dirty="0">
                <a:effectLst/>
                <a:latin typeface="Times New Roman" panose="02020603050405020304" pitchFamily="18" charset="0"/>
                <a:ea typeface="Times New Roman" panose="02020603050405020304" pitchFamily="18" charset="0"/>
              </a:rPr>
              <a:t>, M., </a:t>
            </a:r>
            <a:r>
              <a:rPr lang="en-US" sz="1000" u="none" strike="noStrike" dirty="0" err="1">
                <a:effectLst/>
                <a:latin typeface="Times New Roman" panose="02020603050405020304" pitchFamily="18" charset="0"/>
                <a:ea typeface="Times New Roman" panose="02020603050405020304" pitchFamily="18" charset="0"/>
              </a:rPr>
              <a:t>Kiesel</a:t>
            </a:r>
            <a:r>
              <a:rPr lang="en-US" sz="1000" u="none" strike="noStrike" dirty="0">
                <a:effectLst/>
                <a:latin typeface="Times New Roman" panose="02020603050405020304" pitchFamily="18" charset="0"/>
                <a:ea typeface="Times New Roman" panose="02020603050405020304" pitchFamily="18" charset="0"/>
              </a:rPr>
              <a:t>, J., </a:t>
            </a:r>
            <a:r>
              <a:rPr lang="en-US" sz="1000" u="none" strike="noStrike" dirty="0" err="1">
                <a:effectLst/>
                <a:latin typeface="Times New Roman" panose="02020603050405020304" pitchFamily="18" charset="0"/>
                <a:ea typeface="Times New Roman" panose="02020603050405020304" pitchFamily="18" charset="0"/>
              </a:rPr>
              <a:t>Reinartz</a:t>
            </a:r>
            <a:r>
              <a:rPr lang="en-US" sz="1000" u="none" strike="noStrike" dirty="0">
                <a:effectLst/>
                <a:latin typeface="Times New Roman" panose="02020603050405020304" pitchFamily="18" charset="0"/>
                <a:ea typeface="Times New Roman" panose="02020603050405020304" pitchFamily="18" charset="0"/>
              </a:rPr>
              <a:t>, K., </a:t>
            </a:r>
            <a:r>
              <a:rPr lang="en-US" sz="1000" u="none" strike="noStrike" dirty="0" err="1">
                <a:effectLst/>
                <a:latin typeface="Times New Roman" panose="02020603050405020304" pitchFamily="18" charset="0"/>
                <a:ea typeface="Times New Roman" panose="02020603050405020304" pitchFamily="18" charset="0"/>
              </a:rPr>
              <a:t>Bevendorff</a:t>
            </a:r>
            <a:r>
              <a:rPr lang="en-US" sz="1000" u="none" strike="noStrike" dirty="0">
                <a:effectLst/>
                <a:latin typeface="Times New Roman" panose="02020603050405020304" pitchFamily="18" charset="0"/>
                <a:ea typeface="Times New Roman" panose="02020603050405020304" pitchFamily="18" charset="0"/>
              </a:rPr>
              <a:t>, J., Stein, B., &amp; Hagen, M. (2018). A stylometric inquiry into </a:t>
            </a:r>
            <a:r>
              <a:rPr lang="en-US" sz="1000" u="none" strike="noStrike" dirty="0" err="1">
                <a:effectLst/>
                <a:latin typeface="Times New Roman" panose="02020603050405020304" pitchFamily="18" charset="0"/>
                <a:ea typeface="Times New Roman" panose="02020603050405020304" pitchFamily="18" charset="0"/>
              </a:rPr>
              <a:t>hyperpartisan</a:t>
            </a:r>
            <a:r>
              <a:rPr lang="en-US" sz="1000" u="none" strike="noStrike" dirty="0">
                <a:effectLst/>
                <a:latin typeface="Times New Roman" panose="02020603050405020304" pitchFamily="18" charset="0"/>
                <a:ea typeface="Times New Roman" panose="02020603050405020304" pitchFamily="18" charset="0"/>
              </a:rPr>
              <a:t> and fake news. </a:t>
            </a:r>
            <a:r>
              <a:rPr lang="en-US" sz="1000" u="none" strike="noStrike" dirty="0" err="1">
                <a:effectLst/>
                <a:latin typeface="Times New Roman" panose="02020603050405020304" pitchFamily="18" charset="0"/>
                <a:ea typeface="Times New Roman" panose="02020603050405020304" pitchFamily="18" charset="0"/>
              </a:rPr>
              <a:t>arXiv</a:t>
            </a:r>
            <a:r>
              <a:rPr lang="en-US" sz="1000" u="none" strike="noStrike" dirty="0">
                <a:effectLst/>
                <a:latin typeface="Times New Roman" panose="02020603050405020304" pitchFamily="18" charset="0"/>
                <a:ea typeface="Times New Roman" panose="02020603050405020304" pitchFamily="18" charset="0"/>
              </a:rPr>
              <a:t> preprint arXiv:1811.00888.</a:t>
            </a:r>
            <a:endParaRPr lang="en-US" sz="1000" u="none" strike="noStrike" dirty="0">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US" sz="1000" u="none" strike="noStrike" dirty="0">
                <a:effectLst/>
                <a:latin typeface="Times New Roman" panose="02020603050405020304" pitchFamily="18" charset="0"/>
                <a:ea typeface="Times New Roman" panose="02020603050405020304" pitchFamily="18" charset="0"/>
              </a:rPr>
              <a:t>Thorne, J., Vlachos, A., </a:t>
            </a:r>
            <a:r>
              <a:rPr lang="en-US" sz="1000" u="none" strike="noStrike" dirty="0" err="1">
                <a:effectLst/>
                <a:latin typeface="Times New Roman" panose="02020603050405020304" pitchFamily="18" charset="0"/>
                <a:ea typeface="Times New Roman" panose="02020603050405020304" pitchFamily="18" charset="0"/>
              </a:rPr>
              <a:t>Christodoulopoulos</a:t>
            </a:r>
            <a:r>
              <a:rPr lang="en-US" sz="1000" u="none" strike="noStrike" dirty="0">
                <a:effectLst/>
                <a:latin typeface="Times New Roman" panose="02020603050405020304" pitchFamily="18" charset="0"/>
                <a:ea typeface="Times New Roman" panose="02020603050405020304" pitchFamily="18" charset="0"/>
              </a:rPr>
              <a:t>, C., &amp; Mittal, A. (2018). FEVER: a large-scale dataset for Fact Extraction and </a:t>
            </a:r>
            <a:r>
              <a:rPr lang="en-US" sz="1000" u="none" strike="noStrike" dirty="0" err="1">
                <a:effectLst/>
                <a:latin typeface="Times New Roman" panose="02020603050405020304" pitchFamily="18" charset="0"/>
                <a:ea typeface="Times New Roman" panose="02020603050405020304" pitchFamily="18" charset="0"/>
              </a:rPr>
              <a:t>VERification</a:t>
            </a:r>
            <a:r>
              <a:rPr lang="en-US" sz="1000" u="none" strike="noStrike" dirty="0">
                <a:effectLst/>
                <a:latin typeface="Times New Roman" panose="02020603050405020304" pitchFamily="18" charset="0"/>
                <a:ea typeface="Times New Roman" panose="02020603050405020304" pitchFamily="18" charset="0"/>
              </a:rPr>
              <a:t>. </a:t>
            </a:r>
            <a:r>
              <a:rPr lang="en-US" sz="1000" u="none" strike="noStrike" dirty="0" err="1">
                <a:effectLst/>
                <a:latin typeface="Times New Roman" panose="02020603050405020304" pitchFamily="18" charset="0"/>
                <a:ea typeface="Times New Roman" panose="02020603050405020304" pitchFamily="18" charset="0"/>
              </a:rPr>
              <a:t>arXiv</a:t>
            </a:r>
            <a:r>
              <a:rPr lang="en-US" sz="1000" u="none" strike="noStrike" dirty="0">
                <a:effectLst/>
                <a:latin typeface="Times New Roman" panose="02020603050405020304" pitchFamily="18" charset="0"/>
                <a:ea typeface="Times New Roman" panose="02020603050405020304" pitchFamily="18" charset="0"/>
              </a:rPr>
              <a:t> preprint arXiv:1803.05355.</a:t>
            </a:r>
            <a:endParaRPr lang="en-US" sz="1000" u="none" strike="noStrike" dirty="0">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US" sz="1000" u="none" strike="noStrike" dirty="0">
                <a:effectLst/>
                <a:latin typeface="Times New Roman" panose="02020603050405020304" pitchFamily="18" charset="0"/>
                <a:ea typeface="Times New Roman" panose="02020603050405020304" pitchFamily="18" charset="0"/>
              </a:rPr>
              <a:t>Yang, Z., Dai, Z., Yang, Y., </a:t>
            </a:r>
            <a:r>
              <a:rPr lang="en-US" sz="1000" u="none" strike="noStrike" dirty="0" err="1">
                <a:effectLst/>
                <a:latin typeface="Times New Roman" panose="02020603050405020304" pitchFamily="18" charset="0"/>
                <a:ea typeface="Times New Roman" panose="02020603050405020304" pitchFamily="18" charset="0"/>
              </a:rPr>
              <a:t>Carbonell</a:t>
            </a:r>
            <a:r>
              <a:rPr lang="en-US" sz="1000" u="none" strike="noStrike" dirty="0">
                <a:effectLst/>
                <a:latin typeface="Times New Roman" panose="02020603050405020304" pitchFamily="18" charset="0"/>
                <a:ea typeface="Times New Roman" panose="02020603050405020304" pitchFamily="18" charset="0"/>
              </a:rPr>
              <a:t>, J. G., </a:t>
            </a:r>
            <a:r>
              <a:rPr lang="en-US" sz="1000" u="none" strike="noStrike" dirty="0" err="1">
                <a:effectLst/>
                <a:latin typeface="Times New Roman" panose="02020603050405020304" pitchFamily="18" charset="0"/>
                <a:ea typeface="Times New Roman" panose="02020603050405020304" pitchFamily="18" charset="0"/>
              </a:rPr>
              <a:t>Salakhutdinov</a:t>
            </a:r>
            <a:r>
              <a:rPr lang="en-US" sz="1000" u="none" strike="noStrike" dirty="0">
                <a:effectLst/>
                <a:latin typeface="Times New Roman" panose="02020603050405020304" pitchFamily="18" charset="0"/>
                <a:ea typeface="Times New Roman" panose="02020603050405020304" pitchFamily="18" charset="0"/>
              </a:rPr>
              <a:t>, R. R., &amp; Le, Q. V. (2019). </a:t>
            </a:r>
            <a:r>
              <a:rPr lang="en-US" sz="1000" u="none" strike="noStrike" dirty="0" err="1">
                <a:effectLst/>
                <a:latin typeface="Times New Roman" panose="02020603050405020304" pitchFamily="18" charset="0"/>
                <a:ea typeface="Times New Roman" panose="02020603050405020304" pitchFamily="18" charset="0"/>
              </a:rPr>
              <a:t>XLNet</a:t>
            </a:r>
            <a:r>
              <a:rPr lang="en-US" sz="1000" u="none" strike="noStrike" dirty="0">
                <a:effectLst/>
                <a:latin typeface="Times New Roman" panose="02020603050405020304" pitchFamily="18" charset="0"/>
                <a:ea typeface="Times New Roman" panose="02020603050405020304" pitchFamily="18" charset="0"/>
              </a:rPr>
              <a:t>: Generalized Autoregressive Pretraining for Language Understanding. Advances in neural information processing systems, 32, 5754-5764.</a:t>
            </a:r>
            <a:endParaRPr lang="en-US" sz="1000" u="none" strike="noStrike" dirty="0">
              <a:effectLst/>
              <a:latin typeface="Arial" panose="020B0604020202020204" pitchFamily="34" charset="0"/>
              <a:ea typeface="Arial" panose="020B0604020202020204" pitchFamily="34" charset="0"/>
            </a:endParaRPr>
          </a:p>
          <a:p>
            <a:pPr marL="457200" marR="0" algn="just">
              <a:lnSpc>
                <a:spcPct val="150000"/>
              </a:lnSpc>
              <a:spcBef>
                <a:spcPts val="0"/>
              </a:spcBef>
              <a:spcAft>
                <a:spcPts val="25"/>
              </a:spcAft>
            </a:pPr>
            <a:r>
              <a:rPr lang="en-US" sz="1800" dirty="0">
                <a:effectLst/>
                <a:latin typeface="Times New Roman" panose="02020603050405020304" pitchFamily="18" charset="0"/>
                <a:ea typeface="Arial" panose="020B0604020202020204" pitchFamily="34" charset="0"/>
              </a:rPr>
              <a:t> </a:t>
            </a:r>
            <a:endParaRPr lang="en-US" sz="1800" dirty="0">
              <a:effectLst/>
              <a:latin typeface="Arial" panose="020B0604020202020204" pitchFamily="34" charset="0"/>
              <a:ea typeface="Arial" panose="020B0604020202020204" pitchFamily="34" charset="0"/>
            </a:endParaRPr>
          </a:p>
          <a:p>
            <a:pPr marL="457200" lvl="0" indent="-317182" algn="just" rtl="0">
              <a:spcBef>
                <a:spcPts val="0"/>
              </a:spcBef>
              <a:spcAft>
                <a:spcPts val="0"/>
              </a:spcAft>
              <a:buSzPct val="100000"/>
              <a:buChar char="●"/>
            </a:pPr>
            <a:endParaRPr lang="en-US" sz="11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176989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852" name="Google Shape;852;p24"/>
          <p:cNvSpPr txBox="1">
            <a:spLocks noGrp="1"/>
          </p:cNvSpPr>
          <p:nvPr>
            <p:ph type="title"/>
          </p:nvPr>
        </p:nvSpPr>
        <p:spPr>
          <a:xfrm>
            <a:off x="-403483" y="2088612"/>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THANK YOU </a:t>
            </a:r>
            <a:endParaRPr sz="4000" dirty="0"/>
          </a:p>
        </p:txBody>
      </p:sp>
      <p:pic>
        <p:nvPicPr>
          <p:cNvPr id="5122" name="Picture 2" descr="People are bad at spotting fake news. Can computer programs do better?">
            <a:extLst>
              <a:ext uri="{FF2B5EF4-FFF2-40B4-BE49-F238E27FC236}">
                <a16:creationId xmlns:a16="http://schemas.microsoft.com/office/drawing/2014/main" id="{4BCE8387-EA29-C13A-01DE-F297772141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1519" y="1285885"/>
            <a:ext cx="3001503" cy="1605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159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530"/>
        <p:cNvGrpSpPr/>
        <p:nvPr/>
      </p:nvGrpSpPr>
      <p:grpSpPr>
        <a:xfrm>
          <a:off x="0" y="0"/>
          <a:ext cx="0" cy="0"/>
          <a:chOff x="0" y="0"/>
          <a:chExt cx="0" cy="0"/>
        </a:xfrm>
      </p:grpSpPr>
      <p:grpSp>
        <p:nvGrpSpPr>
          <p:cNvPr id="2534" name="Google Shape;2534;p49"/>
          <p:cNvGrpSpPr/>
          <p:nvPr/>
        </p:nvGrpSpPr>
        <p:grpSpPr>
          <a:xfrm>
            <a:off x="6874322" y="1571957"/>
            <a:ext cx="1446116" cy="2863897"/>
            <a:chOff x="6529419" y="1724307"/>
            <a:chExt cx="1480463" cy="2931917"/>
          </a:xfrm>
        </p:grpSpPr>
        <p:grpSp>
          <p:nvGrpSpPr>
            <p:cNvPr id="2535" name="Google Shape;2535;p49"/>
            <p:cNvGrpSpPr/>
            <p:nvPr/>
          </p:nvGrpSpPr>
          <p:grpSpPr>
            <a:xfrm>
              <a:off x="6556827" y="1724307"/>
              <a:ext cx="956596" cy="944294"/>
              <a:chOff x="3800349" y="1238762"/>
              <a:chExt cx="1098904" cy="1084772"/>
            </a:xfrm>
          </p:grpSpPr>
          <p:grpSp>
            <p:nvGrpSpPr>
              <p:cNvPr id="2536" name="Google Shape;2536;p49"/>
              <p:cNvGrpSpPr/>
              <p:nvPr/>
            </p:nvGrpSpPr>
            <p:grpSpPr>
              <a:xfrm>
                <a:off x="3800349" y="1238762"/>
                <a:ext cx="1098904" cy="1084772"/>
                <a:chOff x="3800349" y="1238762"/>
                <a:chExt cx="1098904" cy="1084772"/>
              </a:xfrm>
            </p:grpSpPr>
            <p:sp>
              <p:nvSpPr>
                <p:cNvPr id="2537" name="Google Shape;2537;p49"/>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9"/>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9" name="Google Shape;2539;p49"/>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49"/>
            <p:cNvGrpSpPr/>
            <p:nvPr/>
          </p:nvGrpSpPr>
          <p:grpSpPr>
            <a:xfrm>
              <a:off x="7053286" y="2227254"/>
              <a:ext cx="956596" cy="944252"/>
              <a:chOff x="4370663" y="1816530"/>
              <a:chExt cx="1098904" cy="1084724"/>
            </a:xfrm>
          </p:grpSpPr>
          <p:grpSp>
            <p:nvGrpSpPr>
              <p:cNvPr id="2541" name="Google Shape;2541;p49"/>
              <p:cNvGrpSpPr/>
              <p:nvPr/>
            </p:nvGrpSpPr>
            <p:grpSpPr>
              <a:xfrm>
                <a:off x="4370663" y="1816530"/>
                <a:ext cx="1098904" cy="1084724"/>
                <a:chOff x="4370663" y="1816530"/>
                <a:chExt cx="1098904" cy="1084724"/>
              </a:xfrm>
            </p:grpSpPr>
            <p:sp>
              <p:nvSpPr>
                <p:cNvPr id="2542" name="Google Shape;2542;p49"/>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9"/>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4" name="Google Shape;2544;p49"/>
              <p:cNvGrpSpPr/>
              <p:nvPr/>
            </p:nvGrpSpPr>
            <p:grpSpPr>
              <a:xfrm>
                <a:off x="4732628" y="2171596"/>
                <a:ext cx="374986" cy="374572"/>
                <a:chOff x="3303268" y="3817349"/>
                <a:chExt cx="346056" cy="345674"/>
              </a:xfrm>
            </p:grpSpPr>
            <p:sp>
              <p:nvSpPr>
                <p:cNvPr id="2545" name="Google Shape;2545;p4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49" name="Google Shape;2549;p49"/>
            <p:cNvGrpSpPr/>
            <p:nvPr/>
          </p:nvGrpSpPr>
          <p:grpSpPr>
            <a:xfrm>
              <a:off x="6547098" y="2715744"/>
              <a:ext cx="956596" cy="944315"/>
              <a:chOff x="3789173" y="2377690"/>
              <a:chExt cx="1098904" cy="1084796"/>
            </a:xfrm>
          </p:grpSpPr>
          <p:grpSp>
            <p:nvGrpSpPr>
              <p:cNvPr id="2550" name="Google Shape;2550;p49"/>
              <p:cNvGrpSpPr/>
              <p:nvPr/>
            </p:nvGrpSpPr>
            <p:grpSpPr>
              <a:xfrm>
                <a:off x="3789173" y="2377690"/>
                <a:ext cx="1098904" cy="1084796"/>
                <a:chOff x="3789173" y="2377690"/>
                <a:chExt cx="1098904" cy="1084796"/>
              </a:xfrm>
            </p:grpSpPr>
            <p:sp>
              <p:nvSpPr>
                <p:cNvPr id="2551" name="Google Shape;2551;p49"/>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9"/>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3" name="Google Shape;2553;p49"/>
              <p:cNvGrpSpPr/>
              <p:nvPr/>
            </p:nvGrpSpPr>
            <p:grpSpPr>
              <a:xfrm>
                <a:off x="4151137" y="2732796"/>
                <a:ext cx="374986" cy="374572"/>
                <a:chOff x="3752358" y="3817349"/>
                <a:chExt cx="346056" cy="345674"/>
              </a:xfrm>
            </p:grpSpPr>
            <p:sp>
              <p:nvSpPr>
                <p:cNvPr id="2554" name="Google Shape;2554;p4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58" name="Google Shape;2558;p49"/>
            <p:cNvGrpSpPr/>
            <p:nvPr/>
          </p:nvGrpSpPr>
          <p:grpSpPr>
            <a:xfrm>
              <a:off x="7034853" y="3222917"/>
              <a:ext cx="956596" cy="944252"/>
              <a:chOff x="4349489" y="2960313"/>
              <a:chExt cx="1098904" cy="1084724"/>
            </a:xfrm>
          </p:grpSpPr>
          <p:grpSp>
            <p:nvGrpSpPr>
              <p:cNvPr id="2559" name="Google Shape;2559;p49"/>
              <p:cNvGrpSpPr/>
              <p:nvPr/>
            </p:nvGrpSpPr>
            <p:grpSpPr>
              <a:xfrm>
                <a:off x="4349489" y="2960313"/>
                <a:ext cx="1098904" cy="1084724"/>
                <a:chOff x="4349489" y="2960313"/>
                <a:chExt cx="1098904" cy="1084724"/>
              </a:xfrm>
            </p:grpSpPr>
            <p:sp>
              <p:nvSpPr>
                <p:cNvPr id="2560" name="Google Shape;2560;p49"/>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9"/>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2" name="Google Shape;2562;p49"/>
              <p:cNvGrpSpPr/>
              <p:nvPr/>
            </p:nvGrpSpPr>
            <p:grpSpPr>
              <a:xfrm>
                <a:off x="4732657" y="3315384"/>
                <a:ext cx="374952" cy="374572"/>
                <a:chOff x="4201447" y="3817349"/>
                <a:chExt cx="346024" cy="345674"/>
              </a:xfrm>
            </p:grpSpPr>
            <p:sp>
              <p:nvSpPr>
                <p:cNvPr id="2563" name="Google Shape;2563;p49"/>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9"/>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65" name="Google Shape;2565;p49"/>
            <p:cNvGrpSpPr/>
            <p:nvPr/>
          </p:nvGrpSpPr>
          <p:grpSpPr>
            <a:xfrm>
              <a:off x="6529419" y="3711909"/>
              <a:ext cx="956596" cy="944315"/>
              <a:chOff x="3768864" y="3522050"/>
              <a:chExt cx="1098904" cy="1084796"/>
            </a:xfrm>
          </p:grpSpPr>
          <p:grpSp>
            <p:nvGrpSpPr>
              <p:cNvPr id="2566" name="Google Shape;2566;p49"/>
              <p:cNvGrpSpPr/>
              <p:nvPr/>
            </p:nvGrpSpPr>
            <p:grpSpPr>
              <a:xfrm>
                <a:off x="3768864" y="3522050"/>
                <a:ext cx="1098904" cy="1084796"/>
                <a:chOff x="3768864" y="3522050"/>
                <a:chExt cx="1098904" cy="1084796"/>
              </a:xfrm>
            </p:grpSpPr>
            <p:sp>
              <p:nvSpPr>
                <p:cNvPr id="2567" name="Google Shape;2567;p49"/>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9"/>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9" name="Google Shape;2569;p49"/>
              <p:cNvGrpSpPr/>
              <p:nvPr/>
            </p:nvGrpSpPr>
            <p:grpSpPr>
              <a:xfrm>
                <a:off x="4139616" y="3871555"/>
                <a:ext cx="357419" cy="357005"/>
                <a:chOff x="7482229" y="3351230"/>
                <a:chExt cx="357419" cy="357005"/>
              </a:xfrm>
            </p:grpSpPr>
            <p:sp>
              <p:nvSpPr>
                <p:cNvPr id="2570" name="Google Shape;2570;p49"/>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9"/>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9"/>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9"/>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9"/>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 name="TextBox 1">
            <a:extLst>
              <a:ext uri="{FF2B5EF4-FFF2-40B4-BE49-F238E27FC236}">
                <a16:creationId xmlns:a16="http://schemas.microsoft.com/office/drawing/2014/main" id="{2EA89B69-BADB-700A-6ED5-62F9E5D8AC8A}"/>
              </a:ext>
            </a:extLst>
          </p:cNvPr>
          <p:cNvSpPr txBox="1"/>
          <p:nvPr/>
        </p:nvSpPr>
        <p:spPr>
          <a:xfrm>
            <a:off x="980659" y="425976"/>
            <a:ext cx="4172844" cy="523220"/>
          </a:xfrm>
          <a:prstGeom prst="rect">
            <a:avLst/>
          </a:prstGeom>
          <a:noFill/>
        </p:spPr>
        <p:txBody>
          <a:bodyPr wrap="square" rtlCol="0">
            <a:spAutoFit/>
          </a:bodyPr>
          <a:lstStyle/>
          <a:p>
            <a:r>
              <a:rPr lang="en-US" sz="2800" b="1" dirty="0">
                <a:solidFill>
                  <a:schemeClr val="bg1"/>
                </a:solidFill>
                <a:latin typeface="Fira Sans Extra Condensed Black" panose="020F0502020204030204" pitchFamily="34" charset="0"/>
              </a:rPr>
              <a:t>PROBLEM STATEMENT</a:t>
            </a:r>
          </a:p>
        </p:txBody>
      </p:sp>
      <p:sp>
        <p:nvSpPr>
          <p:cNvPr id="3" name="Google Shape;351;p17">
            <a:extLst>
              <a:ext uri="{FF2B5EF4-FFF2-40B4-BE49-F238E27FC236}">
                <a16:creationId xmlns:a16="http://schemas.microsoft.com/office/drawing/2014/main" id="{DF0F6EC9-9042-AD60-B217-A03573558284}"/>
              </a:ext>
            </a:extLst>
          </p:cNvPr>
          <p:cNvSpPr txBox="1"/>
          <p:nvPr/>
        </p:nvSpPr>
        <p:spPr>
          <a:xfrm>
            <a:off x="931135" y="1396617"/>
            <a:ext cx="4903608" cy="1054082"/>
          </a:xfrm>
          <a:prstGeom prst="rect">
            <a:avLst/>
          </a:prstGeom>
          <a:noFill/>
          <a:ln>
            <a:noFill/>
          </a:ln>
        </p:spPr>
        <p:txBody>
          <a:bodyPr spcFirstLastPara="1" wrap="square" lIns="91425" tIns="91425" rIns="91425" bIns="91425" anchor="t" anchorCtr="0">
            <a:noAutofit/>
          </a:bodyPr>
          <a:lstStyle/>
          <a:p>
            <a:pPr marL="288290" lvl="0" indent="-285750" algn="just" rtl="0">
              <a:spcBef>
                <a:spcPts val="0"/>
              </a:spcBef>
              <a:spcAft>
                <a:spcPts val="0"/>
              </a:spcAft>
              <a:buSzPts val="1400"/>
              <a:buFont typeface="Wingdings" panose="05000000000000000000" pitchFamily="2" charset="2"/>
              <a:buChar char="q"/>
            </a:pPr>
            <a:r>
              <a:rPr lang="en-US" b="0" i="0" dirty="0">
                <a:solidFill>
                  <a:schemeClr val="bg1"/>
                </a:solidFill>
                <a:effectLst/>
                <a:latin typeface="Söhne"/>
              </a:rPr>
              <a:t>The proliferation of fake news has become a critical challenge in today's digital age. </a:t>
            </a:r>
          </a:p>
          <a:p>
            <a:pPr marL="288290" lvl="0" indent="-285750" algn="just" rtl="0">
              <a:spcBef>
                <a:spcPts val="0"/>
              </a:spcBef>
              <a:spcAft>
                <a:spcPts val="0"/>
              </a:spcAft>
              <a:buSzPts val="1400"/>
              <a:buFont typeface="Wingdings" panose="05000000000000000000" pitchFamily="2" charset="2"/>
              <a:buChar char="q"/>
            </a:pPr>
            <a:r>
              <a:rPr lang="en-US" b="0" i="0" dirty="0">
                <a:solidFill>
                  <a:schemeClr val="bg1"/>
                </a:solidFill>
                <a:effectLst/>
                <a:latin typeface="Söhne"/>
              </a:rPr>
              <a:t>With the ease of content creation and rapid information dissemination through social media platforms, distinguishing between genuine and fabricated news has become increasingly difficult. </a:t>
            </a:r>
          </a:p>
          <a:p>
            <a:pPr marL="288290" lvl="0" indent="-285750" algn="just" rtl="0">
              <a:spcBef>
                <a:spcPts val="0"/>
              </a:spcBef>
              <a:spcAft>
                <a:spcPts val="0"/>
              </a:spcAft>
              <a:buSzPts val="1400"/>
              <a:buFont typeface="Wingdings" panose="05000000000000000000" pitchFamily="2" charset="2"/>
              <a:buChar char="q"/>
            </a:pPr>
            <a:r>
              <a:rPr lang="en-US" b="0" i="0" dirty="0">
                <a:solidFill>
                  <a:schemeClr val="bg1"/>
                </a:solidFill>
                <a:effectLst/>
                <a:latin typeface="Söhne"/>
              </a:rPr>
              <a:t>The problem of fake news poses severe consequences, including the erosion of public trust, manipulation of public opinion, and potential harm to individuals and societies. </a:t>
            </a:r>
            <a:endParaRPr dirty="0">
              <a:solidFill>
                <a:schemeClr val="bg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530"/>
        <p:cNvGrpSpPr/>
        <p:nvPr/>
      </p:nvGrpSpPr>
      <p:grpSpPr>
        <a:xfrm>
          <a:off x="0" y="0"/>
          <a:ext cx="0" cy="0"/>
          <a:chOff x="0" y="0"/>
          <a:chExt cx="0" cy="0"/>
        </a:xfrm>
      </p:grpSpPr>
      <p:grpSp>
        <p:nvGrpSpPr>
          <p:cNvPr id="2534" name="Google Shape;2534;p49"/>
          <p:cNvGrpSpPr/>
          <p:nvPr/>
        </p:nvGrpSpPr>
        <p:grpSpPr>
          <a:xfrm>
            <a:off x="6874322" y="1571957"/>
            <a:ext cx="1446116" cy="2863897"/>
            <a:chOff x="6529419" y="1724307"/>
            <a:chExt cx="1480463" cy="2931917"/>
          </a:xfrm>
        </p:grpSpPr>
        <p:grpSp>
          <p:nvGrpSpPr>
            <p:cNvPr id="2535" name="Google Shape;2535;p49"/>
            <p:cNvGrpSpPr/>
            <p:nvPr/>
          </p:nvGrpSpPr>
          <p:grpSpPr>
            <a:xfrm>
              <a:off x="6556827" y="1724307"/>
              <a:ext cx="956596" cy="944294"/>
              <a:chOff x="3800349" y="1238762"/>
              <a:chExt cx="1098904" cy="1084772"/>
            </a:xfrm>
          </p:grpSpPr>
          <p:grpSp>
            <p:nvGrpSpPr>
              <p:cNvPr id="2536" name="Google Shape;2536;p49"/>
              <p:cNvGrpSpPr/>
              <p:nvPr/>
            </p:nvGrpSpPr>
            <p:grpSpPr>
              <a:xfrm>
                <a:off x="3800349" y="1238762"/>
                <a:ext cx="1098904" cy="1084772"/>
                <a:chOff x="3800349" y="1238762"/>
                <a:chExt cx="1098904" cy="1084772"/>
              </a:xfrm>
            </p:grpSpPr>
            <p:sp>
              <p:nvSpPr>
                <p:cNvPr id="2537" name="Google Shape;2537;p49"/>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9"/>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9" name="Google Shape;2539;p49"/>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49"/>
            <p:cNvGrpSpPr/>
            <p:nvPr/>
          </p:nvGrpSpPr>
          <p:grpSpPr>
            <a:xfrm>
              <a:off x="7053286" y="2227254"/>
              <a:ext cx="956596" cy="944252"/>
              <a:chOff x="4370663" y="1816530"/>
              <a:chExt cx="1098904" cy="1084724"/>
            </a:xfrm>
          </p:grpSpPr>
          <p:grpSp>
            <p:nvGrpSpPr>
              <p:cNvPr id="2541" name="Google Shape;2541;p49"/>
              <p:cNvGrpSpPr/>
              <p:nvPr/>
            </p:nvGrpSpPr>
            <p:grpSpPr>
              <a:xfrm>
                <a:off x="4370663" y="1816530"/>
                <a:ext cx="1098904" cy="1084724"/>
                <a:chOff x="4370663" y="1816530"/>
                <a:chExt cx="1098904" cy="1084724"/>
              </a:xfrm>
            </p:grpSpPr>
            <p:sp>
              <p:nvSpPr>
                <p:cNvPr id="2542" name="Google Shape;2542;p49"/>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9"/>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4" name="Google Shape;2544;p49"/>
              <p:cNvGrpSpPr/>
              <p:nvPr/>
            </p:nvGrpSpPr>
            <p:grpSpPr>
              <a:xfrm>
                <a:off x="4732628" y="2171596"/>
                <a:ext cx="374986" cy="374572"/>
                <a:chOff x="3303268" y="3817349"/>
                <a:chExt cx="346056" cy="345674"/>
              </a:xfrm>
            </p:grpSpPr>
            <p:sp>
              <p:nvSpPr>
                <p:cNvPr id="2545" name="Google Shape;2545;p4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49" name="Google Shape;2549;p49"/>
            <p:cNvGrpSpPr/>
            <p:nvPr/>
          </p:nvGrpSpPr>
          <p:grpSpPr>
            <a:xfrm>
              <a:off x="6547098" y="2715744"/>
              <a:ext cx="956596" cy="944315"/>
              <a:chOff x="3789173" y="2377690"/>
              <a:chExt cx="1098904" cy="1084796"/>
            </a:xfrm>
          </p:grpSpPr>
          <p:grpSp>
            <p:nvGrpSpPr>
              <p:cNvPr id="2550" name="Google Shape;2550;p49"/>
              <p:cNvGrpSpPr/>
              <p:nvPr/>
            </p:nvGrpSpPr>
            <p:grpSpPr>
              <a:xfrm>
                <a:off x="3789173" y="2377690"/>
                <a:ext cx="1098904" cy="1084796"/>
                <a:chOff x="3789173" y="2377690"/>
                <a:chExt cx="1098904" cy="1084796"/>
              </a:xfrm>
            </p:grpSpPr>
            <p:sp>
              <p:nvSpPr>
                <p:cNvPr id="2551" name="Google Shape;2551;p49"/>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9"/>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3" name="Google Shape;2553;p49"/>
              <p:cNvGrpSpPr/>
              <p:nvPr/>
            </p:nvGrpSpPr>
            <p:grpSpPr>
              <a:xfrm>
                <a:off x="4151137" y="2732796"/>
                <a:ext cx="374986" cy="374572"/>
                <a:chOff x="3752358" y="3817349"/>
                <a:chExt cx="346056" cy="345674"/>
              </a:xfrm>
            </p:grpSpPr>
            <p:sp>
              <p:nvSpPr>
                <p:cNvPr id="2554" name="Google Shape;2554;p4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58" name="Google Shape;2558;p49"/>
            <p:cNvGrpSpPr/>
            <p:nvPr/>
          </p:nvGrpSpPr>
          <p:grpSpPr>
            <a:xfrm>
              <a:off x="7034853" y="3222917"/>
              <a:ext cx="956596" cy="944252"/>
              <a:chOff x="4349489" y="2960313"/>
              <a:chExt cx="1098904" cy="1084724"/>
            </a:xfrm>
          </p:grpSpPr>
          <p:grpSp>
            <p:nvGrpSpPr>
              <p:cNvPr id="2559" name="Google Shape;2559;p49"/>
              <p:cNvGrpSpPr/>
              <p:nvPr/>
            </p:nvGrpSpPr>
            <p:grpSpPr>
              <a:xfrm>
                <a:off x="4349489" y="2960313"/>
                <a:ext cx="1098904" cy="1084724"/>
                <a:chOff x="4349489" y="2960313"/>
                <a:chExt cx="1098904" cy="1084724"/>
              </a:xfrm>
            </p:grpSpPr>
            <p:sp>
              <p:nvSpPr>
                <p:cNvPr id="2560" name="Google Shape;2560;p49"/>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9"/>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2" name="Google Shape;2562;p49"/>
              <p:cNvGrpSpPr/>
              <p:nvPr/>
            </p:nvGrpSpPr>
            <p:grpSpPr>
              <a:xfrm>
                <a:off x="4732657" y="3315384"/>
                <a:ext cx="374952" cy="374572"/>
                <a:chOff x="4201447" y="3817349"/>
                <a:chExt cx="346024" cy="345674"/>
              </a:xfrm>
            </p:grpSpPr>
            <p:sp>
              <p:nvSpPr>
                <p:cNvPr id="2563" name="Google Shape;2563;p49"/>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9"/>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65" name="Google Shape;2565;p49"/>
            <p:cNvGrpSpPr/>
            <p:nvPr/>
          </p:nvGrpSpPr>
          <p:grpSpPr>
            <a:xfrm>
              <a:off x="6529419" y="3711909"/>
              <a:ext cx="956596" cy="944315"/>
              <a:chOff x="3768864" y="3522050"/>
              <a:chExt cx="1098904" cy="1084796"/>
            </a:xfrm>
          </p:grpSpPr>
          <p:grpSp>
            <p:nvGrpSpPr>
              <p:cNvPr id="2566" name="Google Shape;2566;p49"/>
              <p:cNvGrpSpPr/>
              <p:nvPr/>
            </p:nvGrpSpPr>
            <p:grpSpPr>
              <a:xfrm>
                <a:off x="3768864" y="3522050"/>
                <a:ext cx="1098904" cy="1084796"/>
                <a:chOff x="3768864" y="3522050"/>
                <a:chExt cx="1098904" cy="1084796"/>
              </a:xfrm>
            </p:grpSpPr>
            <p:sp>
              <p:nvSpPr>
                <p:cNvPr id="2567" name="Google Shape;2567;p49"/>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9"/>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9" name="Google Shape;2569;p49"/>
              <p:cNvGrpSpPr/>
              <p:nvPr/>
            </p:nvGrpSpPr>
            <p:grpSpPr>
              <a:xfrm>
                <a:off x="4139616" y="3871555"/>
                <a:ext cx="357419" cy="357005"/>
                <a:chOff x="7482229" y="3351230"/>
                <a:chExt cx="357419" cy="357005"/>
              </a:xfrm>
            </p:grpSpPr>
            <p:sp>
              <p:nvSpPr>
                <p:cNvPr id="2570" name="Google Shape;2570;p49"/>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9"/>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9"/>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9"/>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9"/>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 name="TextBox 1">
            <a:extLst>
              <a:ext uri="{FF2B5EF4-FFF2-40B4-BE49-F238E27FC236}">
                <a16:creationId xmlns:a16="http://schemas.microsoft.com/office/drawing/2014/main" id="{2EA89B69-BADB-700A-6ED5-62F9E5D8AC8A}"/>
              </a:ext>
            </a:extLst>
          </p:cNvPr>
          <p:cNvSpPr txBox="1"/>
          <p:nvPr/>
        </p:nvSpPr>
        <p:spPr>
          <a:xfrm>
            <a:off x="773573" y="198952"/>
            <a:ext cx="4172844" cy="523220"/>
          </a:xfrm>
          <a:prstGeom prst="rect">
            <a:avLst/>
          </a:prstGeom>
          <a:noFill/>
        </p:spPr>
        <p:txBody>
          <a:bodyPr wrap="square" rtlCol="0">
            <a:spAutoFit/>
          </a:bodyPr>
          <a:lstStyle/>
          <a:p>
            <a:r>
              <a:rPr lang="en-US" sz="2800" b="1" dirty="0">
                <a:solidFill>
                  <a:schemeClr val="bg1"/>
                </a:solidFill>
                <a:latin typeface="Fira Sans Extra Condensed Black" panose="020F0502020204030204" pitchFamily="34" charset="0"/>
              </a:rPr>
              <a:t> SOLUTION</a:t>
            </a:r>
          </a:p>
        </p:txBody>
      </p:sp>
      <p:sp>
        <p:nvSpPr>
          <p:cNvPr id="3" name="Google Shape;351;p17">
            <a:extLst>
              <a:ext uri="{FF2B5EF4-FFF2-40B4-BE49-F238E27FC236}">
                <a16:creationId xmlns:a16="http://schemas.microsoft.com/office/drawing/2014/main" id="{DF0F6EC9-9042-AD60-B217-A03573558284}"/>
              </a:ext>
            </a:extLst>
          </p:cNvPr>
          <p:cNvSpPr txBox="1"/>
          <p:nvPr/>
        </p:nvSpPr>
        <p:spPr>
          <a:xfrm>
            <a:off x="773573" y="1015461"/>
            <a:ext cx="6100749" cy="1054082"/>
          </a:xfrm>
          <a:prstGeom prst="rect">
            <a:avLst/>
          </a:prstGeom>
          <a:noFill/>
          <a:ln>
            <a:noFill/>
          </a:ln>
        </p:spPr>
        <p:txBody>
          <a:bodyPr spcFirstLastPara="1" wrap="square" lIns="91425" tIns="91425" rIns="91425" bIns="91425" anchor="t" anchorCtr="0">
            <a:noAutofit/>
          </a:bodyPr>
          <a:lstStyle/>
          <a:p>
            <a:pPr marL="288290" lvl="0" indent="-285750" algn="just" rtl="0">
              <a:spcBef>
                <a:spcPts val="0"/>
              </a:spcBef>
              <a:spcAft>
                <a:spcPts val="0"/>
              </a:spcAft>
              <a:buSzPts val="1400"/>
              <a:buFont typeface="Wingdings" panose="05000000000000000000" pitchFamily="2" charset="2"/>
              <a:buChar char="q"/>
            </a:pPr>
            <a:r>
              <a:rPr lang="en-US" b="0" i="0" dirty="0">
                <a:solidFill>
                  <a:schemeClr val="bg1"/>
                </a:solidFill>
                <a:effectLst/>
                <a:latin typeface="Roboto" panose="02000000000000000000" pitchFamily="2" charset="0"/>
                <a:ea typeface="Roboto" panose="02000000000000000000" pitchFamily="2" charset="0"/>
                <a:cs typeface="Roboto" panose="02000000000000000000" pitchFamily="2" charset="0"/>
              </a:rPr>
              <a:t>Fake news detection using machine learning techniques offers a promising solution to the pervasive problem of misinformation. By harnessing the power of ML algorithms, it becomes possible to analyze vast amounts of textual data and identify patterns indicative of fake news.</a:t>
            </a:r>
          </a:p>
          <a:p>
            <a:pPr marL="288290" lvl="0" indent="-285750" algn="just" rtl="0">
              <a:spcBef>
                <a:spcPts val="0"/>
              </a:spcBef>
              <a:spcAft>
                <a:spcPts val="0"/>
              </a:spcAft>
              <a:buSzPts val="1400"/>
              <a:buFont typeface="Wingdings" panose="05000000000000000000" pitchFamily="2" charset="2"/>
              <a:buChar char="q"/>
            </a:pP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We </a:t>
            </a:r>
            <a:r>
              <a:rPr lang="en-US" dirty="0">
                <a:solidFill>
                  <a:srgbClr val="FFFF00"/>
                </a:solidFill>
                <a:latin typeface="Roboto" panose="02000000000000000000" pitchFamily="2" charset="0"/>
                <a:ea typeface="Roboto" panose="02000000000000000000" pitchFamily="2" charset="0"/>
                <a:cs typeface="Roboto" panose="02000000000000000000" pitchFamily="2" charset="0"/>
              </a:rPr>
              <a:t>collected a dataset </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of news articles from different sources and manually labeled them as either fake or real. </a:t>
            </a:r>
          </a:p>
          <a:p>
            <a:pPr marL="288290" lvl="0" indent="-285750" algn="just" rtl="0">
              <a:spcBef>
                <a:spcPts val="0"/>
              </a:spcBef>
              <a:spcAft>
                <a:spcPts val="0"/>
              </a:spcAft>
              <a:buSzPts val="1400"/>
              <a:buFont typeface="Wingdings" panose="05000000000000000000" pitchFamily="2" charset="2"/>
              <a:buChar char="q"/>
            </a:pP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We </a:t>
            </a:r>
            <a:r>
              <a:rPr lang="en-US" dirty="0">
                <a:solidFill>
                  <a:srgbClr val="FFFF00"/>
                </a:solidFill>
                <a:latin typeface="Roboto" panose="02000000000000000000" pitchFamily="2" charset="0"/>
                <a:ea typeface="Roboto" panose="02000000000000000000" pitchFamily="2" charset="0"/>
                <a:cs typeface="Roboto" panose="02000000000000000000" pitchFamily="2" charset="0"/>
              </a:rPr>
              <a:t>preprocessed the data </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by cleaning and tokenizing the text, and then used a machine learning algorithms to model the sequence of words in the news articles. </a:t>
            </a:r>
          </a:p>
          <a:p>
            <a:pPr marL="288290" lvl="0" indent="-285750" algn="just" rtl="0">
              <a:spcBef>
                <a:spcPts val="0"/>
              </a:spcBef>
              <a:spcAft>
                <a:spcPts val="0"/>
              </a:spcAft>
              <a:buSzPts val="1400"/>
              <a:buFont typeface="Wingdings" panose="05000000000000000000" pitchFamily="2" charset="2"/>
              <a:buChar char="q"/>
            </a:pP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The </a:t>
            </a:r>
            <a:r>
              <a:rPr lang="en-US" dirty="0">
                <a:solidFill>
                  <a:srgbClr val="FFFF00"/>
                </a:solidFill>
                <a:latin typeface="Roboto" panose="02000000000000000000" pitchFamily="2" charset="0"/>
                <a:ea typeface="Roboto" panose="02000000000000000000" pitchFamily="2" charset="0"/>
                <a:cs typeface="Roboto" panose="02000000000000000000" pitchFamily="2" charset="0"/>
              </a:rPr>
              <a:t>model was trained on a subset of the data </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and then evaluated on a held-out test set.</a:t>
            </a:r>
          </a:p>
          <a:p>
            <a:pPr marL="288290" lvl="0" indent="-285750" algn="just" rtl="0">
              <a:spcBef>
                <a:spcPts val="0"/>
              </a:spcBef>
              <a:spcAft>
                <a:spcPts val="0"/>
              </a:spcAft>
              <a:buSzPts val="1400"/>
              <a:buFont typeface="Wingdings" panose="05000000000000000000" pitchFamily="2" charset="2"/>
              <a:buChar char="q"/>
            </a:pP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We </a:t>
            </a:r>
            <a:r>
              <a:rPr lang="en-US" dirty="0">
                <a:solidFill>
                  <a:srgbClr val="FFFF00"/>
                </a:solidFill>
                <a:latin typeface="Roboto" panose="02000000000000000000" pitchFamily="2" charset="0"/>
                <a:ea typeface="Roboto" panose="02000000000000000000" pitchFamily="2" charset="0"/>
                <a:cs typeface="Roboto" panose="02000000000000000000" pitchFamily="2" charset="0"/>
              </a:rPr>
              <a:t>experimented with different hyperparameters and regularization techniques </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to optimize the performance of the model.</a:t>
            </a:r>
          </a:p>
          <a:p>
            <a:pPr marL="288290" lvl="0" indent="-285750" algn="just" rtl="0">
              <a:spcBef>
                <a:spcPts val="0"/>
              </a:spcBef>
              <a:spcAft>
                <a:spcPts val="0"/>
              </a:spcAft>
              <a:buSzPts val="1400"/>
              <a:buFont typeface="Wingdings" panose="05000000000000000000" pitchFamily="2" charset="2"/>
              <a:buChar char="q"/>
            </a:pPr>
            <a:endParaRPr dirty="0">
              <a:solidFill>
                <a:schemeClr val="bg1"/>
              </a:solidFill>
              <a:latin typeface="Roboto"/>
              <a:ea typeface="Roboto"/>
              <a:cs typeface="Roboto"/>
              <a:sym typeface="Roboto"/>
            </a:endParaRPr>
          </a:p>
        </p:txBody>
      </p:sp>
    </p:spTree>
    <p:extLst>
      <p:ext uri="{BB962C8B-B14F-4D97-AF65-F5344CB8AC3E}">
        <p14:creationId xmlns:p14="http://schemas.microsoft.com/office/powerpoint/2010/main" val="2037370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7"/>
          <p:cNvSpPr/>
          <p:nvPr/>
        </p:nvSpPr>
        <p:spPr>
          <a:xfrm>
            <a:off x="261257" y="892628"/>
            <a:ext cx="8435143" cy="4071257"/>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560097" y="128015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grpSp>
        <p:nvGrpSpPr>
          <p:cNvPr id="337" name="Google Shape;337;p17"/>
          <p:cNvGrpSpPr/>
          <p:nvPr/>
        </p:nvGrpSpPr>
        <p:grpSpPr>
          <a:xfrm>
            <a:off x="716345" y="1436401"/>
            <a:ext cx="472011" cy="472011"/>
            <a:chOff x="1190625" y="238125"/>
            <a:chExt cx="5238750" cy="5238750"/>
          </a:xfrm>
        </p:grpSpPr>
        <p:sp>
          <p:nvSpPr>
            <p:cNvPr id="338" name="Google Shape;338;p17"/>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85A3664C-477E-E238-FF4D-9B6FA2B62F2E}"/>
              </a:ext>
            </a:extLst>
          </p:cNvPr>
          <p:cNvSpPr txBox="1"/>
          <p:nvPr/>
        </p:nvSpPr>
        <p:spPr>
          <a:xfrm>
            <a:off x="855549" y="1297557"/>
            <a:ext cx="7336333" cy="2960875"/>
          </a:xfrm>
          <a:prstGeom prst="rect">
            <a:avLst/>
          </a:prstGeom>
          <a:noFill/>
        </p:spPr>
        <p:txBody>
          <a:bodyPr wrap="square">
            <a:spAutoFit/>
          </a:bodyPr>
          <a:lstStyle/>
          <a:p>
            <a:pPr marL="457200" lvl="0" indent="-308610" algn="just" rtl="0">
              <a:spcBef>
                <a:spcPts val="0"/>
              </a:spcBef>
              <a:spcAft>
                <a:spcPts val="0"/>
              </a:spcAft>
              <a:buSzPts val="1260"/>
              <a:buChar char="●"/>
            </a:pPr>
            <a:endParaRPr lang="en-US" sz="1400" dirty="0">
              <a:latin typeface="Roboto" panose="02000000000000000000" pitchFamily="2" charset="0"/>
              <a:ea typeface="Roboto" panose="02000000000000000000" pitchFamily="2" charset="0"/>
              <a:cs typeface="Roboto" panose="02000000000000000000" pitchFamily="2" charset="0"/>
            </a:endParaRPr>
          </a:p>
          <a:p>
            <a:pPr marL="457200" lvl="0" indent="-308610" algn="just" rtl="0">
              <a:spcBef>
                <a:spcPts val="0"/>
              </a:spcBef>
              <a:spcAft>
                <a:spcPts val="0"/>
              </a:spcAft>
              <a:buSzPts val="1260"/>
              <a:buChar char="●"/>
            </a:pPr>
            <a:r>
              <a:rPr lang="en-US" sz="1400" dirty="0">
                <a:latin typeface="Roboto" panose="02000000000000000000" pitchFamily="2" charset="0"/>
                <a:ea typeface="Roboto" panose="02000000000000000000" pitchFamily="2" charset="0"/>
                <a:cs typeface="Roboto" panose="02000000000000000000" pitchFamily="2" charset="0"/>
              </a:rPr>
              <a:t>The Internet is widely recognized as a significant technological breakthrough, with millions of users worldwide. </a:t>
            </a:r>
          </a:p>
          <a:p>
            <a:pPr marL="457200" lvl="0" indent="-308610" algn="just" rtl="0">
              <a:spcBef>
                <a:spcPts val="0"/>
              </a:spcBef>
              <a:spcAft>
                <a:spcPts val="0"/>
              </a:spcAft>
              <a:buSzPts val="1260"/>
              <a:buChar char="●"/>
            </a:pPr>
            <a:r>
              <a:rPr lang="en-US" sz="1400" dirty="0">
                <a:latin typeface="Roboto" panose="02000000000000000000" pitchFamily="2" charset="0"/>
                <a:ea typeface="Roboto" panose="02000000000000000000" pitchFamily="2" charset="0"/>
                <a:cs typeface="Roboto" panose="02000000000000000000" pitchFamily="2" charset="0"/>
              </a:rPr>
              <a:t>The individuals and content posted on these sites are not vetted in any way. </a:t>
            </a:r>
          </a:p>
          <a:p>
            <a:pPr marL="457200" lvl="0" indent="-308610" algn="just" rtl="0">
              <a:spcBef>
                <a:spcPts val="0"/>
              </a:spcBef>
              <a:spcAft>
                <a:spcPts val="0"/>
              </a:spcAft>
              <a:buSzPts val="1260"/>
              <a:buChar char="●"/>
            </a:pPr>
            <a:r>
              <a:rPr lang="en-US" sz="1400" dirty="0">
                <a:latin typeface="Roboto" panose="02000000000000000000" pitchFamily="2" charset="0"/>
                <a:ea typeface="Roboto" panose="02000000000000000000" pitchFamily="2" charset="0"/>
                <a:cs typeface="Roboto" panose="02000000000000000000" pitchFamily="2" charset="0"/>
              </a:rPr>
              <a:t>Some individuals attempt to disseminate false information through various mediums. </a:t>
            </a:r>
          </a:p>
          <a:p>
            <a:pPr marL="457200" lvl="0" indent="-308610" algn="just" rtl="0">
              <a:spcBef>
                <a:spcPts val="0"/>
              </a:spcBef>
              <a:spcAft>
                <a:spcPts val="0"/>
              </a:spcAft>
              <a:buSzPts val="1260"/>
              <a:buChar char="●"/>
            </a:pPr>
            <a:r>
              <a:rPr lang="en-US" sz="1400" dirty="0">
                <a:latin typeface="Roboto" panose="02000000000000000000" pitchFamily="2" charset="0"/>
                <a:ea typeface="Roboto" panose="02000000000000000000" pitchFamily="2" charset="0"/>
                <a:cs typeface="Roboto" panose="02000000000000000000" pitchFamily="2" charset="0"/>
              </a:rPr>
              <a:t>Propaganda may take the form of false news stories that target specific people, groups, or even political parties. </a:t>
            </a:r>
          </a:p>
          <a:p>
            <a:pPr marL="457200" lvl="0" indent="-308610" algn="just" rtl="0">
              <a:spcBef>
                <a:spcPts val="0"/>
              </a:spcBef>
              <a:spcAft>
                <a:spcPts val="0"/>
              </a:spcAft>
              <a:buSzPts val="1260"/>
              <a:buChar char="●"/>
            </a:pPr>
            <a:r>
              <a:rPr lang="en-US" sz="1400" dirty="0">
                <a:latin typeface="Roboto" panose="02000000000000000000" pitchFamily="2" charset="0"/>
                <a:ea typeface="Roboto" panose="02000000000000000000" pitchFamily="2" charset="0"/>
                <a:cs typeface="Roboto" panose="02000000000000000000" pitchFamily="2" charset="0"/>
              </a:rPr>
              <a:t>There must be machine learning classifiers capable of automatically identifying such disinformation campaigns. </a:t>
            </a:r>
          </a:p>
          <a:p>
            <a:pPr marL="457200" lvl="0" indent="-308610" algn="just" rtl="0">
              <a:spcBef>
                <a:spcPts val="0"/>
              </a:spcBef>
              <a:spcAft>
                <a:spcPts val="0"/>
              </a:spcAft>
              <a:buSzPts val="1260"/>
              <a:buChar char="●"/>
            </a:pPr>
            <a:r>
              <a:rPr lang="en-US" sz="1400" dirty="0">
                <a:latin typeface="Roboto" panose="02000000000000000000" pitchFamily="2" charset="0"/>
                <a:ea typeface="Roboto" panose="02000000000000000000" pitchFamily="2" charset="0"/>
                <a:cs typeface="Roboto" panose="02000000000000000000" pitchFamily="2" charset="0"/>
              </a:rPr>
              <a:t>This project implements the same by using of machine learning classifiers for identifying disinformation.</a:t>
            </a:r>
          </a:p>
          <a:p>
            <a:pPr marL="457200" lvl="0" indent="-325755" algn="just" rtl="0">
              <a:lnSpc>
                <a:spcPct val="150000"/>
              </a:lnSpc>
              <a:spcBef>
                <a:spcPts val="0"/>
              </a:spcBef>
              <a:spcAft>
                <a:spcPts val="0"/>
              </a:spcAft>
              <a:buSzPct val="100000"/>
              <a:buChar char="●"/>
            </a:pPr>
            <a:endParaRPr lang="en-US" dirty="0"/>
          </a:p>
        </p:txBody>
      </p:sp>
    </p:spTree>
    <p:extLst>
      <p:ext uri="{BB962C8B-B14F-4D97-AF65-F5344CB8AC3E}">
        <p14:creationId xmlns:p14="http://schemas.microsoft.com/office/powerpoint/2010/main" val="1975498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7"/>
          <p:cNvSpPr/>
          <p:nvPr/>
        </p:nvSpPr>
        <p:spPr>
          <a:xfrm>
            <a:off x="251657" y="832939"/>
            <a:ext cx="8435143" cy="4071257"/>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560097" y="128015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grpSp>
        <p:nvGrpSpPr>
          <p:cNvPr id="337" name="Google Shape;337;p17"/>
          <p:cNvGrpSpPr/>
          <p:nvPr/>
        </p:nvGrpSpPr>
        <p:grpSpPr>
          <a:xfrm>
            <a:off x="716345" y="1436401"/>
            <a:ext cx="472011" cy="472011"/>
            <a:chOff x="1190625" y="238125"/>
            <a:chExt cx="5238750" cy="5238750"/>
          </a:xfrm>
        </p:grpSpPr>
        <p:sp>
          <p:nvSpPr>
            <p:cNvPr id="338" name="Google Shape;338;p17"/>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85A3664C-477E-E238-FF4D-9B6FA2B62F2E}"/>
              </a:ext>
            </a:extLst>
          </p:cNvPr>
          <p:cNvSpPr txBox="1"/>
          <p:nvPr/>
        </p:nvSpPr>
        <p:spPr>
          <a:xfrm>
            <a:off x="1188356" y="1775607"/>
            <a:ext cx="6257863" cy="1815882"/>
          </a:xfrm>
          <a:prstGeom prst="rect">
            <a:avLst/>
          </a:prstGeom>
          <a:noFill/>
        </p:spPr>
        <p:txBody>
          <a:bodyPr wrap="square">
            <a:spAutoFit/>
          </a:bodyPr>
          <a:lstStyle/>
          <a:p>
            <a:pPr marL="457200" lvl="0" indent="-325755" algn="just" rtl="0">
              <a:spcBef>
                <a:spcPts val="0"/>
              </a:spcBef>
              <a:spcAft>
                <a:spcPts val="0"/>
              </a:spcAft>
              <a:buSzPct val="100000"/>
              <a:buChar char="●"/>
            </a:pPr>
            <a:r>
              <a:rPr lang="en-US" dirty="0">
                <a:latin typeface="Roboto" panose="02000000000000000000" pitchFamily="2" charset="0"/>
                <a:ea typeface="Roboto" panose="02000000000000000000" pitchFamily="2" charset="0"/>
                <a:cs typeface="Roboto" panose="02000000000000000000" pitchFamily="2" charset="0"/>
              </a:rPr>
              <a:t>In artificial intelligence, machine learning is what enables the creation of self-improving systems. </a:t>
            </a:r>
          </a:p>
          <a:p>
            <a:pPr marL="457200" lvl="0" indent="-325755" algn="just" rtl="0">
              <a:spcBef>
                <a:spcPts val="0"/>
              </a:spcBef>
              <a:spcAft>
                <a:spcPts val="0"/>
              </a:spcAft>
              <a:buSzPct val="100000"/>
              <a:buChar char="●"/>
            </a:pPr>
            <a:r>
              <a:rPr lang="en-US" dirty="0">
                <a:latin typeface="Roboto" panose="02000000000000000000" pitchFamily="2" charset="0"/>
                <a:ea typeface="Roboto" panose="02000000000000000000" pitchFamily="2" charset="0"/>
                <a:cs typeface="Roboto" panose="02000000000000000000" pitchFamily="2" charset="0"/>
              </a:rPr>
              <a:t>To begin, a data collection known as the train data set must be used to instruct the algorithms. </a:t>
            </a:r>
          </a:p>
          <a:p>
            <a:pPr marL="457200" lvl="0" indent="-325755" algn="just" rtl="0">
              <a:spcBef>
                <a:spcPts val="0"/>
              </a:spcBef>
              <a:spcAft>
                <a:spcPts val="0"/>
              </a:spcAft>
              <a:buSzPct val="100000"/>
              <a:buChar char="●"/>
            </a:pPr>
            <a:r>
              <a:rPr lang="en-US" dirty="0">
                <a:latin typeface="Roboto" panose="02000000000000000000" pitchFamily="2" charset="0"/>
                <a:ea typeface="Roboto" panose="02000000000000000000" pitchFamily="2" charset="0"/>
                <a:cs typeface="Roboto" panose="02000000000000000000" pitchFamily="2" charset="0"/>
              </a:rPr>
              <a:t>As a result of their training, these algorithms may be put to a variety of uses. Different industries are using ML for a wide range of purposes. </a:t>
            </a:r>
          </a:p>
          <a:p>
            <a:pPr marL="457200" lvl="0" indent="-325755" algn="just" rtl="0">
              <a:spcBef>
                <a:spcPts val="0"/>
              </a:spcBef>
              <a:spcAft>
                <a:spcPts val="0"/>
              </a:spcAft>
              <a:buSzPct val="100000"/>
              <a:buChar char="●"/>
            </a:pPr>
            <a:r>
              <a:rPr lang="en-US" dirty="0">
                <a:latin typeface="Roboto" panose="02000000000000000000" pitchFamily="2" charset="0"/>
                <a:ea typeface="Roboto" panose="02000000000000000000" pitchFamily="2" charset="0"/>
                <a:cs typeface="Roboto" panose="02000000000000000000" pitchFamily="2" charset="0"/>
              </a:rPr>
              <a:t>Predictive or covert detection tasks are common applications of machine learning systems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ARCHITECTURE OVERVIEW</a:t>
            </a:r>
            <a:endParaRPr dirty="0"/>
          </a:p>
        </p:txBody>
      </p:sp>
      <p:grpSp>
        <p:nvGrpSpPr>
          <p:cNvPr id="529" name="Google Shape;529;p20"/>
          <p:cNvGrpSpPr/>
          <p:nvPr/>
        </p:nvGrpSpPr>
        <p:grpSpPr>
          <a:xfrm>
            <a:off x="2542649" y="1001783"/>
            <a:ext cx="4029079" cy="3668314"/>
            <a:chOff x="2788540" y="1012550"/>
            <a:chExt cx="3515750" cy="3668314"/>
          </a:xfrm>
        </p:grpSpPr>
        <p:sp>
          <p:nvSpPr>
            <p:cNvPr id="530" name="Google Shape;530;p20"/>
            <p:cNvSpPr/>
            <p:nvPr/>
          </p:nvSpPr>
          <p:spPr>
            <a:xfrm>
              <a:off x="2788540" y="3035010"/>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31" name="Google Shape;531;p20"/>
            <p:cNvSpPr/>
            <p:nvPr/>
          </p:nvSpPr>
          <p:spPr>
            <a:xfrm>
              <a:off x="5947002" y="1913635"/>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33" name="Google Shape;533;p20"/>
            <p:cNvSpPr/>
            <p:nvPr/>
          </p:nvSpPr>
          <p:spPr>
            <a:xfrm>
              <a:off x="3509017" y="1622848"/>
              <a:ext cx="2125304" cy="3058016"/>
            </a:xfrm>
            <a:custGeom>
              <a:avLst/>
              <a:gdLst/>
              <a:ahLst/>
              <a:cxnLst/>
              <a:rect l="l" t="t" r="r" b="b"/>
              <a:pathLst>
                <a:path w="49706" h="71520" fill="none" extrusionOk="0">
                  <a:moveTo>
                    <a:pt x="46561" y="0"/>
                  </a:moveTo>
                  <a:lnTo>
                    <a:pt x="3145" y="0"/>
                  </a:lnTo>
                  <a:lnTo>
                    <a:pt x="3145" y="0"/>
                  </a:lnTo>
                  <a:lnTo>
                    <a:pt x="2960" y="0"/>
                  </a:ln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002" y="71520"/>
                  </a:lnTo>
                  <a:lnTo>
                    <a:pt x="25002"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503" y="70068"/>
                  </a:lnTo>
                  <a:lnTo>
                    <a:pt x="28645" y="69926"/>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3605738" y="1773103"/>
              <a:ext cx="1931827" cy="2757474"/>
            </a:xfrm>
            <a:custGeom>
              <a:avLst/>
              <a:gdLst/>
              <a:ahLst/>
              <a:cxnLst/>
              <a:rect l="l" t="t" r="r" b="b"/>
              <a:pathLst>
                <a:path w="45181" h="64491" extrusionOk="0">
                  <a:moveTo>
                    <a:pt x="41808" y="1196"/>
                  </a:moveTo>
                  <a:lnTo>
                    <a:pt x="42022" y="1210"/>
                  </a:lnTo>
                  <a:lnTo>
                    <a:pt x="42249" y="1239"/>
                  </a:lnTo>
                  <a:lnTo>
                    <a:pt x="42449" y="1296"/>
                  </a:lnTo>
                  <a:lnTo>
                    <a:pt x="42648" y="1367"/>
                  </a:lnTo>
                  <a:lnTo>
                    <a:pt x="42847" y="1467"/>
                  </a:lnTo>
                  <a:lnTo>
                    <a:pt x="43018" y="1566"/>
                  </a:lnTo>
                  <a:lnTo>
                    <a:pt x="43189" y="1694"/>
                  </a:lnTo>
                  <a:lnTo>
                    <a:pt x="43345" y="1837"/>
                  </a:lnTo>
                  <a:lnTo>
                    <a:pt x="43487" y="1993"/>
                  </a:lnTo>
                  <a:lnTo>
                    <a:pt x="43615" y="2164"/>
                  </a:lnTo>
                  <a:lnTo>
                    <a:pt x="43729" y="2349"/>
                  </a:lnTo>
                  <a:lnTo>
                    <a:pt x="43815" y="2534"/>
                  </a:lnTo>
                  <a:lnTo>
                    <a:pt x="43886" y="2733"/>
                  </a:lnTo>
                  <a:lnTo>
                    <a:pt x="43943" y="2946"/>
                  </a:lnTo>
                  <a:lnTo>
                    <a:pt x="43985" y="3160"/>
                  </a:lnTo>
                  <a:lnTo>
                    <a:pt x="43985" y="3388"/>
                  </a:lnTo>
                  <a:lnTo>
                    <a:pt x="43985" y="39119"/>
                  </a:lnTo>
                  <a:lnTo>
                    <a:pt x="43985" y="39503"/>
                  </a:lnTo>
                  <a:lnTo>
                    <a:pt x="43957" y="39873"/>
                  </a:lnTo>
                  <a:lnTo>
                    <a:pt x="43900" y="40257"/>
                  </a:lnTo>
                  <a:lnTo>
                    <a:pt x="43843" y="40642"/>
                  </a:lnTo>
                  <a:lnTo>
                    <a:pt x="43758" y="41026"/>
                  </a:lnTo>
                  <a:lnTo>
                    <a:pt x="43672" y="41424"/>
                  </a:lnTo>
                  <a:lnTo>
                    <a:pt x="43559" y="41808"/>
                  </a:lnTo>
                  <a:lnTo>
                    <a:pt x="43430" y="42207"/>
                  </a:lnTo>
                  <a:lnTo>
                    <a:pt x="43288" y="42605"/>
                  </a:lnTo>
                  <a:lnTo>
                    <a:pt x="43132" y="43004"/>
                  </a:lnTo>
                  <a:lnTo>
                    <a:pt x="42961" y="43402"/>
                  </a:lnTo>
                  <a:lnTo>
                    <a:pt x="42776" y="43801"/>
                  </a:lnTo>
                  <a:lnTo>
                    <a:pt x="42577" y="44199"/>
                  </a:lnTo>
                  <a:lnTo>
                    <a:pt x="42363" y="44612"/>
                  </a:lnTo>
                  <a:lnTo>
                    <a:pt x="42136" y="45010"/>
                  </a:lnTo>
                  <a:lnTo>
                    <a:pt x="41908" y="45409"/>
                  </a:lnTo>
                  <a:lnTo>
                    <a:pt x="41666" y="45821"/>
                  </a:lnTo>
                  <a:lnTo>
                    <a:pt x="41410" y="46220"/>
                  </a:lnTo>
                  <a:lnTo>
                    <a:pt x="40869" y="47031"/>
                  </a:lnTo>
                  <a:lnTo>
                    <a:pt x="40286" y="47828"/>
                  </a:lnTo>
                  <a:lnTo>
                    <a:pt x="39674" y="48639"/>
                  </a:lnTo>
                  <a:lnTo>
                    <a:pt x="39048" y="49421"/>
                  </a:lnTo>
                  <a:lnTo>
                    <a:pt x="38379" y="50204"/>
                  </a:lnTo>
                  <a:lnTo>
                    <a:pt x="37696" y="50987"/>
                  </a:lnTo>
                  <a:lnTo>
                    <a:pt x="36999" y="51755"/>
                  </a:lnTo>
                  <a:lnTo>
                    <a:pt x="36287" y="52495"/>
                  </a:lnTo>
                  <a:lnTo>
                    <a:pt x="35576" y="53235"/>
                  </a:lnTo>
                  <a:lnTo>
                    <a:pt x="34850" y="53947"/>
                  </a:lnTo>
                  <a:lnTo>
                    <a:pt x="34124" y="54658"/>
                  </a:lnTo>
                  <a:lnTo>
                    <a:pt x="33398" y="55327"/>
                  </a:lnTo>
                  <a:lnTo>
                    <a:pt x="32687" y="55996"/>
                  </a:lnTo>
                  <a:lnTo>
                    <a:pt x="31990" y="56622"/>
                  </a:lnTo>
                  <a:lnTo>
                    <a:pt x="31307" y="57234"/>
                  </a:lnTo>
                  <a:lnTo>
                    <a:pt x="29983" y="58372"/>
                  </a:lnTo>
                  <a:lnTo>
                    <a:pt x="28788" y="59382"/>
                  </a:lnTo>
                  <a:lnTo>
                    <a:pt x="27721" y="60250"/>
                  </a:lnTo>
                  <a:lnTo>
                    <a:pt x="26824" y="60976"/>
                  </a:lnTo>
                  <a:lnTo>
                    <a:pt x="25985" y="61673"/>
                  </a:lnTo>
                  <a:lnTo>
                    <a:pt x="25714" y="61901"/>
                  </a:lnTo>
                  <a:lnTo>
                    <a:pt x="25529" y="62072"/>
                  </a:lnTo>
                  <a:lnTo>
                    <a:pt x="25401" y="62186"/>
                  </a:lnTo>
                  <a:lnTo>
                    <a:pt x="25273" y="62314"/>
                  </a:lnTo>
                  <a:lnTo>
                    <a:pt x="25131" y="62442"/>
                  </a:lnTo>
                  <a:lnTo>
                    <a:pt x="24974" y="62556"/>
                  </a:lnTo>
                  <a:lnTo>
                    <a:pt x="24832" y="62669"/>
                  </a:lnTo>
                  <a:lnTo>
                    <a:pt x="24675" y="62769"/>
                  </a:lnTo>
                  <a:lnTo>
                    <a:pt x="24505" y="62854"/>
                  </a:lnTo>
                  <a:lnTo>
                    <a:pt x="24348" y="62940"/>
                  </a:lnTo>
                  <a:lnTo>
                    <a:pt x="24177" y="63011"/>
                  </a:lnTo>
                  <a:lnTo>
                    <a:pt x="24007" y="63082"/>
                  </a:lnTo>
                  <a:lnTo>
                    <a:pt x="23822" y="63139"/>
                  </a:lnTo>
                  <a:lnTo>
                    <a:pt x="23651" y="63182"/>
                  </a:lnTo>
                  <a:lnTo>
                    <a:pt x="23466" y="63224"/>
                  </a:lnTo>
                  <a:lnTo>
                    <a:pt x="23281" y="63253"/>
                  </a:lnTo>
                  <a:lnTo>
                    <a:pt x="23096" y="63281"/>
                  </a:lnTo>
                  <a:lnTo>
                    <a:pt x="22911" y="63296"/>
                  </a:lnTo>
                  <a:lnTo>
                    <a:pt x="22527" y="63296"/>
                  </a:lnTo>
                  <a:lnTo>
                    <a:pt x="22342" y="63281"/>
                  </a:lnTo>
                  <a:lnTo>
                    <a:pt x="22157" y="63253"/>
                  </a:lnTo>
                  <a:lnTo>
                    <a:pt x="21972" y="63224"/>
                  </a:lnTo>
                  <a:lnTo>
                    <a:pt x="21787" y="63182"/>
                  </a:lnTo>
                  <a:lnTo>
                    <a:pt x="21616" y="63139"/>
                  </a:lnTo>
                  <a:lnTo>
                    <a:pt x="21445" y="63082"/>
                  </a:lnTo>
                  <a:lnTo>
                    <a:pt x="21275" y="63011"/>
                  </a:lnTo>
                  <a:lnTo>
                    <a:pt x="21104" y="62940"/>
                  </a:lnTo>
                  <a:lnTo>
                    <a:pt x="20933" y="62854"/>
                  </a:lnTo>
                  <a:lnTo>
                    <a:pt x="20777" y="62755"/>
                  </a:lnTo>
                  <a:lnTo>
                    <a:pt x="20620" y="62655"/>
                  </a:lnTo>
                  <a:lnTo>
                    <a:pt x="20463" y="62556"/>
                  </a:lnTo>
                  <a:lnTo>
                    <a:pt x="20321" y="62442"/>
                  </a:lnTo>
                  <a:lnTo>
                    <a:pt x="20179" y="62314"/>
                  </a:lnTo>
                  <a:lnTo>
                    <a:pt x="20037" y="62186"/>
                  </a:lnTo>
                  <a:lnTo>
                    <a:pt x="19852" y="62015"/>
                  </a:lnTo>
                  <a:lnTo>
                    <a:pt x="19581" y="61787"/>
                  </a:lnTo>
                  <a:lnTo>
                    <a:pt x="18628" y="61019"/>
                  </a:lnTo>
                  <a:lnTo>
                    <a:pt x="17717" y="60293"/>
                  </a:lnTo>
                  <a:lnTo>
                    <a:pt x="16636" y="59425"/>
                  </a:lnTo>
                  <a:lnTo>
                    <a:pt x="15426" y="58415"/>
                  </a:lnTo>
                  <a:lnTo>
                    <a:pt x="14088" y="57276"/>
                  </a:lnTo>
                  <a:lnTo>
                    <a:pt x="13391" y="56664"/>
                  </a:lnTo>
                  <a:lnTo>
                    <a:pt x="12680" y="56038"/>
                  </a:lnTo>
                  <a:lnTo>
                    <a:pt x="11954" y="55370"/>
                  </a:lnTo>
                  <a:lnTo>
                    <a:pt x="11214" y="54701"/>
                  </a:lnTo>
                  <a:lnTo>
                    <a:pt x="10488" y="53989"/>
                  </a:lnTo>
                  <a:lnTo>
                    <a:pt x="9748" y="53278"/>
                  </a:lnTo>
                  <a:lnTo>
                    <a:pt x="9023" y="52538"/>
                  </a:lnTo>
                  <a:lnTo>
                    <a:pt x="8297" y="51784"/>
                  </a:lnTo>
                  <a:lnTo>
                    <a:pt x="7585" y="51015"/>
                  </a:lnTo>
                  <a:lnTo>
                    <a:pt x="6888" y="50247"/>
                  </a:lnTo>
                  <a:lnTo>
                    <a:pt x="6219" y="49464"/>
                  </a:lnTo>
                  <a:lnTo>
                    <a:pt x="5579" y="48667"/>
                  </a:lnTo>
                  <a:lnTo>
                    <a:pt x="4953" y="47870"/>
                  </a:lnTo>
                  <a:lnTo>
                    <a:pt x="4369" y="47059"/>
                  </a:lnTo>
                  <a:lnTo>
                    <a:pt x="3814" y="46248"/>
                  </a:lnTo>
                  <a:lnTo>
                    <a:pt x="3558" y="45850"/>
                  </a:lnTo>
                  <a:lnTo>
                    <a:pt x="3316" y="45437"/>
                  </a:lnTo>
                  <a:lnTo>
                    <a:pt x="3075" y="45039"/>
                  </a:lnTo>
                  <a:lnTo>
                    <a:pt x="2847" y="44626"/>
                  </a:lnTo>
                  <a:lnTo>
                    <a:pt x="2633" y="44227"/>
                  </a:lnTo>
                  <a:lnTo>
                    <a:pt x="2434" y="43829"/>
                  </a:lnTo>
                  <a:lnTo>
                    <a:pt x="2249" y="43416"/>
                  </a:lnTo>
                  <a:lnTo>
                    <a:pt x="2078" y="43018"/>
                  </a:lnTo>
                  <a:lnTo>
                    <a:pt x="1908" y="42619"/>
                  </a:lnTo>
                  <a:lnTo>
                    <a:pt x="1765" y="42221"/>
                  </a:lnTo>
                  <a:lnTo>
                    <a:pt x="1637" y="41823"/>
                  </a:lnTo>
                  <a:lnTo>
                    <a:pt x="1523" y="41438"/>
                  </a:lnTo>
                  <a:lnTo>
                    <a:pt x="1424" y="41040"/>
                  </a:lnTo>
                  <a:lnTo>
                    <a:pt x="1338" y="40656"/>
                  </a:lnTo>
                  <a:lnTo>
                    <a:pt x="1282" y="40272"/>
                  </a:lnTo>
                  <a:lnTo>
                    <a:pt x="1225" y="39887"/>
                  </a:lnTo>
                  <a:lnTo>
                    <a:pt x="1210" y="39503"/>
                  </a:lnTo>
                  <a:lnTo>
                    <a:pt x="1196" y="39119"/>
                  </a:lnTo>
                  <a:lnTo>
                    <a:pt x="1196" y="3388"/>
                  </a:lnTo>
                  <a:lnTo>
                    <a:pt x="1210" y="3160"/>
                  </a:lnTo>
                  <a:lnTo>
                    <a:pt x="1239" y="2946"/>
                  </a:lnTo>
                  <a:lnTo>
                    <a:pt x="1296" y="2733"/>
                  </a:lnTo>
                  <a:lnTo>
                    <a:pt x="1367" y="2534"/>
                  </a:lnTo>
                  <a:lnTo>
                    <a:pt x="1452" y="2349"/>
                  </a:lnTo>
                  <a:lnTo>
                    <a:pt x="1566" y="2164"/>
                  </a:lnTo>
                  <a:lnTo>
                    <a:pt x="1694" y="1993"/>
                  </a:lnTo>
                  <a:lnTo>
                    <a:pt x="1837" y="1837"/>
                  </a:lnTo>
                  <a:lnTo>
                    <a:pt x="1993" y="1694"/>
                  </a:lnTo>
                  <a:lnTo>
                    <a:pt x="2164" y="1566"/>
                  </a:lnTo>
                  <a:lnTo>
                    <a:pt x="2335" y="1467"/>
                  </a:lnTo>
                  <a:lnTo>
                    <a:pt x="2534" y="1367"/>
                  </a:lnTo>
                  <a:lnTo>
                    <a:pt x="2733" y="1296"/>
                  </a:lnTo>
                  <a:lnTo>
                    <a:pt x="2946" y="1239"/>
                  </a:lnTo>
                  <a:lnTo>
                    <a:pt x="3160" y="1210"/>
                  </a:lnTo>
                  <a:lnTo>
                    <a:pt x="3388" y="1196"/>
                  </a:lnTo>
                  <a:close/>
                  <a:moveTo>
                    <a:pt x="3203" y="1"/>
                  </a:moveTo>
                  <a:lnTo>
                    <a:pt x="3032" y="15"/>
                  </a:lnTo>
                  <a:lnTo>
                    <a:pt x="2861" y="44"/>
                  </a:lnTo>
                  <a:lnTo>
                    <a:pt x="2705" y="72"/>
                  </a:lnTo>
                  <a:lnTo>
                    <a:pt x="2377" y="157"/>
                  </a:lnTo>
                  <a:lnTo>
                    <a:pt x="2064" y="271"/>
                  </a:lnTo>
                  <a:lnTo>
                    <a:pt x="1765" y="414"/>
                  </a:lnTo>
                  <a:lnTo>
                    <a:pt x="1495" y="584"/>
                  </a:lnTo>
                  <a:lnTo>
                    <a:pt x="1239" y="769"/>
                  </a:lnTo>
                  <a:lnTo>
                    <a:pt x="997" y="997"/>
                  </a:lnTo>
                  <a:lnTo>
                    <a:pt x="769" y="1239"/>
                  </a:lnTo>
                  <a:lnTo>
                    <a:pt x="584" y="1495"/>
                  </a:lnTo>
                  <a:lnTo>
                    <a:pt x="414" y="1780"/>
                  </a:lnTo>
                  <a:lnTo>
                    <a:pt x="271" y="2064"/>
                  </a:lnTo>
                  <a:lnTo>
                    <a:pt x="157" y="2377"/>
                  </a:lnTo>
                  <a:lnTo>
                    <a:pt x="72" y="2705"/>
                  </a:lnTo>
                  <a:lnTo>
                    <a:pt x="44" y="2875"/>
                  </a:lnTo>
                  <a:lnTo>
                    <a:pt x="15" y="3032"/>
                  </a:lnTo>
                  <a:lnTo>
                    <a:pt x="1" y="3217"/>
                  </a:lnTo>
                  <a:lnTo>
                    <a:pt x="1" y="3388"/>
                  </a:lnTo>
                  <a:lnTo>
                    <a:pt x="1" y="39119"/>
                  </a:lnTo>
                  <a:lnTo>
                    <a:pt x="15" y="39532"/>
                  </a:lnTo>
                  <a:lnTo>
                    <a:pt x="44" y="39930"/>
                  </a:lnTo>
                  <a:lnTo>
                    <a:pt x="86" y="40343"/>
                  </a:lnTo>
                  <a:lnTo>
                    <a:pt x="157" y="40755"/>
                  </a:lnTo>
                  <a:lnTo>
                    <a:pt x="243" y="41168"/>
                  </a:lnTo>
                  <a:lnTo>
                    <a:pt x="342" y="41581"/>
                  </a:lnTo>
                  <a:lnTo>
                    <a:pt x="456" y="42008"/>
                  </a:lnTo>
                  <a:lnTo>
                    <a:pt x="584" y="42420"/>
                  </a:lnTo>
                  <a:lnTo>
                    <a:pt x="741" y="42847"/>
                  </a:lnTo>
                  <a:lnTo>
                    <a:pt x="897" y="43274"/>
                  </a:lnTo>
                  <a:lnTo>
                    <a:pt x="1082" y="43687"/>
                  </a:lnTo>
                  <a:lnTo>
                    <a:pt x="1267" y="44114"/>
                  </a:lnTo>
                  <a:lnTo>
                    <a:pt x="1481" y="44541"/>
                  </a:lnTo>
                  <a:lnTo>
                    <a:pt x="1694" y="44967"/>
                  </a:lnTo>
                  <a:lnTo>
                    <a:pt x="1936" y="45394"/>
                  </a:lnTo>
                  <a:lnTo>
                    <a:pt x="2178" y="45821"/>
                  </a:lnTo>
                  <a:lnTo>
                    <a:pt x="2434" y="46234"/>
                  </a:lnTo>
                  <a:lnTo>
                    <a:pt x="2690" y="46661"/>
                  </a:lnTo>
                  <a:lnTo>
                    <a:pt x="2975" y="47088"/>
                  </a:lnTo>
                  <a:lnTo>
                    <a:pt x="3260" y="47515"/>
                  </a:lnTo>
                  <a:lnTo>
                    <a:pt x="3857" y="48354"/>
                  </a:lnTo>
                  <a:lnTo>
                    <a:pt x="4498" y="49194"/>
                  </a:lnTo>
                  <a:lnTo>
                    <a:pt x="5152" y="50019"/>
                  </a:lnTo>
                  <a:lnTo>
                    <a:pt x="5849" y="50830"/>
                  </a:lnTo>
                  <a:lnTo>
                    <a:pt x="6561" y="51641"/>
                  </a:lnTo>
                  <a:lnTo>
                    <a:pt x="7287" y="52438"/>
                  </a:lnTo>
                  <a:lnTo>
                    <a:pt x="8027" y="53221"/>
                  </a:lnTo>
                  <a:lnTo>
                    <a:pt x="8781" y="53975"/>
                  </a:lnTo>
                  <a:lnTo>
                    <a:pt x="9535" y="54715"/>
                  </a:lnTo>
                  <a:lnTo>
                    <a:pt x="10289" y="55441"/>
                  </a:lnTo>
                  <a:lnTo>
                    <a:pt x="11029" y="56152"/>
                  </a:lnTo>
                  <a:lnTo>
                    <a:pt x="11783" y="56821"/>
                  </a:lnTo>
                  <a:lnTo>
                    <a:pt x="12509" y="57476"/>
                  </a:lnTo>
                  <a:lnTo>
                    <a:pt x="13220" y="58102"/>
                  </a:lnTo>
                  <a:lnTo>
                    <a:pt x="14586" y="59269"/>
                  </a:lnTo>
                  <a:lnTo>
                    <a:pt x="15853" y="60307"/>
                  </a:lnTo>
                  <a:lnTo>
                    <a:pt x="16963" y="61218"/>
                  </a:lnTo>
                  <a:lnTo>
                    <a:pt x="17888" y="61958"/>
                  </a:lnTo>
                  <a:lnTo>
                    <a:pt x="18727" y="62627"/>
                  </a:lnTo>
                  <a:lnTo>
                    <a:pt x="19026" y="62869"/>
                  </a:lnTo>
                  <a:lnTo>
                    <a:pt x="19197" y="63025"/>
                  </a:lnTo>
                  <a:lnTo>
                    <a:pt x="19368" y="63196"/>
                  </a:lnTo>
                  <a:lnTo>
                    <a:pt x="19567" y="63367"/>
                  </a:lnTo>
                  <a:lnTo>
                    <a:pt x="19752" y="63509"/>
                  </a:lnTo>
                  <a:lnTo>
                    <a:pt x="19951" y="63651"/>
                  </a:lnTo>
                  <a:lnTo>
                    <a:pt x="20165" y="63779"/>
                  </a:lnTo>
                  <a:lnTo>
                    <a:pt x="20378" y="63907"/>
                  </a:lnTo>
                  <a:lnTo>
                    <a:pt x="20592" y="64007"/>
                  </a:lnTo>
                  <a:lnTo>
                    <a:pt x="20805" y="64107"/>
                  </a:lnTo>
                  <a:lnTo>
                    <a:pt x="21033" y="64206"/>
                  </a:lnTo>
                  <a:lnTo>
                    <a:pt x="21260" y="64277"/>
                  </a:lnTo>
                  <a:lnTo>
                    <a:pt x="21502" y="64349"/>
                  </a:lnTo>
                  <a:lnTo>
                    <a:pt x="21744" y="64391"/>
                  </a:lnTo>
                  <a:lnTo>
                    <a:pt x="21986" y="64434"/>
                  </a:lnTo>
                  <a:lnTo>
                    <a:pt x="22228" y="64462"/>
                  </a:lnTo>
                  <a:lnTo>
                    <a:pt x="22470" y="64491"/>
                  </a:lnTo>
                  <a:lnTo>
                    <a:pt x="22968" y="64491"/>
                  </a:lnTo>
                  <a:lnTo>
                    <a:pt x="23224" y="64462"/>
                  </a:lnTo>
                  <a:lnTo>
                    <a:pt x="23466" y="64434"/>
                  </a:lnTo>
                  <a:lnTo>
                    <a:pt x="23708" y="64391"/>
                  </a:lnTo>
                  <a:lnTo>
                    <a:pt x="23936" y="64349"/>
                  </a:lnTo>
                  <a:lnTo>
                    <a:pt x="24177" y="64277"/>
                  </a:lnTo>
                  <a:lnTo>
                    <a:pt x="24405" y="64206"/>
                  </a:lnTo>
                  <a:lnTo>
                    <a:pt x="24633" y="64121"/>
                  </a:lnTo>
                  <a:lnTo>
                    <a:pt x="24860" y="64021"/>
                  </a:lnTo>
                  <a:lnTo>
                    <a:pt x="25074" y="63907"/>
                  </a:lnTo>
                  <a:lnTo>
                    <a:pt x="25287" y="63794"/>
                  </a:lnTo>
                  <a:lnTo>
                    <a:pt x="25487" y="63651"/>
                  </a:lnTo>
                  <a:lnTo>
                    <a:pt x="25686" y="63523"/>
                  </a:lnTo>
                  <a:lnTo>
                    <a:pt x="25885" y="63367"/>
                  </a:lnTo>
                  <a:lnTo>
                    <a:pt x="26070" y="63210"/>
                  </a:lnTo>
                  <a:lnTo>
                    <a:pt x="26241" y="63039"/>
                  </a:lnTo>
                  <a:lnTo>
                    <a:pt x="26369" y="62911"/>
                  </a:lnTo>
                  <a:lnTo>
                    <a:pt x="26525" y="62769"/>
                  </a:lnTo>
                  <a:lnTo>
                    <a:pt x="26796" y="62541"/>
                  </a:lnTo>
                  <a:lnTo>
                    <a:pt x="27578" y="61901"/>
                  </a:lnTo>
                  <a:lnTo>
                    <a:pt x="28489" y="61161"/>
                  </a:lnTo>
                  <a:lnTo>
                    <a:pt x="29585" y="60265"/>
                  </a:lnTo>
                  <a:lnTo>
                    <a:pt x="30823" y="59226"/>
                  </a:lnTo>
                  <a:lnTo>
                    <a:pt x="32160" y="58059"/>
                  </a:lnTo>
                  <a:lnTo>
                    <a:pt x="32872" y="57433"/>
                  </a:lnTo>
                  <a:lnTo>
                    <a:pt x="33598" y="56778"/>
                  </a:lnTo>
                  <a:lnTo>
                    <a:pt x="34323" y="56095"/>
                  </a:lnTo>
                  <a:lnTo>
                    <a:pt x="35063" y="55398"/>
                  </a:lnTo>
                  <a:lnTo>
                    <a:pt x="35803" y="54672"/>
                  </a:lnTo>
                  <a:lnTo>
                    <a:pt x="36543" y="53932"/>
                  </a:lnTo>
                  <a:lnTo>
                    <a:pt x="37283" y="53164"/>
                  </a:lnTo>
                  <a:lnTo>
                    <a:pt x="38009" y="52395"/>
                  </a:lnTo>
                  <a:lnTo>
                    <a:pt x="38735" y="51599"/>
                  </a:lnTo>
                  <a:lnTo>
                    <a:pt x="39432" y="50802"/>
                  </a:lnTo>
                  <a:lnTo>
                    <a:pt x="40101" y="49976"/>
                  </a:lnTo>
                  <a:lnTo>
                    <a:pt x="40755" y="49151"/>
                  </a:lnTo>
                  <a:lnTo>
                    <a:pt x="41381" y="48311"/>
                  </a:lnTo>
                  <a:lnTo>
                    <a:pt x="41979" y="47472"/>
                  </a:lnTo>
                  <a:lnTo>
                    <a:pt x="42264" y="47059"/>
                  </a:lnTo>
                  <a:lnTo>
                    <a:pt x="42534" y="46632"/>
                  </a:lnTo>
                  <a:lnTo>
                    <a:pt x="42790" y="46205"/>
                  </a:lnTo>
                  <a:lnTo>
                    <a:pt x="43046" y="45793"/>
                  </a:lnTo>
                  <a:lnTo>
                    <a:pt x="43288" y="45366"/>
                  </a:lnTo>
                  <a:lnTo>
                    <a:pt x="43516" y="44939"/>
                  </a:lnTo>
                  <a:lnTo>
                    <a:pt x="43729" y="44512"/>
                  </a:lnTo>
                  <a:lnTo>
                    <a:pt x="43929" y="44099"/>
                  </a:lnTo>
                  <a:lnTo>
                    <a:pt x="44114" y="43673"/>
                  </a:lnTo>
                  <a:lnTo>
                    <a:pt x="44299" y="43246"/>
                  </a:lnTo>
                  <a:lnTo>
                    <a:pt x="44455" y="42833"/>
                  </a:lnTo>
                  <a:lnTo>
                    <a:pt x="44612" y="42406"/>
                  </a:lnTo>
                  <a:lnTo>
                    <a:pt x="44740" y="41993"/>
                  </a:lnTo>
                  <a:lnTo>
                    <a:pt x="44853" y="41566"/>
                  </a:lnTo>
                  <a:lnTo>
                    <a:pt x="44953" y="41154"/>
                  </a:lnTo>
                  <a:lnTo>
                    <a:pt x="45038" y="40741"/>
                  </a:lnTo>
                  <a:lnTo>
                    <a:pt x="45095" y="40343"/>
                  </a:lnTo>
                  <a:lnTo>
                    <a:pt x="45138" y="39930"/>
                  </a:lnTo>
                  <a:lnTo>
                    <a:pt x="45167" y="39532"/>
                  </a:lnTo>
                  <a:lnTo>
                    <a:pt x="45181" y="39119"/>
                  </a:lnTo>
                  <a:lnTo>
                    <a:pt x="45181" y="3388"/>
                  </a:lnTo>
                  <a:lnTo>
                    <a:pt x="45181" y="3217"/>
                  </a:lnTo>
                  <a:lnTo>
                    <a:pt x="45167" y="3032"/>
                  </a:lnTo>
                  <a:lnTo>
                    <a:pt x="45138" y="2875"/>
                  </a:lnTo>
                  <a:lnTo>
                    <a:pt x="45110" y="2705"/>
                  </a:lnTo>
                  <a:lnTo>
                    <a:pt x="45024" y="2377"/>
                  </a:lnTo>
                  <a:lnTo>
                    <a:pt x="44910" y="2064"/>
                  </a:lnTo>
                  <a:lnTo>
                    <a:pt x="44768" y="1780"/>
                  </a:lnTo>
                  <a:lnTo>
                    <a:pt x="44597" y="1495"/>
                  </a:lnTo>
                  <a:lnTo>
                    <a:pt x="44412" y="1239"/>
                  </a:lnTo>
                  <a:lnTo>
                    <a:pt x="44185" y="997"/>
                  </a:lnTo>
                  <a:lnTo>
                    <a:pt x="43957" y="769"/>
                  </a:lnTo>
                  <a:lnTo>
                    <a:pt x="43687" y="584"/>
                  </a:lnTo>
                  <a:lnTo>
                    <a:pt x="43416" y="414"/>
                  </a:lnTo>
                  <a:lnTo>
                    <a:pt x="43117" y="271"/>
                  </a:lnTo>
                  <a:lnTo>
                    <a:pt x="42804" y="157"/>
                  </a:lnTo>
                  <a:lnTo>
                    <a:pt x="42477" y="72"/>
                  </a:lnTo>
                  <a:lnTo>
                    <a:pt x="42321" y="44"/>
                  </a:lnTo>
                  <a:lnTo>
                    <a:pt x="42150" y="15"/>
                  </a:lnTo>
                  <a:lnTo>
                    <a:pt x="41979" y="1"/>
                  </a:lnTo>
                  <a:close/>
                </a:path>
              </a:pathLst>
            </a:custGeom>
            <a:solidFill>
              <a:srgbClr val="2776EA">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4100416" y="1183543"/>
              <a:ext cx="278095" cy="620625"/>
            </a:xfrm>
            <a:custGeom>
              <a:avLst/>
              <a:gdLst/>
              <a:ahLst/>
              <a:cxnLst/>
              <a:rect l="l" t="t" r="r" b="b"/>
              <a:pathLst>
                <a:path w="6504" h="14515" extrusionOk="0">
                  <a:moveTo>
                    <a:pt x="840" y="0"/>
                  </a:moveTo>
                  <a:lnTo>
                    <a:pt x="1" y="854"/>
                  </a:lnTo>
                  <a:lnTo>
                    <a:pt x="5309" y="6162"/>
                  </a:lnTo>
                  <a:lnTo>
                    <a:pt x="5309" y="14515"/>
                  </a:lnTo>
                  <a:lnTo>
                    <a:pt x="6504" y="14515"/>
                  </a:lnTo>
                  <a:lnTo>
                    <a:pt x="6504" y="5664"/>
                  </a:lnTo>
                  <a:lnTo>
                    <a:pt x="8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4136333"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4620663" y="1052700"/>
              <a:ext cx="254364" cy="751463"/>
            </a:xfrm>
            <a:custGeom>
              <a:avLst/>
              <a:gdLst/>
              <a:ahLst/>
              <a:cxnLst/>
              <a:rect l="l" t="t" r="r" b="b"/>
              <a:pathLst>
                <a:path w="5949" h="17575" extrusionOk="0">
                  <a:moveTo>
                    <a:pt x="5109" y="1"/>
                  </a:moveTo>
                  <a:lnTo>
                    <a:pt x="0" y="5123"/>
                  </a:lnTo>
                  <a:lnTo>
                    <a:pt x="0" y="17575"/>
                  </a:lnTo>
                  <a:lnTo>
                    <a:pt x="1181" y="17575"/>
                  </a:lnTo>
                  <a:lnTo>
                    <a:pt x="1181" y="5607"/>
                  </a:lnTo>
                  <a:lnTo>
                    <a:pt x="5948" y="854"/>
                  </a:lnTo>
                  <a:lnTo>
                    <a:pt x="51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4786781" y="1215142"/>
              <a:ext cx="247651" cy="589027"/>
            </a:xfrm>
            <a:custGeom>
              <a:avLst/>
              <a:gdLst/>
              <a:ahLst/>
              <a:cxnLst/>
              <a:rect l="l" t="t" r="r" b="b"/>
              <a:pathLst>
                <a:path w="5792" h="13776" extrusionOk="0">
                  <a:moveTo>
                    <a:pt x="4952" y="1"/>
                  </a:moveTo>
                  <a:lnTo>
                    <a:pt x="0" y="4953"/>
                  </a:lnTo>
                  <a:lnTo>
                    <a:pt x="0" y="13776"/>
                  </a:lnTo>
                  <a:lnTo>
                    <a:pt x="1195" y="13776"/>
                  </a:lnTo>
                  <a:lnTo>
                    <a:pt x="1195" y="5451"/>
                  </a:lnTo>
                  <a:lnTo>
                    <a:pt x="5792" y="855"/>
                  </a:lnTo>
                  <a:lnTo>
                    <a:pt x="49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4954097"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4935240" y="1173195"/>
              <a:ext cx="145461" cy="145461"/>
            </a:xfrm>
            <a:custGeom>
              <a:avLst/>
              <a:gdLst/>
              <a:ahLst/>
              <a:cxnLst/>
              <a:rect l="l" t="t" r="r" b="b"/>
              <a:pathLst>
                <a:path w="3402" h="3402" extrusionOk="0">
                  <a:moveTo>
                    <a:pt x="1523" y="0"/>
                  </a:moveTo>
                  <a:lnTo>
                    <a:pt x="1352" y="29"/>
                  </a:lnTo>
                  <a:lnTo>
                    <a:pt x="1195" y="71"/>
                  </a:lnTo>
                  <a:lnTo>
                    <a:pt x="1039" y="128"/>
                  </a:lnTo>
                  <a:lnTo>
                    <a:pt x="882" y="199"/>
                  </a:lnTo>
                  <a:lnTo>
                    <a:pt x="740" y="285"/>
                  </a:lnTo>
                  <a:lnTo>
                    <a:pt x="612" y="384"/>
                  </a:lnTo>
                  <a:lnTo>
                    <a:pt x="498" y="498"/>
                  </a:lnTo>
                  <a:lnTo>
                    <a:pt x="384" y="612"/>
                  </a:lnTo>
                  <a:lnTo>
                    <a:pt x="285" y="740"/>
                  </a:lnTo>
                  <a:lnTo>
                    <a:pt x="199" y="882"/>
                  </a:lnTo>
                  <a:lnTo>
                    <a:pt x="128" y="1039"/>
                  </a:lnTo>
                  <a:lnTo>
                    <a:pt x="71" y="1195"/>
                  </a:lnTo>
                  <a:lnTo>
                    <a:pt x="29" y="1352"/>
                  </a:lnTo>
                  <a:lnTo>
                    <a:pt x="0" y="1523"/>
                  </a:lnTo>
                  <a:lnTo>
                    <a:pt x="0" y="1693"/>
                  </a:lnTo>
                  <a:lnTo>
                    <a:pt x="0" y="1878"/>
                  </a:lnTo>
                  <a:lnTo>
                    <a:pt x="29" y="2035"/>
                  </a:lnTo>
                  <a:lnTo>
                    <a:pt x="71" y="2206"/>
                  </a:lnTo>
                  <a:lnTo>
                    <a:pt x="128" y="2362"/>
                  </a:lnTo>
                  <a:lnTo>
                    <a:pt x="199" y="2505"/>
                  </a:lnTo>
                  <a:lnTo>
                    <a:pt x="285" y="2647"/>
                  </a:lnTo>
                  <a:lnTo>
                    <a:pt x="384" y="2775"/>
                  </a:lnTo>
                  <a:lnTo>
                    <a:pt x="498" y="2903"/>
                  </a:lnTo>
                  <a:lnTo>
                    <a:pt x="612" y="3017"/>
                  </a:lnTo>
                  <a:lnTo>
                    <a:pt x="740" y="3102"/>
                  </a:lnTo>
                  <a:lnTo>
                    <a:pt x="882" y="3188"/>
                  </a:lnTo>
                  <a:lnTo>
                    <a:pt x="1039" y="3259"/>
                  </a:lnTo>
                  <a:lnTo>
                    <a:pt x="1195" y="3330"/>
                  </a:lnTo>
                  <a:lnTo>
                    <a:pt x="1352" y="3358"/>
                  </a:lnTo>
                  <a:lnTo>
                    <a:pt x="1523" y="3387"/>
                  </a:lnTo>
                  <a:lnTo>
                    <a:pt x="1694" y="3401"/>
                  </a:lnTo>
                  <a:lnTo>
                    <a:pt x="1879" y="3387"/>
                  </a:lnTo>
                  <a:lnTo>
                    <a:pt x="2035" y="3358"/>
                  </a:lnTo>
                  <a:lnTo>
                    <a:pt x="2206" y="3330"/>
                  </a:lnTo>
                  <a:lnTo>
                    <a:pt x="2362" y="3259"/>
                  </a:lnTo>
                  <a:lnTo>
                    <a:pt x="2505" y="3188"/>
                  </a:lnTo>
                  <a:lnTo>
                    <a:pt x="2647" y="3102"/>
                  </a:lnTo>
                  <a:lnTo>
                    <a:pt x="2775" y="3017"/>
                  </a:lnTo>
                  <a:lnTo>
                    <a:pt x="2903" y="2903"/>
                  </a:lnTo>
                  <a:lnTo>
                    <a:pt x="3017" y="2775"/>
                  </a:lnTo>
                  <a:lnTo>
                    <a:pt x="3102" y="2647"/>
                  </a:lnTo>
                  <a:lnTo>
                    <a:pt x="3188" y="2505"/>
                  </a:lnTo>
                  <a:lnTo>
                    <a:pt x="3259" y="2362"/>
                  </a:lnTo>
                  <a:lnTo>
                    <a:pt x="3330" y="2206"/>
                  </a:lnTo>
                  <a:lnTo>
                    <a:pt x="3358" y="2035"/>
                  </a:lnTo>
                  <a:lnTo>
                    <a:pt x="3387" y="1878"/>
                  </a:lnTo>
                  <a:lnTo>
                    <a:pt x="3401" y="1693"/>
                  </a:lnTo>
                  <a:lnTo>
                    <a:pt x="3387" y="1523"/>
                  </a:lnTo>
                  <a:lnTo>
                    <a:pt x="3358" y="1352"/>
                  </a:lnTo>
                  <a:lnTo>
                    <a:pt x="3330" y="1195"/>
                  </a:lnTo>
                  <a:lnTo>
                    <a:pt x="3259" y="1039"/>
                  </a:lnTo>
                  <a:lnTo>
                    <a:pt x="3188" y="882"/>
                  </a:lnTo>
                  <a:lnTo>
                    <a:pt x="3102" y="740"/>
                  </a:lnTo>
                  <a:lnTo>
                    <a:pt x="3017" y="612"/>
                  </a:lnTo>
                  <a:lnTo>
                    <a:pt x="2903" y="498"/>
                  </a:lnTo>
                  <a:lnTo>
                    <a:pt x="2775" y="384"/>
                  </a:lnTo>
                  <a:lnTo>
                    <a:pt x="2647" y="285"/>
                  </a:lnTo>
                  <a:lnTo>
                    <a:pt x="2505" y="199"/>
                  </a:lnTo>
                  <a:lnTo>
                    <a:pt x="2362" y="128"/>
                  </a:lnTo>
                  <a:lnTo>
                    <a:pt x="2206" y="71"/>
                  </a:lnTo>
                  <a:lnTo>
                    <a:pt x="2035" y="29"/>
                  </a:lnTo>
                  <a:lnTo>
                    <a:pt x="18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4774595" y="1012550"/>
              <a:ext cx="145461" cy="145461"/>
            </a:xfrm>
            <a:custGeom>
              <a:avLst/>
              <a:gdLst/>
              <a:ahLst/>
              <a:cxnLst/>
              <a:rect l="l" t="t" r="r" b="b"/>
              <a:pathLst>
                <a:path w="3402" h="3402" extrusionOk="0">
                  <a:moveTo>
                    <a:pt x="1708" y="0"/>
                  </a:moveTo>
                  <a:lnTo>
                    <a:pt x="1523" y="15"/>
                  </a:lnTo>
                  <a:lnTo>
                    <a:pt x="1352" y="29"/>
                  </a:lnTo>
                  <a:lnTo>
                    <a:pt x="1196" y="72"/>
                  </a:lnTo>
                  <a:lnTo>
                    <a:pt x="1039" y="128"/>
                  </a:lnTo>
                  <a:lnTo>
                    <a:pt x="897" y="200"/>
                  </a:lnTo>
                  <a:lnTo>
                    <a:pt x="755" y="285"/>
                  </a:lnTo>
                  <a:lnTo>
                    <a:pt x="612" y="385"/>
                  </a:lnTo>
                  <a:lnTo>
                    <a:pt x="499" y="498"/>
                  </a:lnTo>
                  <a:lnTo>
                    <a:pt x="385" y="612"/>
                  </a:lnTo>
                  <a:lnTo>
                    <a:pt x="285" y="755"/>
                  </a:lnTo>
                  <a:lnTo>
                    <a:pt x="200" y="897"/>
                  </a:lnTo>
                  <a:lnTo>
                    <a:pt x="129" y="1039"/>
                  </a:lnTo>
                  <a:lnTo>
                    <a:pt x="72" y="1196"/>
                  </a:lnTo>
                  <a:lnTo>
                    <a:pt x="29" y="1352"/>
                  </a:lnTo>
                  <a:lnTo>
                    <a:pt x="15" y="1523"/>
                  </a:lnTo>
                  <a:lnTo>
                    <a:pt x="0" y="1708"/>
                  </a:lnTo>
                  <a:lnTo>
                    <a:pt x="15" y="1879"/>
                  </a:lnTo>
                  <a:lnTo>
                    <a:pt x="29" y="2050"/>
                  </a:lnTo>
                  <a:lnTo>
                    <a:pt x="72" y="2206"/>
                  </a:lnTo>
                  <a:lnTo>
                    <a:pt x="129" y="2363"/>
                  </a:lnTo>
                  <a:lnTo>
                    <a:pt x="200" y="2519"/>
                  </a:lnTo>
                  <a:lnTo>
                    <a:pt x="285" y="2647"/>
                  </a:lnTo>
                  <a:lnTo>
                    <a:pt x="385" y="2789"/>
                  </a:lnTo>
                  <a:lnTo>
                    <a:pt x="499" y="2903"/>
                  </a:lnTo>
                  <a:lnTo>
                    <a:pt x="612" y="3017"/>
                  </a:lnTo>
                  <a:lnTo>
                    <a:pt x="755" y="3117"/>
                  </a:lnTo>
                  <a:lnTo>
                    <a:pt x="897" y="3202"/>
                  </a:lnTo>
                  <a:lnTo>
                    <a:pt x="1039" y="3273"/>
                  </a:lnTo>
                  <a:lnTo>
                    <a:pt x="1196" y="3330"/>
                  </a:lnTo>
                  <a:lnTo>
                    <a:pt x="1352" y="3373"/>
                  </a:lnTo>
                  <a:lnTo>
                    <a:pt x="1523" y="3387"/>
                  </a:lnTo>
                  <a:lnTo>
                    <a:pt x="1708" y="3401"/>
                  </a:lnTo>
                  <a:lnTo>
                    <a:pt x="1879" y="3387"/>
                  </a:lnTo>
                  <a:lnTo>
                    <a:pt x="2050" y="3373"/>
                  </a:lnTo>
                  <a:lnTo>
                    <a:pt x="2206" y="3330"/>
                  </a:lnTo>
                  <a:lnTo>
                    <a:pt x="2363" y="3273"/>
                  </a:lnTo>
                  <a:lnTo>
                    <a:pt x="2519" y="3202"/>
                  </a:lnTo>
                  <a:lnTo>
                    <a:pt x="2647" y="3117"/>
                  </a:lnTo>
                  <a:lnTo>
                    <a:pt x="2790" y="3017"/>
                  </a:lnTo>
                  <a:lnTo>
                    <a:pt x="2903" y="2903"/>
                  </a:lnTo>
                  <a:lnTo>
                    <a:pt x="3017" y="2789"/>
                  </a:lnTo>
                  <a:lnTo>
                    <a:pt x="3117" y="2647"/>
                  </a:lnTo>
                  <a:lnTo>
                    <a:pt x="3202" y="2519"/>
                  </a:lnTo>
                  <a:lnTo>
                    <a:pt x="3273" y="2363"/>
                  </a:lnTo>
                  <a:lnTo>
                    <a:pt x="3330" y="2206"/>
                  </a:lnTo>
                  <a:lnTo>
                    <a:pt x="3373" y="2050"/>
                  </a:lnTo>
                  <a:lnTo>
                    <a:pt x="3387" y="1879"/>
                  </a:lnTo>
                  <a:lnTo>
                    <a:pt x="3401" y="1708"/>
                  </a:lnTo>
                  <a:lnTo>
                    <a:pt x="3387" y="1523"/>
                  </a:lnTo>
                  <a:lnTo>
                    <a:pt x="3373" y="1352"/>
                  </a:lnTo>
                  <a:lnTo>
                    <a:pt x="3330" y="1196"/>
                  </a:lnTo>
                  <a:lnTo>
                    <a:pt x="3273" y="1039"/>
                  </a:lnTo>
                  <a:lnTo>
                    <a:pt x="3202" y="897"/>
                  </a:lnTo>
                  <a:lnTo>
                    <a:pt x="3117" y="755"/>
                  </a:lnTo>
                  <a:lnTo>
                    <a:pt x="3017" y="612"/>
                  </a:lnTo>
                  <a:lnTo>
                    <a:pt x="2903" y="498"/>
                  </a:lnTo>
                  <a:lnTo>
                    <a:pt x="2790" y="385"/>
                  </a:lnTo>
                  <a:lnTo>
                    <a:pt x="2647" y="285"/>
                  </a:lnTo>
                  <a:lnTo>
                    <a:pt x="2519" y="200"/>
                  </a:lnTo>
                  <a:lnTo>
                    <a:pt x="2363" y="128"/>
                  </a:lnTo>
                  <a:lnTo>
                    <a:pt x="2206" y="72"/>
                  </a:lnTo>
                  <a:lnTo>
                    <a:pt x="2050" y="29"/>
                  </a:lnTo>
                  <a:lnTo>
                    <a:pt x="1879" y="15"/>
                  </a:lnTo>
                  <a:lnTo>
                    <a:pt x="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4062702" y="1161009"/>
              <a:ext cx="145461" cy="145461"/>
            </a:xfrm>
            <a:custGeom>
              <a:avLst/>
              <a:gdLst/>
              <a:ahLst/>
              <a:cxnLst/>
              <a:rect l="l" t="t" r="r" b="b"/>
              <a:pathLst>
                <a:path w="3402" h="3402" extrusionOk="0">
                  <a:moveTo>
                    <a:pt x="1537" y="1"/>
                  </a:moveTo>
                  <a:lnTo>
                    <a:pt x="1367" y="29"/>
                  </a:lnTo>
                  <a:lnTo>
                    <a:pt x="1196" y="72"/>
                  </a:lnTo>
                  <a:lnTo>
                    <a:pt x="1039" y="129"/>
                  </a:lnTo>
                  <a:lnTo>
                    <a:pt x="897" y="200"/>
                  </a:lnTo>
                  <a:lnTo>
                    <a:pt x="755" y="285"/>
                  </a:lnTo>
                  <a:lnTo>
                    <a:pt x="627" y="385"/>
                  </a:lnTo>
                  <a:lnTo>
                    <a:pt x="499" y="499"/>
                  </a:lnTo>
                  <a:lnTo>
                    <a:pt x="399" y="612"/>
                  </a:lnTo>
                  <a:lnTo>
                    <a:pt x="299" y="740"/>
                  </a:lnTo>
                  <a:lnTo>
                    <a:pt x="214" y="883"/>
                  </a:lnTo>
                  <a:lnTo>
                    <a:pt x="143" y="1039"/>
                  </a:lnTo>
                  <a:lnTo>
                    <a:pt x="86" y="1196"/>
                  </a:lnTo>
                  <a:lnTo>
                    <a:pt x="43" y="1352"/>
                  </a:lnTo>
                  <a:lnTo>
                    <a:pt x="15" y="1523"/>
                  </a:lnTo>
                  <a:lnTo>
                    <a:pt x="1" y="1694"/>
                  </a:lnTo>
                  <a:lnTo>
                    <a:pt x="15" y="1865"/>
                  </a:lnTo>
                  <a:lnTo>
                    <a:pt x="43" y="2035"/>
                  </a:lnTo>
                  <a:lnTo>
                    <a:pt x="86" y="2206"/>
                  </a:lnTo>
                  <a:lnTo>
                    <a:pt x="143" y="2363"/>
                  </a:lnTo>
                  <a:lnTo>
                    <a:pt x="214" y="2505"/>
                  </a:lnTo>
                  <a:lnTo>
                    <a:pt x="299" y="2647"/>
                  </a:lnTo>
                  <a:lnTo>
                    <a:pt x="399" y="2775"/>
                  </a:lnTo>
                  <a:lnTo>
                    <a:pt x="499" y="2903"/>
                  </a:lnTo>
                  <a:lnTo>
                    <a:pt x="627" y="3003"/>
                  </a:lnTo>
                  <a:lnTo>
                    <a:pt x="755" y="3103"/>
                  </a:lnTo>
                  <a:lnTo>
                    <a:pt x="897" y="3188"/>
                  </a:lnTo>
                  <a:lnTo>
                    <a:pt x="1039" y="3259"/>
                  </a:lnTo>
                  <a:lnTo>
                    <a:pt x="1196" y="3316"/>
                  </a:lnTo>
                  <a:lnTo>
                    <a:pt x="1367" y="3359"/>
                  </a:lnTo>
                  <a:lnTo>
                    <a:pt x="1537" y="3387"/>
                  </a:lnTo>
                  <a:lnTo>
                    <a:pt x="1708" y="3401"/>
                  </a:lnTo>
                  <a:lnTo>
                    <a:pt x="1879" y="3387"/>
                  </a:lnTo>
                  <a:lnTo>
                    <a:pt x="2050" y="3359"/>
                  </a:lnTo>
                  <a:lnTo>
                    <a:pt x="2206" y="3316"/>
                  </a:lnTo>
                  <a:lnTo>
                    <a:pt x="2363" y="3259"/>
                  </a:lnTo>
                  <a:lnTo>
                    <a:pt x="2519" y="3188"/>
                  </a:lnTo>
                  <a:lnTo>
                    <a:pt x="2661" y="3103"/>
                  </a:lnTo>
                  <a:lnTo>
                    <a:pt x="2790" y="3003"/>
                  </a:lnTo>
                  <a:lnTo>
                    <a:pt x="2903" y="2903"/>
                  </a:lnTo>
                  <a:lnTo>
                    <a:pt x="3017" y="2775"/>
                  </a:lnTo>
                  <a:lnTo>
                    <a:pt x="3117" y="2647"/>
                  </a:lnTo>
                  <a:lnTo>
                    <a:pt x="3202" y="2505"/>
                  </a:lnTo>
                  <a:lnTo>
                    <a:pt x="3273" y="2363"/>
                  </a:lnTo>
                  <a:lnTo>
                    <a:pt x="3330" y="2206"/>
                  </a:lnTo>
                  <a:lnTo>
                    <a:pt x="3373" y="2035"/>
                  </a:lnTo>
                  <a:lnTo>
                    <a:pt x="3401" y="1865"/>
                  </a:lnTo>
                  <a:lnTo>
                    <a:pt x="3401" y="1694"/>
                  </a:lnTo>
                  <a:lnTo>
                    <a:pt x="3401" y="1523"/>
                  </a:lnTo>
                  <a:lnTo>
                    <a:pt x="3373" y="1352"/>
                  </a:lnTo>
                  <a:lnTo>
                    <a:pt x="3330" y="1196"/>
                  </a:lnTo>
                  <a:lnTo>
                    <a:pt x="3273" y="1039"/>
                  </a:lnTo>
                  <a:lnTo>
                    <a:pt x="3202" y="883"/>
                  </a:lnTo>
                  <a:lnTo>
                    <a:pt x="3117" y="740"/>
                  </a:lnTo>
                  <a:lnTo>
                    <a:pt x="3017" y="612"/>
                  </a:lnTo>
                  <a:lnTo>
                    <a:pt x="2903" y="499"/>
                  </a:lnTo>
                  <a:lnTo>
                    <a:pt x="2790" y="385"/>
                  </a:lnTo>
                  <a:lnTo>
                    <a:pt x="2661" y="285"/>
                  </a:lnTo>
                  <a:lnTo>
                    <a:pt x="2519" y="200"/>
                  </a:lnTo>
                  <a:lnTo>
                    <a:pt x="2363" y="129"/>
                  </a:lnTo>
                  <a:lnTo>
                    <a:pt x="2206" y="72"/>
                  </a:lnTo>
                  <a:lnTo>
                    <a:pt x="2050" y="29"/>
                  </a:lnTo>
                  <a:lnTo>
                    <a:pt x="18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5512058" y="2002208"/>
              <a:ext cx="620625" cy="278095"/>
            </a:xfrm>
            <a:custGeom>
              <a:avLst/>
              <a:gdLst/>
              <a:ahLst/>
              <a:cxnLst/>
              <a:rect l="l" t="t" r="r" b="b"/>
              <a:pathLst>
                <a:path w="14515" h="6504" extrusionOk="0">
                  <a:moveTo>
                    <a:pt x="13675" y="0"/>
                  </a:moveTo>
                  <a:lnTo>
                    <a:pt x="8367" y="5308"/>
                  </a:lnTo>
                  <a:lnTo>
                    <a:pt x="0" y="5308"/>
                  </a:lnTo>
                  <a:lnTo>
                    <a:pt x="0" y="6503"/>
                  </a:lnTo>
                  <a:lnTo>
                    <a:pt x="8865" y="6503"/>
                  </a:lnTo>
                  <a:lnTo>
                    <a:pt x="14515" y="840"/>
                  </a:lnTo>
                  <a:lnTo>
                    <a:pt x="136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5512058" y="2038083"/>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5512058" y="2522413"/>
              <a:ext cx="751463" cy="254364"/>
            </a:xfrm>
            <a:custGeom>
              <a:avLst/>
              <a:gdLst/>
              <a:ahLst/>
              <a:cxnLst/>
              <a:rect l="l" t="t" r="r" b="b"/>
              <a:pathLst>
                <a:path w="17575" h="5949" extrusionOk="0">
                  <a:moveTo>
                    <a:pt x="0" y="1"/>
                  </a:moveTo>
                  <a:lnTo>
                    <a:pt x="0" y="1182"/>
                  </a:lnTo>
                  <a:lnTo>
                    <a:pt x="11967" y="1182"/>
                  </a:lnTo>
                  <a:lnTo>
                    <a:pt x="16734" y="5949"/>
                  </a:lnTo>
                  <a:lnTo>
                    <a:pt x="17574" y="5109"/>
                  </a:lnTo>
                  <a:lnTo>
                    <a:pt x="124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5512058" y="2688532"/>
              <a:ext cx="588985" cy="248293"/>
            </a:xfrm>
            <a:custGeom>
              <a:avLst/>
              <a:gdLst/>
              <a:ahLst/>
              <a:cxnLst/>
              <a:rect l="l" t="t" r="r" b="b"/>
              <a:pathLst>
                <a:path w="13775" h="5807" extrusionOk="0">
                  <a:moveTo>
                    <a:pt x="0" y="1"/>
                  </a:moveTo>
                  <a:lnTo>
                    <a:pt x="0" y="1196"/>
                  </a:lnTo>
                  <a:lnTo>
                    <a:pt x="8325" y="1196"/>
                  </a:lnTo>
                  <a:lnTo>
                    <a:pt x="12935" y="5806"/>
                  </a:lnTo>
                  <a:lnTo>
                    <a:pt x="13775" y="4953"/>
                  </a:lnTo>
                  <a:lnTo>
                    <a:pt x="8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5512058" y="2855848"/>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5998184" y="2836991"/>
              <a:ext cx="145461" cy="145461"/>
            </a:xfrm>
            <a:custGeom>
              <a:avLst/>
              <a:gdLst/>
              <a:ahLst/>
              <a:cxnLst/>
              <a:rect l="l" t="t" r="r" b="b"/>
              <a:pathLst>
                <a:path w="3402" h="3402" extrusionOk="0">
                  <a:moveTo>
                    <a:pt x="1523" y="1"/>
                  </a:moveTo>
                  <a:lnTo>
                    <a:pt x="1353" y="29"/>
                  </a:lnTo>
                  <a:lnTo>
                    <a:pt x="1196" y="72"/>
                  </a:lnTo>
                  <a:lnTo>
                    <a:pt x="1040" y="129"/>
                  </a:lnTo>
                  <a:lnTo>
                    <a:pt x="883" y="200"/>
                  </a:lnTo>
                  <a:lnTo>
                    <a:pt x="741" y="285"/>
                  </a:lnTo>
                  <a:lnTo>
                    <a:pt x="613" y="385"/>
                  </a:lnTo>
                  <a:lnTo>
                    <a:pt x="499" y="499"/>
                  </a:lnTo>
                  <a:lnTo>
                    <a:pt x="385" y="613"/>
                  </a:lnTo>
                  <a:lnTo>
                    <a:pt x="285" y="755"/>
                  </a:lnTo>
                  <a:lnTo>
                    <a:pt x="200" y="883"/>
                  </a:lnTo>
                  <a:lnTo>
                    <a:pt x="129" y="1040"/>
                  </a:lnTo>
                  <a:lnTo>
                    <a:pt x="72" y="1196"/>
                  </a:lnTo>
                  <a:lnTo>
                    <a:pt x="29" y="1353"/>
                  </a:lnTo>
                  <a:lnTo>
                    <a:pt x="1" y="1523"/>
                  </a:lnTo>
                  <a:lnTo>
                    <a:pt x="1" y="1694"/>
                  </a:lnTo>
                  <a:lnTo>
                    <a:pt x="1" y="1879"/>
                  </a:lnTo>
                  <a:lnTo>
                    <a:pt x="29" y="2050"/>
                  </a:lnTo>
                  <a:lnTo>
                    <a:pt x="72" y="2206"/>
                  </a:lnTo>
                  <a:lnTo>
                    <a:pt x="129" y="2363"/>
                  </a:lnTo>
                  <a:lnTo>
                    <a:pt x="200" y="2505"/>
                  </a:lnTo>
                  <a:lnTo>
                    <a:pt x="285" y="2648"/>
                  </a:lnTo>
                  <a:lnTo>
                    <a:pt x="385" y="2776"/>
                  </a:lnTo>
                  <a:lnTo>
                    <a:pt x="499" y="2904"/>
                  </a:lnTo>
                  <a:lnTo>
                    <a:pt x="613" y="3017"/>
                  </a:lnTo>
                  <a:lnTo>
                    <a:pt x="741" y="3117"/>
                  </a:lnTo>
                  <a:lnTo>
                    <a:pt x="883" y="3202"/>
                  </a:lnTo>
                  <a:lnTo>
                    <a:pt x="1040" y="3274"/>
                  </a:lnTo>
                  <a:lnTo>
                    <a:pt x="1196" y="3331"/>
                  </a:lnTo>
                  <a:lnTo>
                    <a:pt x="1353" y="3373"/>
                  </a:lnTo>
                  <a:lnTo>
                    <a:pt x="1523" y="3387"/>
                  </a:lnTo>
                  <a:lnTo>
                    <a:pt x="1694" y="3402"/>
                  </a:lnTo>
                  <a:lnTo>
                    <a:pt x="1865" y="3387"/>
                  </a:lnTo>
                  <a:lnTo>
                    <a:pt x="2036" y="3373"/>
                  </a:lnTo>
                  <a:lnTo>
                    <a:pt x="2206" y="3331"/>
                  </a:lnTo>
                  <a:lnTo>
                    <a:pt x="2363" y="3274"/>
                  </a:lnTo>
                  <a:lnTo>
                    <a:pt x="2505" y="3202"/>
                  </a:lnTo>
                  <a:lnTo>
                    <a:pt x="2648" y="3117"/>
                  </a:lnTo>
                  <a:lnTo>
                    <a:pt x="2776" y="3017"/>
                  </a:lnTo>
                  <a:lnTo>
                    <a:pt x="2904" y="2904"/>
                  </a:lnTo>
                  <a:lnTo>
                    <a:pt x="3003" y="2776"/>
                  </a:lnTo>
                  <a:lnTo>
                    <a:pt x="3103" y="2648"/>
                  </a:lnTo>
                  <a:lnTo>
                    <a:pt x="3188" y="2505"/>
                  </a:lnTo>
                  <a:lnTo>
                    <a:pt x="3259" y="2363"/>
                  </a:lnTo>
                  <a:lnTo>
                    <a:pt x="3316" y="2206"/>
                  </a:lnTo>
                  <a:lnTo>
                    <a:pt x="3359" y="2050"/>
                  </a:lnTo>
                  <a:lnTo>
                    <a:pt x="3388" y="1879"/>
                  </a:lnTo>
                  <a:lnTo>
                    <a:pt x="3402" y="1694"/>
                  </a:lnTo>
                  <a:lnTo>
                    <a:pt x="3388" y="1523"/>
                  </a:lnTo>
                  <a:lnTo>
                    <a:pt x="3359" y="1353"/>
                  </a:lnTo>
                  <a:lnTo>
                    <a:pt x="3316" y="1196"/>
                  </a:lnTo>
                  <a:lnTo>
                    <a:pt x="3259" y="1040"/>
                  </a:lnTo>
                  <a:lnTo>
                    <a:pt x="3188" y="883"/>
                  </a:lnTo>
                  <a:lnTo>
                    <a:pt x="3103" y="755"/>
                  </a:lnTo>
                  <a:lnTo>
                    <a:pt x="3003" y="613"/>
                  </a:lnTo>
                  <a:lnTo>
                    <a:pt x="2904" y="499"/>
                  </a:lnTo>
                  <a:lnTo>
                    <a:pt x="2776" y="385"/>
                  </a:lnTo>
                  <a:lnTo>
                    <a:pt x="2648" y="285"/>
                  </a:lnTo>
                  <a:lnTo>
                    <a:pt x="2505" y="200"/>
                  </a:lnTo>
                  <a:lnTo>
                    <a:pt x="2363" y="129"/>
                  </a:lnTo>
                  <a:lnTo>
                    <a:pt x="2206" y="72"/>
                  </a:lnTo>
                  <a:lnTo>
                    <a:pt x="2036" y="29"/>
                  </a:lnTo>
                  <a:lnTo>
                    <a:pt x="1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6158230" y="2676388"/>
              <a:ext cx="146060" cy="145418"/>
            </a:xfrm>
            <a:custGeom>
              <a:avLst/>
              <a:gdLst/>
              <a:ahLst/>
              <a:cxnLst/>
              <a:rect l="l" t="t" r="r" b="b"/>
              <a:pathLst>
                <a:path w="3416" h="3401" extrusionOk="0">
                  <a:moveTo>
                    <a:pt x="1708" y="0"/>
                  </a:moveTo>
                  <a:lnTo>
                    <a:pt x="1537" y="14"/>
                  </a:lnTo>
                  <a:lnTo>
                    <a:pt x="1366" y="43"/>
                  </a:lnTo>
                  <a:lnTo>
                    <a:pt x="1196" y="71"/>
                  </a:lnTo>
                  <a:lnTo>
                    <a:pt x="1039" y="128"/>
                  </a:lnTo>
                  <a:lnTo>
                    <a:pt x="897" y="213"/>
                  </a:lnTo>
                  <a:lnTo>
                    <a:pt x="754" y="285"/>
                  </a:lnTo>
                  <a:lnTo>
                    <a:pt x="626" y="384"/>
                  </a:lnTo>
                  <a:lnTo>
                    <a:pt x="498" y="498"/>
                  </a:lnTo>
                  <a:lnTo>
                    <a:pt x="399" y="626"/>
                  </a:lnTo>
                  <a:lnTo>
                    <a:pt x="299" y="754"/>
                  </a:lnTo>
                  <a:lnTo>
                    <a:pt x="214" y="897"/>
                  </a:lnTo>
                  <a:lnTo>
                    <a:pt x="143" y="1039"/>
                  </a:lnTo>
                  <a:lnTo>
                    <a:pt x="86" y="1195"/>
                  </a:lnTo>
                  <a:lnTo>
                    <a:pt x="43" y="1366"/>
                  </a:lnTo>
                  <a:lnTo>
                    <a:pt x="14" y="1523"/>
                  </a:lnTo>
                  <a:lnTo>
                    <a:pt x="0" y="1708"/>
                  </a:lnTo>
                  <a:lnTo>
                    <a:pt x="14" y="1878"/>
                  </a:lnTo>
                  <a:lnTo>
                    <a:pt x="43" y="2049"/>
                  </a:lnTo>
                  <a:lnTo>
                    <a:pt x="86" y="2206"/>
                  </a:lnTo>
                  <a:lnTo>
                    <a:pt x="143" y="2362"/>
                  </a:lnTo>
                  <a:lnTo>
                    <a:pt x="214" y="2519"/>
                  </a:lnTo>
                  <a:lnTo>
                    <a:pt x="299" y="2661"/>
                  </a:lnTo>
                  <a:lnTo>
                    <a:pt x="399" y="2789"/>
                  </a:lnTo>
                  <a:lnTo>
                    <a:pt x="498" y="2903"/>
                  </a:lnTo>
                  <a:lnTo>
                    <a:pt x="626" y="3017"/>
                  </a:lnTo>
                  <a:lnTo>
                    <a:pt x="754" y="3116"/>
                  </a:lnTo>
                  <a:lnTo>
                    <a:pt x="897" y="3202"/>
                  </a:lnTo>
                  <a:lnTo>
                    <a:pt x="1039" y="3273"/>
                  </a:lnTo>
                  <a:lnTo>
                    <a:pt x="1196" y="3330"/>
                  </a:lnTo>
                  <a:lnTo>
                    <a:pt x="1366" y="3373"/>
                  </a:lnTo>
                  <a:lnTo>
                    <a:pt x="1537" y="3401"/>
                  </a:lnTo>
                  <a:lnTo>
                    <a:pt x="1879" y="3401"/>
                  </a:lnTo>
                  <a:lnTo>
                    <a:pt x="2049" y="3373"/>
                  </a:lnTo>
                  <a:lnTo>
                    <a:pt x="2220" y="3330"/>
                  </a:lnTo>
                  <a:lnTo>
                    <a:pt x="2377" y="3273"/>
                  </a:lnTo>
                  <a:lnTo>
                    <a:pt x="2519" y="3202"/>
                  </a:lnTo>
                  <a:lnTo>
                    <a:pt x="2661" y="3116"/>
                  </a:lnTo>
                  <a:lnTo>
                    <a:pt x="2789" y="3017"/>
                  </a:lnTo>
                  <a:lnTo>
                    <a:pt x="2917" y="2903"/>
                  </a:lnTo>
                  <a:lnTo>
                    <a:pt x="3017" y="2789"/>
                  </a:lnTo>
                  <a:lnTo>
                    <a:pt x="3117" y="2661"/>
                  </a:lnTo>
                  <a:lnTo>
                    <a:pt x="3202" y="2519"/>
                  </a:lnTo>
                  <a:lnTo>
                    <a:pt x="3273" y="2362"/>
                  </a:lnTo>
                  <a:lnTo>
                    <a:pt x="3330" y="2206"/>
                  </a:lnTo>
                  <a:lnTo>
                    <a:pt x="3373" y="2049"/>
                  </a:lnTo>
                  <a:lnTo>
                    <a:pt x="3401" y="1878"/>
                  </a:lnTo>
                  <a:lnTo>
                    <a:pt x="3415" y="1708"/>
                  </a:lnTo>
                  <a:lnTo>
                    <a:pt x="3401" y="1523"/>
                  </a:lnTo>
                  <a:lnTo>
                    <a:pt x="3373" y="1366"/>
                  </a:lnTo>
                  <a:lnTo>
                    <a:pt x="3330" y="1195"/>
                  </a:lnTo>
                  <a:lnTo>
                    <a:pt x="3273" y="1039"/>
                  </a:lnTo>
                  <a:lnTo>
                    <a:pt x="3202" y="897"/>
                  </a:lnTo>
                  <a:lnTo>
                    <a:pt x="3117" y="754"/>
                  </a:lnTo>
                  <a:lnTo>
                    <a:pt x="3017" y="626"/>
                  </a:lnTo>
                  <a:lnTo>
                    <a:pt x="2917" y="498"/>
                  </a:lnTo>
                  <a:lnTo>
                    <a:pt x="2789" y="384"/>
                  </a:lnTo>
                  <a:lnTo>
                    <a:pt x="2661" y="285"/>
                  </a:lnTo>
                  <a:lnTo>
                    <a:pt x="2519" y="213"/>
                  </a:lnTo>
                  <a:lnTo>
                    <a:pt x="2377" y="128"/>
                  </a:lnTo>
                  <a:lnTo>
                    <a:pt x="2220" y="71"/>
                  </a:lnTo>
                  <a:lnTo>
                    <a:pt x="2049" y="43"/>
                  </a:lnTo>
                  <a:lnTo>
                    <a:pt x="1879" y="14"/>
                  </a:lnTo>
                  <a:lnTo>
                    <a:pt x="17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6010370" y="1964494"/>
              <a:ext cx="145461" cy="146060"/>
            </a:xfrm>
            <a:custGeom>
              <a:avLst/>
              <a:gdLst/>
              <a:ahLst/>
              <a:cxnLst/>
              <a:rect l="l" t="t" r="r" b="b"/>
              <a:pathLst>
                <a:path w="3402" h="3416" extrusionOk="0">
                  <a:moveTo>
                    <a:pt x="1694" y="0"/>
                  </a:moveTo>
                  <a:lnTo>
                    <a:pt x="1523" y="14"/>
                  </a:lnTo>
                  <a:lnTo>
                    <a:pt x="1352" y="43"/>
                  </a:lnTo>
                  <a:lnTo>
                    <a:pt x="1196" y="85"/>
                  </a:lnTo>
                  <a:lnTo>
                    <a:pt x="1039" y="142"/>
                  </a:lnTo>
                  <a:lnTo>
                    <a:pt x="883" y="213"/>
                  </a:lnTo>
                  <a:lnTo>
                    <a:pt x="755" y="299"/>
                  </a:lnTo>
                  <a:lnTo>
                    <a:pt x="612" y="398"/>
                  </a:lnTo>
                  <a:lnTo>
                    <a:pt x="498" y="498"/>
                  </a:lnTo>
                  <a:lnTo>
                    <a:pt x="385" y="626"/>
                  </a:lnTo>
                  <a:lnTo>
                    <a:pt x="285" y="754"/>
                  </a:lnTo>
                  <a:lnTo>
                    <a:pt x="200" y="897"/>
                  </a:lnTo>
                  <a:lnTo>
                    <a:pt x="128" y="1039"/>
                  </a:lnTo>
                  <a:lnTo>
                    <a:pt x="72" y="1195"/>
                  </a:lnTo>
                  <a:lnTo>
                    <a:pt x="29" y="1366"/>
                  </a:lnTo>
                  <a:lnTo>
                    <a:pt x="0" y="1537"/>
                  </a:lnTo>
                  <a:lnTo>
                    <a:pt x="0" y="1708"/>
                  </a:lnTo>
                  <a:lnTo>
                    <a:pt x="0" y="1878"/>
                  </a:lnTo>
                  <a:lnTo>
                    <a:pt x="29" y="2049"/>
                  </a:lnTo>
                  <a:lnTo>
                    <a:pt x="72" y="2220"/>
                  </a:lnTo>
                  <a:lnTo>
                    <a:pt x="128" y="2376"/>
                  </a:lnTo>
                  <a:lnTo>
                    <a:pt x="200" y="2519"/>
                  </a:lnTo>
                  <a:lnTo>
                    <a:pt x="285" y="2661"/>
                  </a:lnTo>
                  <a:lnTo>
                    <a:pt x="385" y="2789"/>
                  </a:lnTo>
                  <a:lnTo>
                    <a:pt x="498" y="2917"/>
                  </a:lnTo>
                  <a:lnTo>
                    <a:pt x="612" y="3017"/>
                  </a:lnTo>
                  <a:lnTo>
                    <a:pt x="755" y="3116"/>
                  </a:lnTo>
                  <a:lnTo>
                    <a:pt x="883" y="3202"/>
                  </a:lnTo>
                  <a:lnTo>
                    <a:pt x="1039" y="3273"/>
                  </a:lnTo>
                  <a:lnTo>
                    <a:pt x="1196" y="3330"/>
                  </a:lnTo>
                  <a:lnTo>
                    <a:pt x="1352" y="3373"/>
                  </a:lnTo>
                  <a:lnTo>
                    <a:pt x="1523" y="3401"/>
                  </a:lnTo>
                  <a:lnTo>
                    <a:pt x="1694" y="3415"/>
                  </a:lnTo>
                  <a:lnTo>
                    <a:pt x="1879" y="3401"/>
                  </a:lnTo>
                  <a:lnTo>
                    <a:pt x="2035" y="3373"/>
                  </a:lnTo>
                  <a:lnTo>
                    <a:pt x="2206" y="3330"/>
                  </a:lnTo>
                  <a:lnTo>
                    <a:pt x="2363" y="3273"/>
                  </a:lnTo>
                  <a:lnTo>
                    <a:pt x="2505" y="3202"/>
                  </a:lnTo>
                  <a:lnTo>
                    <a:pt x="2647" y="3116"/>
                  </a:lnTo>
                  <a:lnTo>
                    <a:pt x="2775" y="3017"/>
                  </a:lnTo>
                  <a:lnTo>
                    <a:pt x="2903" y="2917"/>
                  </a:lnTo>
                  <a:lnTo>
                    <a:pt x="3017" y="2789"/>
                  </a:lnTo>
                  <a:lnTo>
                    <a:pt x="3117" y="2661"/>
                  </a:lnTo>
                  <a:lnTo>
                    <a:pt x="3202" y="2519"/>
                  </a:lnTo>
                  <a:lnTo>
                    <a:pt x="3273" y="2376"/>
                  </a:lnTo>
                  <a:lnTo>
                    <a:pt x="3330" y="2220"/>
                  </a:lnTo>
                  <a:lnTo>
                    <a:pt x="3373" y="2049"/>
                  </a:lnTo>
                  <a:lnTo>
                    <a:pt x="3387" y="1878"/>
                  </a:lnTo>
                  <a:lnTo>
                    <a:pt x="3401" y="1708"/>
                  </a:lnTo>
                  <a:lnTo>
                    <a:pt x="3387" y="1537"/>
                  </a:lnTo>
                  <a:lnTo>
                    <a:pt x="3373" y="1366"/>
                  </a:lnTo>
                  <a:lnTo>
                    <a:pt x="3330" y="1195"/>
                  </a:lnTo>
                  <a:lnTo>
                    <a:pt x="3273" y="1039"/>
                  </a:lnTo>
                  <a:lnTo>
                    <a:pt x="3202" y="897"/>
                  </a:lnTo>
                  <a:lnTo>
                    <a:pt x="3117" y="754"/>
                  </a:lnTo>
                  <a:lnTo>
                    <a:pt x="3017" y="626"/>
                  </a:lnTo>
                  <a:lnTo>
                    <a:pt x="2903" y="498"/>
                  </a:lnTo>
                  <a:lnTo>
                    <a:pt x="2775" y="398"/>
                  </a:lnTo>
                  <a:lnTo>
                    <a:pt x="2647" y="299"/>
                  </a:lnTo>
                  <a:lnTo>
                    <a:pt x="2505" y="213"/>
                  </a:lnTo>
                  <a:lnTo>
                    <a:pt x="2363" y="142"/>
                  </a:lnTo>
                  <a:lnTo>
                    <a:pt x="2206" y="85"/>
                  </a:lnTo>
                  <a:lnTo>
                    <a:pt x="2035" y="43"/>
                  </a:lnTo>
                  <a:lnTo>
                    <a:pt x="1879" y="14"/>
                  </a:lnTo>
                  <a:lnTo>
                    <a:pt x="1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3010705" y="2412008"/>
              <a:ext cx="620625" cy="278095"/>
            </a:xfrm>
            <a:custGeom>
              <a:avLst/>
              <a:gdLst/>
              <a:ahLst/>
              <a:cxnLst/>
              <a:rect l="l" t="t" r="r" b="b"/>
              <a:pathLst>
                <a:path w="14515" h="6504" extrusionOk="0">
                  <a:moveTo>
                    <a:pt x="840" y="0"/>
                  </a:moveTo>
                  <a:lnTo>
                    <a:pt x="0" y="840"/>
                  </a:lnTo>
                  <a:lnTo>
                    <a:pt x="5664" y="6503"/>
                  </a:lnTo>
                  <a:lnTo>
                    <a:pt x="14515" y="6503"/>
                  </a:lnTo>
                  <a:lnTo>
                    <a:pt x="14515" y="5308"/>
                  </a:lnTo>
                  <a:lnTo>
                    <a:pt x="6147" y="5308"/>
                  </a:lnTo>
                  <a:lnTo>
                    <a:pt x="8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3330114" y="2447883"/>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2879863" y="2932213"/>
              <a:ext cx="751463" cy="254364"/>
            </a:xfrm>
            <a:custGeom>
              <a:avLst/>
              <a:gdLst/>
              <a:ahLst/>
              <a:cxnLst/>
              <a:rect l="l" t="t" r="r" b="b"/>
              <a:pathLst>
                <a:path w="17575" h="5949" extrusionOk="0">
                  <a:moveTo>
                    <a:pt x="5109" y="1"/>
                  </a:moveTo>
                  <a:lnTo>
                    <a:pt x="1" y="5109"/>
                  </a:lnTo>
                  <a:lnTo>
                    <a:pt x="840" y="5949"/>
                  </a:lnTo>
                  <a:lnTo>
                    <a:pt x="5607" y="1182"/>
                  </a:lnTo>
                  <a:lnTo>
                    <a:pt x="17575" y="1182"/>
                  </a:lnTo>
                  <a:lnTo>
                    <a:pt x="175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3042304" y="3098332"/>
              <a:ext cx="589027" cy="248293"/>
            </a:xfrm>
            <a:custGeom>
              <a:avLst/>
              <a:gdLst/>
              <a:ahLst/>
              <a:cxnLst/>
              <a:rect l="l" t="t" r="r" b="b"/>
              <a:pathLst>
                <a:path w="13776" h="5807" extrusionOk="0">
                  <a:moveTo>
                    <a:pt x="4953" y="1"/>
                  </a:moveTo>
                  <a:lnTo>
                    <a:pt x="1" y="4953"/>
                  </a:lnTo>
                  <a:lnTo>
                    <a:pt x="841" y="5806"/>
                  </a:lnTo>
                  <a:lnTo>
                    <a:pt x="5451" y="1196"/>
                  </a:lnTo>
                  <a:lnTo>
                    <a:pt x="13776" y="1196"/>
                  </a:lnTo>
                  <a:lnTo>
                    <a:pt x="13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3330114" y="3265648"/>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2999716" y="3246791"/>
              <a:ext cx="146102" cy="145461"/>
            </a:xfrm>
            <a:custGeom>
              <a:avLst/>
              <a:gdLst/>
              <a:ahLst/>
              <a:cxnLst/>
              <a:rect l="l" t="t" r="r" b="b"/>
              <a:pathLst>
                <a:path w="3417" h="3402" extrusionOk="0">
                  <a:moveTo>
                    <a:pt x="1538" y="1"/>
                  </a:moveTo>
                  <a:lnTo>
                    <a:pt x="1367" y="29"/>
                  </a:lnTo>
                  <a:lnTo>
                    <a:pt x="1196" y="72"/>
                  </a:lnTo>
                  <a:lnTo>
                    <a:pt x="1040" y="129"/>
                  </a:lnTo>
                  <a:lnTo>
                    <a:pt x="897" y="200"/>
                  </a:lnTo>
                  <a:lnTo>
                    <a:pt x="755" y="285"/>
                  </a:lnTo>
                  <a:lnTo>
                    <a:pt x="627" y="385"/>
                  </a:lnTo>
                  <a:lnTo>
                    <a:pt x="499" y="499"/>
                  </a:lnTo>
                  <a:lnTo>
                    <a:pt x="399" y="613"/>
                  </a:lnTo>
                  <a:lnTo>
                    <a:pt x="300" y="755"/>
                  </a:lnTo>
                  <a:lnTo>
                    <a:pt x="214" y="883"/>
                  </a:lnTo>
                  <a:lnTo>
                    <a:pt x="143" y="1040"/>
                  </a:lnTo>
                  <a:lnTo>
                    <a:pt x="86" y="1196"/>
                  </a:lnTo>
                  <a:lnTo>
                    <a:pt x="44" y="1353"/>
                  </a:lnTo>
                  <a:lnTo>
                    <a:pt x="15" y="1523"/>
                  </a:lnTo>
                  <a:lnTo>
                    <a:pt x="1" y="1694"/>
                  </a:lnTo>
                  <a:lnTo>
                    <a:pt x="15" y="1879"/>
                  </a:lnTo>
                  <a:lnTo>
                    <a:pt x="44" y="2050"/>
                  </a:lnTo>
                  <a:lnTo>
                    <a:pt x="86" y="2206"/>
                  </a:lnTo>
                  <a:lnTo>
                    <a:pt x="143" y="2363"/>
                  </a:lnTo>
                  <a:lnTo>
                    <a:pt x="214" y="2505"/>
                  </a:lnTo>
                  <a:lnTo>
                    <a:pt x="300" y="2648"/>
                  </a:lnTo>
                  <a:lnTo>
                    <a:pt x="399" y="2776"/>
                  </a:lnTo>
                  <a:lnTo>
                    <a:pt x="499" y="2904"/>
                  </a:lnTo>
                  <a:lnTo>
                    <a:pt x="627" y="3017"/>
                  </a:lnTo>
                  <a:lnTo>
                    <a:pt x="755" y="3117"/>
                  </a:lnTo>
                  <a:lnTo>
                    <a:pt x="897" y="3202"/>
                  </a:lnTo>
                  <a:lnTo>
                    <a:pt x="1040" y="3274"/>
                  </a:lnTo>
                  <a:lnTo>
                    <a:pt x="1196" y="3331"/>
                  </a:lnTo>
                  <a:lnTo>
                    <a:pt x="1367" y="3373"/>
                  </a:lnTo>
                  <a:lnTo>
                    <a:pt x="1538" y="3387"/>
                  </a:lnTo>
                  <a:lnTo>
                    <a:pt x="1708" y="3402"/>
                  </a:lnTo>
                  <a:lnTo>
                    <a:pt x="1879" y="3387"/>
                  </a:lnTo>
                  <a:lnTo>
                    <a:pt x="2050" y="3373"/>
                  </a:lnTo>
                  <a:lnTo>
                    <a:pt x="2221" y="3331"/>
                  </a:lnTo>
                  <a:lnTo>
                    <a:pt x="2377" y="3274"/>
                  </a:lnTo>
                  <a:lnTo>
                    <a:pt x="2520" y="3202"/>
                  </a:lnTo>
                  <a:lnTo>
                    <a:pt x="2662" y="3117"/>
                  </a:lnTo>
                  <a:lnTo>
                    <a:pt x="2790" y="3017"/>
                  </a:lnTo>
                  <a:lnTo>
                    <a:pt x="2918" y="2904"/>
                  </a:lnTo>
                  <a:lnTo>
                    <a:pt x="3018" y="2776"/>
                  </a:lnTo>
                  <a:lnTo>
                    <a:pt x="3117" y="2648"/>
                  </a:lnTo>
                  <a:lnTo>
                    <a:pt x="3203" y="2505"/>
                  </a:lnTo>
                  <a:lnTo>
                    <a:pt x="3274" y="2363"/>
                  </a:lnTo>
                  <a:lnTo>
                    <a:pt x="3331" y="2206"/>
                  </a:lnTo>
                  <a:lnTo>
                    <a:pt x="3373" y="2050"/>
                  </a:lnTo>
                  <a:lnTo>
                    <a:pt x="3402" y="1879"/>
                  </a:lnTo>
                  <a:lnTo>
                    <a:pt x="3416" y="1694"/>
                  </a:lnTo>
                  <a:lnTo>
                    <a:pt x="3402" y="1523"/>
                  </a:lnTo>
                  <a:lnTo>
                    <a:pt x="3373" y="1353"/>
                  </a:lnTo>
                  <a:lnTo>
                    <a:pt x="3331" y="1196"/>
                  </a:lnTo>
                  <a:lnTo>
                    <a:pt x="3274" y="1040"/>
                  </a:lnTo>
                  <a:lnTo>
                    <a:pt x="3203" y="883"/>
                  </a:lnTo>
                  <a:lnTo>
                    <a:pt x="3117" y="755"/>
                  </a:lnTo>
                  <a:lnTo>
                    <a:pt x="3018" y="613"/>
                  </a:lnTo>
                  <a:lnTo>
                    <a:pt x="2918" y="499"/>
                  </a:lnTo>
                  <a:lnTo>
                    <a:pt x="2790" y="385"/>
                  </a:lnTo>
                  <a:lnTo>
                    <a:pt x="2662" y="285"/>
                  </a:lnTo>
                  <a:lnTo>
                    <a:pt x="2520" y="200"/>
                  </a:lnTo>
                  <a:lnTo>
                    <a:pt x="2377" y="129"/>
                  </a:lnTo>
                  <a:lnTo>
                    <a:pt x="2221" y="72"/>
                  </a:lnTo>
                  <a:lnTo>
                    <a:pt x="2050" y="29"/>
                  </a:lnTo>
                  <a:lnTo>
                    <a:pt x="18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2839712" y="3086188"/>
              <a:ext cx="145461" cy="145418"/>
            </a:xfrm>
            <a:custGeom>
              <a:avLst/>
              <a:gdLst/>
              <a:ahLst/>
              <a:cxnLst/>
              <a:rect l="l" t="t" r="r" b="b"/>
              <a:pathLst>
                <a:path w="3402" h="3401" extrusionOk="0">
                  <a:moveTo>
                    <a:pt x="1694" y="0"/>
                  </a:moveTo>
                  <a:lnTo>
                    <a:pt x="1523" y="14"/>
                  </a:lnTo>
                  <a:lnTo>
                    <a:pt x="1352" y="43"/>
                  </a:lnTo>
                  <a:lnTo>
                    <a:pt x="1196" y="71"/>
                  </a:lnTo>
                  <a:lnTo>
                    <a:pt x="1039" y="128"/>
                  </a:lnTo>
                  <a:lnTo>
                    <a:pt x="883" y="213"/>
                  </a:lnTo>
                  <a:lnTo>
                    <a:pt x="740" y="285"/>
                  </a:lnTo>
                  <a:lnTo>
                    <a:pt x="612" y="384"/>
                  </a:lnTo>
                  <a:lnTo>
                    <a:pt x="498" y="498"/>
                  </a:lnTo>
                  <a:lnTo>
                    <a:pt x="385" y="626"/>
                  </a:lnTo>
                  <a:lnTo>
                    <a:pt x="285" y="754"/>
                  </a:lnTo>
                  <a:lnTo>
                    <a:pt x="200" y="897"/>
                  </a:lnTo>
                  <a:lnTo>
                    <a:pt x="128" y="1039"/>
                  </a:lnTo>
                  <a:lnTo>
                    <a:pt x="72" y="1195"/>
                  </a:lnTo>
                  <a:lnTo>
                    <a:pt x="29" y="1366"/>
                  </a:lnTo>
                  <a:lnTo>
                    <a:pt x="0" y="1523"/>
                  </a:lnTo>
                  <a:lnTo>
                    <a:pt x="0" y="1708"/>
                  </a:lnTo>
                  <a:lnTo>
                    <a:pt x="0" y="1878"/>
                  </a:lnTo>
                  <a:lnTo>
                    <a:pt x="29" y="2049"/>
                  </a:lnTo>
                  <a:lnTo>
                    <a:pt x="72" y="2206"/>
                  </a:lnTo>
                  <a:lnTo>
                    <a:pt x="128" y="2362"/>
                  </a:lnTo>
                  <a:lnTo>
                    <a:pt x="200" y="2519"/>
                  </a:lnTo>
                  <a:lnTo>
                    <a:pt x="285" y="2661"/>
                  </a:lnTo>
                  <a:lnTo>
                    <a:pt x="385" y="2789"/>
                  </a:lnTo>
                  <a:lnTo>
                    <a:pt x="498" y="2903"/>
                  </a:lnTo>
                  <a:lnTo>
                    <a:pt x="612" y="3017"/>
                  </a:lnTo>
                  <a:lnTo>
                    <a:pt x="740" y="3116"/>
                  </a:lnTo>
                  <a:lnTo>
                    <a:pt x="883" y="3202"/>
                  </a:lnTo>
                  <a:lnTo>
                    <a:pt x="1039" y="3273"/>
                  </a:lnTo>
                  <a:lnTo>
                    <a:pt x="1196" y="3330"/>
                  </a:lnTo>
                  <a:lnTo>
                    <a:pt x="1352" y="3373"/>
                  </a:lnTo>
                  <a:lnTo>
                    <a:pt x="1523" y="3401"/>
                  </a:lnTo>
                  <a:lnTo>
                    <a:pt x="1865" y="3401"/>
                  </a:lnTo>
                  <a:lnTo>
                    <a:pt x="2035" y="3373"/>
                  </a:lnTo>
                  <a:lnTo>
                    <a:pt x="2206" y="3330"/>
                  </a:lnTo>
                  <a:lnTo>
                    <a:pt x="2363" y="3273"/>
                  </a:lnTo>
                  <a:lnTo>
                    <a:pt x="2505" y="3202"/>
                  </a:lnTo>
                  <a:lnTo>
                    <a:pt x="2647" y="3116"/>
                  </a:lnTo>
                  <a:lnTo>
                    <a:pt x="2775" y="3017"/>
                  </a:lnTo>
                  <a:lnTo>
                    <a:pt x="2903" y="2903"/>
                  </a:lnTo>
                  <a:lnTo>
                    <a:pt x="3003" y="2789"/>
                  </a:lnTo>
                  <a:lnTo>
                    <a:pt x="3103" y="2661"/>
                  </a:lnTo>
                  <a:lnTo>
                    <a:pt x="3188" y="2519"/>
                  </a:lnTo>
                  <a:lnTo>
                    <a:pt x="3259" y="2362"/>
                  </a:lnTo>
                  <a:lnTo>
                    <a:pt x="3316" y="2206"/>
                  </a:lnTo>
                  <a:lnTo>
                    <a:pt x="3359" y="2049"/>
                  </a:lnTo>
                  <a:lnTo>
                    <a:pt x="3387" y="1878"/>
                  </a:lnTo>
                  <a:lnTo>
                    <a:pt x="3401" y="1708"/>
                  </a:lnTo>
                  <a:lnTo>
                    <a:pt x="3387" y="1523"/>
                  </a:lnTo>
                  <a:lnTo>
                    <a:pt x="3359" y="1366"/>
                  </a:lnTo>
                  <a:lnTo>
                    <a:pt x="3316" y="1195"/>
                  </a:lnTo>
                  <a:lnTo>
                    <a:pt x="3259" y="1039"/>
                  </a:lnTo>
                  <a:lnTo>
                    <a:pt x="3188" y="897"/>
                  </a:lnTo>
                  <a:lnTo>
                    <a:pt x="3103" y="754"/>
                  </a:lnTo>
                  <a:lnTo>
                    <a:pt x="3003" y="626"/>
                  </a:lnTo>
                  <a:lnTo>
                    <a:pt x="2903" y="498"/>
                  </a:lnTo>
                  <a:lnTo>
                    <a:pt x="2775" y="384"/>
                  </a:lnTo>
                  <a:lnTo>
                    <a:pt x="2647" y="285"/>
                  </a:lnTo>
                  <a:lnTo>
                    <a:pt x="2505" y="213"/>
                  </a:lnTo>
                  <a:lnTo>
                    <a:pt x="2363" y="128"/>
                  </a:lnTo>
                  <a:lnTo>
                    <a:pt x="2206" y="71"/>
                  </a:lnTo>
                  <a:lnTo>
                    <a:pt x="2035" y="43"/>
                  </a:lnTo>
                  <a:lnTo>
                    <a:pt x="1865" y="14"/>
                  </a:lnTo>
                  <a:lnTo>
                    <a:pt x="1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2987573" y="2374294"/>
              <a:ext cx="145461" cy="146060"/>
            </a:xfrm>
            <a:custGeom>
              <a:avLst/>
              <a:gdLst/>
              <a:ahLst/>
              <a:cxnLst/>
              <a:rect l="l" t="t" r="r" b="b"/>
              <a:pathLst>
                <a:path w="3402" h="3416" extrusionOk="0">
                  <a:moveTo>
                    <a:pt x="1708" y="0"/>
                  </a:moveTo>
                  <a:lnTo>
                    <a:pt x="1537" y="14"/>
                  </a:lnTo>
                  <a:lnTo>
                    <a:pt x="1366" y="43"/>
                  </a:lnTo>
                  <a:lnTo>
                    <a:pt x="1196" y="85"/>
                  </a:lnTo>
                  <a:lnTo>
                    <a:pt x="1039" y="142"/>
                  </a:lnTo>
                  <a:lnTo>
                    <a:pt x="897" y="213"/>
                  </a:lnTo>
                  <a:lnTo>
                    <a:pt x="754" y="299"/>
                  </a:lnTo>
                  <a:lnTo>
                    <a:pt x="626" y="398"/>
                  </a:lnTo>
                  <a:lnTo>
                    <a:pt x="498" y="498"/>
                  </a:lnTo>
                  <a:lnTo>
                    <a:pt x="384" y="626"/>
                  </a:lnTo>
                  <a:lnTo>
                    <a:pt x="299" y="754"/>
                  </a:lnTo>
                  <a:lnTo>
                    <a:pt x="214" y="897"/>
                  </a:lnTo>
                  <a:lnTo>
                    <a:pt x="143" y="1039"/>
                  </a:lnTo>
                  <a:lnTo>
                    <a:pt x="86" y="1195"/>
                  </a:lnTo>
                  <a:lnTo>
                    <a:pt x="43" y="1366"/>
                  </a:lnTo>
                  <a:lnTo>
                    <a:pt x="15" y="1537"/>
                  </a:lnTo>
                  <a:lnTo>
                    <a:pt x="0" y="1708"/>
                  </a:lnTo>
                  <a:lnTo>
                    <a:pt x="15" y="1878"/>
                  </a:lnTo>
                  <a:lnTo>
                    <a:pt x="43" y="2049"/>
                  </a:lnTo>
                  <a:lnTo>
                    <a:pt x="86" y="2220"/>
                  </a:lnTo>
                  <a:lnTo>
                    <a:pt x="143" y="2376"/>
                  </a:lnTo>
                  <a:lnTo>
                    <a:pt x="214" y="2519"/>
                  </a:lnTo>
                  <a:lnTo>
                    <a:pt x="299" y="2661"/>
                  </a:lnTo>
                  <a:lnTo>
                    <a:pt x="384" y="2789"/>
                  </a:lnTo>
                  <a:lnTo>
                    <a:pt x="498" y="2917"/>
                  </a:lnTo>
                  <a:lnTo>
                    <a:pt x="626" y="3017"/>
                  </a:lnTo>
                  <a:lnTo>
                    <a:pt x="754" y="3116"/>
                  </a:lnTo>
                  <a:lnTo>
                    <a:pt x="897" y="3202"/>
                  </a:lnTo>
                  <a:lnTo>
                    <a:pt x="1039" y="3273"/>
                  </a:lnTo>
                  <a:lnTo>
                    <a:pt x="1196" y="3330"/>
                  </a:lnTo>
                  <a:lnTo>
                    <a:pt x="1366" y="3373"/>
                  </a:lnTo>
                  <a:lnTo>
                    <a:pt x="1537" y="3401"/>
                  </a:lnTo>
                  <a:lnTo>
                    <a:pt x="1708" y="3415"/>
                  </a:lnTo>
                  <a:lnTo>
                    <a:pt x="1879" y="3401"/>
                  </a:lnTo>
                  <a:lnTo>
                    <a:pt x="2049" y="3373"/>
                  </a:lnTo>
                  <a:lnTo>
                    <a:pt x="2206" y="3330"/>
                  </a:lnTo>
                  <a:lnTo>
                    <a:pt x="2362" y="3273"/>
                  </a:lnTo>
                  <a:lnTo>
                    <a:pt x="2519" y="3202"/>
                  </a:lnTo>
                  <a:lnTo>
                    <a:pt x="2661" y="3116"/>
                  </a:lnTo>
                  <a:lnTo>
                    <a:pt x="2789" y="3017"/>
                  </a:lnTo>
                  <a:lnTo>
                    <a:pt x="2903" y="2917"/>
                  </a:lnTo>
                  <a:lnTo>
                    <a:pt x="3017" y="2789"/>
                  </a:lnTo>
                  <a:lnTo>
                    <a:pt x="3117" y="2661"/>
                  </a:lnTo>
                  <a:lnTo>
                    <a:pt x="3202" y="2519"/>
                  </a:lnTo>
                  <a:lnTo>
                    <a:pt x="3273" y="2376"/>
                  </a:lnTo>
                  <a:lnTo>
                    <a:pt x="3330" y="2220"/>
                  </a:lnTo>
                  <a:lnTo>
                    <a:pt x="3373" y="2049"/>
                  </a:lnTo>
                  <a:lnTo>
                    <a:pt x="3401" y="1878"/>
                  </a:lnTo>
                  <a:lnTo>
                    <a:pt x="3401" y="1708"/>
                  </a:lnTo>
                  <a:lnTo>
                    <a:pt x="3401" y="1537"/>
                  </a:lnTo>
                  <a:lnTo>
                    <a:pt x="3373" y="1366"/>
                  </a:lnTo>
                  <a:lnTo>
                    <a:pt x="3330" y="1195"/>
                  </a:lnTo>
                  <a:lnTo>
                    <a:pt x="3273" y="1039"/>
                  </a:lnTo>
                  <a:lnTo>
                    <a:pt x="3202" y="897"/>
                  </a:lnTo>
                  <a:lnTo>
                    <a:pt x="3117" y="754"/>
                  </a:lnTo>
                  <a:lnTo>
                    <a:pt x="3017" y="626"/>
                  </a:lnTo>
                  <a:lnTo>
                    <a:pt x="2903" y="498"/>
                  </a:lnTo>
                  <a:lnTo>
                    <a:pt x="2789" y="398"/>
                  </a:lnTo>
                  <a:lnTo>
                    <a:pt x="2661" y="299"/>
                  </a:lnTo>
                  <a:lnTo>
                    <a:pt x="2519" y="213"/>
                  </a:lnTo>
                  <a:lnTo>
                    <a:pt x="2362" y="142"/>
                  </a:lnTo>
                  <a:lnTo>
                    <a:pt x="2206" y="85"/>
                  </a:lnTo>
                  <a:lnTo>
                    <a:pt x="2049" y="43"/>
                  </a:lnTo>
                  <a:lnTo>
                    <a:pt x="1879" y="14"/>
                  </a:lnTo>
                  <a:lnTo>
                    <a:pt x="17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4011527" y="1180122"/>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61" name="Google Shape;561;p20"/>
            <p:cNvSpPr/>
            <p:nvPr/>
          </p:nvSpPr>
          <p:spPr>
            <a:xfrm>
              <a:off x="4193394" y="3606032"/>
              <a:ext cx="784800" cy="784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 name="Google Shape;562;p20"/>
            <p:cNvGrpSpPr/>
            <p:nvPr/>
          </p:nvGrpSpPr>
          <p:grpSpPr>
            <a:xfrm>
              <a:off x="4346413" y="3811704"/>
              <a:ext cx="472142" cy="472112"/>
              <a:chOff x="-44504221" y="3305503"/>
              <a:chExt cx="300900" cy="300900"/>
            </a:xfrm>
          </p:grpSpPr>
          <p:sp>
            <p:nvSpPr>
              <p:cNvPr id="563" name="Google Shape;563;p20"/>
              <p:cNvSpPr/>
              <p:nvPr/>
            </p:nvSpPr>
            <p:spPr>
              <a:xfrm>
                <a:off x="-44504221" y="3305503"/>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44408004" y="3417326"/>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566" name="Google Shape;566;p20"/>
          <p:cNvGrpSpPr/>
          <p:nvPr/>
        </p:nvGrpSpPr>
        <p:grpSpPr>
          <a:xfrm>
            <a:off x="4280401" y="3042675"/>
            <a:ext cx="4403779" cy="2100825"/>
            <a:chOff x="4280401" y="3042675"/>
            <a:chExt cx="4403779" cy="2100825"/>
          </a:xfrm>
        </p:grpSpPr>
        <p:sp>
          <p:nvSpPr>
            <p:cNvPr id="567" name="Google Shape;567;p20"/>
            <p:cNvSpPr/>
            <p:nvPr/>
          </p:nvSpPr>
          <p:spPr>
            <a:xfrm>
              <a:off x="7514630" y="3042675"/>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sp>
          <p:nvSpPr>
            <p:cNvPr id="568" name="Google Shape;568;p20"/>
            <p:cNvSpPr txBox="1"/>
            <p:nvPr/>
          </p:nvSpPr>
          <p:spPr>
            <a:xfrm>
              <a:off x="6949580" y="3791397"/>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rgbClr val="000000"/>
                  </a:solidFill>
                  <a:latin typeface="Fira Sans Extra Condensed"/>
                  <a:ea typeface="Fira Sans Extra Condensed"/>
                  <a:cs typeface="Fira Sans Extra Condensed"/>
                  <a:sym typeface="Fira Sans Extra Condensed"/>
                </a:rPr>
                <a:t>Modeling</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4" name="Google Shape;567;p20">
              <a:extLst>
                <a:ext uri="{FF2B5EF4-FFF2-40B4-BE49-F238E27FC236}">
                  <a16:creationId xmlns:a16="http://schemas.microsoft.com/office/drawing/2014/main" id="{EF6A2646-66DD-6586-2D76-27611C995785}"/>
                </a:ext>
              </a:extLst>
            </p:cNvPr>
            <p:cNvSpPr/>
            <p:nvPr/>
          </p:nvSpPr>
          <p:spPr>
            <a:xfrm flipH="1">
              <a:off x="4280401" y="4507666"/>
              <a:ext cx="621634" cy="635834"/>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lt1"/>
                  </a:solidFill>
                  <a:latin typeface="Fira Sans Extra Condensed"/>
                  <a:ea typeface="Fira Sans Extra Condensed"/>
                  <a:cs typeface="Fira Sans Extra Condensed"/>
                  <a:sym typeface="Fira Sans Extra Condensed"/>
                </a:rPr>
                <a:t>5</a:t>
              </a:r>
              <a:endParaRPr sz="1800" b="1" dirty="0">
                <a:solidFill>
                  <a:schemeClr val="lt1"/>
                </a:solidFill>
                <a:latin typeface="Fira Sans Extra Condensed"/>
                <a:ea typeface="Fira Sans Extra Condensed"/>
                <a:cs typeface="Fira Sans Extra Condensed"/>
                <a:sym typeface="Fira Sans Extra Condensed"/>
              </a:endParaRPr>
            </a:p>
          </p:txBody>
        </p:sp>
        <p:sp>
          <p:nvSpPr>
            <p:cNvPr id="16" name="Google Shape;568;p20">
              <a:extLst>
                <a:ext uri="{FF2B5EF4-FFF2-40B4-BE49-F238E27FC236}">
                  <a16:creationId xmlns:a16="http://schemas.microsoft.com/office/drawing/2014/main" id="{32BA5E50-8316-92E7-1D86-BAB4825781CA}"/>
                </a:ext>
              </a:extLst>
            </p:cNvPr>
            <p:cNvSpPr txBox="1"/>
            <p:nvPr/>
          </p:nvSpPr>
          <p:spPr>
            <a:xfrm rot="10800000" flipV="1">
              <a:off x="4420753" y="4683993"/>
              <a:ext cx="2098882" cy="45642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latin typeface="Fira Sans Extra Condensed"/>
                  <a:ea typeface="Fira Sans Extra Condensed"/>
                  <a:cs typeface="Fira Sans Extra Condensed"/>
                  <a:sym typeface="Fira Sans Extra Condensed"/>
                </a:rPr>
                <a:t>Evaluation</a:t>
              </a:r>
              <a:endParaRPr sz="1800" b="1" dirty="0">
                <a:solidFill>
                  <a:srgbClr val="000000"/>
                </a:solidFill>
                <a:latin typeface="Fira Sans Extra Condensed"/>
                <a:ea typeface="Fira Sans Extra Condensed"/>
                <a:cs typeface="Fira Sans Extra Condensed"/>
                <a:sym typeface="Fira Sans Extra Condensed"/>
              </a:endParaRPr>
            </a:p>
          </p:txBody>
        </p:sp>
      </p:grpSp>
      <p:grpSp>
        <p:nvGrpSpPr>
          <p:cNvPr id="570" name="Google Shape;570;p20"/>
          <p:cNvGrpSpPr/>
          <p:nvPr/>
        </p:nvGrpSpPr>
        <p:grpSpPr>
          <a:xfrm>
            <a:off x="6949580" y="1001783"/>
            <a:ext cx="1734600" cy="1114992"/>
            <a:chOff x="6949580" y="1001783"/>
            <a:chExt cx="1734600" cy="1114992"/>
          </a:xfrm>
        </p:grpSpPr>
        <p:sp>
          <p:nvSpPr>
            <p:cNvPr id="571" name="Google Shape;571;p20"/>
            <p:cNvSpPr/>
            <p:nvPr/>
          </p:nvSpPr>
          <p:spPr>
            <a:xfrm>
              <a:off x="7514630" y="1001783"/>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572" name="Google Shape;572;p20"/>
            <p:cNvSpPr txBox="1"/>
            <p:nvPr/>
          </p:nvSpPr>
          <p:spPr>
            <a:xfrm>
              <a:off x="6949580" y="1784975"/>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latin typeface="Fira Sans Extra Condensed"/>
                  <a:ea typeface="Fira Sans Extra Condensed"/>
                  <a:cs typeface="Fira Sans Extra Condensed"/>
                  <a:sym typeface="Fira Sans Extra Condensed"/>
                </a:rPr>
                <a:t>Data Preprocessing</a:t>
              </a:r>
              <a:endParaRPr sz="1800" b="1" dirty="0">
                <a:solidFill>
                  <a:srgbClr val="000000"/>
                </a:solidFill>
                <a:latin typeface="Fira Sans Extra Condensed"/>
                <a:ea typeface="Fira Sans Extra Condensed"/>
                <a:cs typeface="Fira Sans Extra Condensed"/>
                <a:sym typeface="Fira Sans Extra Condensed"/>
              </a:endParaRPr>
            </a:p>
          </p:txBody>
        </p:sp>
      </p:grpSp>
      <p:grpSp>
        <p:nvGrpSpPr>
          <p:cNvPr id="574" name="Google Shape;574;p20"/>
          <p:cNvGrpSpPr/>
          <p:nvPr/>
        </p:nvGrpSpPr>
        <p:grpSpPr>
          <a:xfrm>
            <a:off x="381814" y="980918"/>
            <a:ext cx="2052748" cy="1114992"/>
            <a:chOff x="456753" y="1001783"/>
            <a:chExt cx="1734600" cy="1114992"/>
          </a:xfrm>
        </p:grpSpPr>
        <p:sp>
          <p:nvSpPr>
            <p:cNvPr id="575" name="Google Shape;575;p20"/>
            <p:cNvSpPr/>
            <p:nvPr/>
          </p:nvSpPr>
          <p:spPr>
            <a:xfrm>
              <a:off x="1021803" y="1001783"/>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sp>
          <p:nvSpPr>
            <p:cNvPr id="576" name="Google Shape;576;p20"/>
            <p:cNvSpPr txBox="1"/>
            <p:nvPr/>
          </p:nvSpPr>
          <p:spPr>
            <a:xfrm>
              <a:off x="456753" y="1784975"/>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latin typeface="Fira Sans Extra Condensed Black" panose="020B0A03050000020004" pitchFamily="34" charset="0"/>
                  <a:ea typeface="Roboto" panose="02000000000000000000" pitchFamily="2" charset="0"/>
                  <a:cs typeface="Roboto" panose="02000000000000000000" pitchFamily="2" charset="0"/>
                </a:rPr>
                <a:t>Data Collection </a:t>
              </a:r>
              <a:endParaRPr sz="1600" b="1" dirty="0">
                <a:solidFill>
                  <a:srgbClr val="000000"/>
                </a:solidFill>
                <a:latin typeface="Fira Sans Extra Condensed Black" panose="020B0A03050000020004" pitchFamily="34" charset="0"/>
                <a:ea typeface="Fira Sans Extra Condensed"/>
                <a:cs typeface="Fira Sans Extra Condensed"/>
                <a:sym typeface="Fira Sans Extra Condensed"/>
              </a:endParaRPr>
            </a:p>
          </p:txBody>
        </p:sp>
      </p:grpSp>
      <p:grpSp>
        <p:nvGrpSpPr>
          <p:cNvPr id="578" name="Google Shape;578;p20"/>
          <p:cNvGrpSpPr/>
          <p:nvPr/>
        </p:nvGrpSpPr>
        <p:grpSpPr>
          <a:xfrm>
            <a:off x="467348" y="3042675"/>
            <a:ext cx="1734600" cy="1205385"/>
            <a:chOff x="467348" y="3042675"/>
            <a:chExt cx="1734600" cy="1205385"/>
          </a:xfrm>
        </p:grpSpPr>
        <p:sp>
          <p:nvSpPr>
            <p:cNvPr id="579" name="Google Shape;579;p20"/>
            <p:cNvSpPr/>
            <p:nvPr/>
          </p:nvSpPr>
          <p:spPr>
            <a:xfrm>
              <a:off x="1021803" y="3042675"/>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580" name="Google Shape;580;p20"/>
            <p:cNvSpPr txBox="1"/>
            <p:nvPr/>
          </p:nvSpPr>
          <p:spPr>
            <a:xfrm>
              <a:off x="467348" y="3916260"/>
              <a:ext cx="1734600" cy="331800"/>
            </a:xfrm>
            <a:prstGeom prst="rect">
              <a:avLst/>
            </a:prstGeom>
            <a:noFill/>
            <a:ln>
              <a:noFill/>
            </a:ln>
          </p:spPr>
          <p:txBody>
            <a:bodyPr spcFirstLastPara="1" wrap="square" lIns="91425" tIns="91425" rIns="91425" bIns="91425" anchor="ctr" anchorCtr="0">
              <a:noAutofit/>
            </a:bodyPr>
            <a:lstStyle/>
            <a:p>
              <a:pPr algn="ctr"/>
              <a:r>
                <a:rPr lang="en-US" sz="1800" b="1" dirty="0">
                  <a:latin typeface="Fira Sans Extra Condensed Black" panose="020B0A03050000020004" pitchFamily="34" charset="0"/>
                  <a:ea typeface="Roboto" panose="02000000000000000000" pitchFamily="2" charset="0"/>
                  <a:cs typeface="Roboto" panose="02000000000000000000" pitchFamily="2" charset="0"/>
                </a:rPr>
                <a:t>Data Visualization</a:t>
              </a:r>
            </a:p>
          </p:txBody>
        </p:sp>
      </p:grpSp>
      <p:cxnSp>
        <p:nvCxnSpPr>
          <p:cNvPr id="582" name="Google Shape;582;p20"/>
          <p:cNvCxnSpPr>
            <a:cxnSpLocks/>
            <a:stCxn id="560" idx="2"/>
            <a:endCxn id="575" idx="6"/>
          </p:cNvCxnSpPr>
          <p:nvPr/>
        </p:nvCxnSpPr>
        <p:spPr>
          <a:xfrm rot="10800000">
            <a:off x="1765874" y="1283169"/>
            <a:ext cx="2178328" cy="10087"/>
          </a:xfrm>
          <a:prstGeom prst="bentConnector3">
            <a:avLst>
              <a:gd name="adj1" fmla="val 50000"/>
            </a:avLst>
          </a:prstGeom>
          <a:noFill/>
          <a:ln w="9525" cap="flat" cmpd="sng">
            <a:solidFill>
              <a:schemeClr val="dk2"/>
            </a:solidFill>
            <a:prstDash val="solid"/>
            <a:round/>
            <a:headEnd type="oval" w="med" len="med"/>
            <a:tailEnd type="none" w="med" len="med"/>
          </a:ln>
        </p:spPr>
      </p:cxnSp>
      <p:cxnSp>
        <p:nvCxnSpPr>
          <p:cNvPr id="583" name="Google Shape;583;p20"/>
          <p:cNvCxnSpPr>
            <a:stCxn id="579" idx="6"/>
            <a:endCxn id="530" idx="2"/>
          </p:cNvCxnSpPr>
          <p:nvPr/>
        </p:nvCxnSpPr>
        <p:spPr>
          <a:xfrm flipV="1">
            <a:off x="1626303" y="3148143"/>
            <a:ext cx="916346" cy="196782"/>
          </a:xfrm>
          <a:prstGeom prst="bentConnector3">
            <a:avLst>
              <a:gd name="adj1" fmla="val 50000"/>
            </a:avLst>
          </a:prstGeom>
          <a:noFill/>
          <a:ln w="9525" cap="flat" cmpd="sng">
            <a:solidFill>
              <a:schemeClr val="dk2"/>
            </a:solidFill>
            <a:prstDash val="solid"/>
            <a:round/>
            <a:headEnd type="none" w="med" len="med"/>
            <a:tailEnd type="oval" w="med" len="med"/>
          </a:ln>
        </p:spPr>
      </p:cxnSp>
      <p:cxnSp>
        <p:nvCxnSpPr>
          <p:cNvPr id="584" name="Google Shape;584;p20"/>
          <p:cNvCxnSpPr>
            <a:stCxn id="571" idx="2"/>
            <a:endCxn id="531" idx="6"/>
          </p:cNvCxnSpPr>
          <p:nvPr/>
        </p:nvCxnSpPr>
        <p:spPr>
          <a:xfrm rot="10800000" flipV="1">
            <a:off x="6446254" y="1304032"/>
            <a:ext cx="1068376" cy="722735"/>
          </a:xfrm>
          <a:prstGeom prst="bentConnector3">
            <a:avLst>
              <a:gd name="adj1" fmla="val 50000"/>
            </a:avLst>
          </a:prstGeom>
          <a:noFill/>
          <a:ln w="9525" cap="flat" cmpd="sng">
            <a:solidFill>
              <a:schemeClr val="dk2"/>
            </a:solidFill>
            <a:prstDash val="solid"/>
            <a:round/>
            <a:headEnd type="none" w="med" len="med"/>
            <a:tailEnd type="oval" w="med" len="med"/>
          </a:ln>
        </p:spPr>
      </p:cxnSp>
      <p:pic>
        <p:nvPicPr>
          <p:cNvPr id="2" name="Picture 1" descr="A picture containing text, screenshot, diagram, circle&#10;&#10;Description automatically generated">
            <a:extLst>
              <a:ext uri="{FF2B5EF4-FFF2-40B4-BE49-F238E27FC236}">
                <a16:creationId xmlns:a16="http://schemas.microsoft.com/office/drawing/2014/main" id="{E63A9046-F64F-6404-2A79-ABCC03AC122F}"/>
              </a:ext>
            </a:extLst>
          </p:cNvPr>
          <p:cNvPicPr>
            <a:picLocks noChangeAspect="1"/>
          </p:cNvPicPr>
          <p:nvPr/>
        </p:nvPicPr>
        <p:blipFill>
          <a:blip r:embed="rId3"/>
          <a:stretch>
            <a:fillRect/>
          </a:stretch>
        </p:blipFill>
        <p:spPr>
          <a:xfrm>
            <a:off x="3702715" y="1881992"/>
            <a:ext cx="1791619" cy="1672178"/>
          </a:xfrm>
          <a:prstGeom prst="rect">
            <a:avLst/>
          </a:prstGeom>
          <a:solidFill>
            <a:schemeClr val="tx1"/>
          </a:solidFill>
          <a:ln w="15875">
            <a:solidFill>
              <a:schemeClr val="tx1"/>
            </a:solidFill>
          </a:ln>
        </p:spPr>
      </p:pic>
      <p:cxnSp>
        <p:nvCxnSpPr>
          <p:cNvPr id="7" name="Google Shape;584;p20">
            <a:extLst>
              <a:ext uri="{FF2B5EF4-FFF2-40B4-BE49-F238E27FC236}">
                <a16:creationId xmlns:a16="http://schemas.microsoft.com/office/drawing/2014/main" id="{FBF4ADE9-B6C6-4D76-8D7C-D4E7D3CDDE6C}"/>
              </a:ext>
            </a:extLst>
          </p:cNvPr>
          <p:cNvCxnSpPr>
            <a:cxnSpLocks/>
            <a:stCxn id="567" idx="2"/>
          </p:cNvCxnSpPr>
          <p:nvPr/>
        </p:nvCxnSpPr>
        <p:spPr>
          <a:xfrm rot="10800000" flipV="1">
            <a:off x="5680064" y="3344925"/>
            <a:ext cx="1834566" cy="40684"/>
          </a:xfrm>
          <a:prstGeom prst="bentConnector3">
            <a:avLst>
              <a:gd name="adj1" fmla="val 50000"/>
            </a:avLst>
          </a:prstGeom>
          <a:noFill/>
          <a:ln w="9525" cap="flat" cmpd="sng">
            <a:solidFill>
              <a:schemeClr val="dk2"/>
            </a:solidFill>
            <a:prstDash val="solid"/>
            <a:round/>
            <a:headEnd type="none" w="med" len="med"/>
            <a:tailEnd type="oval"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8"/>
          <p:cNvSpPr/>
          <p:nvPr/>
        </p:nvSpPr>
        <p:spPr>
          <a:xfrm>
            <a:off x="457199" y="1055914"/>
            <a:ext cx="8490857" cy="3676211"/>
          </a:xfrm>
          <a:prstGeom prst="roundRect">
            <a:avLst>
              <a:gd name="adj" fmla="val 14082"/>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ARCHITECTURE OVERVIEW</a:t>
            </a:r>
            <a:endParaRPr dirty="0"/>
          </a:p>
        </p:txBody>
      </p:sp>
      <p:sp>
        <p:nvSpPr>
          <p:cNvPr id="414" name="Google Shape;414;p18"/>
          <p:cNvSpPr/>
          <p:nvPr/>
        </p:nvSpPr>
        <p:spPr>
          <a:xfrm>
            <a:off x="1796338" y="3501400"/>
            <a:ext cx="230900" cy="230550"/>
          </a:xfrm>
          <a:custGeom>
            <a:avLst/>
            <a:gdLst/>
            <a:ahLst/>
            <a:cxnLst/>
            <a:rect l="l" t="t" r="r" b="b"/>
            <a:pathLst>
              <a:path w="9236" h="9222" fill="none" extrusionOk="0">
                <a:moveTo>
                  <a:pt x="9236" y="4611"/>
                </a:moveTo>
                <a:lnTo>
                  <a:pt x="9236" y="4611"/>
                </a:lnTo>
                <a:lnTo>
                  <a:pt x="9222" y="4838"/>
                </a:lnTo>
                <a:lnTo>
                  <a:pt x="9207" y="5080"/>
                </a:lnTo>
                <a:lnTo>
                  <a:pt x="9179" y="5308"/>
                </a:lnTo>
                <a:lnTo>
                  <a:pt x="9136" y="5536"/>
                </a:lnTo>
                <a:lnTo>
                  <a:pt x="9079" y="5763"/>
                </a:lnTo>
                <a:lnTo>
                  <a:pt x="9022" y="5977"/>
                </a:lnTo>
                <a:lnTo>
                  <a:pt x="8951" y="6190"/>
                </a:lnTo>
                <a:lnTo>
                  <a:pt x="8866" y="6404"/>
                </a:lnTo>
                <a:lnTo>
                  <a:pt x="8780" y="6603"/>
                </a:lnTo>
                <a:lnTo>
                  <a:pt x="8667" y="6802"/>
                </a:lnTo>
                <a:lnTo>
                  <a:pt x="8567" y="7001"/>
                </a:lnTo>
                <a:lnTo>
                  <a:pt x="8439" y="7186"/>
                </a:lnTo>
                <a:lnTo>
                  <a:pt x="8311" y="7371"/>
                </a:lnTo>
                <a:lnTo>
                  <a:pt x="8183" y="7542"/>
                </a:lnTo>
                <a:lnTo>
                  <a:pt x="8026" y="7713"/>
                </a:lnTo>
                <a:lnTo>
                  <a:pt x="7884" y="7869"/>
                </a:lnTo>
                <a:lnTo>
                  <a:pt x="7713" y="8026"/>
                </a:lnTo>
                <a:lnTo>
                  <a:pt x="7557" y="8168"/>
                </a:lnTo>
                <a:lnTo>
                  <a:pt x="7372" y="8310"/>
                </a:lnTo>
                <a:lnTo>
                  <a:pt x="7201" y="8439"/>
                </a:lnTo>
                <a:lnTo>
                  <a:pt x="7002" y="8552"/>
                </a:lnTo>
                <a:lnTo>
                  <a:pt x="6817" y="8666"/>
                </a:lnTo>
                <a:lnTo>
                  <a:pt x="6618" y="8766"/>
                </a:lnTo>
                <a:lnTo>
                  <a:pt x="6418" y="8865"/>
                </a:lnTo>
                <a:lnTo>
                  <a:pt x="6205" y="8937"/>
                </a:lnTo>
                <a:lnTo>
                  <a:pt x="5991" y="9008"/>
                </a:lnTo>
                <a:lnTo>
                  <a:pt x="5764" y="9079"/>
                </a:lnTo>
                <a:lnTo>
                  <a:pt x="5550" y="9122"/>
                </a:lnTo>
                <a:lnTo>
                  <a:pt x="5323" y="9164"/>
                </a:lnTo>
                <a:lnTo>
                  <a:pt x="5095" y="9193"/>
                </a:lnTo>
                <a:lnTo>
                  <a:pt x="4853" y="9221"/>
                </a:lnTo>
                <a:lnTo>
                  <a:pt x="4611" y="9221"/>
                </a:lnTo>
                <a:lnTo>
                  <a:pt x="4611" y="9221"/>
                </a:lnTo>
                <a:lnTo>
                  <a:pt x="4383" y="9221"/>
                </a:lnTo>
                <a:lnTo>
                  <a:pt x="4142" y="9193"/>
                </a:lnTo>
                <a:lnTo>
                  <a:pt x="3914" y="9164"/>
                </a:lnTo>
                <a:lnTo>
                  <a:pt x="3686" y="9122"/>
                </a:lnTo>
                <a:lnTo>
                  <a:pt x="3459" y="9079"/>
                </a:lnTo>
                <a:lnTo>
                  <a:pt x="3245" y="9008"/>
                </a:lnTo>
                <a:lnTo>
                  <a:pt x="3032" y="8937"/>
                </a:lnTo>
                <a:lnTo>
                  <a:pt x="2818" y="8865"/>
                </a:lnTo>
                <a:lnTo>
                  <a:pt x="2619" y="8766"/>
                </a:lnTo>
                <a:lnTo>
                  <a:pt x="2420" y="8666"/>
                </a:lnTo>
                <a:lnTo>
                  <a:pt x="2221" y="8552"/>
                </a:lnTo>
                <a:lnTo>
                  <a:pt x="2036" y="8439"/>
                </a:lnTo>
                <a:lnTo>
                  <a:pt x="1851" y="8310"/>
                </a:lnTo>
                <a:lnTo>
                  <a:pt x="1680" y="8168"/>
                </a:lnTo>
                <a:lnTo>
                  <a:pt x="1509" y="8026"/>
                </a:lnTo>
                <a:lnTo>
                  <a:pt x="1352" y="7869"/>
                </a:lnTo>
                <a:lnTo>
                  <a:pt x="1196" y="7713"/>
                </a:lnTo>
                <a:lnTo>
                  <a:pt x="1054" y="7542"/>
                </a:lnTo>
                <a:lnTo>
                  <a:pt x="926" y="7371"/>
                </a:lnTo>
                <a:lnTo>
                  <a:pt x="783" y="7186"/>
                </a:lnTo>
                <a:lnTo>
                  <a:pt x="669" y="7001"/>
                </a:lnTo>
                <a:lnTo>
                  <a:pt x="556" y="6802"/>
                </a:lnTo>
                <a:lnTo>
                  <a:pt x="456" y="6603"/>
                </a:lnTo>
                <a:lnTo>
                  <a:pt x="371" y="6404"/>
                </a:lnTo>
                <a:lnTo>
                  <a:pt x="285" y="6190"/>
                </a:lnTo>
                <a:lnTo>
                  <a:pt x="214" y="5977"/>
                </a:lnTo>
                <a:lnTo>
                  <a:pt x="143" y="5763"/>
                </a:lnTo>
                <a:lnTo>
                  <a:pt x="100" y="5536"/>
                </a:lnTo>
                <a:lnTo>
                  <a:pt x="58" y="5308"/>
                </a:lnTo>
                <a:lnTo>
                  <a:pt x="29" y="5080"/>
                </a:lnTo>
                <a:lnTo>
                  <a:pt x="15" y="4838"/>
                </a:lnTo>
                <a:lnTo>
                  <a:pt x="1" y="4611"/>
                </a:lnTo>
                <a:lnTo>
                  <a:pt x="1" y="4611"/>
                </a:lnTo>
                <a:lnTo>
                  <a:pt x="15" y="4369"/>
                </a:lnTo>
                <a:lnTo>
                  <a:pt x="29" y="4141"/>
                </a:lnTo>
                <a:lnTo>
                  <a:pt x="58" y="3899"/>
                </a:lnTo>
                <a:lnTo>
                  <a:pt x="100" y="3671"/>
                </a:lnTo>
                <a:lnTo>
                  <a:pt x="143" y="3458"/>
                </a:lnTo>
                <a:lnTo>
                  <a:pt x="214" y="3230"/>
                </a:lnTo>
                <a:lnTo>
                  <a:pt x="285" y="3017"/>
                </a:lnTo>
                <a:lnTo>
                  <a:pt x="371" y="2818"/>
                </a:lnTo>
                <a:lnTo>
                  <a:pt x="456" y="2604"/>
                </a:lnTo>
                <a:lnTo>
                  <a:pt x="556" y="2405"/>
                </a:lnTo>
                <a:lnTo>
                  <a:pt x="669" y="2220"/>
                </a:lnTo>
                <a:lnTo>
                  <a:pt x="783" y="2035"/>
                </a:lnTo>
                <a:lnTo>
                  <a:pt x="926" y="1850"/>
                </a:lnTo>
                <a:lnTo>
                  <a:pt x="1054" y="1679"/>
                </a:lnTo>
                <a:lnTo>
                  <a:pt x="1196" y="1509"/>
                </a:lnTo>
                <a:lnTo>
                  <a:pt x="1352" y="1352"/>
                </a:lnTo>
                <a:lnTo>
                  <a:pt x="1509" y="1195"/>
                </a:lnTo>
                <a:lnTo>
                  <a:pt x="1680" y="1053"/>
                </a:lnTo>
                <a:lnTo>
                  <a:pt x="1851" y="911"/>
                </a:lnTo>
                <a:lnTo>
                  <a:pt x="2036" y="783"/>
                </a:lnTo>
                <a:lnTo>
                  <a:pt x="2221" y="669"/>
                </a:lnTo>
                <a:lnTo>
                  <a:pt x="2420" y="555"/>
                </a:lnTo>
                <a:lnTo>
                  <a:pt x="2619" y="456"/>
                </a:lnTo>
                <a:lnTo>
                  <a:pt x="2818" y="356"/>
                </a:lnTo>
                <a:lnTo>
                  <a:pt x="3032" y="271"/>
                </a:lnTo>
                <a:lnTo>
                  <a:pt x="3245" y="199"/>
                </a:lnTo>
                <a:lnTo>
                  <a:pt x="3459" y="142"/>
                </a:lnTo>
                <a:lnTo>
                  <a:pt x="3686" y="86"/>
                </a:lnTo>
                <a:lnTo>
                  <a:pt x="3914" y="43"/>
                </a:lnTo>
                <a:lnTo>
                  <a:pt x="4142" y="14"/>
                </a:lnTo>
                <a:lnTo>
                  <a:pt x="4383" y="0"/>
                </a:lnTo>
                <a:lnTo>
                  <a:pt x="4611" y="0"/>
                </a:lnTo>
                <a:lnTo>
                  <a:pt x="4611" y="0"/>
                </a:lnTo>
                <a:lnTo>
                  <a:pt x="4853" y="0"/>
                </a:lnTo>
                <a:lnTo>
                  <a:pt x="5095" y="14"/>
                </a:lnTo>
                <a:lnTo>
                  <a:pt x="5323" y="43"/>
                </a:lnTo>
                <a:lnTo>
                  <a:pt x="5550" y="86"/>
                </a:lnTo>
                <a:lnTo>
                  <a:pt x="5764" y="142"/>
                </a:lnTo>
                <a:lnTo>
                  <a:pt x="5991" y="199"/>
                </a:lnTo>
                <a:lnTo>
                  <a:pt x="6205" y="271"/>
                </a:lnTo>
                <a:lnTo>
                  <a:pt x="6418" y="356"/>
                </a:lnTo>
                <a:lnTo>
                  <a:pt x="6618" y="456"/>
                </a:lnTo>
                <a:lnTo>
                  <a:pt x="6817" y="555"/>
                </a:lnTo>
                <a:lnTo>
                  <a:pt x="7002" y="669"/>
                </a:lnTo>
                <a:lnTo>
                  <a:pt x="7201" y="783"/>
                </a:lnTo>
                <a:lnTo>
                  <a:pt x="7372" y="911"/>
                </a:lnTo>
                <a:lnTo>
                  <a:pt x="7557" y="1053"/>
                </a:lnTo>
                <a:lnTo>
                  <a:pt x="7713" y="1195"/>
                </a:lnTo>
                <a:lnTo>
                  <a:pt x="7884" y="1352"/>
                </a:lnTo>
                <a:lnTo>
                  <a:pt x="8026" y="1509"/>
                </a:lnTo>
                <a:lnTo>
                  <a:pt x="8183" y="1679"/>
                </a:lnTo>
                <a:lnTo>
                  <a:pt x="8311" y="1850"/>
                </a:lnTo>
                <a:lnTo>
                  <a:pt x="8439" y="2035"/>
                </a:lnTo>
                <a:lnTo>
                  <a:pt x="8567" y="2220"/>
                </a:lnTo>
                <a:lnTo>
                  <a:pt x="8667" y="2405"/>
                </a:lnTo>
                <a:lnTo>
                  <a:pt x="8780" y="2604"/>
                </a:lnTo>
                <a:lnTo>
                  <a:pt x="8866" y="2818"/>
                </a:lnTo>
                <a:lnTo>
                  <a:pt x="8951" y="3017"/>
                </a:lnTo>
                <a:lnTo>
                  <a:pt x="9022" y="3230"/>
                </a:lnTo>
                <a:lnTo>
                  <a:pt x="9079" y="3458"/>
                </a:lnTo>
                <a:lnTo>
                  <a:pt x="9136" y="3671"/>
                </a:lnTo>
                <a:lnTo>
                  <a:pt x="9179" y="3899"/>
                </a:lnTo>
                <a:lnTo>
                  <a:pt x="9207" y="4141"/>
                </a:lnTo>
                <a:lnTo>
                  <a:pt x="9222" y="4369"/>
                </a:lnTo>
                <a:lnTo>
                  <a:pt x="9236" y="46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a:off x="1796338" y="3501400"/>
            <a:ext cx="164750" cy="142325"/>
          </a:xfrm>
          <a:custGeom>
            <a:avLst/>
            <a:gdLst/>
            <a:ahLst/>
            <a:cxnLst/>
            <a:rect l="l" t="t" r="r" b="b"/>
            <a:pathLst>
              <a:path w="6590" h="5693" fill="none" extrusionOk="0">
                <a:moveTo>
                  <a:pt x="4611" y="0"/>
                </a:moveTo>
                <a:lnTo>
                  <a:pt x="4611" y="0"/>
                </a:lnTo>
                <a:lnTo>
                  <a:pt x="4383" y="0"/>
                </a:ln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 y="4611"/>
                </a:lnTo>
                <a:lnTo>
                  <a:pt x="15" y="4881"/>
                </a:lnTo>
                <a:lnTo>
                  <a:pt x="29" y="5151"/>
                </a:lnTo>
                <a:lnTo>
                  <a:pt x="72" y="5422"/>
                </a:lnTo>
                <a:lnTo>
                  <a:pt x="129" y="569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589" y="427"/>
                </a:lnTo>
                <a:lnTo>
                  <a:pt x="6361" y="327"/>
                </a:lnTo>
                <a:lnTo>
                  <a:pt x="6120" y="242"/>
                </a:lnTo>
                <a:lnTo>
                  <a:pt x="5892" y="171"/>
                </a:lnTo>
                <a:lnTo>
                  <a:pt x="5636" y="114"/>
                </a:lnTo>
                <a:lnTo>
                  <a:pt x="5394" y="57"/>
                </a:lnTo>
                <a:lnTo>
                  <a:pt x="5138" y="29"/>
                </a:lnTo>
                <a:lnTo>
                  <a:pt x="4882" y="0"/>
                </a:lnTo>
                <a:lnTo>
                  <a:pt x="46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Google Shape;86;p18">
            <a:extLst>
              <a:ext uri="{FF2B5EF4-FFF2-40B4-BE49-F238E27FC236}">
                <a16:creationId xmlns:a16="http://schemas.microsoft.com/office/drawing/2014/main" id="{2ED1D0B0-0F50-C9AD-8FC1-BDC5F47CAE9C}"/>
              </a:ext>
            </a:extLst>
          </p:cNvPr>
          <p:cNvPicPr preferRelativeResize="0"/>
          <p:nvPr/>
        </p:nvPicPr>
        <p:blipFill rotWithShape="1">
          <a:blip r:embed="rId3">
            <a:alphaModFix/>
          </a:blip>
          <a:srcRect t="5660" b="3619"/>
          <a:stretch/>
        </p:blipFill>
        <p:spPr>
          <a:xfrm>
            <a:off x="1632857" y="1284514"/>
            <a:ext cx="6161314" cy="3211286"/>
          </a:xfrm>
          <a:prstGeom prst="rect">
            <a:avLst/>
          </a:prstGeom>
          <a:solidFill>
            <a:schemeClr val="tx1"/>
          </a:solidFill>
          <a:ln w="28575">
            <a:solidFill>
              <a:schemeClr val="tx1"/>
            </a:solidFill>
          </a:ln>
          <a:effectLst>
            <a:softEdge rad="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457200" y="308617"/>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Related Works</a:t>
            </a:r>
            <a:endParaRPr dirty="0"/>
          </a:p>
        </p:txBody>
      </p:sp>
      <p:grpSp>
        <p:nvGrpSpPr>
          <p:cNvPr id="594" name="Google Shape;594;p21"/>
          <p:cNvGrpSpPr/>
          <p:nvPr/>
        </p:nvGrpSpPr>
        <p:grpSpPr>
          <a:xfrm>
            <a:off x="6705578" y="1030908"/>
            <a:ext cx="1981191" cy="3701042"/>
            <a:chOff x="4572000" y="1208850"/>
            <a:chExt cx="1885951" cy="3523124"/>
          </a:xfrm>
        </p:grpSpPr>
        <p:sp>
          <p:nvSpPr>
            <p:cNvPr id="595" name="Google Shape;595;p21"/>
            <p:cNvSpPr/>
            <p:nvPr/>
          </p:nvSpPr>
          <p:spPr>
            <a:xfrm>
              <a:off x="5987719" y="3093832"/>
              <a:ext cx="119074" cy="819540"/>
            </a:xfrm>
            <a:custGeom>
              <a:avLst/>
              <a:gdLst/>
              <a:ahLst/>
              <a:cxnLst/>
              <a:rect l="l" t="t" r="r" b="b"/>
              <a:pathLst>
                <a:path w="3672" h="25273" extrusionOk="0">
                  <a:moveTo>
                    <a:pt x="313" y="0"/>
                  </a:moveTo>
                  <a:lnTo>
                    <a:pt x="0" y="25230"/>
                  </a:lnTo>
                  <a:lnTo>
                    <a:pt x="3344" y="25273"/>
                  </a:lnTo>
                  <a:lnTo>
                    <a:pt x="3672" y="43"/>
                  </a:lnTo>
                  <a:lnTo>
                    <a:pt x="313"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5803596" y="3038900"/>
              <a:ext cx="120014" cy="872170"/>
            </a:xfrm>
            <a:custGeom>
              <a:avLst/>
              <a:gdLst/>
              <a:ahLst/>
              <a:cxnLst/>
              <a:rect l="l" t="t" r="r" b="b"/>
              <a:pathLst>
                <a:path w="3701" h="26896" extrusionOk="0">
                  <a:moveTo>
                    <a:pt x="342" y="1"/>
                  </a:moveTo>
                  <a:lnTo>
                    <a:pt x="1" y="26853"/>
                  </a:lnTo>
                  <a:lnTo>
                    <a:pt x="3359" y="26895"/>
                  </a:lnTo>
                  <a:lnTo>
                    <a:pt x="3700" y="44"/>
                  </a:lnTo>
                  <a:lnTo>
                    <a:pt x="342"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1"/>
            <p:cNvSpPr/>
            <p:nvPr/>
          </p:nvSpPr>
          <p:spPr>
            <a:xfrm>
              <a:off x="5669768" y="2404422"/>
              <a:ext cx="257053" cy="311045"/>
            </a:xfrm>
            <a:custGeom>
              <a:avLst/>
              <a:gdLst/>
              <a:ahLst/>
              <a:cxnLst/>
              <a:rect l="l" t="t" r="r" b="b"/>
              <a:pathLst>
                <a:path w="7927" h="9592" extrusionOk="0">
                  <a:moveTo>
                    <a:pt x="2804" y="1"/>
                  </a:moveTo>
                  <a:lnTo>
                    <a:pt x="1" y="1851"/>
                  </a:lnTo>
                  <a:lnTo>
                    <a:pt x="5124" y="9592"/>
                  </a:lnTo>
                  <a:lnTo>
                    <a:pt x="7927" y="7742"/>
                  </a:lnTo>
                  <a:lnTo>
                    <a:pt x="2804"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1"/>
            <p:cNvSpPr/>
            <p:nvPr/>
          </p:nvSpPr>
          <p:spPr>
            <a:xfrm>
              <a:off x="5505976" y="2490258"/>
              <a:ext cx="267203" cy="326739"/>
            </a:xfrm>
            <a:custGeom>
              <a:avLst/>
              <a:gdLst/>
              <a:ahLst/>
              <a:cxnLst/>
              <a:rect l="l" t="t" r="r" b="b"/>
              <a:pathLst>
                <a:path w="8240" h="10076" extrusionOk="0">
                  <a:moveTo>
                    <a:pt x="2789" y="1"/>
                  </a:moveTo>
                  <a:lnTo>
                    <a:pt x="0" y="1850"/>
                  </a:lnTo>
                  <a:lnTo>
                    <a:pt x="5436" y="10075"/>
                  </a:lnTo>
                  <a:lnTo>
                    <a:pt x="8239" y="8225"/>
                  </a:lnTo>
                  <a:lnTo>
                    <a:pt x="2789"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1"/>
            <p:cNvSpPr/>
            <p:nvPr/>
          </p:nvSpPr>
          <p:spPr>
            <a:xfrm>
              <a:off x="5247562" y="2038055"/>
              <a:ext cx="546825" cy="546825"/>
            </a:xfrm>
            <a:custGeom>
              <a:avLst/>
              <a:gdLst/>
              <a:ahLst/>
              <a:cxnLst/>
              <a:rect l="l" t="t" r="r" b="b"/>
              <a:pathLst>
                <a:path w="16863" h="16863" extrusionOk="0">
                  <a:moveTo>
                    <a:pt x="8510" y="0"/>
                  </a:moveTo>
                  <a:lnTo>
                    <a:pt x="8097" y="14"/>
                  </a:lnTo>
                  <a:lnTo>
                    <a:pt x="7699" y="29"/>
                  </a:lnTo>
                  <a:lnTo>
                    <a:pt x="7286" y="86"/>
                  </a:lnTo>
                  <a:lnTo>
                    <a:pt x="6888" y="142"/>
                  </a:lnTo>
                  <a:lnTo>
                    <a:pt x="6489" y="228"/>
                  </a:lnTo>
                  <a:lnTo>
                    <a:pt x="6091" y="327"/>
                  </a:lnTo>
                  <a:lnTo>
                    <a:pt x="5692" y="456"/>
                  </a:lnTo>
                  <a:lnTo>
                    <a:pt x="5294" y="612"/>
                  </a:lnTo>
                  <a:lnTo>
                    <a:pt x="4910" y="769"/>
                  </a:lnTo>
                  <a:lnTo>
                    <a:pt x="4526" y="968"/>
                  </a:lnTo>
                  <a:lnTo>
                    <a:pt x="4156" y="1167"/>
                  </a:lnTo>
                  <a:lnTo>
                    <a:pt x="3786" y="1395"/>
                  </a:lnTo>
                  <a:lnTo>
                    <a:pt x="3430" y="1651"/>
                  </a:lnTo>
                  <a:lnTo>
                    <a:pt x="3088" y="1907"/>
                  </a:lnTo>
                  <a:lnTo>
                    <a:pt x="2775" y="2192"/>
                  </a:lnTo>
                  <a:lnTo>
                    <a:pt x="2462" y="2476"/>
                  </a:lnTo>
                  <a:lnTo>
                    <a:pt x="2178" y="2789"/>
                  </a:lnTo>
                  <a:lnTo>
                    <a:pt x="1907" y="3102"/>
                  </a:lnTo>
                  <a:lnTo>
                    <a:pt x="1651" y="3430"/>
                  </a:lnTo>
                  <a:lnTo>
                    <a:pt x="1409" y="3757"/>
                  </a:lnTo>
                  <a:lnTo>
                    <a:pt x="1196" y="4113"/>
                  </a:lnTo>
                  <a:lnTo>
                    <a:pt x="997" y="4468"/>
                  </a:lnTo>
                  <a:lnTo>
                    <a:pt x="812" y="4824"/>
                  </a:lnTo>
                  <a:lnTo>
                    <a:pt x="655" y="5194"/>
                  </a:lnTo>
                  <a:lnTo>
                    <a:pt x="499" y="5578"/>
                  </a:lnTo>
                  <a:lnTo>
                    <a:pt x="370" y="5963"/>
                  </a:lnTo>
                  <a:lnTo>
                    <a:pt x="271" y="6347"/>
                  </a:lnTo>
                  <a:lnTo>
                    <a:pt x="171" y="6745"/>
                  </a:lnTo>
                  <a:lnTo>
                    <a:pt x="100" y="7144"/>
                  </a:lnTo>
                  <a:lnTo>
                    <a:pt x="57" y="7542"/>
                  </a:lnTo>
                  <a:lnTo>
                    <a:pt x="15" y="7955"/>
                  </a:lnTo>
                  <a:lnTo>
                    <a:pt x="0" y="8353"/>
                  </a:lnTo>
                  <a:lnTo>
                    <a:pt x="15" y="8766"/>
                  </a:lnTo>
                  <a:lnTo>
                    <a:pt x="43" y="9164"/>
                  </a:lnTo>
                  <a:lnTo>
                    <a:pt x="86" y="9577"/>
                  </a:lnTo>
                  <a:lnTo>
                    <a:pt x="143" y="9975"/>
                  </a:lnTo>
                  <a:lnTo>
                    <a:pt x="228" y="10374"/>
                  </a:lnTo>
                  <a:lnTo>
                    <a:pt x="342" y="10786"/>
                  </a:lnTo>
                  <a:lnTo>
                    <a:pt x="470" y="11171"/>
                  </a:lnTo>
                  <a:lnTo>
                    <a:pt x="612" y="11569"/>
                  </a:lnTo>
                  <a:lnTo>
                    <a:pt x="783" y="11953"/>
                  </a:lnTo>
                  <a:lnTo>
                    <a:pt x="968" y="12338"/>
                  </a:lnTo>
                  <a:lnTo>
                    <a:pt x="1182" y="12708"/>
                  </a:lnTo>
                  <a:lnTo>
                    <a:pt x="1409" y="13078"/>
                  </a:lnTo>
                  <a:lnTo>
                    <a:pt x="1651" y="13433"/>
                  </a:lnTo>
                  <a:lnTo>
                    <a:pt x="1922" y="13775"/>
                  </a:lnTo>
                  <a:lnTo>
                    <a:pt x="2192" y="14102"/>
                  </a:lnTo>
                  <a:lnTo>
                    <a:pt x="2491" y="14401"/>
                  </a:lnTo>
                  <a:lnTo>
                    <a:pt x="2790" y="14685"/>
                  </a:lnTo>
                  <a:lnTo>
                    <a:pt x="3103" y="14956"/>
                  </a:lnTo>
                  <a:lnTo>
                    <a:pt x="3430" y="15212"/>
                  </a:lnTo>
                  <a:lnTo>
                    <a:pt x="3771" y="15454"/>
                  </a:lnTo>
                  <a:lnTo>
                    <a:pt x="4113" y="15667"/>
                  </a:lnTo>
                  <a:lnTo>
                    <a:pt x="4469" y="15867"/>
                  </a:lnTo>
                  <a:lnTo>
                    <a:pt x="4839" y="16052"/>
                  </a:lnTo>
                  <a:lnTo>
                    <a:pt x="5209" y="16222"/>
                  </a:lnTo>
                  <a:lnTo>
                    <a:pt x="5579" y="16365"/>
                  </a:lnTo>
                  <a:lnTo>
                    <a:pt x="5963" y="16493"/>
                  </a:lnTo>
                  <a:lnTo>
                    <a:pt x="6361" y="16592"/>
                  </a:lnTo>
                  <a:lnTo>
                    <a:pt x="6745" y="16692"/>
                  </a:lnTo>
                  <a:lnTo>
                    <a:pt x="7144" y="16763"/>
                  </a:lnTo>
                  <a:lnTo>
                    <a:pt x="7557" y="16806"/>
                  </a:lnTo>
                  <a:lnTo>
                    <a:pt x="7955" y="16848"/>
                  </a:lnTo>
                  <a:lnTo>
                    <a:pt x="8353" y="16863"/>
                  </a:lnTo>
                  <a:lnTo>
                    <a:pt x="8766" y="16848"/>
                  </a:lnTo>
                  <a:lnTo>
                    <a:pt x="9179" y="16834"/>
                  </a:lnTo>
                  <a:lnTo>
                    <a:pt x="9577" y="16777"/>
                  </a:lnTo>
                  <a:lnTo>
                    <a:pt x="9976" y="16720"/>
                  </a:lnTo>
                  <a:lnTo>
                    <a:pt x="10388" y="16635"/>
                  </a:lnTo>
                  <a:lnTo>
                    <a:pt x="10787" y="16521"/>
                  </a:lnTo>
                  <a:lnTo>
                    <a:pt x="11185" y="16407"/>
                  </a:lnTo>
                  <a:lnTo>
                    <a:pt x="11569" y="16251"/>
                  </a:lnTo>
                  <a:lnTo>
                    <a:pt x="11954" y="16094"/>
                  </a:lnTo>
                  <a:lnTo>
                    <a:pt x="12338" y="15895"/>
                  </a:lnTo>
                  <a:lnTo>
                    <a:pt x="12722" y="15696"/>
                  </a:lnTo>
                  <a:lnTo>
                    <a:pt x="13078" y="15454"/>
                  </a:lnTo>
                  <a:lnTo>
                    <a:pt x="13434" y="15212"/>
                  </a:lnTo>
                  <a:lnTo>
                    <a:pt x="13775" y="14956"/>
                  </a:lnTo>
                  <a:lnTo>
                    <a:pt x="14102" y="14671"/>
                  </a:lnTo>
                  <a:lnTo>
                    <a:pt x="14401" y="14387"/>
                  </a:lnTo>
                  <a:lnTo>
                    <a:pt x="14700" y="14074"/>
                  </a:lnTo>
                  <a:lnTo>
                    <a:pt x="14970" y="13761"/>
                  </a:lnTo>
                  <a:lnTo>
                    <a:pt x="15212" y="13433"/>
                  </a:lnTo>
                  <a:lnTo>
                    <a:pt x="15454" y="13092"/>
                  </a:lnTo>
                  <a:lnTo>
                    <a:pt x="15668" y="12750"/>
                  </a:lnTo>
                  <a:lnTo>
                    <a:pt x="15867" y="12394"/>
                  </a:lnTo>
                  <a:lnTo>
                    <a:pt x="16052" y="12039"/>
                  </a:lnTo>
                  <a:lnTo>
                    <a:pt x="16223" y="11655"/>
                  </a:lnTo>
                  <a:lnTo>
                    <a:pt x="16365" y="11285"/>
                  </a:lnTo>
                  <a:lnTo>
                    <a:pt x="16493" y="10900"/>
                  </a:lnTo>
                  <a:lnTo>
                    <a:pt x="16607" y="10502"/>
                  </a:lnTo>
                  <a:lnTo>
                    <a:pt x="16692" y="10118"/>
                  </a:lnTo>
                  <a:lnTo>
                    <a:pt x="16763" y="9719"/>
                  </a:lnTo>
                  <a:lnTo>
                    <a:pt x="16820" y="9321"/>
                  </a:lnTo>
                  <a:lnTo>
                    <a:pt x="16849" y="8908"/>
                  </a:lnTo>
                  <a:lnTo>
                    <a:pt x="16863" y="8510"/>
                  </a:lnTo>
                  <a:lnTo>
                    <a:pt x="16863" y="8097"/>
                  </a:lnTo>
                  <a:lnTo>
                    <a:pt x="16834" y="7699"/>
                  </a:lnTo>
                  <a:lnTo>
                    <a:pt x="16792" y="7286"/>
                  </a:lnTo>
                  <a:lnTo>
                    <a:pt x="16721" y="6887"/>
                  </a:lnTo>
                  <a:lnTo>
                    <a:pt x="16635" y="6475"/>
                  </a:lnTo>
                  <a:lnTo>
                    <a:pt x="16536" y="6076"/>
                  </a:lnTo>
                  <a:lnTo>
                    <a:pt x="16408" y="5678"/>
                  </a:lnTo>
                  <a:lnTo>
                    <a:pt x="16265" y="5294"/>
                  </a:lnTo>
                  <a:lnTo>
                    <a:pt x="16094" y="4910"/>
                  </a:lnTo>
                  <a:lnTo>
                    <a:pt x="15910" y="4525"/>
                  </a:lnTo>
                  <a:lnTo>
                    <a:pt x="15696" y="4155"/>
                  </a:lnTo>
                  <a:lnTo>
                    <a:pt x="15468" y="3785"/>
                  </a:lnTo>
                  <a:lnTo>
                    <a:pt x="15212" y="3430"/>
                  </a:lnTo>
                  <a:lnTo>
                    <a:pt x="14956" y="3088"/>
                  </a:lnTo>
                  <a:lnTo>
                    <a:pt x="14672" y="2761"/>
                  </a:lnTo>
                  <a:lnTo>
                    <a:pt x="14387" y="2462"/>
                  </a:lnTo>
                  <a:lnTo>
                    <a:pt x="14088" y="2177"/>
                  </a:lnTo>
                  <a:lnTo>
                    <a:pt x="13761" y="1907"/>
                  </a:lnTo>
                  <a:lnTo>
                    <a:pt x="13434" y="1651"/>
                  </a:lnTo>
                  <a:lnTo>
                    <a:pt x="13106" y="1409"/>
                  </a:lnTo>
                  <a:lnTo>
                    <a:pt x="12750" y="1196"/>
                  </a:lnTo>
                  <a:lnTo>
                    <a:pt x="12395" y="996"/>
                  </a:lnTo>
                  <a:lnTo>
                    <a:pt x="12039" y="811"/>
                  </a:lnTo>
                  <a:lnTo>
                    <a:pt x="11669" y="641"/>
                  </a:lnTo>
                  <a:lnTo>
                    <a:pt x="11285" y="498"/>
                  </a:lnTo>
                  <a:lnTo>
                    <a:pt x="10901" y="370"/>
                  </a:lnTo>
                  <a:lnTo>
                    <a:pt x="10516" y="256"/>
                  </a:lnTo>
                  <a:lnTo>
                    <a:pt x="10118" y="171"/>
                  </a:lnTo>
                  <a:lnTo>
                    <a:pt x="9720" y="100"/>
                  </a:lnTo>
                  <a:lnTo>
                    <a:pt x="9321" y="43"/>
                  </a:lnTo>
                  <a:lnTo>
                    <a:pt x="8908" y="14"/>
                  </a:lnTo>
                  <a:lnTo>
                    <a:pt x="85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1"/>
            <p:cNvSpPr/>
            <p:nvPr/>
          </p:nvSpPr>
          <p:spPr>
            <a:xfrm>
              <a:off x="5653165" y="2630539"/>
              <a:ext cx="546825" cy="546825"/>
            </a:xfrm>
            <a:custGeom>
              <a:avLst/>
              <a:gdLst/>
              <a:ahLst/>
              <a:cxnLst/>
              <a:rect l="l" t="t" r="r" b="b"/>
              <a:pathLst>
                <a:path w="16863" h="16863" extrusionOk="0">
                  <a:moveTo>
                    <a:pt x="8097" y="0"/>
                  </a:moveTo>
                  <a:lnTo>
                    <a:pt x="7699" y="29"/>
                  </a:lnTo>
                  <a:lnTo>
                    <a:pt x="7286" y="72"/>
                  </a:lnTo>
                  <a:lnTo>
                    <a:pt x="6888" y="143"/>
                  </a:lnTo>
                  <a:lnTo>
                    <a:pt x="6489" y="228"/>
                  </a:lnTo>
                  <a:lnTo>
                    <a:pt x="6091" y="328"/>
                  </a:lnTo>
                  <a:lnTo>
                    <a:pt x="5693" y="456"/>
                  </a:lnTo>
                  <a:lnTo>
                    <a:pt x="5294" y="598"/>
                  </a:lnTo>
                  <a:lnTo>
                    <a:pt x="4910" y="769"/>
                  </a:lnTo>
                  <a:lnTo>
                    <a:pt x="4526" y="954"/>
                  </a:lnTo>
                  <a:lnTo>
                    <a:pt x="4156" y="1167"/>
                  </a:lnTo>
                  <a:lnTo>
                    <a:pt x="3786" y="1395"/>
                  </a:lnTo>
                  <a:lnTo>
                    <a:pt x="3430" y="1651"/>
                  </a:lnTo>
                  <a:lnTo>
                    <a:pt x="3088" y="1907"/>
                  </a:lnTo>
                  <a:lnTo>
                    <a:pt x="2775" y="2192"/>
                  </a:lnTo>
                  <a:lnTo>
                    <a:pt x="2462" y="2476"/>
                  </a:lnTo>
                  <a:lnTo>
                    <a:pt x="2178" y="2775"/>
                  </a:lnTo>
                  <a:lnTo>
                    <a:pt x="1907" y="3103"/>
                  </a:lnTo>
                  <a:lnTo>
                    <a:pt x="1651" y="3430"/>
                  </a:lnTo>
                  <a:lnTo>
                    <a:pt x="1409" y="3757"/>
                  </a:lnTo>
                  <a:lnTo>
                    <a:pt x="1196" y="4113"/>
                  </a:lnTo>
                  <a:lnTo>
                    <a:pt x="997" y="4469"/>
                  </a:lnTo>
                  <a:lnTo>
                    <a:pt x="812" y="4824"/>
                  </a:lnTo>
                  <a:lnTo>
                    <a:pt x="655" y="5194"/>
                  </a:lnTo>
                  <a:lnTo>
                    <a:pt x="499" y="5579"/>
                  </a:lnTo>
                  <a:lnTo>
                    <a:pt x="371" y="5963"/>
                  </a:lnTo>
                  <a:lnTo>
                    <a:pt x="271" y="6347"/>
                  </a:lnTo>
                  <a:lnTo>
                    <a:pt x="171" y="6745"/>
                  </a:lnTo>
                  <a:lnTo>
                    <a:pt x="100" y="7144"/>
                  </a:lnTo>
                  <a:lnTo>
                    <a:pt x="57" y="7542"/>
                  </a:lnTo>
                  <a:lnTo>
                    <a:pt x="15" y="7955"/>
                  </a:lnTo>
                  <a:lnTo>
                    <a:pt x="1" y="8353"/>
                  </a:lnTo>
                  <a:lnTo>
                    <a:pt x="15" y="8766"/>
                  </a:lnTo>
                  <a:lnTo>
                    <a:pt x="43" y="9165"/>
                  </a:lnTo>
                  <a:lnTo>
                    <a:pt x="86" y="9577"/>
                  </a:lnTo>
                  <a:lnTo>
                    <a:pt x="143" y="9976"/>
                  </a:lnTo>
                  <a:lnTo>
                    <a:pt x="228" y="10374"/>
                  </a:lnTo>
                  <a:lnTo>
                    <a:pt x="342" y="10772"/>
                  </a:lnTo>
                  <a:lnTo>
                    <a:pt x="470" y="11171"/>
                  </a:lnTo>
                  <a:lnTo>
                    <a:pt x="612" y="11569"/>
                  </a:lnTo>
                  <a:lnTo>
                    <a:pt x="783" y="11954"/>
                  </a:lnTo>
                  <a:lnTo>
                    <a:pt x="968" y="12338"/>
                  </a:lnTo>
                  <a:lnTo>
                    <a:pt x="1182" y="12708"/>
                  </a:lnTo>
                  <a:lnTo>
                    <a:pt x="1409" y="13078"/>
                  </a:lnTo>
                  <a:lnTo>
                    <a:pt x="1651" y="13433"/>
                  </a:lnTo>
                  <a:lnTo>
                    <a:pt x="1922" y="13775"/>
                  </a:lnTo>
                  <a:lnTo>
                    <a:pt x="2192" y="14088"/>
                  </a:lnTo>
                  <a:lnTo>
                    <a:pt x="2491" y="14401"/>
                  </a:lnTo>
                  <a:lnTo>
                    <a:pt x="2790" y="14686"/>
                  </a:lnTo>
                  <a:lnTo>
                    <a:pt x="3103" y="14956"/>
                  </a:lnTo>
                  <a:lnTo>
                    <a:pt x="3430" y="15212"/>
                  </a:lnTo>
                  <a:lnTo>
                    <a:pt x="3771" y="15454"/>
                  </a:lnTo>
                  <a:lnTo>
                    <a:pt x="4113" y="15668"/>
                  </a:lnTo>
                  <a:lnTo>
                    <a:pt x="4469" y="15867"/>
                  </a:lnTo>
                  <a:lnTo>
                    <a:pt x="4839" y="16052"/>
                  </a:lnTo>
                  <a:lnTo>
                    <a:pt x="5209" y="16208"/>
                  </a:lnTo>
                  <a:lnTo>
                    <a:pt x="5579" y="16365"/>
                  </a:lnTo>
                  <a:lnTo>
                    <a:pt x="5963" y="16493"/>
                  </a:lnTo>
                  <a:lnTo>
                    <a:pt x="6361" y="16593"/>
                  </a:lnTo>
                  <a:lnTo>
                    <a:pt x="6746" y="16692"/>
                  </a:lnTo>
                  <a:lnTo>
                    <a:pt x="7144" y="16763"/>
                  </a:lnTo>
                  <a:lnTo>
                    <a:pt x="7557" y="16806"/>
                  </a:lnTo>
                  <a:lnTo>
                    <a:pt x="7955" y="16849"/>
                  </a:lnTo>
                  <a:lnTo>
                    <a:pt x="8354" y="16863"/>
                  </a:lnTo>
                  <a:lnTo>
                    <a:pt x="8766" y="16849"/>
                  </a:lnTo>
                  <a:lnTo>
                    <a:pt x="9179" y="16820"/>
                  </a:lnTo>
                  <a:lnTo>
                    <a:pt x="9577" y="16778"/>
                  </a:lnTo>
                  <a:lnTo>
                    <a:pt x="9976" y="16721"/>
                  </a:lnTo>
                  <a:lnTo>
                    <a:pt x="10388" y="16635"/>
                  </a:lnTo>
                  <a:lnTo>
                    <a:pt x="10787" y="16521"/>
                  </a:lnTo>
                  <a:lnTo>
                    <a:pt x="11185" y="16393"/>
                  </a:lnTo>
                  <a:lnTo>
                    <a:pt x="11569" y="16251"/>
                  </a:lnTo>
                  <a:lnTo>
                    <a:pt x="11954" y="16080"/>
                  </a:lnTo>
                  <a:lnTo>
                    <a:pt x="12338" y="15895"/>
                  </a:lnTo>
                  <a:lnTo>
                    <a:pt x="12722" y="15682"/>
                  </a:lnTo>
                  <a:lnTo>
                    <a:pt x="13078" y="15454"/>
                  </a:lnTo>
                  <a:lnTo>
                    <a:pt x="13434" y="15212"/>
                  </a:lnTo>
                  <a:lnTo>
                    <a:pt x="13775" y="14942"/>
                  </a:lnTo>
                  <a:lnTo>
                    <a:pt x="14102" y="14671"/>
                  </a:lnTo>
                  <a:lnTo>
                    <a:pt x="14401" y="14373"/>
                  </a:lnTo>
                  <a:lnTo>
                    <a:pt x="14700" y="14074"/>
                  </a:lnTo>
                  <a:lnTo>
                    <a:pt x="14970" y="13761"/>
                  </a:lnTo>
                  <a:lnTo>
                    <a:pt x="15212" y="13433"/>
                  </a:lnTo>
                  <a:lnTo>
                    <a:pt x="15454" y="13092"/>
                  </a:lnTo>
                  <a:lnTo>
                    <a:pt x="15668" y="12750"/>
                  </a:lnTo>
                  <a:lnTo>
                    <a:pt x="15867" y="12395"/>
                  </a:lnTo>
                  <a:lnTo>
                    <a:pt x="16052" y="12025"/>
                  </a:lnTo>
                  <a:lnTo>
                    <a:pt x="16223" y="11655"/>
                  </a:lnTo>
                  <a:lnTo>
                    <a:pt x="16365" y="11285"/>
                  </a:lnTo>
                  <a:lnTo>
                    <a:pt x="16493" y="10901"/>
                  </a:lnTo>
                  <a:lnTo>
                    <a:pt x="16607" y="10502"/>
                  </a:lnTo>
                  <a:lnTo>
                    <a:pt x="16692" y="10118"/>
                  </a:lnTo>
                  <a:lnTo>
                    <a:pt x="16763" y="9719"/>
                  </a:lnTo>
                  <a:lnTo>
                    <a:pt x="16820" y="9307"/>
                  </a:lnTo>
                  <a:lnTo>
                    <a:pt x="16849" y="8908"/>
                  </a:lnTo>
                  <a:lnTo>
                    <a:pt x="16863" y="8510"/>
                  </a:lnTo>
                  <a:lnTo>
                    <a:pt x="16863" y="8097"/>
                  </a:lnTo>
                  <a:lnTo>
                    <a:pt x="16835" y="7685"/>
                  </a:lnTo>
                  <a:lnTo>
                    <a:pt x="16792" y="7286"/>
                  </a:lnTo>
                  <a:lnTo>
                    <a:pt x="16721" y="6888"/>
                  </a:lnTo>
                  <a:lnTo>
                    <a:pt x="16635" y="6475"/>
                  </a:lnTo>
                  <a:lnTo>
                    <a:pt x="16536" y="6077"/>
                  </a:lnTo>
                  <a:lnTo>
                    <a:pt x="16408" y="5678"/>
                  </a:lnTo>
                  <a:lnTo>
                    <a:pt x="16265" y="5294"/>
                  </a:lnTo>
                  <a:lnTo>
                    <a:pt x="16095" y="4910"/>
                  </a:lnTo>
                  <a:lnTo>
                    <a:pt x="15910" y="4526"/>
                  </a:lnTo>
                  <a:lnTo>
                    <a:pt x="15696" y="4141"/>
                  </a:lnTo>
                  <a:lnTo>
                    <a:pt x="15468" y="3786"/>
                  </a:lnTo>
                  <a:lnTo>
                    <a:pt x="15212" y="3430"/>
                  </a:lnTo>
                  <a:lnTo>
                    <a:pt x="14956" y="3088"/>
                  </a:lnTo>
                  <a:lnTo>
                    <a:pt x="14672" y="2761"/>
                  </a:lnTo>
                  <a:lnTo>
                    <a:pt x="14387" y="2462"/>
                  </a:lnTo>
                  <a:lnTo>
                    <a:pt x="14088" y="2163"/>
                  </a:lnTo>
                  <a:lnTo>
                    <a:pt x="13761" y="1893"/>
                  </a:lnTo>
                  <a:lnTo>
                    <a:pt x="13434" y="1651"/>
                  </a:lnTo>
                  <a:lnTo>
                    <a:pt x="13106" y="1409"/>
                  </a:lnTo>
                  <a:lnTo>
                    <a:pt x="12751" y="1196"/>
                  </a:lnTo>
                  <a:lnTo>
                    <a:pt x="12395" y="997"/>
                  </a:lnTo>
                  <a:lnTo>
                    <a:pt x="12039" y="812"/>
                  </a:lnTo>
                  <a:lnTo>
                    <a:pt x="11669" y="641"/>
                  </a:lnTo>
                  <a:lnTo>
                    <a:pt x="11285" y="498"/>
                  </a:lnTo>
                  <a:lnTo>
                    <a:pt x="10901" y="370"/>
                  </a:lnTo>
                  <a:lnTo>
                    <a:pt x="10516" y="257"/>
                  </a:lnTo>
                  <a:lnTo>
                    <a:pt x="10118" y="171"/>
                  </a:lnTo>
                  <a:lnTo>
                    <a:pt x="9720" y="100"/>
                  </a:lnTo>
                  <a:lnTo>
                    <a:pt x="9321" y="43"/>
                  </a:lnTo>
                  <a:lnTo>
                    <a:pt x="8908" y="15"/>
                  </a:lnTo>
                  <a:lnTo>
                    <a:pt x="85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1"/>
            <p:cNvSpPr/>
            <p:nvPr/>
          </p:nvSpPr>
          <p:spPr>
            <a:xfrm>
              <a:off x="4572000" y="1208850"/>
              <a:ext cx="1126888" cy="1125461"/>
            </a:xfrm>
            <a:custGeom>
              <a:avLst/>
              <a:gdLst/>
              <a:ahLst/>
              <a:cxnLst/>
              <a:rect l="l" t="t" r="r" b="b"/>
              <a:pathLst>
                <a:path w="34751" h="34707" extrusionOk="0">
                  <a:moveTo>
                    <a:pt x="18201" y="0"/>
                  </a:moveTo>
                  <a:lnTo>
                    <a:pt x="17931" y="28"/>
                  </a:lnTo>
                  <a:lnTo>
                    <a:pt x="17660" y="71"/>
                  </a:lnTo>
                  <a:lnTo>
                    <a:pt x="17404" y="157"/>
                  </a:lnTo>
                  <a:lnTo>
                    <a:pt x="17148" y="256"/>
                  </a:lnTo>
                  <a:lnTo>
                    <a:pt x="16920" y="370"/>
                  </a:lnTo>
                  <a:lnTo>
                    <a:pt x="16693" y="527"/>
                  </a:lnTo>
                  <a:lnTo>
                    <a:pt x="16493" y="683"/>
                  </a:lnTo>
                  <a:lnTo>
                    <a:pt x="16294" y="868"/>
                  </a:lnTo>
                  <a:lnTo>
                    <a:pt x="16123" y="1067"/>
                  </a:lnTo>
                  <a:lnTo>
                    <a:pt x="15967" y="1295"/>
                  </a:lnTo>
                  <a:lnTo>
                    <a:pt x="15839" y="1523"/>
                  </a:lnTo>
                  <a:lnTo>
                    <a:pt x="15725" y="1765"/>
                  </a:lnTo>
                  <a:lnTo>
                    <a:pt x="15640" y="2035"/>
                  </a:lnTo>
                  <a:lnTo>
                    <a:pt x="15583" y="2305"/>
                  </a:lnTo>
                  <a:lnTo>
                    <a:pt x="15554" y="2590"/>
                  </a:lnTo>
                  <a:lnTo>
                    <a:pt x="15554" y="2860"/>
                  </a:lnTo>
                  <a:lnTo>
                    <a:pt x="15568" y="3145"/>
                  </a:lnTo>
                  <a:lnTo>
                    <a:pt x="15625" y="3415"/>
                  </a:lnTo>
                  <a:lnTo>
                    <a:pt x="15696" y="3671"/>
                  </a:lnTo>
                  <a:lnTo>
                    <a:pt x="15796" y="3913"/>
                  </a:lnTo>
                  <a:lnTo>
                    <a:pt x="15924" y="4155"/>
                  </a:lnTo>
                  <a:lnTo>
                    <a:pt x="16066" y="4383"/>
                  </a:lnTo>
                  <a:lnTo>
                    <a:pt x="16237" y="4582"/>
                  </a:lnTo>
                  <a:lnTo>
                    <a:pt x="16422" y="4781"/>
                  </a:lnTo>
                  <a:lnTo>
                    <a:pt x="16621" y="4952"/>
                  </a:lnTo>
                  <a:lnTo>
                    <a:pt x="16835" y="5094"/>
                  </a:lnTo>
                  <a:lnTo>
                    <a:pt x="17077" y="5237"/>
                  </a:lnTo>
                  <a:lnTo>
                    <a:pt x="17319" y="5336"/>
                  </a:lnTo>
                  <a:lnTo>
                    <a:pt x="17575" y="5422"/>
                  </a:lnTo>
                  <a:lnTo>
                    <a:pt x="17845" y="5493"/>
                  </a:lnTo>
                  <a:lnTo>
                    <a:pt x="18130" y="5521"/>
                  </a:lnTo>
                  <a:lnTo>
                    <a:pt x="18486" y="5550"/>
                  </a:lnTo>
                  <a:lnTo>
                    <a:pt x="18827" y="5578"/>
                  </a:lnTo>
                  <a:lnTo>
                    <a:pt x="19169" y="5635"/>
                  </a:lnTo>
                  <a:lnTo>
                    <a:pt x="19510" y="5692"/>
                  </a:lnTo>
                  <a:lnTo>
                    <a:pt x="19852" y="5749"/>
                  </a:lnTo>
                  <a:lnTo>
                    <a:pt x="20193" y="5834"/>
                  </a:lnTo>
                  <a:lnTo>
                    <a:pt x="20520" y="5920"/>
                  </a:lnTo>
                  <a:lnTo>
                    <a:pt x="20848" y="6005"/>
                  </a:lnTo>
                  <a:lnTo>
                    <a:pt x="21175" y="6105"/>
                  </a:lnTo>
                  <a:lnTo>
                    <a:pt x="21488" y="6218"/>
                  </a:lnTo>
                  <a:lnTo>
                    <a:pt x="21801" y="6347"/>
                  </a:lnTo>
                  <a:lnTo>
                    <a:pt x="22114" y="6475"/>
                  </a:lnTo>
                  <a:lnTo>
                    <a:pt x="22427" y="6617"/>
                  </a:lnTo>
                  <a:lnTo>
                    <a:pt x="22726" y="6759"/>
                  </a:lnTo>
                  <a:lnTo>
                    <a:pt x="23025" y="6916"/>
                  </a:lnTo>
                  <a:lnTo>
                    <a:pt x="23324" y="7087"/>
                  </a:lnTo>
                  <a:lnTo>
                    <a:pt x="23608" y="7257"/>
                  </a:lnTo>
                  <a:lnTo>
                    <a:pt x="23893" y="7442"/>
                  </a:lnTo>
                  <a:lnTo>
                    <a:pt x="24178" y="7627"/>
                  </a:lnTo>
                  <a:lnTo>
                    <a:pt x="24448" y="7826"/>
                  </a:lnTo>
                  <a:lnTo>
                    <a:pt x="24718" y="8026"/>
                  </a:lnTo>
                  <a:lnTo>
                    <a:pt x="24989" y="8253"/>
                  </a:lnTo>
                  <a:lnTo>
                    <a:pt x="25245" y="8467"/>
                  </a:lnTo>
                  <a:lnTo>
                    <a:pt x="25487" y="8694"/>
                  </a:lnTo>
                  <a:lnTo>
                    <a:pt x="25729" y="8936"/>
                  </a:lnTo>
                  <a:lnTo>
                    <a:pt x="25970" y="9178"/>
                  </a:lnTo>
                  <a:lnTo>
                    <a:pt x="26198" y="9434"/>
                  </a:lnTo>
                  <a:lnTo>
                    <a:pt x="26426" y="9691"/>
                  </a:lnTo>
                  <a:lnTo>
                    <a:pt x="26654" y="9961"/>
                  </a:lnTo>
                  <a:lnTo>
                    <a:pt x="26853" y="10231"/>
                  </a:lnTo>
                  <a:lnTo>
                    <a:pt x="27066" y="10516"/>
                  </a:lnTo>
                  <a:lnTo>
                    <a:pt x="27265" y="10801"/>
                  </a:lnTo>
                  <a:lnTo>
                    <a:pt x="27578" y="11327"/>
                  </a:lnTo>
                  <a:lnTo>
                    <a:pt x="27877" y="11854"/>
                  </a:lnTo>
                  <a:lnTo>
                    <a:pt x="28133" y="12380"/>
                  </a:lnTo>
                  <a:lnTo>
                    <a:pt x="28375" y="12935"/>
                  </a:lnTo>
                  <a:lnTo>
                    <a:pt x="28575" y="13476"/>
                  </a:lnTo>
                  <a:lnTo>
                    <a:pt x="28760" y="14031"/>
                  </a:lnTo>
                  <a:lnTo>
                    <a:pt x="28902" y="14600"/>
                  </a:lnTo>
                  <a:lnTo>
                    <a:pt x="29030" y="15169"/>
                  </a:lnTo>
                  <a:lnTo>
                    <a:pt x="29115" y="15738"/>
                  </a:lnTo>
                  <a:lnTo>
                    <a:pt x="29172" y="16308"/>
                  </a:lnTo>
                  <a:lnTo>
                    <a:pt x="29215" y="16877"/>
                  </a:lnTo>
                  <a:lnTo>
                    <a:pt x="29215" y="17446"/>
                  </a:lnTo>
                  <a:lnTo>
                    <a:pt x="29201" y="18015"/>
                  </a:lnTo>
                  <a:lnTo>
                    <a:pt x="29158" y="18584"/>
                  </a:lnTo>
                  <a:lnTo>
                    <a:pt x="29087" y="19139"/>
                  </a:lnTo>
                  <a:lnTo>
                    <a:pt x="28987" y="19708"/>
                  </a:lnTo>
                  <a:lnTo>
                    <a:pt x="28859" y="20263"/>
                  </a:lnTo>
                  <a:lnTo>
                    <a:pt x="28703" y="20804"/>
                  </a:lnTo>
                  <a:lnTo>
                    <a:pt x="28518" y="21345"/>
                  </a:lnTo>
                  <a:lnTo>
                    <a:pt x="28318" y="21886"/>
                  </a:lnTo>
                  <a:lnTo>
                    <a:pt x="28091" y="22398"/>
                  </a:lnTo>
                  <a:lnTo>
                    <a:pt x="27835" y="22910"/>
                  </a:lnTo>
                  <a:lnTo>
                    <a:pt x="27550" y="23408"/>
                  </a:lnTo>
                  <a:lnTo>
                    <a:pt x="27237" y="23906"/>
                  </a:lnTo>
                  <a:lnTo>
                    <a:pt x="26910" y="24376"/>
                  </a:lnTo>
                  <a:lnTo>
                    <a:pt x="26554" y="24831"/>
                  </a:lnTo>
                  <a:lnTo>
                    <a:pt x="26170" y="25272"/>
                  </a:lnTo>
                  <a:lnTo>
                    <a:pt x="25771" y="25699"/>
                  </a:lnTo>
                  <a:lnTo>
                    <a:pt x="25344" y="26112"/>
                  </a:lnTo>
                  <a:lnTo>
                    <a:pt x="24889" y="26496"/>
                  </a:lnTo>
                  <a:lnTo>
                    <a:pt x="24419" y="26866"/>
                  </a:lnTo>
                  <a:lnTo>
                    <a:pt x="23921" y="27222"/>
                  </a:lnTo>
                  <a:lnTo>
                    <a:pt x="23395" y="27549"/>
                  </a:lnTo>
                  <a:lnTo>
                    <a:pt x="22868" y="27834"/>
                  </a:lnTo>
                  <a:lnTo>
                    <a:pt x="22342" y="28104"/>
                  </a:lnTo>
                  <a:lnTo>
                    <a:pt x="21787" y="28332"/>
                  </a:lnTo>
                  <a:lnTo>
                    <a:pt x="21246" y="28545"/>
                  </a:lnTo>
                  <a:lnTo>
                    <a:pt x="20691" y="28716"/>
                  </a:lnTo>
                  <a:lnTo>
                    <a:pt x="20122" y="28858"/>
                  </a:lnTo>
                  <a:lnTo>
                    <a:pt x="19553" y="28986"/>
                  </a:lnTo>
                  <a:lnTo>
                    <a:pt x="18984" y="29072"/>
                  </a:lnTo>
                  <a:lnTo>
                    <a:pt x="18414" y="29143"/>
                  </a:lnTo>
                  <a:lnTo>
                    <a:pt x="17845" y="29171"/>
                  </a:lnTo>
                  <a:lnTo>
                    <a:pt x="17276" y="29186"/>
                  </a:lnTo>
                  <a:lnTo>
                    <a:pt x="16707" y="29157"/>
                  </a:lnTo>
                  <a:lnTo>
                    <a:pt x="16138" y="29114"/>
                  </a:lnTo>
                  <a:lnTo>
                    <a:pt x="15583" y="29043"/>
                  </a:lnTo>
                  <a:lnTo>
                    <a:pt x="15013" y="28944"/>
                  </a:lnTo>
                  <a:lnTo>
                    <a:pt x="14458" y="28816"/>
                  </a:lnTo>
                  <a:lnTo>
                    <a:pt x="13918" y="28659"/>
                  </a:lnTo>
                  <a:lnTo>
                    <a:pt x="13377" y="28488"/>
                  </a:lnTo>
                  <a:lnTo>
                    <a:pt x="12836" y="28275"/>
                  </a:lnTo>
                  <a:lnTo>
                    <a:pt x="12324" y="28047"/>
                  </a:lnTo>
                  <a:lnTo>
                    <a:pt x="11812" y="27791"/>
                  </a:lnTo>
                  <a:lnTo>
                    <a:pt x="11314" y="27506"/>
                  </a:lnTo>
                  <a:lnTo>
                    <a:pt x="10816" y="27208"/>
                  </a:lnTo>
                  <a:lnTo>
                    <a:pt x="10346" y="26866"/>
                  </a:lnTo>
                  <a:lnTo>
                    <a:pt x="9891" y="26510"/>
                  </a:lnTo>
                  <a:lnTo>
                    <a:pt x="9450" y="26140"/>
                  </a:lnTo>
                  <a:lnTo>
                    <a:pt x="9023" y="25728"/>
                  </a:lnTo>
                  <a:lnTo>
                    <a:pt x="8610" y="25301"/>
                  </a:lnTo>
                  <a:lnTo>
                    <a:pt x="8226" y="24845"/>
                  </a:lnTo>
                  <a:lnTo>
                    <a:pt x="7856" y="24376"/>
                  </a:lnTo>
                  <a:lnTo>
                    <a:pt x="7500" y="23878"/>
                  </a:lnTo>
                  <a:lnTo>
                    <a:pt x="7301" y="23565"/>
                  </a:lnTo>
                  <a:lnTo>
                    <a:pt x="7116" y="23252"/>
                  </a:lnTo>
                  <a:lnTo>
                    <a:pt x="6931" y="22924"/>
                  </a:lnTo>
                  <a:lnTo>
                    <a:pt x="6774" y="22597"/>
                  </a:lnTo>
                  <a:lnTo>
                    <a:pt x="6618" y="22270"/>
                  </a:lnTo>
                  <a:lnTo>
                    <a:pt x="6461" y="21943"/>
                  </a:lnTo>
                  <a:lnTo>
                    <a:pt x="6333" y="21615"/>
                  </a:lnTo>
                  <a:lnTo>
                    <a:pt x="6205" y="21274"/>
                  </a:lnTo>
                  <a:lnTo>
                    <a:pt x="6091" y="20932"/>
                  </a:lnTo>
                  <a:lnTo>
                    <a:pt x="5992" y="20576"/>
                  </a:lnTo>
                  <a:lnTo>
                    <a:pt x="5892" y="20235"/>
                  </a:lnTo>
                  <a:lnTo>
                    <a:pt x="5807" y="19893"/>
                  </a:lnTo>
                  <a:lnTo>
                    <a:pt x="5736" y="19538"/>
                  </a:lnTo>
                  <a:lnTo>
                    <a:pt x="5679" y="19182"/>
                  </a:lnTo>
                  <a:lnTo>
                    <a:pt x="5636" y="18826"/>
                  </a:lnTo>
                  <a:lnTo>
                    <a:pt x="5593" y="18470"/>
                  </a:lnTo>
                  <a:lnTo>
                    <a:pt x="5565" y="18115"/>
                  </a:lnTo>
                  <a:lnTo>
                    <a:pt x="5536" y="17759"/>
                  </a:lnTo>
                  <a:lnTo>
                    <a:pt x="5536" y="17403"/>
                  </a:lnTo>
                  <a:lnTo>
                    <a:pt x="5536" y="17033"/>
                  </a:lnTo>
                  <a:lnTo>
                    <a:pt x="5551" y="16677"/>
                  </a:lnTo>
                  <a:lnTo>
                    <a:pt x="5579" y="16322"/>
                  </a:lnTo>
                  <a:lnTo>
                    <a:pt x="5622" y="15966"/>
                  </a:lnTo>
                  <a:lnTo>
                    <a:pt x="5664" y="15610"/>
                  </a:lnTo>
                  <a:lnTo>
                    <a:pt x="5721" y="15254"/>
                  </a:lnTo>
                  <a:lnTo>
                    <a:pt x="5792" y="14899"/>
                  </a:lnTo>
                  <a:lnTo>
                    <a:pt x="5878" y="14543"/>
                  </a:lnTo>
                  <a:lnTo>
                    <a:pt x="5963" y="14187"/>
                  </a:lnTo>
                  <a:lnTo>
                    <a:pt x="6063" y="13831"/>
                  </a:lnTo>
                  <a:lnTo>
                    <a:pt x="6177" y="13490"/>
                  </a:lnTo>
                  <a:lnTo>
                    <a:pt x="6305" y="13148"/>
                  </a:lnTo>
                  <a:lnTo>
                    <a:pt x="6447" y="12793"/>
                  </a:lnTo>
                  <a:lnTo>
                    <a:pt x="6532" y="12537"/>
                  </a:lnTo>
                  <a:lnTo>
                    <a:pt x="6604" y="12266"/>
                  </a:lnTo>
                  <a:lnTo>
                    <a:pt x="6646" y="11996"/>
                  </a:lnTo>
                  <a:lnTo>
                    <a:pt x="6646" y="11725"/>
                  </a:lnTo>
                  <a:lnTo>
                    <a:pt x="6632" y="11455"/>
                  </a:lnTo>
                  <a:lnTo>
                    <a:pt x="6589" y="11185"/>
                  </a:lnTo>
                  <a:lnTo>
                    <a:pt x="6532" y="10929"/>
                  </a:lnTo>
                  <a:lnTo>
                    <a:pt x="6433" y="10687"/>
                  </a:lnTo>
                  <a:lnTo>
                    <a:pt x="6333" y="10445"/>
                  </a:lnTo>
                  <a:lnTo>
                    <a:pt x="6191" y="10217"/>
                  </a:lnTo>
                  <a:lnTo>
                    <a:pt x="6034" y="10004"/>
                  </a:lnTo>
                  <a:lnTo>
                    <a:pt x="5849" y="9804"/>
                  </a:lnTo>
                  <a:lnTo>
                    <a:pt x="5650" y="9619"/>
                  </a:lnTo>
                  <a:lnTo>
                    <a:pt x="5437" y="9449"/>
                  </a:lnTo>
                  <a:lnTo>
                    <a:pt x="5195" y="9306"/>
                  </a:lnTo>
                  <a:lnTo>
                    <a:pt x="4939" y="9193"/>
                  </a:lnTo>
                  <a:lnTo>
                    <a:pt x="4683" y="9093"/>
                  </a:lnTo>
                  <a:lnTo>
                    <a:pt x="4412" y="9022"/>
                  </a:lnTo>
                  <a:lnTo>
                    <a:pt x="4142" y="8993"/>
                  </a:lnTo>
                  <a:lnTo>
                    <a:pt x="3871" y="8979"/>
                  </a:lnTo>
                  <a:lnTo>
                    <a:pt x="3601" y="8993"/>
                  </a:lnTo>
                  <a:lnTo>
                    <a:pt x="3331" y="9036"/>
                  </a:lnTo>
                  <a:lnTo>
                    <a:pt x="3075" y="9093"/>
                  </a:lnTo>
                  <a:lnTo>
                    <a:pt x="2833" y="9193"/>
                  </a:lnTo>
                  <a:lnTo>
                    <a:pt x="2591" y="9306"/>
                  </a:lnTo>
                  <a:lnTo>
                    <a:pt x="2363" y="9434"/>
                  </a:lnTo>
                  <a:lnTo>
                    <a:pt x="2150" y="9591"/>
                  </a:lnTo>
                  <a:lnTo>
                    <a:pt x="1950" y="9776"/>
                  </a:lnTo>
                  <a:lnTo>
                    <a:pt x="1765" y="9975"/>
                  </a:lnTo>
                  <a:lnTo>
                    <a:pt x="1595" y="10189"/>
                  </a:lnTo>
                  <a:lnTo>
                    <a:pt x="1452" y="10431"/>
                  </a:lnTo>
                  <a:lnTo>
                    <a:pt x="1339" y="10687"/>
                  </a:lnTo>
                  <a:lnTo>
                    <a:pt x="1139" y="11185"/>
                  </a:lnTo>
                  <a:lnTo>
                    <a:pt x="954" y="11697"/>
                  </a:lnTo>
                  <a:lnTo>
                    <a:pt x="784" y="12209"/>
                  </a:lnTo>
                  <a:lnTo>
                    <a:pt x="627" y="12722"/>
                  </a:lnTo>
                  <a:lnTo>
                    <a:pt x="499" y="13234"/>
                  </a:lnTo>
                  <a:lnTo>
                    <a:pt x="385" y="13760"/>
                  </a:lnTo>
                  <a:lnTo>
                    <a:pt x="286" y="14273"/>
                  </a:lnTo>
                  <a:lnTo>
                    <a:pt x="200" y="14799"/>
                  </a:lnTo>
                  <a:lnTo>
                    <a:pt x="129" y="15326"/>
                  </a:lnTo>
                  <a:lnTo>
                    <a:pt x="72" y="15852"/>
                  </a:lnTo>
                  <a:lnTo>
                    <a:pt x="29" y="16379"/>
                  </a:lnTo>
                  <a:lnTo>
                    <a:pt x="15" y="16905"/>
                  </a:lnTo>
                  <a:lnTo>
                    <a:pt x="1" y="17432"/>
                  </a:lnTo>
                  <a:lnTo>
                    <a:pt x="15" y="17958"/>
                  </a:lnTo>
                  <a:lnTo>
                    <a:pt x="44" y="18485"/>
                  </a:lnTo>
                  <a:lnTo>
                    <a:pt x="86" y="18997"/>
                  </a:lnTo>
                  <a:lnTo>
                    <a:pt x="143" y="19523"/>
                  </a:lnTo>
                  <a:lnTo>
                    <a:pt x="214" y="20050"/>
                  </a:lnTo>
                  <a:lnTo>
                    <a:pt x="314" y="20562"/>
                  </a:lnTo>
                  <a:lnTo>
                    <a:pt x="414" y="21075"/>
                  </a:lnTo>
                  <a:lnTo>
                    <a:pt x="542" y="21587"/>
                  </a:lnTo>
                  <a:lnTo>
                    <a:pt x="670" y="22099"/>
                  </a:lnTo>
                  <a:lnTo>
                    <a:pt x="826" y="22597"/>
                  </a:lnTo>
                  <a:lnTo>
                    <a:pt x="997" y="23109"/>
                  </a:lnTo>
                  <a:lnTo>
                    <a:pt x="1182" y="23607"/>
                  </a:lnTo>
                  <a:lnTo>
                    <a:pt x="1381" y="24091"/>
                  </a:lnTo>
                  <a:lnTo>
                    <a:pt x="1595" y="24575"/>
                  </a:lnTo>
                  <a:lnTo>
                    <a:pt x="1822" y="25059"/>
                  </a:lnTo>
                  <a:lnTo>
                    <a:pt x="2064" y="25543"/>
                  </a:lnTo>
                  <a:lnTo>
                    <a:pt x="2320" y="25998"/>
                  </a:lnTo>
                  <a:lnTo>
                    <a:pt x="2605" y="26468"/>
                  </a:lnTo>
                  <a:lnTo>
                    <a:pt x="2890" y="26923"/>
                  </a:lnTo>
                  <a:lnTo>
                    <a:pt x="3146" y="27293"/>
                  </a:lnTo>
                  <a:lnTo>
                    <a:pt x="3402" y="27649"/>
                  </a:lnTo>
                  <a:lnTo>
                    <a:pt x="3672" y="28005"/>
                  </a:lnTo>
                  <a:lnTo>
                    <a:pt x="3943" y="28346"/>
                  </a:lnTo>
                  <a:lnTo>
                    <a:pt x="4227" y="28688"/>
                  </a:lnTo>
                  <a:lnTo>
                    <a:pt x="4512" y="29015"/>
                  </a:lnTo>
                  <a:lnTo>
                    <a:pt x="4811" y="29328"/>
                  </a:lnTo>
                  <a:lnTo>
                    <a:pt x="5109" y="29641"/>
                  </a:lnTo>
                  <a:lnTo>
                    <a:pt x="5423" y="29940"/>
                  </a:lnTo>
                  <a:lnTo>
                    <a:pt x="5736" y="30239"/>
                  </a:lnTo>
                  <a:lnTo>
                    <a:pt x="6063" y="30523"/>
                  </a:lnTo>
                  <a:lnTo>
                    <a:pt x="6390" y="30794"/>
                  </a:lnTo>
                  <a:lnTo>
                    <a:pt x="6717" y="31064"/>
                  </a:lnTo>
                  <a:lnTo>
                    <a:pt x="7059" y="31320"/>
                  </a:lnTo>
                  <a:lnTo>
                    <a:pt x="7415" y="31562"/>
                  </a:lnTo>
                  <a:lnTo>
                    <a:pt x="7756" y="31804"/>
                  </a:lnTo>
                  <a:lnTo>
                    <a:pt x="8112" y="32032"/>
                  </a:lnTo>
                  <a:lnTo>
                    <a:pt x="8468" y="32259"/>
                  </a:lnTo>
                  <a:lnTo>
                    <a:pt x="8838" y="32458"/>
                  </a:lnTo>
                  <a:lnTo>
                    <a:pt x="9208" y="32672"/>
                  </a:lnTo>
                  <a:lnTo>
                    <a:pt x="9578" y="32857"/>
                  </a:lnTo>
                  <a:lnTo>
                    <a:pt x="9962" y="33042"/>
                  </a:lnTo>
                  <a:lnTo>
                    <a:pt x="10332" y="33213"/>
                  </a:lnTo>
                  <a:lnTo>
                    <a:pt x="10730" y="33383"/>
                  </a:lnTo>
                  <a:lnTo>
                    <a:pt x="11114" y="33540"/>
                  </a:lnTo>
                  <a:lnTo>
                    <a:pt x="11499" y="33682"/>
                  </a:lnTo>
                  <a:lnTo>
                    <a:pt x="11897" y="33810"/>
                  </a:lnTo>
                  <a:lnTo>
                    <a:pt x="12296" y="33938"/>
                  </a:lnTo>
                  <a:lnTo>
                    <a:pt x="12694" y="34066"/>
                  </a:lnTo>
                  <a:lnTo>
                    <a:pt x="13107" y="34166"/>
                  </a:lnTo>
                  <a:lnTo>
                    <a:pt x="13505" y="34266"/>
                  </a:lnTo>
                  <a:lnTo>
                    <a:pt x="13918" y="34351"/>
                  </a:lnTo>
                  <a:lnTo>
                    <a:pt x="14316" y="34436"/>
                  </a:lnTo>
                  <a:lnTo>
                    <a:pt x="14729" y="34508"/>
                  </a:lnTo>
                  <a:lnTo>
                    <a:pt x="15142" y="34565"/>
                  </a:lnTo>
                  <a:lnTo>
                    <a:pt x="15568" y="34607"/>
                  </a:lnTo>
                  <a:lnTo>
                    <a:pt x="15981" y="34650"/>
                  </a:lnTo>
                  <a:lnTo>
                    <a:pt x="16394" y="34678"/>
                  </a:lnTo>
                  <a:lnTo>
                    <a:pt x="16806" y="34693"/>
                  </a:lnTo>
                  <a:lnTo>
                    <a:pt x="17233" y="34707"/>
                  </a:lnTo>
                  <a:lnTo>
                    <a:pt x="17646" y="34707"/>
                  </a:lnTo>
                  <a:lnTo>
                    <a:pt x="18073" y="34693"/>
                  </a:lnTo>
                  <a:lnTo>
                    <a:pt x="18486" y="34678"/>
                  </a:lnTo>
                  <a:lnTo>
                    <a:pt x="18898" y="34636"/>
                  </a:lnTo>
                  <a:lnTo>
                    <a:pt x="19325" y="34607"/>
                  </a:lnTo>
                  <a:lnTo>
                    <a:pt x="19738" y="34550"/>
                  </a:lnTo>
                  <a:lnTo>
                    <a:pt x="20165" y="34493"/>
                  </a:lnTo>
                  <a:lnTo>
                    <a:pt x="20577" y="34422"/>
                  </a:lnTo>
                  <a:lnTo>
                    <a:pt x="20990" y="34337"/>
                  </a:lnTo>
                  <a:lnTo>
                    <a:pt x="21403" y="34237"/>
                  </a:lnTo>
                  <a:lnTo>
                    <a:pt x="21815" y="34138"/>
                  </a:lnTo>
                  <a:lnTo>
                    <a:pt x="22228" y="34024"/>
                  </a:lnTo>
                  <a:lnTo>
                    <a:pt x="22641" y="33896"/>
                  </a:lnTo>
                  <a:lnTo>
                    <a:pt x="23039" y="33768"/>
                  </a:lnTo>
                  <a:lnTo>
                    <a:pt x="23452" y="33625"/>
                  </a:lnTo>
                  <a:lnTo>
                    <a:pt x="23850" y="33469"/>
                  </a:lnTo>
                  <a:lnTo>
                    <a:pt x="24249" y="33298"/>
                  </a:lnTo>
                  <a:lnTo>
                    <a:pt x="24647" y="33127"/>
                  </a:lnTo>
                  <a:lnTo>
                    <a:pt x="25046" y="32928"/>
                  </a:lnTo>
                  <a:lnTo>
                    <a:pt x="25430" y="32729"/>
                  </a:lnTo>
                  <a:lnTo>
                    <a:pt x="25828" y="32530"/>
                  </a:lnTo>
                  <a:lnTo>
                    <a:pt x="26212" y="32302"/>
                  </a:lnTo>
                  <a:lnTo>
                    <a:pt x="26582" y="32074"/>
                  </a:lnTo>
                  <a:lnTo>
                    <a:pt x="26967" y="31832"/>
                  </a:lnTo>
                  <a:lnTo>
                    <a:pt x="27337" y="31576"/>
                  </a:lnTo>
                  <a:lnTo>
                    <a:pt x="27692" y="31320"/>
                  </a:lnTo>
                  <a:lnTo>
                    <a:pt x="28048" y="31050"/>
                  </a:lnTo>
                  <a:lnTo>
                    <a:pt x="28390" y="30779"/>
                  </a:lnTo>
                  <a:lnTo>
                    <a:pt x="28731" y="30495"/>
                  </a:lnTo>
                  <a:lnTo>
                    <a:pt x="29058" y="30210"/>
                  </a:lnTo>
                  <a:lnTo>
                    <a:pt x="29371" y="29911"/>
                  </a:lnTo>
                  <a:lnTo>
                    <a:pt x="29684" y="29612"/>
                  </a:lnTo>
                  <a:lnTo>
                    <a:pt x="29983" y="29299"/>
                  </a:lnTo>
                  <a:lnTo>
                    <a:pt x="30282" y="28986"/>
                  </a:lnTo>
                  <a:lnTo>
                    <a:pt x="30567" y="28659"/>
                  </a:lnTo>
                  <a:lnTo>
                    <a:pt x="30837" y="28332"/>
                  </a:lnTo>
                  <a:lnTo>
                    <a:pt x="31107" y="27990"/>
                  </a:lnTo>
                  <a:lnTo>
                    <a:pt x="31364" y="27663"/>
                  </a:lnTo>
                  <a:lnTo>
                    <a:pt x="31606" y="27307"/>
                  </a:lnTo>
                  <a:lnTo>
                    <a:pt x="31847" y="26966"/>
                  </a:lnTo>
                  <a:lnTo>
                    <a:pt x="32075" y="26610"/>
                  </a:lnTo>
                  <a:lnTo>
                    <a:pt x="32289" y="26254"/>
                  </a:lnTo>
                  <a:lnTo>
                    <a:pt x="32502" y="25884"/>
                  </a:lnTo>
                  <a:lnTo>
                    <a:pt x="32701" y="25514"/>
                  </a:lnTo>
                  <a:lnTo>
                    <a:pt x="32900" y="25144"/>
                  </a:lnTo>
                  <a:lnTo>
                    <a:pt x="33085" y="24760"/>
                  </a:lnTo>
                  <a:lnTo>
                    <a:pt x="33256" y="24376"/>
                  </a:lnTo>
                  <a:lnTo>
                    <a:pt x="33427" y="23992"/>
                  </a:lnTo>
                  <a:lnTo>
                    <a:pt x="33569" y="23607"/>
                  </a:lnTo>
                  <a:lnTo>
                    <a:pt x="33726" y="23223"/>
                  </a:lnTo>
                  <a:lnTo>
                    <a:pt x="33854" y="22825"/>
                  </a:lnTo>
                  <a:lnTo>
                    <a:pt x="33982" y="22426"/>
                  </a:lnTo>
                  <a:lnTo>
                    <a:pt x="34096" y="22028"/>
                  </a:lnTo>
                  <a:lnTo>
                    <a:pt x="34210" y="21615"/>
                  </a:lnTo>
                  <a:lnTo>
                    <a:pt x="34309" y="21217"/>
                  </a:lnTo>
                  <a:lnTo>
                    <a:pt x="34395" y="20804"/>
                  </a:lnTo>
                  <a:lnTo>
                    <a:pt x="34480" y="20406"/>
                  </a:lnTo>
                  <a:lnTo>
                    <a:pt x="34537" y="19993"/>
                  </a:lnTo>
                  <a:lnTo>
                    <a:pt x="34608" y="19580"/>
                  </a:lnTo>
                  <a:lnTo>
                    <a:pt x="34651" y="19153"/>
                  </a:lnTo>
                  <a:lnTo>
                    <a:pt x="34693" y="18741"/>
                  </a:lnTo>
                  <a:lnTo>
                    <a:pt x="34722" y="18328"/>
                  </a:lnTo>
                  <a:lnTo>
                    <a:pt x="34736" y="17915"/>
                  </a:lnTo>
                  <a:lnTo>
                    <a:pt x="34750" y="17489"/>
                  </a:lnTo>
                  <a:lnTo>
                    <a:pt x="34750" y="17076"/>
                  </a:lnTo>
                  <a:lnTo>
                    <a:pt x="34736" y="16649"/>
                  </a:lnTo>
                  <a:lnTo>
                    <a:pt x="34708" y="16236"/>
                  </a:lnTo>
                  <a:lnTo>
                    <a:pt x="34679" y="15824"/>
                  </a:lnTo>
                  <a:lnTo>
                    <a:pt x="34636" y="15397"/>
                  </a:lnTo>
                  <a:lnTo>
                    <a:pt x="34594" y="14984"/>
                  </a:lnTo>
                  <a:lnTo>
                    <a:pt x="34523" y="14557"/>
                  </a:lnTo>
                  <a:lnTo>
                    <a:pt x="34451" y="14145"/>
                  </a:lnTo>
                  <a:lnTo>
                    <a:pt x="34380" y="13732"/>
                  </a:lnTo>
                  <a:lnTo>
                    <a:pt x="34281" y="13319"/>
                  </a:lnTo>
                  <a:lnTo>
                    <a:pt x="34181" y="12907"/>
                  </a:lnTo>
                  <a:lnTo>
                    <a:pt x="34067" y="12494"/>
                  </a:lnTo>
                  <a:lnTo>
                    <a:pt x="33939" y="12081"/>
                  </a:lnTo>
                  <a:lnTo>
                    <a:pt x="33811" y="11683"/>
                  </a:lnTo>
                  <a:lnTo>
                    <a:pt x="33655" y="11270"/>
                  </a:lnTo>
                  <a:lnTo>
                    <a:pt x="33498" y="10872"/>
                  </a:lnTo>
                  <a:lnTo>
                    <a:pt x="33342" y="10473"/>
                  </a:lnTo>
                  <a:lnTo>
                    <a:pt x="33157" y="10075"/>
                  </a:lnTo>
                  <a:lnTo>
                    <a:pt x="32972" y="9676"/>
                  </a:lnTo>
                  <a:lnTo>
                    <a:pt x="32772" y="9292"/>
                  </a:lnTo>
                  <a:lnTo>
                    <a:pt x="32559" y="8894"/>
                  </a:lnTo>
                  <a:lnTo>
                    <a:pt x="32345" y="8510"/>
                  </a:lnTo>
                  <a:lnTo>
                    <a:pt x="32118" y="8140"/>
                  </a:lnTo>
                  <a:lnTo>
                    <a:pt x="31876" y="7755"/>
                  </a:lnTo>
                  <a:lnTo>
                    <a:pt x="31577" y="7328"/>
                  </a:lnTo>
                  <a:lnTo>
                    <a:pt x="31278" y="6916"/>
                  </a:lnTo>
                  <a:lnTo>
                    <a:pt x="30965" y="6517"/>
                  </a:lnTo>
                  <a:lnTo>
                    <a:pt x="30652" y="6119"/>
                  </a:lnTo>
                  <a:lnTo>
                    <a:pt x="30325" y="5749"/>
                  </a:lnTo>
                  <a:lnTo>
                    <a:pt x="29983" y="5379"/>
                  </a:lnTo>
                  <a:lnTo>
                    <a:pt x="29628" y="5009"/>
                  </a:lnTo>
                  <a:lnTo>
                    <a:pt x="29272" y="4667"/>
                  </a:lnTo>
                  <a:lnTo>
                    <a:pt x="28902" y="4326"/>
                  </a:lnTo>
                  <a:lnTo>
                    <a:pt x="28532" y="3999"/>
                  </a:lnTo>
                  <a:lnTo>
                    <a:pt x="28148" y="3686"/>
                  </a:lnTo>
                  <a:lnTo>
                    <a:pt x="27749" y="3387"/>
                  </a:lnTo>
                  <a:lnTo>
                    <a:pt x="27351" y="3102"/>
                  </a:lnTo>
                  <a:lnTo>
                    <a:pt x="26938" y="2818"/>
                  </a:lnTo>
                  <a:lnTo>
                    <a:pt x="26525" y="2547"/>
                  </a:lnTo>
                  <a:lnTo>
                    <a:pt x="26099" y="2291"/>
                  </a:lnTo>
                  <a:lnTo>
                    <a:pt x="25672" y="2049"/>
                  </a:lnTo>
                  <a:lnTo>
                    <a:pt x="25231" y="1821"/>
                  </a:lnTo>
                  <a:lnTo>
                    <a:pt x="24789" y="1608"/>
                  </a:lnTo>
                  <a:lnTo>
                    <a:pt x="24334" y="1409"/>
                  </a:lnTo>
                  <a:lnTo>
                    <a:pt x="23879" y="1210"/>
                  </a:lnTo>
                  <a:lnTo>
                    <a:pt x="23409" y="1039"/>
                  </a:lnTo>
                  <a:lnTo>
                    <a:pt x="22940" y="868"/>
                  </a:lnTo>
                  <a:lnTo>
                    <a:pt x="22470" y="726"/>
                  </a:lnTo>
                  <a:lnTo>
                    <a:pt x="21986" y="583"/>
                  </a:lnTo>
                  <a:lnTo>
                    <a:pt x="21502" y="455"/>
                  </a:lnTo>
                  <a:lnTo>
                    <a:pt x="21004" y="342"/>
                  </a:lnTo>
                  <a:lnTo>
                    <a:pt x="20506" y="256"/>
                  </a:lnTo>
                  <a:lnTo>
                    <a:pt x="20008" y="171"/>
                  </a:lnTo>
                  <a:lnTo>
                    <a:pt x="19510" y="100"/>
                  </a:lnTo>
                  <a:lnTo>
                    <a:pt x="18998" y="43"/>
                  </a:lnTo>
                  <a:lnTo>
                    <a:pt x="184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1"/>
            <p:cNvSpPr/>
            <p:nvPr/>
          </p:nvSpPr>
          <p:spPr>
            <a:xfrm>
              <a:off x="4625084" y="1394790"/>
              <a:ext cx="1099163" cy="964913"/>
            </a:xfrm>
            <a:custGeom>
              <a:avLst/>
              <a:gdLst/>
              <a:ahLst/>
              <a:cxnLst/>
              <a:rect l="l" t="t" r="r" b="b"/>
              <a:pathLst>
                <a:path w="33896" h="29756" extrusionOk="0">
                  <a:moveTo>
                    <a:pt x="27962" y="1"/>
                  </a:moveTo>
                  <a:lnTo>
                    <a:pt x="27621" y="15"/>
                  </a:lnTo>
                  <a:lnTo>
                    <a:pt x="27279" y="58"/>
                  </a:lnTo>
                  <a:lnTo>
                    <a:pt x="27108" y="86"/>
                  </a:lnTo>
                  <a:lnTo>
                    <a:pt x="26938" y="129"/>
                  </a:lnTo>
                  <a:lnTo>
                    <a:pt x="26767" y="186"/>
                  </a:lnTo>
                  <a:lnTo>
                    <a:pt x="26610" y="243"/>
                  </a:lnTo>
                  <a:lnTo>
                    <a:pt x="26440" y="314"/>
                  </a:lnTo>
                  <a:lnTo>
                    <a:pt x="26283" y="399"/>
                  </a:lnTo>
                  <a:lnTo>
                    <a:pt x="26126" y="484"/>
                  </a:lnTo>
                  <a:lnTo>
                    <a:pt x="25970" y="584"/>
                  </a:lnTo>
                  <a:lnTo>
                    <a:pt x="25813" y="684"/>
                  </a:lnTo>
                  <a:lnTo>
                    <a:pt x="25671" y="798"/>
                  </a:lnTo>
                  <a:lnTo>
                    <a:pt x="25543" y="911"/>
                  </a:lnTo>
                  <a:lnTo>
                    <a:pt x="25415" y="1039"/>
                  </a:lnTo>
                  <a:lnTo>
                    <a:pt x="25287" y="1168"/>
                  </a:lnTo>
                  <a:lnTo>
                    <a:pt x="25173" y="1296"/>
                  </a:lnTo>
                  <a:lnTo>
                    <a:pt x="25073" y="1438"/>
                  </a:lnTo>
                  <a:lnTo>
                    <a:pt x="24974" y="1580"/>
                  </a:lnTo>
                  <a:lnTo>
                    <a:pt x="24789" y="1879"/>
                  </a:lnTo>
                  <a:lnTo>
                    <a:pt x="24647" y="2192"/>
                  </a:lnTo>
                  <a:lnTo>
                    <a:pt x="24533" y="2505"/>
                  </a:lnTo>
                  <a:lnTo>
                    <a:pt x="24447" y="2832"/>
                  </a:lnTo>
                  <a:lnTo>
                    <a:pt x="24390" y="3174"/>
                  </a:lnTo>
                  <a:lnTo>
                    <a:pt x="24376" y="3515"/>
                  </a:lnTo>
                  <a:lnTo>
                    <a:pt x="24390" y="3857"/>
                  </a:lnTo>
                  <a:lnTo>
                    <a:pt x="24433" y="4198"/>
                  </a:lnTo>
                  <a:lnTo>
                    <a:pt x="24476" y="4369"/>
                  </a:lnTo>
                  <a:lnTo>
                    <a:pt x="24518" y="4540"/>
                  </a:lnTo>
                  <a:lnTo>
                    <a:pt x="24575" y="4711"/>
                  </a:lnTo>
                  <a:lnTo>
                    <a:pt x="24632" y="4867"/>
                  </a:lnTo>
                  <a:lnTo>
                    <a:pt x="24703" y="5038"/>
                  </a:lnTo>
                  <a:lnTo>
                    <a:pt x="24775" y="5195"/>
                  </a:lnTo>
                  <a:lnTo>
                    <a:pt x="24874" y="5351"/>
                  </a:lnTo>
                  <a:lnTo>
                    <a:pt x="24960" y="5508"/>
                  </a:lnTo>
                  <a:lnTo>
                    <a:pt x="25273" y="5991"/>
                  </a:lnTo>
                  <a:lnTo>
                    <a:pt x="25543" y="6475"/>
                  </a:lnTo>
                  <a:lnTo>
                    <a:pt x="25785" y="6988"/>
                  </a:lnTo>
                  <a:lnTo>
                    <a:pt x="25998" y="7486"/>
                  </a:lnTo>
                  <a:lnTo>
                    <a:pt x="26198" y="7998"/>
                  </a:lnTo>
                  <a:lnTo>
                    <a:pt x="26354" y="8524"/>
                  </a:lnTo>
                  <a:lnTo>
                    <a:pt x="26496" y="9051"/>
                  </a:lnTo>
                  <a:lnTo>
                    <a:pt x="26610" y="9577"/>
                  </a:lnTo>
                  <a:lnTo>
                    <a:pt x="26696" y="10104"/>
                  </a:lnTo>
                  <a:lnTo>
                    <a:pt x="26753" y="10630"/>
                  </a:lnTo>
                  <a:lnTo>
                    <a:pt x="26781" y="11171"/>
                  </a:lnTo>
                  <a:lnTo>
                    <a:pt x="26795" y="11698"/>
                  </a:lnTo>
                  <a:lnTo>
                    <a:pt x="26781" y="12238"/>
                  </a:lnTo>
                  <a:lnTo>
                    <a:pt x="26738" y="12765"/>
                  </a:lnTo>
                  <a:lnTo>
                    <a:pt x="26667" y="13291"/>
                  </a:lnTo>
                  <a:lnTo>
                    <a:pt x="26568" y="13818"/>
                  </a:lnTo>
                  <a:lnTo>
                    <a:pt x="26454" y="14330"/>
                  </a:lnTo>
                  <a:lnTo>
                    <a:pt x="26311" y="14842"/>
                  </a:lnTo>
                  <a:lnTo>
                    <a:pt x="26141" y="15341"/>
                  </a:lnTo>
                  <a:lnTo>
                    <a:pt x="25956" y="15839"/>
                  </a:lnTo>
                  <a:lnTo>
                    <a:pt x="25742" y="16337"/>
                  </a:lnTo>
                  <a:lnTo>
                    <a:pt x="25500" y="16806"/>
                  </a:lnTo>
                  <a:lnTo>
                    <a:pt x="25230" y="17276"/>
                  </a:lnTo>
                  <a:lnTo>
                    <a:pt x="24945" y="17731"/>
                  </a:lnTo>
                  <a:lnTo>
                    <a:pt x="24632" y="18172"/>
                  </a:lnTo>
                  <a:lnTo>
                    <a:pt x="24305" y="18599"/>
                  </a:lnTo>
                  <a:lnTo>
                    <a:pt x="23949" y="19012"/>
                  </a:lnTo>
                  <a:lnTo>
                    <a:pt x="23579" y="19410"/>
                  </a:lnTo>
                  <a:lnTo>
                    <a:pt x="23181" y="19795"/>
                  </a:lnTo>
                  <a:lnTo>
                    <a:pt x="22754" y="20150"/>
                  </a:lnTo>
                  <a:lnTo>
                    <a:pt x="22313" y="20506"/>
                  </a:lnTo>
                  <a:lnTo>
                    <a:pt x="21843" y="20833"/>
                  </a:lnTo>
                  <a:lnTo>
                    <a:pt x="21359" y="21132"/>
                  </a:lnTo>
                  <a:lnTo>
                    <a:pt x="20876" y="21402"/>
                  </a:lnTo>
                  <a:lnTo>
                    <a:pt x="20363" y="21644"/>
                  </a:lnTo>
                  <a:lnTo>
                    <a:pt x="19865" y="21872"/>
                  </a:lnTo>
                  <a:lnTo>
                    <a:pt x="19353" y="22057"/>
                  </a:lnTo>
                  <a:lnTo>
                    <a:pt x="18827" y="22228"/>
                  </a:lnTo>
                  <a:lnTo>
                    <a:pt x="18300" y="22356"/>
                  </a:lnTo>
                  <a:lnTo>
                    <a:pt x="17773" y="22470"/>
                  </a:lnTo>
                  <a:lnTo>
                    <a:pt x="17247" y="22555"/>
                  </a:lnTo>
                  <a:lnTo>
                    <a:pt x="16720" y="22612"/>
                  </a:lnTo>
                  <a:lnTo>
                    <a:pt x="16180" y="22655"/>
                  </a:lnTo>
                  <a:lnTo>
                    <a:pt x="15653" y="22655"/>
                  </a:lnTo>
                  <a:lnTo>
                    <a:pt x="15113" y="22640"/>
                  </a:lnTo>
                  <a:lnTo>
                    <a:pt x="14586" y="22598"/>
                  </a:lnTo>
                  <a:lnTo>
                    <a:pt x="14059" y="22527"/>
                  </a:lnTo>
                  <a:lnTo>
                    <a:pt x="13533" y="22427"/>
                  </a:lnTo>
                  <a:lnTo>
                    <a:pt x="13021" y="22313"/>
                  </a:lnTo>
                  <a:lnTo>
                    <a:pt x="12508" y="22171"/>
                  </a:lnTo>
                  <a:lnTo>
                    <a:pt x="12010" y="22000"/>
                  </a:lnTo>
                  <a:lnTo>
                    <a:pt x="11512" y="21815"/>
                  </a:lnTo>
                  <a:lnTo>
                    <a:pt x="11014" y="21602"/>
                  </a:lnTo>
                  <a:lnTo>
                    <a:pt x="10545" y="21360"/>
                  </a:lnTo>
                  <a:lnTo>
                    <a:pt x="10075" y="21089"/>
                  </a:lnTo>
                  <a:lnTo>
                    <a:pt x="9620" y="20805"/>
                  </a:lnTo>
                  <a:lnTo>
                    <a:pt x="9179" y="20506"/>
                  </a:lnTo>
                  <a:lnTo>
                    <a:pt x="8752" y="20164"/>
                  </a:lnTo>
                  <a:lnTo>
                    <a:pt x="8339" y="19809"/>
                  </a:lnTo>
                  <a:lnTo>
                    <a:pt x="7941" y="19439"/>
                  </a:lnTo>
                  <a:lnTo>
                    <a:pt x="7556" y="19040"/>
                  </a:lnTo>
                  <a:lnTo>
                    <a:pt x="7201" y="18613"/>
                  </a:lnTo>
                  <a:lnTo>
                    <a:pt x="6845" y="18172"/>
                  </a:lnTo>
                  <a:lnTo>
                    <a:pt x="6518" y="17703"/>
                  </a:lnTo>
                  <a:lnTo>
                    <a:pt x="6418" y="17560"/>
                  </a:lnTo>
                  <a:lnTo>
                    <a:pt x="6304" y="17418"/>
                  </a:lnTo>
                  <a:lnTo>
                    <a:pt x="6190" y="17276"/>
                  </a:lnTo>
                  <a:lnTo>
                    <a:pt x="6062" y="17148"/>
                  </a:lnTo>
                  <a:lnTo>
                    <a:pt x="5934" y="17020"/>
                  </a:lnTo>
                  <a:lnTo>
                    <a:pt x="5806" y="16906"/>
                  </a:lnTo>
                  <a:lnTo>
                    <a:pt x="5664" y="16806"/>
                  </a:lnTo>
                  <a:lnTo>
                    <a:pt x="5522" y="16707"/>
                  </a:lnTo>
                  <a:lnTo>
                    <a:pt x="5237" y="16522"/>
                  </a:lnTo>
                  <a:lnTo>
                    <a:pt x="4924" y="16379"/>
                  </a:lnTo>
                  <a:lnTo>
                    <a:pt x="4597" y="16265"/>
                  </a:lnTo>
                  <a:lnTo>
                    <a:pt x="4269" y="16180"/>
                  </a:lnTo>
                  <a:lnTo>
                    <a:pt x="3928" y="16137"/>
                  </a:lnTo>
                  <a:lnTo>
                    <a:pt x="3586" y="16109"/>
                  </a:lnTo>
                  <a:lnTo>
                    <a:pt x="3245" y="16123"/>
                  </a:lnTo>
                  <a:lnTo>
                    <a:pt x="2903" y="16166"/>
                  </a:lnTo>
                  <a:lnTo>
                    <a:pt x="2733" y="16209"/>
                  </a:lnTo>
                  <a:lnTo>
                    <a:pt x="2576" y="16251"/>
                  </a:lnTo>
                  <a:lnTo>
                    <a:pt x="2405" y="16308"/>
                  </a:lnTo>
                  <a:lnTo>
                    <a:pt x="2234" y="16365"/>
                  </a:lnTo>
                  <a:lnTo>
                    <a:pt x="2078" y="16436"/>
                  </a:lnTo>
                  <a:lnTo>
                    <a:pt x="1907" y="16522"/>
                  </a:lnTo>
                  <a:lnTo>
                    <a:pt x="1751" y="16607"/>
                  </a:lnTo>
                  <a:lnTo>
                    <a:pt x="1594" y="16707"/>
                  </a:lnTo>
                  <a:lnTo>
                    <a:pt x="1452" y="16806"/>
                  </a:lnTo>
                  <a:lnTo>
                    <a:pt x="1310" y="16920"/>
                  </a:lnTo>
                  <a:lnTo>
                    <a:pt x="1167" y="17034"/>
                  </a:lnTo>
                  <a:lnTo>
                    <a:pt x="1039" y="17162"/>
                  </a:lnTo>
                  <a:lnTo>
                    <a:pt x="925" y="17290"/>
                  </a:lnTo>
                  <a:lnTo>
                    <a:pt x="811" y="17418"/>
                  </a:lnTo>
                  <a:lnTo>
                    <a:pt x="698" y="17560"/>
                  </a:lnTo>
                  <a:lnTo>
                    <a:pt x="598" y="17703"/>
                  </a:lnTo>
                  <a:lnTo>
                    <a:pt x="427" y="17987"/>
                  </a:lnTo>
                  <a:lnTo>
                    <a:pt x="271" y="18300"/>
                  </a:lnTo>
                  <a:lnTo>
                    <a:pt x="157" y="18628"/>
                  </a:lnTo>
                  <a:lnTo>
                    <a:pt x="72" y="18955"/>
                  </a:lnTo>
                  <a:lnTo>
                    <a:pt x="29" y="19296"/>
                  </a:lnTo>
                  <a:lnTo>
                    <a:pt x="0" y="19638"/>
                  </a:lnTo>
                  <a:lnTo>
                    <a:pt x="15" y="19979"/>
                  </a:lnTo>
                  <a:lnTo>
                    <a:pt x="72" y="20321"/>
                  </a:lnTo>
                  <a:lnTo>
                    <a:pt x="100" y="20492"/>
                  </a:lnTo>
                  <a:lnTo>
                    <a:pt x="143" y="20648"/>
                  </a:lnTo>
                  <a:lnTo>
                    <a:pt x="200" y="20819"/>
                  </a:lnTo>
                  <a:lnTo>
                    <a:pt x="256" y="20990"/>
                  </a:lnTo>
                  <a:lnTo>
                    <a:pt x="328" y="21146"/>
                  </a:lnTo>
                  <a:lnTo>
                    <a:pt x="413" y="21317"/>
                  </a:lnTo>
                  <a:lnTo>
                    <a:pt x="498" y="21474"/>
                  </a:lnTo>
                  <a:lnTo>
                    <a:pt x="598" y="21630"/>
                  </a:lnTo>
                  <a:lnTo>
                    <a:pt x="854" y="22014"/>
                  </a:lnTo>
                  <a:lnTo>
                    <a:pt x="1125" y="22384"/>
                  </a:lnTo>
                  <a:lnTo>
                    <a:pt x="1409" y="22754"/>
                  </a:lnTo>
                  <a:lnTo>
                    <a:pt x="1694" y="23124"/>
                  </a:lnTo>
                  <a:lnTo>
                    <a:pt x="1993" y="23466"/>
                  </a:lnTo>
                  <a:lnTo>
                    <a:pt x="2291" y="23807"/>
                  </a:lnTo>
                  <a:lnTo>
                    <a:pt x="2604" y="24149"/>
                  </a:lnTo>
                  <a:lnTo>
                    <a:pt x="2917" y="24476"/>
                  </a:lnTo>
                  <a:lnTo>
                    <a:pt x="3245" y="24789"/>
                  </a:lnTo>
                  <a:lnTo>
                    <a:pt x="3572" y="25088"/>
                  </a:lnTo>
                  <a:lnTo>
                    <a:pt x="3914" y="25387"/>
                  </a:lnTo>
                  <a:lnTo>
                    <a:pt x="4255" y="25671"/>
                  </a:lnTo>
                  <a:lnTo>
                    <a:pt x="4597" y="25956"/>
                  </a:lnTo>
                  <a:lnTo>
                    <a:pt x="4952" y="26212"/>
                  </a:lnTo>
                  <a:lnTo>
                    <a:pt x="5322" y="26483"/>
                  </a:lnTo>
                  <a:lnTo>
                    <a:pt x="5678" y="26724"/>
                  </a:lnTo>
                  <a:lnTo>
                    <a:pt x="6062" y="26966"/>
                  </a:lnTo>
                  <a:lnTo>
                    <a:pt x="6432" y="27194"/>
                  </a:lnTo>
                  <a:lnTo>
                    <a:pt x="6816" y="27422"/>
                  </a:lnTo>
                  <a:lnTo>
                    <a:pt x="7201" y="27635"/>
                  </a:lnTo>
                  <a:lnTo>
                    <a:pt x="7585" y="27834"/>
                  </a:lnTo>
                  <a:lnTo>
                    <a:pt x="7983" y="28019"/>
                  </a:lnTo>
                  <a:lnTo>
                    <a:pt x="8382" y="28204"/>
                  </a:lnTo>
                  <a:lnTo>
                    <a:pt x="8780" y="28375"/>
                  </a:lnTo>
                  <a:lnTo>
                    <a:pt x="9193" y="28532"/>
                  </a:lnTo>
                  <a:lnTo>
                    <a:pt x="9606" y="28688"/>
                  </a:lnTo>
                  <a:lnTo>
                    <a:pt x="10018" y="28831"/>
                  </a:lnTo>
                  <a:lnTo>
                    <a:pt x="10431" y="28959"/>
                  </a:lnTo>
                  <a:lnTo>
                    <a:pt x="10844" y="29087"/>
                  </a:lnTo>
                  <a:lnTo>
                    <a:pt x="11270" y="29200"/>
                  </a:lnTo>
                  <a:lnTo>
                    <a:pt x="11697" y="29300"/>
                  </a:lnTo>
                  <a:lnTo>
                    <a:pt x="12124" y="29400"/>
                  </a:lnTo>
                  <a:lnTo>
                    <a:pt x="12551" y="29471"/>
                  </a:lnTo>
                  <a:lnTo>
                    <a:pt x="12978" y="29542"/>
                  </a:lnTo>
                  <a:lnTo>
                    <a:pt x="13405" y="29613"/>
                  </a:lnTo>
                  <a:lnTo>
                    <a:pt x="13846" y="29656"/>
                  </a:lnTo>
                  <a:lnTo>
                    <a:pt x="14273" y="29699"/>
                  </a:lnTo>
                  <a:lnTo>
                    <a:pt x="14714" y="29727"/>
                  </a:lnTo>
                  <a:lnTo>
                    <a:pt x="15155" y="29755"/>
                  </a:lnTo>
                  <a:lnTo>
                    <a:pt x="16464" y="29755"/>
                  </a:lnTo>
                  <a:lnTo>
                    <a:pt x="16905" y="29727"/>
                  </a:lnTo>
                  <a:lnTo>
                    <a:pt x="17332" y="29699"/>
                  </a:lnTo>
                  <a:lnTo>
                    <a:pt x="17773" y="29656"/>
                  </a:lnTo>
                  <a:lnTo>
                    <a:pt x="18215" y="29599"/>
                  </a:lnTo>
                  <a:lnTo>
                    <a:pt x="18642" y="29528"/>
                  </a:lnTo>
                  <a:lnTo>
                    <a:pt x="19083" y="29457"/>
                  </a:lnTo>
                  <a:lnTo>
                    <a:pt x="19524" y="29371"/>
                  </a:lnTo>
                  <a:lnTo>
                    <a:pt x="19951" y="29272"/>
                  </a:lnTo>
                  <a:lnTo>
                    <a:pt x="20378" y="29172"/>
                  </a:lnTo>
                  <a:lnTo>
                    <a:pt x="20819" y="29044"/>
                  </a:lnTo>
                  <a:lnTo>
                    <a:pt x="21246" y="28916"/>
                  </a:lnTo>
                  <a:lnTo>
                    <a:pt x="21658" y="28774"/>
                  </a:lnTo>
                  <a:lnTo>
                    <a:pt x="22085" y="28631"/>
                  </a:lnTo>
                  <a:lnTo>
                    <a:pt x="22512" y="28461"/>
                  </a:lnTo>
                  <a:lnTo>
                    <a:pt x="22925" y="28290"/>
                  </a:lnTo>
                  <a:lnTo>
                    <a:pt x="23337" y="28105"/>
                  </a:lnTo>
                  <a:lnTo>
                    <a:pt x="23750" y="27906"/>
                  </a:lnTo>
                  <a:lnTo>
                    <a:pt x="24163" y="27692"/>
                  </a:lnTo>
                  <a:lnTo>
                    <a:pt x="24575" y="27479"/>
                  </a:lnTo>
                  <a:lnTo>
                    <a:pt x="24974" y="27251"/>
                  </a:lnTo>
                  <a:lnTo>
                    <a:pt x="25372" y="27009"/>
                  </a:lnTo>
                  <a:lnTo>
                    <a:pt x="25756" y="26753"/>
                  </a:lnTo>
                  <a:lnTo>
                    <a:pt x="26155" y="26497"/>
                  </a:lnTo>
                  <a:lnTo>
                    <a:pt x="26525" y="26226"/>
                  </a:lnTo>
                  <a:lnTo>
                    <a:pt x="26895" y="25942"/>
                  </a:lnTo>
                  <a:lnTo>
                    <a:pt x="27251" y="25657"/>
                  </a:lnTo>
                  <a:lnTo>
                    <a:pt x="27606" y="25358"/>
                  </a:lnTo>
                  <a:lnTo>
                    <a:pt x="27948" y="25060"/>
                  </a:lnTo>
                  <a:lnTo>
                    <a:pt x="28289" y="24747"/>
                  </a:lnTo>
                  <a:lnTo>
                    <a:pt x="28602" y="24433"/>
                  </a:lnTo>
                  <a:lnTo>
                    <a:pt x="28916" y="24106"/>
                  </a:lnTo>
                  <a:lnTo>
                    <a:pt x="29229" y="23779"/>
                  </a:lnTo>
                  <a:lnTo>
                    <a:pt x="29527" y="23437"/>
                  </a:lnTo>
                  <a:lnTo>
                    <a:pt x="29812" y="23096"/>
                  </a:lnTo>
                  <a:lnTo>
                    <a:pt x="30082" y="22754"/>
                  </a:lnTo>
                  <a:lnTo>
                    <a:pt x="30353" y="22399"/>
                  </a:lnTo>
                  <a:lnTo>
                    <a:pt x="30609" y="22029"/>
                  </a:lnTo>
                  <a:lnTo>
                    <a:pt x="30865" y="21673"/>
                  </a:lnTo>
                  <a:lnTo>
                    <a:pt x="31107" y="21289"/>
                  </a:lnTo>
                  <a:lnTo>
                    <a:pt x="31335" y="20919"/>
                  </a:lnTo>
                  <a:lnTo>
                    <a:pt x="31562" y="20534"/>
                  </a:lnTo>
                  <a:lnTo>
                    <a:pt x="31761" y="20150"/>
                  </a:lnTo>
                  <a:lnTo>
                    <a:pt x="31961" y="19766"/>
                  </a:lnTo>
                  <a:lnTo>
                    <a:pt x="32160" y="19368"/>
                  </a:lnTo>
                  <a:lnTo>
                    <a:pt x="32345" y="18969"/>
                  </a:lnTo>
                  <a:lnTo>
                    <a:pt x="32516" y="18571"/>
                  </a:lnTo>
                  <a:lnTo>
                    <a:pt x="32672" y="18158"/>
                  </a:lnTo>
                  <a:lnTo>
                    <a:pt x="32829" y="17745"/>
                  </a:lnTo>
                  <a:lnTo>
                    <a:pt x="32971" y="17333"/>
                  </a:lnTo>
                  <a:lnTo>
                    <a:pt x="33099" y="16920"/>
                  </a:lnTo>
                  <a:lnTo>
                    <a:pt x="33227" y="16507"/>
                  </a:lnTo>
                  <a:lnTo>
                    <a:pt x="33341" y="16080"/>
                  </a:lnTo>
                  <a:lnTo>
                    <a:pt x="33441" y="15654"/>
                  </a:lnTo>
                  <a:lnTo>
                    <a:pt x="33526" y="15227"/>
                  </a:lnTo>
                  <a:lnTo>
                    <a:pt x="33611" y="14800"/>
                  </a:lnTo>
                  <a:lnTo>
                    <a:pt x="33683" y="14373"/>
                  </a:lnTo>
                  <a:lnTo>
                    <a:pt x="33754" y="13946"/>
                  </a:lnTo>
                  <a:lnTo>
                    <a:pt x="33796" y="13505"/>
                  </a:lnTo>
                  <a:lnTo>
                    <a:pt x="33839" y="13078"/>
                  </a:lnTo>
                  <a:lnTo>
                    <a:pt x="33868" y="12637"/>
                  </a:lnTo>
                  <a:lnTo>
                    <a:pt x="33896" y="12196"/>
                  </a:lnTo>
                  <a:lnTo>
                    <a:pt x="33896" y="11769"/>
                  </a:lnTo>
                  <a:lnTo>
                    <a:pt x="33896" y="11328"/>
                  </a:lnTo>
                  <a:lnTo>
                    <a:pt x="33882" y="10887"/>
                  </a:lnTo>
                  <a:lnTo>
                    <a:pt x="33868" y="10445"/>
                  </a:lnTo>
                  <a:lnTo>
                    <a:pt x="33839" y="10019"/>
                  </a:lnTo>
                  <a:lnTo>
                    <a:pt x="33796" y="9577"/>
                  </a:lnTo>
                  <a:lnTo>
                    <a:pt x="33739" y="9136"/>
                  </a:lnTo>
                  <a:lnTo>
                    <a:pt x="33668" y="8709"/>
                  </a:lnTo>
                  <a:lnTo>
                    <a:pt x="33597" y="8268"/>
                  </a:lnTo>
                  <a:lnTo>
                    <a:pt x="33512" y="7827"/>
                  </a:lnTo>
                  <a:lnTo>
                    <a:pt x="33412" y="7400"/>
                  </a:lnTo>
                  <a:lnTo>
                    <a:pt x="33298" y="6973"/>
                  </a:lnTo>
                  <a:lnTo>
                    <a:pt x="33184" y="6532"/>
                  </a:lnTo>
                  <a:lnTo>
                    <a:pt x="33056" y="6105"/>
                  </a:lnTo>
                  <a:lnTo>
                    <a:pt x="32914" y="5678"/>
                  </a:lnTo>
                  <a:lnTo>
                    <a:pt x="32758" y="5266"/>
                  </a:lnTo>
                  <a:lnTo>
                    <a:pt x="32601" y="4839"/>
                  </a:lnTo>
                  <a:lnTo>
                    <a:pt x="32430" y="4426"/>
                  </a:lnTo>
                  <a:lnTo>
                    <a:pt x="32245" y="4014"/>
                  </a:lnTo>
                  <a:lnTo>
                    <a:pt x="32046" y="3601"/>
                  </a:lnTo>
                  <a:lnTo>
                    <a:pt x="31833" y="3188"/>
                  </a:lnTo>
                  <a:lnTo>
                    <a:pt x="31619" y="2776"/>
                  </a:lnTo>
                  <a:lnTo>
                    <a:pt x="31392" y="2377"/>
                  </a:lnTo>
                  <a:lnTo>
                    <a:pt x="31150" y="1979"/>
                  </a:lnTo>
                  <a:lnTo>
                    <a:pt x="30893" y="1594"/>
                  </a:lnTo>
                  <a:lnTo>
                    <a:pt x="30794" y="1438"/>
                  </a:lnTo>
                  <a:lnTo>
                    <a:pt x="30680" y="1296"/>
                  </a:lnTo>
                  <a:lnTo>
                    <a:pt x="30566" y="1153"/>
                  </a:lnTo>
                  <a:lnTo>
                    <a:pt x="30438" y="1025"/>
                  </a:lnTo>
                  <a:lnTo>
                    <a:pt x="30310" y="911"/>
                  </a:lnTo>
                  <a:lnTo>
                    <a:pt x="30182" y="798"/>
                  </a:lnTo>
                  <a:lnTo>
                    <a:pt x="30040" y="684"/>
                  </a:lnTo>
                  <a:lnTo>
                    <a:pt x="29897" y="584"/>
                  </a:lnTo>
                  <a:lnTo>
                    <a:pt x="29599" y="413"/>
                  </a:lnTo>
                  <a:lnTo>
                    <a:pt x="29285" y="271"/>
                  </a:lnTo>
                  <a:lnTo>
                    <a:pt x="28972" y="157"/>
                  </a:lnTo>
                  <a:lnTo>
                    <a:pt x="28645" y="72"/>
                  </a:lnTo>
                  <a:lnTo>
                    <a:pt x="28304" y="15"/>
                  </a:lnTo>
                  <a:lnTo>
                    <a:pt x="279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1"/>
            <p:cNvSpPr/>
            <p:nvPr/>
          </p:nvSpPr>
          <p:spPr>
            <a:xfrm>
              <a:off x="5651770" y="3750004"/>
              <a:ext cx="606362" cy="981970"/>
            </a:xfrm>
            <a:custGeom>
              <a:avLst/>
              <a:gdLst/>
              <a:ahLst/>
              <a:cxnLst/>
              <a:rect l="l" t="t" r="r" b="b"/>
              <a:pathLst>
                <a:path w="18699" h="30282" extrusionOk="0">
                  <a:moveTo>
                    <a:pt x="8880" y="0"/>
                  </a:moveTo>
                  <a:lnTo>
                    <a:pt x="8397" y="43"/>
                  </a:lnTo>
                  <a:lnTo>
                    <a:pt x="7927" y="100"/>
                  </a:lnTo>
                  <a:lnTo>
                    <a:pt x="7472" y="185"/>
                  </a:lnTo>
                  <a:lnTo>
                    <a:pt x="7016" y="285"/>
                  </a:lnTo>
                  <a:lnTo>
                    <a:pt x="6575" y="413"/>
                  </a:lnTo>
                  <a:lnTo>
                    <a:pt x="6148" y="569"/>
                  </a:lnTo>
                  <a:lnTo>
                    <a:pt x="5721" y="726"/>
                  </a:lnTo>
                  <a:lnTo>
                    <a:pt x="5309" y="911"/>
                  </a:lnTo>
                  <a:lnTo>
                    <a:pt x="4896" y="1124"/>
                  </a:lnTo>
                  <a:lnTo>
                    <a:pt x="4512" y="1352"/>
                  </a:lnTo>
                  <a:lnTo>
                    <a:pt x="4128" y="1594"/>
                  </a:lnTo>
                  <a:lnTo>
                    <a:pt x="3758" y="1850"/>
                  </a:lnTo>
                  <a:lnTo>
                    <a:pt x="3416" y="2135"/>
                  </a:lnTo>
                  <a:lnTo>
                    <a:pt x="3075" y="2419"/>
                  </a:lnTo>
                  <a:lnTo>
                    <a:pt x="2747" y="2732"/>
                  </a:lnTo>
                  <a:lnTo>
                    <a:pt x="2434" y="3060"/>
                  </a:lnTo>
                  <a:lnTo>
                    <a:pt x="2135" y="3401"/>
                  </a:lnTo>
                  <a:lnTo>
                    <a:pt x="1865" y="3757"/>
                  </a:lnTo>
                  <a:lnTo>
                    <a:pt x="1609" y="4113"/>
                  </a:lnTo>
                  <a:lnTo>
                    <a:pt x="1367" y="4497"/>
                  </a:lnTo>
                  <a:lnTo>
                    <a:pt x="1139" y="4881"/>
                  </a:lnTo>
                  <a:lnTo>
                    <a:pt x="926" y="5294"/>
                  </a:lnTo>
                  <a:lnTo>
                    <a:pt x="741" y="5706"/>
                  </a:lnTo>
                  <a:lnTo>
                    <a:pt x="570" y="6133"/>
                  </a:lnTo>
                  <a:lnTo>
                    <a:pt x="428" y="6560"/>
                  </a:lnTo>
                  <a:lnTo>
                    <a:pt x="300" y="7001"/>
                  </a:lnTo>
                  <a:lnTo>
                    <a:pt x="200" y="7457"/>
                  </a:lnTo>
                  <a:lnTo>
                    <a:pt x="115" y="7926"/>
                  </a:lnTo>
                  <a:lnTo>
                    <a:pt x="58" y="8382"/>
                  </a:lnTo>
                  <a:lnTo>
                    <a:pt x="15" y="8865"/>
                  </a:lnTo>
                  <a:lnTo>
                    <a:pt x="1" y="9349"/>
                  </a:lnTo>
                  <a:lnTo>
                    <a:pt x="1" y="20932"/>
                  </a:lnTo>
                  <a:lnTo>
                    <a:pt x="15" y="21416"/>
                  </a:lnTo>
                  <a:lnTo>
                    <a:pt x="58" y="21900"/>
                  </a:lnTo>
                  <a:lnTo>
                    <a:pt x="115" y="22355"/>
                  </a:lnTo>
                  <a:lnTo>
                    <a:pt x="200" y="22825"/>
                  </a:lnTo>
                  <a:lnTo>
                    <a:pt x="300" y="23280"/>
                  </a:lnTo>
                  <a:lnTo>
                    <a:pt x="428" y="23722"/>
                  </a:lnTo>
                  <a:lnTo>
                    <a:pt x="570" y="24148"/>
                  </a:lnTo>
                  <a:lnTo>
                    <a:pt x="741" y="24575"/>
                  </a:lnTo>
                  <a:lnTo>
                    <a:pt x="926" y="24988"/>
                  </a:lnTo>
                  <a:lnTo>
                    <a:pt x="1139" y="25386"/>
                  </a:lnTo>
                  <a:lnTo>
                    <a:pt x="1367" y="25785"/>
                  </a:lnTo>
                  <a:lnTo>
                    <a:pt x="1609" y="26169"/>
                  </a:lnTo>
                  <a:lnTo>
                    <a:pt x="1865" y="26525"/>
                  </a:lnTo>
                  <a:lnTo>
                    <a:pt x="2135" y="26881"/>
                  </a:lnTo>
                  <a:lnTo>
                    <a:pt x="2434" y="27222"/>
                  </a:lnTo>
                  <a:lnTo>
                    <a:pt x="2747" y="27549"/>
                  </a:lnTo>
                  <a:lnTo>
                    <a:pt x="3075" y="27862"/>
                  </a:lnTo>
                  <a:lnTo>
                    <a:pt x="3416" y="28147"/>
                  </a:lnTo>
                  <a:lnTo>
                    <a:pt x="3758" y="28432"/>
                  </a:lnTo>
                  <a:lnTo>
                    <a:pt x="4128" y="28688"/>
                  </a:lnTo>
                  <a:lnTo>
                    <a:pt x="4512" y="28930"/>
                  </a:lnTo>
                  <a:lnTo>
                    <a:pt x="4896" y="29157"/>
                  </a:lnTo>
                  <a:lnTo>
                    <a:pt x="5309" y="29371"/>
                  </a:lnTo>
                  <a:lnTo>
                    <a:pt x="5721" y="29556"/>
                  </a:lnTo>
                  <a:lnTo>
                    <a:pt x="6148" y="29712"/>
                  </a:lnTo>
                  <a:lnTo>
                    <a:pt x="6575" y="29869"/>
                  </a:lnTo>
                  <a:lnTo>
                    <a:pt x="7016" y="29997"/>
                  </a:lnTo>
                  <a:lnTo>
                    <a:pt x="7472" y="30097"/>
                  </a:lnTo>
                  <a:lnTo>
                    <a:pt x="7927" y="30182"/>
                  </a:lnTo>
                  <a:lnTo>
                    <a:pt x="8397" y="30239"/>
                  </a:lnTo>
                  <a:lnTo>
                    <a:pt x="8880" y="30267"/>
                  </a:lnTo>
                  <a:lnTo>
                    <a:pt x="9350" y="30282"/>
                  </a:lnTo>
                  <a:lnTo>
                    <a:pt x="9834" y="30267"/>
                  </a:lnTo>
                  <a:lnTo>
                    <a:pt x="10318" y="30239"/>
                  </a:lnTo>
                  <a:lnTo>
                    <a:pt x="10773" y="30182"/>
                  </a:lnTo>
                  <a:lnTo>
                    <a:pt x="11242" y="30097"/>
                  </a:lnTo>
                  <a:lnTo>
                    <a:pt x="11698" y="29997"/>
                  </a:lnTo>
                  <a:lnTo>
                    <a:pt x="12139" y="29869"/>
                  </a:lnTo>
                  <a:lnTo>
                    <a:pt x="12566" y="29712"/>
                  </a:lnTo>
                  <a:lnTo>
                    <a:pt x="12993" y="29556"/>
                  </a:lnTo>
                  <a:lnTo>
                    <a:pt x="13405" y="29371"/>
                  </a:lnTo>
                  <a:lnTo>
                    <a:pt x="13818" y="29157"/>
                  </a:lnTo>
                  <a:lnTo>
                    <a:pt x="14202" y="28930"/>
                  </a:lnTo>
                  <a:lnTo>
                    <a:pt x="14587" y="28688"/>
                  </a:lnTo>
                  <a:lnTo>
                    <a:pt x="14942" y="28432"/>
                  </a:lnTo>
                  <a:lnTo>
                    <a:pt x="15298" y="28147"/>
                  </a:lnTo>
                  <a:lnTo>
                    <a:pt x="15640" y="27862"/>
                  </a:lnTo>
                  <a:lnTo>
                    <a:pt x="15967" y="27549"/>
                  </a:lnTo>
                  <a:lnTo>
                    <a:pt x="16280" y="27222"/>
                  </a:lnTo>
                  <a:lnTo>
                    <a:pt x="16564" y="26881"/>
                  </a:lnTo>
                  <a:lnTo>
                    <a:pt x="16849" y="26525"/>
                  </a:lnTo>
                  <a:lnTo>
                    <a:pt x="17105" y="26169"/>
                  </a:lnTo>
                  <a:lnTo>
                    <a:pt x="17347" y="25785"/>
                  </a:lnTo>
                  <a:lnTo>
                    <a:pt x="17575" y="25386"/>
                  </a:lnTo>
                  <a:lnTo>
                    <a:pt x="17788" y="24988"/>
                  </a:lnTo>
                  <a:lnTo>
                    <a:pt x="17973" y="24575"/>
                  </a:lnTo>
                  <a:lnTo>
                    <a:pt x="18144" y="24148"/>
                  </a:lnTo>
                  <a:lnTo>
                    <a:pt x="18286" y="23722"/>
                  </a:lnTo>
                  <a:lnTo>
                    <a:pt x="18414" y="23280"/>
                  </a:lnTo>
                  <a:lnTo>
                    <a:pt x="18514" y="22825"/>
                  </a:lnTo>
                  <a:lnTo>
                    <a:pt x="18599" y="22355"/>
                  </a:lnTo>
                  <a:lnTo>
                    <a:pt x="18656" y="21900"/>
                  </a:lnTo>
                  <a:lnTo>
                    <a:pt x="18699" y="21416"/>
                  </a:lnTo>
                  <a:lnTo>
                    <a:pt x="18699" y="20932"/>
                  </a:lnTo>
                  <a:lnTo>
                    <a:pt x="18699" y="9349"/>
                  </a:lnTo>
                  <a:lnTo>
                    <a:pt x="18699" y="8865"/>
                  </a:lnTo>
                  <a:lnTo>
                    <a:pt x="18656" y="8382"/>
                  </a:lnTo>
                  <a:lnTo>
                    <a:pt x="18599" y="7926"/>
                  </a:lnTo>
                  <a:lnTo>
                    <a:pt x="18514" y="7457"/>
                  </a:lnTo>
                  <a:lnTo>
                    <a:pt x="18414" y="7001"/>
                  </a:lnTo>
                  <a:lnTo>
                    <a:pt x="18286" y="6560"/>
                  </a:lnTo>
                  <a:lnTo>
                    <a:pt x="18144" y="6133"/>
                  </a:lnTo>
                  <a:lnTo>
                    <a:pt x="17973" y="5706"/>
                  </a:lnTo>
                  <a:lnTo>
                    <a:pt x="17788" y="5294"/>
                  </a:lnTo>
                  <a:lnTo>
                    <a:pt x="17575" y="4881"/>
                  </a:lnTo>
                  <a:lnTo>
                    <a:pt x="17347" y="4497"/>
                  </a:lnTo>
                  <a:lnTo>
                    <a:pt x="17105" y="4113"/>
                  </a:lnTo>
                  <a:lnTo>
                    <a:pt x="16849" y="3757"/>
                  </a:lnTo>
                  <a:lnTo>
                    <a:pt x="16564" y="3401"/>
                  </a:lnTo>
                  <a:lnTo>
                    <a:pt x="16280" y="3060"/>
                  </a:lnTo>
                  <a:lnTo>
                    <a:pt x="15967" y="2732"/>
                  </a:lnTo>
                  <a:lnTo>
                    <a:pt x="15640" y="2419"/>
                  </a:lnTo>
                  <a:lnTo>
                    <a:pt x="15298" y="2135"/>
                  </a:lnTo>
                  <a:lnTo>
                    <a:pt x="14942" y="1850"/>
                  </a:lnTo>
                  <a:lnTo>
                    <a:pt x="14587" y="1594"/>
                  </a:lnTo>
                  <a:lnTo>
                    <a:pt x="14202" y="1352"/>
                  </a:lnTo>
                  <a:lnTo>
                    <a:pt x="13818" y="1124"/>
                  </a:lnTo>
                  <a:lnTo>
                    <a:pt x="13405" y="911"/>
                  </a:lnTo>
                  <a:lnTo>
                    <a:pt x="12993" y="726"/>
                  </a:lnTo>
                  <a:lnTo>
                    <a:pt x="12566" y="569"/>
                  </a:lnTo>
                  <a:lnTo>
                    <a:pt x="12139" y="413"/>
                  </a:lnTo>
                  <a:lnTo>
                    <a:pt x="11698" y="285"/>
                  </a:lnTo>
                  <a:lnTo>
                    <a:pt x="11242" y="185"/>
                  </a:lnTo>
                  <a:lnTo>
                    <a:pt x="10773" y="100"/>
                  </a:lnTo>
                  <a:lnTo>
                    <a:pt x="10318" y="43"/>
                  </a:lnTo>
                  <a:lnTo>
                    <a:pt x="98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1"/>
            <p:cNvSpPr/>
            <p:nvPr/>
          </p:nvSpPr>
          <p:spPr>
            <a:xfrm>
              <a:off x="5388751" y="4322642"/>
              <a:ext cx="1069200" cy="409332"/>
            </a:xfrm>
            <a:custGeom>
              <a:avLst/>
              <a:gdLst/>
              <a:ahLst/>
              <a:cxnLst/>
              <a:rect l="l" t="t" r="r" b="b"/>
              <a:pathLst>
                <a:path w="32972" h="12623" extrusionOk="0">
                  <a:moveTo>
                    <a:pt x="12637" y="1"/>
                  </a:moveTo>
                  <a:lnTo>
                    <a:pt x="11982" y="15"/>
                  </a:lnTo>
                  <a:lnTo>
                    <a:pt x="11342" y="58"/>
                  </a:lnTo>
                  <a:lnTo>
                    <a:pt x="10702" y="143"/>
                  </a:lnTo>
                  <a:lnTo>
                    <a:pt x="10090" y="257"/>
                  </a:lnTo>
                  <a:lnTo>
                    <a:pt x="9478" y="385"/>
                  </a:lnTo>
                  <a:lnTo>
                    <a:pt x="8880" y="556"/>
                  </a:lnTo>
                  <a:lnTo>
                    <a:pt x="8283" y="755"/>
                  </a:lnTo>
                  <a:lnTo>
                    <a:pt x="7713" y="982"/>
                  </a:lnTo>
                  <a:lnTo>
                    <a:pt x="7158" y="1239"/>
                  </a:lnTo>
                  <a:lnTo>
                    <a:pt x="6604" y="1523"/>
                  </a:lnTo>
                  <a:lnTo>
                    <a:pt x="6077" y="1822"/>
                  </a:lnTo>
                  <a:lnTo>
                    <a:pt x="5565" y="2149"/>
                  </a:lnTo>
                  <a:lnTo>
                    <a:pt x="5067" y="2505"/>
                  </a:lnTo>
                  <a:lnTo>
                    <a:pt x="4597" y="2875"/>
                  </a:lnTo>
                  <a:lnTo>
                    <a:pt x="4142" y="3273"/>
                  </a:lnTo>
                  <a:lnTo>
                    <a:pt x="3701" y="3700"/>
                  </a:lnTo>
                  <a:lnTo>
                    <a:pt x="3274" y="4127"/>
                  </a:lnTo>
                  <a:lnTo>
                    <a:pt x="2890" y="4597"/>
                  </a:lnTo>
                  <a:lnTo>
                    <a:pt x="2505" y="5066"/>
                  </a:lnTo>
                  <a:lnTo>
                    <a:pt x="2150" y="5564"/>
                  </a:lnTo>
                  <a:lnTo>
                    <a:pt x="1822" y="6077"/>
                  </a:lnTo>
                  <a:lnTo>
                    <a:pt x="1523" y="6603"/>
                  </a:lnTo>
                  <a:lnTo>
                    <a:pt x="1239" y="7144"/>
                  </a:lnTo>
                  <a:lnTo>
                    <a:pt x="997" y="7713"/>
                  </a:lnTo>
                  <a:lnTo>
                    <a:pt x="769" y="8282"/>
                  </a:lnTo>
                  <a:lnTo>
                    <a:pt x="570" y="8866"/>
                  </a:lnTo>
                  <a:lnTo>
                    <a:pt x="399" y="9464"/>
                  </a:lnTo>
                  <a:lnTo>
                    <a:pt x="257" y="10075"/>
                  </a:lnTo>
                  <a:lnTo>
                    <a:pt x="143" y="10702"/>
                  </a:lnTo>
                  <a:lnTo>
                    <a:pt x="58" y="11342"/>
                  </a:lnTo>
                  <a:lnTo>
                    <a:pt x="15" y="11982"/>
                  </a:lnTo>
                  <a:lnTo>
                    <a:pt x="1" y="12623"/>
                  </a:lnTo>
                  <a:lnTo>
                    <a:pt x="32972" y="12623"/>
                  </a:lnTo>
                  <a:lnTo>
                    <a:pt x="32957" y="11982"/>
                  </a:lnTo>
                  <a:lnTo>
                    <a:pt x="32915" y="11342"/>
                  </a:lnTo>
                  <a:lnTo>
                    <a:pt x="32829" y="10702"/>
                  </a:lnTo>
                  <a:lnTo>
                    <a:pt x="32715" y="10075"/>
                  </a:lnTo>
                  <a:lnTo>
                    <a:pt x="32573" y="9464"/>
                  </a:lnTo>
                  <a:lnTo>
                    <a:pt x="32402" y="8866"/>
                  </a:lnTo>
                  <a:lnTo>
                    <a:pt x="32203" y="8282"/>
                  </a:lnTo>
                  <a:lnTo>
                    <a:pt x="31990" y="7713"/>
                  </a:lnTo>
                  <a:lnTo>
                    <a:pt x="31734" y="7144"/>
                  </a:lnTo>
                  <a:lnTo>
                    <a:pt x="31449" y="6603"/>
                  </a:lnTo>
                  <a:lnTo>
                    <a:pt x="31150" y="6077"/>
                  </a:lnTo>
                  <a:lnTo>
                    <a:pt x="30823" y="5564"/>
                  </a:lnTo>
                  <a:lnTo>
                    <a:pt x="30467" y="5066"/>
                  </a:lnTo>
                  <a:lnTo>
                    <a:pt x="30097" y="4597"/>
                  </a:lnTo>
                  <a:lnTo>
                    <a:pt x="29699" y="4127"/>
                  </a:lnTo>
                  <a:lnTo>
                    <a:pt x="29272" y="3700"/>
                  </a:lnTo>
                  <a:lnTo>
                    <a:pt x="28831" y="3273"/>
                  </a:lnTo>
                  <a:lnTo>
                    <a:pt x="28375" y="2875"/>
                  </a:lnTo>
                  <a:lnTo>
                    <a:pt x="27906" y="2505"/>
                  </a:lnTo>
                  <a:lnTo>
                    <a:pt x="27408" y="2149"/>
                  </a:lnTo>
                  <a:lnTo>
                    <a:pt x="26895" y="1822"/>
                  </a:lnTo>
                  <a:lnTo>
                    <a:pt x="26369" y="1523"/>
                  </a:lnTo>
                  <a:lnTo>
                    <a:pt x="25814" y="1239"/>
                  </a:lnTo>
                  <a:lnTo>
                    <a:pt x="25259" y="982"/>
                  </a:lnTo>
                  <a:lnTo>
                    <a:pt x="24690" y="755"/>
                  </a:lnTo>
                  <a:lnTo>
                    <a:pt x="24106" y="556"/>
                  </a:lnTo>
                  <a:lnTo>
                    <a:pt x="23494" y="385"/>
                  </a:lnTo>
                  <a:lnTo>
                    <a:pt x="22883" y="257"/>
                  </a:lnTo>
                  <a:lnTo>
                    <a:pt x="22271" y="143"/>
                  </a:lnTo>
                  <a:lnTo>
                    <a:pt x="21630" y="58"/>
                  </a:lnTo>
                  <a:lnTo>
                    <a:pt x="20990" y="15"/>
                  </a:lnTo>
                  <a:lnTo>
                    <a:pt x="20350"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1"/>
            <p:cNvSpPr/>
            <p:nvPr/>
          </p:nvSpPr>
          <p:spPr>
            <a:xfrm>
              <a:off x="5485190" y="2057414"/>
              <a:ext cx="650204" cy="2351999"/>
            </a:xfrm>
            <a:custGeom>
              <a:avLst/>
              <a:gdLst/>
              <a:ahLst/>
              <a:cxnLst/>
              <a:rect l="l" t="t" r="r" b="b"/>
              <a:pathLst>
                <a:path w="20051" h="72531" extrusionOk="0">
                  <a:moveTo>
                    <a:pt x="5081" y="1"/>
                  </a:moveTo>
                  <a:lnTo>
                    <a:pt x="6006" y="1111"/>
                  </a:lnTo>
                  <a:lnTo>
                    <a:pt x="6575" y="1125"/>
                  </a:lnTo>
                  <a:lnTo>
                    <a:pt x="6988" y="1139"/>
                  </a:lnTo>
                  <a:lnTo>
                    <a:pt x="7500" y="1168"/>
                  </a:lnTo>
                  <a:lnTo>
                    <a:pt x="8083" y="1225"/>
                  </a:lnTo>
                  <a:lnTo>
                    <a:pt x="8724" y="1310"/>
                  </a:lnTo>
                  <a:lnTo>
                    <a:pt x="9421" y="1438"/>
                  </a:lnTo>
                  <a:lnTo>
                    <a:pt x="9791" y="1523"/>
                  </a:lnTo>
                  <a:lnTo>
                    <a:pt x="10175" y="1623"/>
                  </a:lnTo>
                  <a:lnTo>
                    <a:pt x="10559" y="1723"/>
                  </a:lnTo>
                  <a:lnTo>
                    <a:pt x="10958" y="1837"/>
                  </a:lnTo>
                  <a:lnTo>
                    <a:pt x="11356" y="1979"/>
                  </a:lnTo>
                  <a:lnTo>
                    <a:pt x="11769" y="2121"/>
                  </a:lnTo>
                  <a:lnTo>
                    <a:pt x="12196" y="2292"/>
                  </a:lnTo>
                  <a:lnTo>
                    <a:pt x="12609" y="2477"/>
                  </a:lnTo>
                  <a:lnTo>
                    <a:pt x="13035" y="2676"/>
                  </a:lnTo>
                  <a:lnTo>
                    <a:pt x="13462" y="2890"/>
                  </a:lnTo>
                  <a:lnTo>
                    <a:pt x="13889" y="3131"/>
                  </a:lnTo>
                  <a:lnTo>
                    <a:pt x="14302" y="3402"/>
                  </a:lnTo>
                  <a:lnTo>
                    <a:pt x="14729" y="3672"/>
                  </a:lnTo>
                  <a:lnTo>
                    <a:pt x="15156" y="3985"/>
                  </a:lnTo>
                  <a:lnTo>
                    <a:pt x="15568" y="4313"/>
                  </a:lnTo>
                  <a:lnTo>
                    <a:pt x="15981" y="4654"/>
                  </a:lnTo>
                  <a:lnTo>
                    <a:pt x="16394" y="5038"/>
                  </a:lnTo>
                  <a:lnTo>
                    <a:pt x="16792" y="5437"/>
                  </a:lnTo>
                  <a:lnTo>
                    <a:pt x="16977" y="5650"/>
                  </a:lnTo>
                  <a:lnTo>
                    <a:pt x="17162" y="5864"/>
                  </a:lnTo>
                  <a:lnTo>
                    <a:pt x="17333" y="6091"/>
                  </a:lnTo>
                  <a:lnTo>
                    <a:pt x="17504" y="6319"/>
                  </a:lnTo>
                  <a:lnTo>
                    <a:pt x="17660" y="6561"/>
                  </a:lnTo>
                  <a:lnTo>
                    <a:pt x="17802" y="6803"/>
                  </a:lnTo>
                  <a:lnTo>
                    <a:pt x="17945" y="7045"/>
                  </a:lnTo>
                  <a:lnTo>
                    <a:pt x="18073" y="7301"/>
                  </a:lnTo>
                  <a:lnTo>
                    <a:pt x="18187" y="7557"/>
                  </a:lnTo>
                  <a:lnTo>
                    <a:pt x="18301" y="7827"/>
                  </a:lnTo>
                  <a:lnTo>
                    <a:pt x="18400" y="8098"/>
                  </a:lnTo>
                  <a:lnTo>
                    <a:pt x="18500" y="8382"/>
                  </a:lnTo>
                  <a:lnTo>
                    <a:pt x="18585" y="8653"/>
                  </a:lnTo>
                  <a:lnTo>
                    <a:pt x="18656" y="8951"/>
                  </a:lnTo>
                  <a:lnTo>
                    <a:pt x="18727" y="9236"/>
                  </a:lnTo>
                  <a:lnTo>
                    <a:pt x="18784" y="9535"/>
                  </a:lnTo>
                  <a:lnTo>
                    <a:pt x="18827" y="9848"/>
                  </a:lnTo>
                  <a:lnTo>
                    <a:pt x="18870" y="10147"/>
                  </a:lnTo>
                  <a:lnTo>
                    <a:pt x="18912" y="10474"/>
                  </a:lnTo>
                  <a:lnTo>
                    <a:pt x="18927" y="10787"/>
                  </a:lnTo>
                  <a:lnTo>
                    <a:pt x="18955" y="11442"/>
                  </a:lnTo>
                  <a:lnTo>
                    <a:pt x="18955" y="12111"/>
                  </a:lnTo>
                  <a:lnTo>
                    <a:pt x="18912" y="12808"/>
                  </a:lnTo>
                  <a:lnTo>
                    <a:pt x="18841" y="13505"/>
                  </a:lnTo>
                  <a:lnTo>
                    <a:pt x="18756" y="14231"/>
                  </a:lnTo>
                  <a:lnTo>
                    <a:pt x="18628" y="14971"/>
                  </a:lnTo>
                  <a:lnTo>
                    <a:pt x="18500" y="15568"/>
                  </a:lnTo>
                  <a:lnTo>
                    <a:pt x="18357" y="16166"/>
                  </a:lnTo>
                  <a:lnTo>
                    <a:pt x="18215" y="16764"/>
                  </a:lnTo>
                  <a:lnTo>
                    <a:pt x="18044" y="17347"/>
                  </a:lnTo>
                  <a:lnTo>
                    <a:pt x="17859" y="17931"/>
                  </a:lnTo>
                  <a:lnTo>
                    <a:pt x="17660" y="18514"/>
                  </a:lnTo>
                  <a:lnTo>
                    <a:pt x="17461" y="19097"/>
                  </a:lnTo>
                  <a:lnTo>
                    <a:pt x="17233" y="19681"/>
                  </a:lnTo>
                  <a:lnTo>
                    <a:pt x="17006" y="20250"/>
                  </a:lnTo>
                  <a:lnTo>
                    <a:pt x="16764" y="20819"/>
                  </a:lnTo>
                  <a:lnTo>
                    <a:pt x="16508" y="21388"/>
                  </a:lnTo>
                  <a:lnTo>
                    <a:pt x="16237" y="21958"/>
                  </a:lnTo>
                  <a:lnTo>
                    <a:pt x="15967" y="22527"/>
                  </a:lnTo>
                  <a:lnTo>
                    <a:pt x="15682" y="23082"/>
                  </a:lnTo>
                  <a:lnTo>
                    <a:pt x="15085" y="24206"/>
                  </a:lnTo>
                  <a:lnTo>
                    <a:pt x="14458" y="25316"/>
                  </a:lnTo>
                  <a:lnTo>
                    <a:pt x="13818" y="26412"/>
                  </a:lnTo>
                  <a:lnTo>
                    <a:pt x="13135" y="27507"/>
                  </a:lnTo>
                  <a:lnTo>
                    <a:pt x="12452" y="28589"/>
                  </a:lnTo>
                  <a:lnTo>
                    <a:pt x="11741" y="29670"/>
                  </a:lnTo>
                  <a:lnTo>
                    <a:pt x="11029" y="30752"/>
                  </a:lnTo>
                  <a:lnTo>
                    <a:pt x="9592" y="32872"/>
                  </a:lnTo>
                  <a:lnTo>
                    <a:pt x="8638" y="34281"/>
                  </a:lnTo>
                  <a:lnTo>
                    <a:pt x="7685" y="35690"/>
                  </a:lnTo>
                  <a:lnTo>
                    <a:pt x="6760" y="37113"/>
                  </a:lnTo>
                  <a:lnTo>
                    <a:pt x="5849" y="38550"/>
                  </a:lnTo>
                  <a:lnTo>
                    <a:pt x="5408" y="39261"/>
                  </a:lnTo>
                  <a:lnTo>
                    <a:pt x="4981" y="39987"/>
                  </a:lnTo>
                  <a:lnTo>
                    <a:pt x="4554" y="40727"/>
                  </a:lnTo>
                  <a:lnTo>
                    <a:pt x="4142" y="41453"/>
                  </a:lnTo>
                  <a:lnTo>
                    <a:pt x="3743" y="42193"/>
                  </a:lnTo>
                  <a:lnTo>
                    <a:pt x="3359" y="42933"/>
                  </a:lnTo>
                  <a:lnTo>
                    <a:pt x="2989" y="43673"/>
                  </a:lnTo>
                  <a:lnTo>
                    <a:pt x="2633" y="44427"/>
                  </a:lnTo>
                  <a:lnTo>
                    <a:pt x="2292" y="45181"/>
                  </a:lnTo>
                  <a:lnTo>
                    <a:pt x="1979" y="45949"/>
                  </a:lnTo>
                  <a:lnTo>
                    <a:pt x="1680" y="46703"/>
                  </a:lnTo>
                  <a:lnTo>
                    <a:pt x="1395" y="47486"/>
                  </a:lnTo>
                  <a:lnTo>
                    <a:pt x="1139" y="48255"/>
                  </a:lnTo>
                  <a:lnTo>
                    <a:pt x="912" y="49051"/>
                  </a:lnTo>
                  <a:lnTo>
                    <a:pt x="698" y="49834"/>
                  </a:lnTo>
                  <a:lnTo>
                    <a:pt x="513" y="50631"/>
                  </a:lnTo>
                  <a:lnTo>
                    <a:pt x="357" y="51442"/>
                  </a:lnTo>
                  <a:lnTo>
                    <a:pt x="229" y="52253"/>
                  </a:lnTo>
                  <a:lnTo>
                    <a:pt x="129" y="53079"/>
                  </a:lnTo>
                  <a:lnTo>
                    <a:pt x="58" y="53904"/>
                  </a:lnTo>
                  <a:lnTo>
                    <a:pt x="15" y="54729"/>
                  </a:lnTo>
                  <a:lnTo>
                    <a:pt x="1" y="55583"/>
                  </a:lnTo>
                  <a:lnTo>
                    <a:pt x="29" y="56423"/>
                  </a:lnTo>
                  <a:lnTo>
                    <a:pt x="58" y="56864"/>
                  </a:lnTo>
                  <a:lnTo>
                    <a:pt x="86" y="57291"/>
                  </a:lnTo>
                  <a:lnTo>
                    <a:pt x="143" y="57817"/>
                  </a:lnTo>
                  <a:lnTo>
                    <a:pt x="200" y="58329"/>
                  </a:lnTo>
                  <a:lnTo>
                    <a:pt x="271" y="58842"/>
                  </a:lnTo>
                  <a:lnTo>
                    <a:pt x="342" y="59340"/>
                  </a:lnTo>
                  <a:lnTo>
                    <a:pt x="428" y="59823"/>
                  </a:lnTo>
                  <a:lnTo>
                    <a:pt x="527" y="60293"/>
                  </a:lnTo>
                  <a:lnTo>
                    <a:pt x="627" y="60763"/>
                  </a:lnTo>
                  <a:lnTo>
                    <a:pt x="727" y="61218"/>
                  </a:lnTo>
                  <a:lnTo>
                    <a:pt x="840" y="61659"/>
                  </a:lnTo>
                  <a:lnTo>
                    <a:pt x="969" y="62086"/>
                  </a:lnTo>
                  <a:lnTo>
                    <a:pt x="1082" y="62513"/>
                  </a:lnTo>
                  <a:lnTo>
                    <a:pt x="1225" y="62911"/>
                  </a:lnTo>
                  <a:lnTo>
                    <a:pt x="1495" y="63708"/>
                  </a:lnTo>
                  <a:lnTo>
                    <a:pt x="1794" y="64462"/>
                  </a:lnTo>
                  <a:lnTo>
                    <a:pt x="2121" y="65174"/>
                  </a:lnTo>
                  <a:lnTo>
                    <a:pt x="2448" y="65843"/>
                  </a:lnTo>
                  <a:lnTo>
                    <a:pt x="2790" y="66483"/>
                  </a:lnTo>
                  <a:lnTo>
                    <a:pt x="3146" y="67081"/>
                  </a:lnTo>
                  <a:lnTo>
                    <a:pt x="3516" y="67650"/>
                  </a:lnTo>
                  <a:lnTo>
                    <a:pt x="3886" y="68176"/>
                  </a:lnTo>
                  <a:lnTo>
                    <a:pt x="4256" y="68675"/>
                  </a:lnTo>
                  <a:lnTo>
                    <a:pt x="4626" y="69130"/>
                  </a:lnTo>
                  <a:lnTo>
                    <a:pt x="4996" y="69557"/>
                  </a:lnTo>
                  <a:lnTo>
                    <a:pt x="5351" y="69955"/>
                  </a:lnTo>
                  <a:lnTo>
                    <a:pt x="5707" y="70311"/>
                  </a:lnTo>
                  <a:lnTo>
                    <a:pt x="6063" y="70652"/>
                  </a:lnTo>
                  <a:lnTo>
                    <a:pt x="6390" y="70951"/>
                  </a:lnTo>
                  <a:lnTo>
                    <a:pt x="6717" y="71222"/>
                  </a:lnTo>
                  <a:lnTo>
                    <a:pt x="7030" y="71464"/>
                  </a:lnTo>
                  <a:lnTo>
                    <a:pt x="7315" y="71691"/>
                  </a:lnTo>
                  <a:lnTo>
                    <a:pt x="7813" y="72047"/>
                  </a:lnTo>
                  <a:lnTo>
                    <a:pt x="8226" y="72303"/>
                  </a:lnTo>
                  <a:lnTo>
                    <a:pt x="8496" y="72460"/>
                  </a:lnTo>
                  <a:lnTo>
                    <a:pt x="8638" y="72531"/>
                  </a:lnTo>
                  <a:lnTo>
                    <a:pt x="9122" y="71535"/>
                  </a:lnTo>
                  <a:lnTo>
                    <a:pt x="9037" y="71478"/>
                  </a:lnTo>
                  <a:lnTo>
                    <a:pt x="8809" y="71350"/>
                  </a:lnTo>
                  <a:lnTo>
                    <a:pt x="8453" y="71122"/>
                  </a:lnTo>
                  <a:lnTo>
                    <a:pt x="7984" y="70795"/>
                  </a:lnTo>
                  <a:lnTo>
                    <a:pt x="7728" y="70581"/>
                  </a:lnTo>
                  <a:lnTo>
                    <a:pt x="7443" y="70354"/>
                  </a:lnTo>
                  <a:lnTo>
                    <a:pt x="7144" y="70098"/>
                  </a:lnTo>
                  <a:lnTo>
                    <a:pt x="6831" y="69813"/>
                  </a:lnTo>
                  <a:lnTo>
                    <a:pt x="6504" y="69500"/>
                  </a:lnTo>
                  <a:lnTo>
                    <a:pt x="6177" y="69158"/>
                  </a:lnTo>
                  <a:lnTo>
                    <a:pt x="5835" y="68788"/>
                  </a:lnTo>
                  <a:lnTo>
                    <a:pt x="5494" y="68376"/>
                  </a:lnTo>
                  <a:lnTo>
                    <a:pt x="5138" y="67949"/>
                  </a:lnTo>
                  <a:lnTo>
                    <a:pt x="4796" y="67479"/>
                  </a:lnTo>
                  <a:lnTo>
                    <a:pt x="4441" y="66981"/>
                  </a:lnTo>
                  <a:lnTo>
                    <a:pt x="4099" y="66440"/>
                  </a:lnTo>
                  <a:lnTo>
                    <a:pt x="3758" y="65871"/>
                  </a:lnTo>
                  <a:lnTo>
                    <a:pt x="3430" y="65274"/>
                  </a:lnTo>
                  <a:lnTo>
                    <a:pt x="3117" y="64633"/>
                  </a:lnTo>
                  <a:lnTo>
                    <a:pt x="2818" y="63964"/>
                  </a:lnTo>
                  <a:lnTo>
                    <a:pt x="2534" y="63253"/>
                  </a:lnTo>
                  <a:lnTo>
                    <a:pt x="2263" y="62499"/>
                  </a:lnTo>
                  <a:lnTo>
                    <a:pt x="2022" y="61716"/>
                  </a:lnTo>
                  <a:lnTo>
                    <a:pt x="1908" y="61318"/>
                  </a:lnTo>
                  <a:lnTo>
                    <a:pt x="1808" y="60891"/>
                  </a:lnTo>
                  <a:lnTo>
                    <a:pt x="1694" y="60464"/>
                  </a:lnTo>
                  <a:lnTo>
                    <a:pt x="1609" y="60023"/>
                  </a:lnTo>
                  <a:lnTo>
                    <a:pt x="1523" y="59582"/>
                  </a:lnTo>
                  <a:lnTo>
                    <a:pt x="1438" y="59126"/>
                  </a:lnTo>
                  <a:lnTo>
                    <a:pt x="1367" y="58657"/>
                  </a:lnTo>
                  <a:lnTo>
                    <a:pt x="1296" y="58173"/>
                  </a:lnTo>
                  <a:lnTo>
                    <a:pt x="1239" y="57689"/>
                  </a:lnTo>
                  <a:lnTo>
                    <a:pt x="1196" y="57191"/>
                  </a:lnTo>
                  <a:lnTo>
                    <a:pt x="1139" y="56366"/>
                  </a:lnTo>
                  <a:lnTo>
                    <a:pt x="1111" y="55555"/>
                  </a:lnTo>
                  <a:lnTo>
                    <a:pt x="1125" y="54743"/>
                  </a:lnTo>
                  <a:lnTo>
                    <a:pt x="1168" y="53932"/>
                  </a:lnTo>
                  <a:lnTo>
                    <a:pt x="1239" y="53150"/>
                  </a:lnTo>
                  <a:lnTo>
                    <a:pt x="1338" y="52353"/>
                  </a:lnTo>
                  <a:lnTo>
                    <a:pt x="1467" y="51570"/>
                  </a:lnTo>
                  <a:lnTo>
                    <a:pt x="1623" y="50787"/>
                  </a:lnTo>
                  <a:lnTo>
                    <a:pt x="1808" y="50019"/>
                  </a:lnTo>
                  <a:lnTo>
                    <a:pt x="2007" y="49265"/>
                  </a:lnTo>
                  <a:lnTo>
                    <a:pt x="2235" y="48496"/>
                  </a:lnTo>
                  <a:lnTo>
                    <a:pt x="2491" y="47742"/>
                  </a:lnTo>
                  <a:lnTo>
                    <a:pt x="2761" y="47002"/>
                  </a:lnTo>
                  <a:lnTo>
                    <a:pt x="3060" y="46248"/>
                  </a:lnTo>
                  <a:lnTo>
                    <a:pt x="3373" y="45508"/>
                  </a:lnTo>
                  <a:lnTo>
                    <a:pt x="3701" y="44782"/>
                  </a:lnTo>
                  <a:lnTo>
                    <a:pt x="4042" y="44042"/>
                  </a:lnTo>
                  <a:lnTo>
                    <a:pt x="4412" y="43317"/>
                  </a:lnTo>
                  <a:lnTo>
                    <a:pt x="4782" y="42605"/>
                  </a:lnTo>
                  <a:lnTo>
                    <a:pt x="5181" y="41880"/>
                  </a:lnTo>
                  <a:lnTo>
                    <a:pt x="5579" y="41168"/>
                  </a:lnTo>
                  <a:lnTo>
                    <a:pt x="5992" y="40457"/>
                  </a:lnTo>
                  <a:lnTo>
                    <a:pt x="6419" y="39745"/>
                  </a:lnTo>
                  <a:lnTo>
                    <a:pt x="6845" y="39048"/>
                  </a:lnTo>
                  <a:lnTo>
                    <a:pt x="7742" y="37639"/>
                  </a:lnTo>
                  <a:lnTo>
                    <a:pt x="8653" y="36259"/>
                  </a:lnTo>
                  <a:lnTo>
                    <a:pt x="9578" y="34878"/>
                  </a:lnTo>
                  <a:lnTo>
                    <a:pt x="10503" y="33498"/>
                  </a:lnTo>
                  <a:lnTo>
                    <a:pt x="11968" y="31335"/>
                  </a:lnTo>
                  <a:lnTo>
                    <a:pt x="12694" y="30239"/>
                  </a:lnTo>
                  <a:lnTo>
                    <a:pt x="13420" y="29144"/>
                  </a:lnTo>
                  <a:lnTo>
                    <a:pt x="14117" y="28034"/>
                  </a:lnTo>
                  <a:lnTo>
                    <a:pt x="14800" y="26924"/>
                  </a:lnTo>
                  <a:lnTo>
                    <a:pt x="15469" y="25800"/>
                  </a:lnTo>
                  <a:lnTo>
                    <a:pt x="16109" y="24676"/>
                  </a:lnTo>
                  <a:lnTo>
                    <a:pt x="16408" y="24106"/>
                  </a:lnTo>
                  <a:lnTo>
                    <a:pt x="16707" y="23523"/>
                  </a:lnTo>
                  <a:lnTo>
                    <a:pt x="16991" y="22954"/>
                  </a:lnTo>
                  <a:lnTo>
                    <a:pt x="17276" y="22370"/>
                  </a:lnTo>
                  <a:lnTo>
                    <a:pt x="17546" y="21787"/>
                  </a:lnTo>
                  <a:lnTo>
                    <a:pt x="17802" y="21203"/>
                  </a:lnTo>
                  <a:lnTo>
                    <a:pt x="18059" y="20620"/>
                  </a:lnTo>
                  <a:lnTo>
                    <a:pt x="18286" y="20037"/>
                  </a:lnTo>
                  <a:lnTo>
                    <a:pt x="18514" y="19439"/>
                  </a:lnTo>
                  <a:lnTo>
                    <a:pt x="18727" y="18841"/>
                  </a:lnTo>
                  <a:lnTo>
                    <a:pt x="18927" y="18244"/>
                  </a:lnTo>
                  <a:lnTo>
                    <a:pt x="19112" y="17632"/>
                  </a:lnTo>
                  <a:lnTo>
                    <a:pt x="19282" y="17034"/>
                  </a:lnTo>
                  <a:lnTo>
                    <a:pt x="19439" y="16422"/>
                  </a:lnTo>
                  <a:lnTo>
                    <a:pt x="19581" y="15810"/>
                  </a:lnTo>
                  <a:lnTo>
                    <a:pt x="19709" y="15184"/>
                  </a:lnTo>
                  <a:lnTo>
                    <a:pt x="19852" y="14387"/>
                  </a:lnTo>
                  <a:lnTo>
                    <a:pt x="19951" y="13590"/>
                  </a:lnTo>
                  <a:lnTo>
                    <a:pt x="20022" y="12822"/>
                  </a:lnTo>
                  <a:lnTo>
                    <a:pt x="20037" y="12452"/>
                  </a:lnTo>
                  <a:lnTo>
                    <a:pt x="20051" y="12082"/>
                  </a:lnTo>
                  <a:lnTo>
                    <a:pt x="20051" y="11712"/>
                  </a:lnTo>
                  <a:lnTo>
                    <a:pt x="20037" y="11356"/>
                  </a:lnTo>
                  <a:lnTo>
                    <a:pt x="20022" y="11001"/>
                  </a:lnTo>
                  <a:lnTo>
                    <a:pt x="19994" y="10645"/>
                  </a:lnTo>
                  <a:lnTo>
                    <a:pt x="19965" y="10303"/>
                  </a:lnTo>
                  <a:lnTo>
                    <a:pt x="19923" y="9962"/>
                  </a:lnTo>
                  <a:lnTo>
                    <a:pt x="19866" y="9620"/>
                  </a:lnTo>
                  <a:lnTo>
                    <a:pt x="19809" y="9293"/>
                  </a:lnTo>
                  <a:lnTo>
                    <a:pt x="19738" y="8966"/>
                  </a:lnTo>
                  <a:lnTo>
                    <a:pt x="19667" y="8653"/>
                  </a:lnTo>
                  <a:lnTo>
                    <a:pt x="19581" y="8340"/>
                  </a:lnTo>
                  <a:lnTo>
                    <a:pt x="19482" y="8027"/>
                  </a:lnTo>
                  <a:lnTo>
                    <a:pt x="19368" y="7728"/>
                  </a:lnTo>
                  <a:lnTo>
                    <a:pt x="19254" y="7415"/>
                  </a:lnTo>
                  <a:lnTo>
                    <a:pt x="19140" y="7130"/>
                  </a:lnTo>
                  <a:lnTo>
                    <a:pt x="19012" y="6831"/>
                  </a:lnTo>
                  <a:lnTo>
                    <a:pt x="18870" y="6561"/>
                  </a:lnTo>
                  <a:lnTo>
                    <a:pt x="18713" y="6276"/>
                  </a:lnTo>
                  <a:lnTo>
                    <a:pt x="18557" y="6006"/>
                  </a:lnTo>
                  <a:lnTo>
                    <a:pt x="18386" y="5736"/>
                  </a:lnTo>
                  <a:lnTo>
                    <a:pt x="18215" y="5465"/>
                  </a:lnTo>
                  <a:lnTo>
                    <a:pt x="18030" y="5209"/>
                  </a:lnTo>
                  <a:lnTo>
                    <a:pt x="17831" y="4967"/>
                  </a:lnTo>
                  <a:lnTo>
                    <a:pt x="17632" y="4711"/>
                  </a:lnTo>
                  <a:lnTo>
                    <a:pt x="17433" y="4498"/>
                  </a:lnTo>
                  <a:lnTo>
                    <a:pt x="17233" y="4270"/>
                  </a:lnTo>
                  <a:lnTo>
                    <a:pt x="17034" y="4071"/>
                  </a:lnTo>
                  <a:lnTo>
                    <a:pt x="16821" y="3857"/>
                  </a:lnTo>
                  <a:lnTo>
                    <a:pt x="16379" y="3473"/>
                  </a:lnTo>
                  <a:lnTo>
                    <a:pt x="15924" y="3117"/>
                  </a:lnTo>
                  <a:lnTo>
                    <a:pt x="15455" y="2790"/>
                  </a:lnTo>
                  <a:lnTo>
                    <a:pt x="14971" y="2477"/>
                  </a:lnTo>
                  <a:lnTo>
                    <a:pt x="14487" y="2192"/>
                  </a:lnTo>
                  <a:lnTo>
                    <a:pt x="13975" y="1922"/>
                  </a:lnTo>
                  <a:lnTo>
                    <a:pt x="13477" y="1694"/>
                  </a:lnTo>
                  <a:lnTo>
                    <a:pt x="12964" y="1467"/>
                  </a:lnTo>
                  <a:lnTo>
                    <a:pt x="12452" y="1267"/>
                  </a:lnTo>
                  <a:lnTo>
                    <a:pt x="11940" y="1082"/>
                  </a:lnTo>
                  <a:lnTo>
                    <a:pt x="11427" y="926"/>
                  </a:lnTo>
                  <a:lnTo>
                    <a:pt x="10929" y="783"/>
                  </a:lnTo>
                  <a:lnTo>
                    <a:pt x="10431" y="641"/>
                  </a:lnTo>
                  <a:lnTo>
                    <a:pt x="9933" y="527"/>
                  </a:lnTo>
                  <a:lnTo>
                    <a:pt x="9464" y="428"/>
                  </a:lnTo>
                  <a:lnTo>
                    <a:pt x="8994" y="342"/>
                  </a:lnTo>
                  <a:lnTo>
                    <a:pt x="8553" y="271"/>
                  </a:lnTo>
                  <a:lnTo>
                    <a:pt x="8112" y="214"/>
                  </a:lnTo>
                  <a:lnTo>
                    <a:pt x="7315" y="115"/>
                  </a:lnTo>
                  <a:lnTo>
                    <a:pt x="6604" y="44"/>
                  </a:lnTo>
                  <a:lnTo>
                    <a:pt x="6020" y="15"/>
                  </a:lnTo>
                  <a:lnTo>
                    <a:pt x="5551"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21"/>
          <p:cNvGrpSpPr/>
          <p:nvPr/>
        </p:nvGrpSpPr>
        <p:grpSpPr>
          <a:xfrm>
            <a:off x="2883438" y="1459989"/>
            <a:ext cx="367726" cy="307374"/>
            <a:chOff x="4794038" y="3489860"/>
            <a:chExt cx="367726" cy="307374"/>
          </a:xfrm>
        </p:grpSpPr>
        <p:sp>
          <p:nvSpPr>
            <p:cNvPr id="633" name="Google Shape;633;p21"/>
            <p:cNvSpPr/>
            <p:nvPr/>
          </p:nvSpPr>
          <p:spPr>
            <a:xfrm>
              <a:off x="4794038" y="3744242"/>
              <a:ext cx="367726" cy="52992"/>
            </a:xfrm>
            <a:custGeom>
              <a:avLst/>
              <a:gdLst/>
              <a:ahLst/>
              <a:cxnLst/>
              <a:rect l="l" t="t" r="r" b="b"/>
              <a:pathLst>
                <a:path w="10742" h="1548" extrusionOk="0">
                  <a:moveTo>
                    <a:pt x="191" y="0"/>
                  </a:moveTo>
                  <a:cubicBezTo>
                    <a:pt x="96" y="0"/>
                    <a:pt x="1" y="72"/>
                    <a:pt x="25" y="167"/>
                  </a:cubicBezTo>
                  <a:lnTo>
                    <a:pt x="25" y="857"/>
                  </a:lnTo>
                  <a:cubicBezTo>
                    <a:pt x="1" y="1238"/>
                    <a:pt x="311" y="1548"/>
                    <a:pt x="692" y="1548"/>
                  </a:cubicBezTo>
                  <a:lnTo>
                    <a:pt x="10051" y="1548"/>
                  </a:lnTo>
                  <a:cubicBezTo>
                    <a:pt x="10432" y="1548"/>
                    <a:pt x="10741" y="1238"/>
                    <a:pt x="10741" y="857"/>
                  </a:cubicBezTo>
                  <a:lnTo>
                    <a:pt x="10741" y="167"/>
                  </a:lnTo>
                  <a:cubicBezTo>
                    <a:pt x="10741" y="72"/>
                    <a:pt x="10646" y="0"/>
                    <a:pt x="10551" y="0"/>
                  </a:cubicBezTo>
                  <a:lnTo>
                    <a:pt x="6717" y="0"/>
                  </a:lnTo>
                  <a:lnTo>
                    <a:pt x="6574" y="357"/>
                  </a:lnTo>
                  <a:cubicBezTo>
                    <a:pt x="6526" y="429"/>
                    <a:pt x="6455" y="500"/>
                    <a:pt x="6359" y="500"/>
                  </a:cubicBezTo>
                  <a:lnTo>
                    <a:pt x="4407" y="500"/>
                  </a:lnTo>
                  <a:cubicBezTo>
                    <a:pt x="4311" y="500"/>
                    <a:pt x="4216" y="429"/>
                    <a:pt x="4192" y="357"/>
                  </a:cubicBezTo>
                  <a:lnTo>
                    <a:pt x="40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a:off x="4929393" y="3629289"/>
              <a:ext cx="97049" cy="27728"/>
            </a:xfrm>
            <a:custGeom>
              <a:avLst/>
              <a:gdLst/>
              <a:ahLst/>
              <a:cxnLst/>
              <a:rect l="l" t="t" r="r" b="b"/>
              <a:pathLst>
                <a:path w="2835" h="810" extrusionOk="0">
                  <a:moveTo>
                    <a:pt x="0" y="0"/>
                  </a:moveTo>
                  <a:lnTo>
                    <a:pt x="0" y="453"/>
                  </a:lnTo>
                  <a:cubicBezTo>
                    <a:pt x="441" y="691"/>
                    <a:pt x="929" y="810"/>
                    <a:pt x="1417" y="810"/>
                  </a:cubicBezTo>
                  <a:cubicBezTo>
                    <a:pt x="1905" y="810"/>
                    <a:pt x="2394" y="691"/>
                    <a:pt x="2834" y="453"/>
                  </a:cubicBezTo>
                  <a:lnTo>
                    <a:pt x="2834" y="0"/>
                  </a:lnTo>
                  <a:lnTo>
                    <a:pt x="1548" y="477"/>
                  </a:lnTo>
                  <a:cubicBezTo>
                    <a:pt x="1524" y="500"/>
                    <a:pt x="1477" y="500"/>
                    <a:pt x="1429" y="500"/>
                  </a:cubicBezTo>
                  <a:cubicBezTo>
                    <a:pt x="1405" y="500"/>
                    <a:pt x="1358" y="500"/>
                    <a:pt x="1334" y="477"/>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a:off x="4900843" y="3566507"/>
              <a:ext cx="155758" cy="57921"/>
            </a:xfrm>
            <a:custGeom>
              <a:avLst/>
              <a:gdLst/>
              <a:ahLst/>
              <a:cxnLst/>
              <a:rect l="l" t="t" r="r" b="b"/>
              <a:pathLst>
                <a:path w="4550" h="1692" extrusionOk="0">
                  <a:moveTo>
                    <a:pt x="2287" y="1"/>
                  </a:moveTo>
                  <a:lnTo>
                    <a:pt x="1" y="858"/>
                  </a:lnTo>
                  <a:lnTo>
                    <a:pt x="2287" y="1691"/>
                  </a:lnTo>
                  <a:lnTo>
                    <a:pt x="4549" y="858"/>
                  </a:lnTo>
                  <a:lnTo>
                    <a:pt x="22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a:off x="4809545" y="3489860"/>
              <a:ext cx="337532" cy="249521"/>
            </a:xfrm>
            <a:custGeom>
              <a:avLst/>
              <a:gdLst/>
              <a:ahLst/>
              <a:cxnLst/>
              <a:rect l="l" t="t" r="r" b="b"/>
              <a:pathLst>
                <a:path w="9860" h="7289" extrusionOk="0">
                  <a:moveTo>
                    <a:pt x="4942" y="1585"/>
                  </a:moveTo>
                  <a:cubicBezTo>
                    <a:pt x="4978" y="1585"/>
                    <a:pt x="5013" y="1597"/>
                    <a:pt x="5049" y="1620"/>
                  </a:cubicBezTo>
                  <a:lnTo>
                    <a:pt x="8240" y="2787"/>
                  </a:lnTo>
                  <a:cubicBezTo>
                    <a:pt x="8359" y="2835"/>
                    <a:pt x="8455" y="2954"/>
                    <a:pt x="8455" y="3073"/>
                  </a:cubicBezTo>
                  <a:cubicBezTo>
                    <a:pt x="8455" y="3216"/>
                    <a:pt x="8359" y="3335"/>
                    <a:pt x="8240" y="3383"/>
                  </a:cubicBezTo>
                  <a:lnTo>
                    <a:pt x="6978" y="3835"/>
                  </a:lnTo>
                  <a:lnTo>
                    <a:pt x="6978" y="4692"/>
                  </a:lnTo>
                  <a:cubicBezTo>
                    <a:pt x="6954" y="4788"/>
                    <a:pt x="6907" y="4883"/>
                    <a:pt x="6835" y="4954"/>
                  </a:cubicBezTo>
                  <a:cubicBezTo>
                    <a:pt x="6252" y="5324"/>
                    <a:pt x="5591" y="5508"/>
                    <a:pt x="4930" y="5508"/>
                  </a:cubicBezTo>
                  <a:cubicBezTo>
                    <a:pt x="4269" y="5508"/>
                    <a:pt x="3608" y="5324"/>
                    <a:pt x="3025" y="4954"/>
                  </a:cubicBezTo>
                  <a:cubicBezTo>
                    <a:pt x="2930" y="4883"/>
                    <a:pt x="2882" y="4788"/>
                    <a:pt x="2882" y="4692"/>
                  </a:cubicBezTo>
                  <a:lnTo>
                    <a:pt x="2882" y="3835"/>
                  </a:lnTo>
                  <a:lnTo>
                    <a:pt x="2572" y="3716"/>
                  </a:lnTo>
                  <a:lnTo>
                    <a:pt x="2572" y="4669"/>
                  </a:lnTo>
                  <a:cubicBezTo>
                    <a:pt x="2549" y="4859"/>
                    <a:pt x="2400" y="4954"/>
                    <a:pt x="2251" y="4954"/>
                  </a:cubicBezTo>
                  <a:cubicBezTo>
                    <a:pt x="2102" y="4954"/>
                    <a:pt x="1953" y="4859"/>
                    <a:pt x="1929" y="4669"/>
                  </a:cubicBezTo>
                  <a:lnTo>
                    <a:pt x="1929" y="3478"/>
                  </a:lnTo>
                  <a:lnTo>
                    <a:pt x="1644" y="3383"/>
                  </a:lnTo>
                  <a:cubicBezTo>
                    <a:pt x="1501" y="3335"/>
                    <a:pt x="1429" y="3216"/>
                    <a:pt x="1429" y="3073"/>
                  </a:cubicBezTo>
                  <a:cubicBezTo>
                    <a:pt x="1429" y="2954"/>
                    <a:pt x="1501" y="2835"/>
                    <a:pt x="1644" y="2787"/>
                  </a:cubicBezTo>
                  <a:lnTo>
                    <a:pt x="4835" y="1620"/>
                  </a:lnTo>
                  <a:cubicBezTo>
                    <a:pt x="4870" y="1597"/>
                    <a:pt x="4906" y="1585"/>
                    <a:pt x="4942" y="1585"/>
                  </a:cubicBezTo>
                  <a:close/>
                  <a:moveTo>
                    <a:pt x="905" y="1"/>
                  </a:moveTo>
                  <a:cubicBezTo>
                    <a:pt x="405" y="1"/>
                    <a:pt x="0" y="406"/>
                    <a:pt x="0" y="930"/>
                  </a:cubicBezTo>
                  <a:lnTo>
                    <a:pt x="0" y="6788"/>
                  </a:lnTo>
                  <a:lnTo>
                    <a:pt x="3596" y="6788"/>
                  </a:lnTo>
                  <a:cubicBezTo>
                    <a:pt x="3858" y="6788"/>
                    <a:pt x="4097" y="6931"/>
                    <a:pt x="4192" y="7169"/>
                  </a:cubicBezTo>
                  <a:lnTo>
                    <a:pt x="4168" y="7169"/>
                  </a:lnTo>
                  <a:lnTo>
                    <a:pt x="4216" y="7288"/>
                  </a:lnTo>
                  <a:lnTo>
                    <a:pt x="5644" y="7288"/>
                  </a:lnTo>
                  <a:lnTo>
                    <a:pt x="5692" y="7169"/>
                  </a:lnTo>
                  <a:cubicBezTo>
                    <a:pt x="5787" y="6931"/>
                    <a:pt x="6002" y="6788"/>
                    <a:pt x="6264" y="6788"/>
                  </a:cubicBezTo>
                  <a:lnTo>
                    <a:pt x="9860" y="6788"/>
                  </a:lnTo>
                  <a:lnTo>
                    <a:pt x="9860" y="930"/>
                  </a:lnTo>
                  <a:cubicBezTo>
                    <a:pt x="9860" y="406"/>
                    <a:pt x="9455" y="1"/>
                    <a:pt x="8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529C65E0-A535-13CC-00FA-FC45280DC919}"/>
              </a:ext>
            </a:extLst>
          </p:cNvPr>
          <p:cNvSpPr txBox="1"/>
          <p:nvPr/>
        </p:nvSpPr>
        <p:spPr>
          <a:xfrm>
            <a:off x="0" y="1170107"/>
            <a:ext cx="6867466" cy="3539430"/>
          </a:xfrm>
          <a:prstGeom prst="rect">
            <a:avLst/>
          </a:prstGeom>
          <a:noFill/>
        </p:spPr>
        <p:txBody>
          <a:bodyPr wrap="square">
            <a:spAutoFit/>
          </a:bodyPr>
          <a:lstStyle/>
          <a:p>
            <a:pPr marL="457200" lvl="0" indent="-308610" algn="just" rtl="0">
              <a:spcBef>
                <a:spcPts val="0"/>
              </a:spcBef>
              <a:spcAft>
                <a:spcPts val="0"/>
              </a:spcAft>
              <a:buSzPct val="100000"/>
              <a:buChar char="●"/>
            </a:pPr>
            <a:r>
              <a:rPr lang="en-US" dirty="0">
                <a:latin typeface="Roboto" panose="02000000000000000000" pitchFamily="2" charset="0"/>
                <a:ea typeface="Roboto" panose="02000000000000000000" pitchFamily="2" charset="0"/>
                <a:cs typeface="Roboto" panose="02000000000000000000" pitchFamily="2" charset="0"/>
              </a:rPr>
              <a:t>Detecting Fake News on Social Media Using Geometric Deep Learning" by Wang et al. (2021) - In this study, the authors used a graph-based approach to detect fake news on social media. They used a Graph Convolutional Network (GCN) to extract features from the graph and a Support Vector Machine (SVM) classifier to classify the news as fake or real. </a:t>
            </a:r>
          </a:p>
          <a:p>
            <a:pPr marL="148590" lvl="0" algn="just" rtl="0">
              <a:spcBef>
                <a:spcPts val="0"/>
              </a:spcBef>
              <a:spcAft>
                <a:spcPts val="0"/>
              </a:spcAft>
              <a:buSzPct val="100000"/>
            </a:pPr>
            <a:endParaRPr lang="en-US" dirty="0">
              <a:latin typeface="Roboto" panose="02000000000000000000" pitchFamily="2" charset="0"/>
              <a:ea typeface="Roboto" panose="02000000000000000000" pitchFamily="2" charset="0"/>
              <a:cs typeface="Roboto" panose="02000000000000000000" pitchFamily="2" charset="0"/>
            </a:endParaRPr>
          </a:p>
          <a:p>
            <a:pPr marL="457200" lvl="0" indent="-308610" algn="just" rtl="0">
              <a:spcBef>
                <a:spcPts val="0"/>
              </a:spcBef>
              <a:spcAft>
                <a:spcPts val="0"/>
              </a:spcAft>
              <a:buSzPct val="100000"/>
              <a:buChar char="●"/>
            </a:pPr>
            <a:r>
              <a:rPr lang="en-US" dirty="0">
                <a:latin typeface="Roboto" panose="02000000000000000000" pitchFamily="2" charset="0"/>
                <a:ea typeface="Roboto" panose="02000000000000000000" pitchFamily="2" charset="0"/>
                <a:cs typeface="Roboto" panose="02000000000000000000" pitchFamily="2" charset="0"/>
              </a:rPr>
              <a:t>"Fake News Detection on Social Media using Machine Learning: A Systematic Review" by </a:t>
            </a:r>
            <a:r>
              <a:rPr lang="en-US" dirty="0" err="1">
                <a:latin typeface="Roboto" panose="02000000000000000000" pitchFamily="2" charset="0"/>
                <a:ea typeface="Roboto" panose="02000000000000000000" pitchFamily="2" charset="0"/>
                <a:cs typeface="Roboto" panose="02000000000000000000" pitchFamily="2" charset="0"/>
              </a:rPr>
              <a:t>Elsayed</a:t>
            </a:r>
            <a:r>
              <a:rPr lang="en-US" dirty="0">
                <a:latin typeface="Roboto" panose="02000000000000000000" pitchFamily="2" charset="0"/>
                <a:ea typeface="Roboto" panose="02000000000000000000" pitchFamily="2" charset="0"/>
                <a:cs typeface="Roboto" panose="02000000000000000000" pitchFamily="2" charset="0"/>
              </a:rPr>
              <a:t> et al. (2020) - This paper provides a comprehensive review of the state-of-the-art techniques for fake news detection on social media</a:t>
            </a:r>
          </a:p>
          <a:p>
            <a:pPr marL="148590" lvl="0" algn="just" rtl="0">
              <a:spcBef>
                <a:spcPts val="0"/>
              </a:spcBef>
              <a:spcAft>
                <a:spcPts val="0"/>
              </a:spcAft>
              <a:buSzPct val="100000"/>
            </a:pPr>
            <a:endParaRPr lang="en-US" dirty="0">
              <a:latin typeface="Roboto" panose="02000000000000000000" pitchFamily="2" charset="0"/>
              <a:ea typeface="Roboto" panose="02000000000000000000" pitchFamily="2" charset="0"/>
              <a:cs typeface="Roboto" panose="02000000000000000000" pitchFamily="2" charset="0"/>
            </a:endParaRPr>
          </a:p>
          <a:p>
            <a:pPr marL="457200" indent="-308610" algn="just">
              <a:buSzPct val="100000"/>
              <a:buFont typeface="Arial"/>
              <a:buChar char="●"/>
            </a:pPr>
            <a:r>
              <a:rPr lang="en-US" dirty="0"/>
              <a:t>"Fake News Detection using LSTM Neural Networks" by Chakraborty et al. (2019) - In this study, the authors used an LSTM neural network to detect fake news. They used a dataset of news articles collected from various sources and preprocessed the data to remove stop words, punctuation, and other noise. proposed method achieved an accuracy of 93% in detecting fake news.</a:t>
            </a:r>
          </a:p>
          <a:p>
            <a:pPr marL="148590" lvl="0" algn="just" rtl="0">
              <a:spcBef>
                <a:spcPts val="0"/>
              </a:spcBef>
              <a:spcAft>
                <a:spcPts val="0"/>
              </a:spcAft>
              <a:buSzPct val="100000"/>
            </a:pPr>
            <a:r>
              <a:rPr lang="en-US" dirty="0">
                <a:latin typeface="Roboto" panose="02000000000000000000" pitchFamily="2" charset="0"/>
                <a:ea typeface="Roboto" panose="02000000000000000000" pitchFamily="2" charset="0"/>
                <a:cs typeface="Roboto" panose="02000000000000000000" pitchFamily="2" charset="0"/>
              </a:rPr>
              <a:t>. </a:t>
            </a:r>
          </a:p>
        </p:txBody>
      </p:sp>
    </p:spTree>
    <p:extLst>
      <p:ext uri="{BB962C8B-B14F-4D97-AF65-F5344CB8AC3E}">
        <p14:creationId xmlns:p14="http://schemas.microsoft.com/office/powerpoint/2010/main" val="2258633046"/>
      </p:ext>
    </p:extLst>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1906</Words>
  <Application>Microsoft Office PowerPoint</Application>
  <PresentationFormat>On-screen Show (16:9)</PresentationFormat>
  <Paragraphs>148</Paragraphs>
  <Slides>26</Slides>
  <Notes>26</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26</vt:i4>
      </vt:variant>
    </vt:vector>
  </HeadingPairs>
  <TitlesOfParts>
    <vt:vector size="39" baseType="lpstr">
      <vt:lpstr>Amasis MT Pro Black</vt:lpstr>
      <vt:lpstr>Fira Sans Extra Condensed SemiBold</vt:lpstr>
      <vt:lpstr>Fira Sans Extra Condensed</vt:lpstr>
      <vt:lpstr>Proxima Nova Semibold</vt:lpstr>
      <vt:lpstr>Arial</vt:lpstr>
      <vt:lpstr>Roboto</vt:lpstr>
      <vt:lpstr>Fira Sans Extra Condensed Black</vt:lpstr>
      <vt:lpstr>Wingdings</vt:lpstr>
      <vt:lpstr>Proxima Nova</vt:lpstr>
      <vt:lpstr>Söhne</vt:lpstr>
      <vt:lpstr>Times New Roman</vt:lpstr>
      <vt:lpstr>Machine Learning Infographics by Slidesgo</vt:lpstr>
      <vt:lpstr>Slidesgo Final Pages</vt:lpstr>
      <vt:lpstr>Falsified/Fake News Detection using Machine Learning Techniques </vt:lpstr>
      <vt:lpstr>OVERVIEW</vt:lpstr>
      <vt:lpstr>PowerPoint Presentation</vt:lpstr>
      <vt:lpstr>PowerPoint Presentation</vt:lpstr>
      <vt:lpstr>INTRODUCTION</vt:lpstr>
      <vt:lpstr>INTRODUCTION</vt:lpstr>
      <vt:lpstr>ARCHITECTURE OVERVIEW</vt:lpstr>
      <vt:lpstr>ARCHITECTURE OVERVIEW</vt:lpstr>
      <vt:lpstr>Related Works</vt:lpstr>
      <vt:lpstr>Related Works</vt:lpstr>
      <vt:lpstr>Datasets</vt:lpstr>
      <vt:lpstr>Datasets</vt:lpstr>
      <vt:lpstr>Datasets</vt:lpstr>
      <vt:lpstr>PowerPoint Presentation</vt:lpstr>
      <vt:lpstr>Dataset Visualization</vt:lpstr>
      <vt:lpstr>Dataset Visualization</vt:lpstr>
      <vt:lpstr>Dataset Visualization</vt:lpstr>
      <vt:lpstr>Modeling</vt:lpstr>
      <vt:lpstr>Evaluation</vt:lpstr>
      <vt:lpstr>Results and Discussion</vt:lpstr>
      <vt:lpstr>Results and Discussion</vt:lpstr>
      <vt:lpstr>Results and Discussion</vt:lpstr>
      <vt:lpstr>Conclusion</vt:lpstr>
      <vt:lpstr>Contribution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Falsified/Fake News Detection using Machine Learning Techniques </dc:title>
  <cp:lastModifiedBy>Sai Snusha Nakka</cp:lastModifiedBy>
  <cp:revision>5</cp:revision>
  <dcterms:modified xsi:type="dcterms:W3CDTF">2023-06-18T01:05:49Z</dcterms:modified>
</cp:coreProperties>
</file>