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271A922-B7D0-4E37-8C5E-D8876E477DE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97B78-DA7A-44E2-8C59-FE597D958A14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B3AA7-46F4-4B94-8BD6-2C1049EDB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B3AA7-46F4-4B94-8BD6-2C1049EDB27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2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56838-A23D-42E1-9305-724264B40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F1644A-2210-4D57-90F0-837A90071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55E793-511D-4FA6-BE4C-D507E5E4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EF1BA-015C-4EB0-8953-EEF80BBD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A1B8B6-0F34-4E3B-9D06-76E1BBDD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73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FA2F7-9D9C-4B7B-BA79-DD95C63D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10B162-9250-40C4-ACFD-BE10EF74B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1A50C9-85F9-4E41-9DA7-ADDE36B2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8CBDC3-2F78-4E5C-BEA7-577218B0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5C3FA-4A86-424D-A8F3-22EDD9B5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02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89FFAA-998A-4D47-8A34-7DBE0C26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4D9E9F-67AD-45CA-AD50-124BFFD0D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813752-DA78-4C54-A06E-3BC69A4B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D9B91-0ED3-4812-82FC-45B181E1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7F8DE1-11E0-4394-9A8E-47971189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82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77150-E453-4E03-886E-84B15BAA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E1092-E0D9-47C6-8A5C-B99A9379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48C87B-BA1F-434F-85E4-CF2041BB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1D16F0-27F4-4039-8205-6C5A77D4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623251-BC7D-404D-967C-8EB7B1FD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13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B4E7A-2666-4D5F-B233-A3AC0F3B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4A248-4196-434C-805B-CC5D13CB0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F56E15-7173-4C94-879B-62AA65CB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23638-4CAB-40E6-846A-092A4BCD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9FBF74-9208-4DD4-B1A9-CAEB1EE0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D9BB0-E3F7-430C-9D41-80D4B369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AA620-6C59-45BA-81F9-ECA71A312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99E17F-1DF6-4BAD-825F-F7D18794D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0683BD-C863-4498-8589-DCEBD8C4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EE1C79-273F-4F3A-8760-B5C93DAA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9A59BC-3718-4864-B8E9-034F5458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8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3F6BE-AF73-47D3-AB64-CE200F0A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4AF2EA-4C62-441B-97F4-EEB7150D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5303FB-3F6C-4BFA-8B91-AF381DEE5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018DEB-0F9E-4D12-8296-89052DE1D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2F2A81-438E-46EC-B076-7C8232CD5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1609D0-1182-421B-B26E-57E8628D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C6BF2D-36E0-484F-A82C-A0CE0358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E63887-9F58-4F28-A236-6D65ED1F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3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6D223-71BE-476C-909A-4B35576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9E4A64-EA52-4C4F-971C-691A6FC2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298C7A-6C29-4FBC-9614-7CC1020B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47CED6-4FBC-4D80-92B5-A515026B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08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FC4ACB-2D3F-4D60-8461-AFA0E6D5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163545-3A9B-48F2-A3CE-FF053C01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6B702B-80CA-462E-82B4-911777C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1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12574-691E-4A0C-BB2E-0580B030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D0E309-BAEF-40FB-BCB3-D4297968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8FCA33-A149-4373-A4E7-28C181E4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7E22E1-E70E-4BD3-9490-D931C7EE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7BE23F-9CD5-4A1B-87B3-F4FC0603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8D833B-382A-4C0C-8A1E-B27D86D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42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D2731-24D0-4499-B31C-AA805D7A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65ECC2-D170-4788-B7A2-85AAB4211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AEE998-D7A5-470A-AFDA-7DBF0FD47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3D2EB-9374-4AE6-AAFC-83F3783E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24084B-BC2B-4A14-B841-D02917FB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81B83F-EEE5-4EF6-801B-93745724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06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002D-CFFC-4BAC-8B1F-4EBAAD56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08E569-7F60-41E8-B01E-6483D832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F96B43-FCB1-409C-84FE-489907EA9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D737-B6C0-400A-A39E-80C5E334737E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1C5336-BADE-463A-828A-82BE01BDD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CC175-C5B8-48A5-A1C7-50E0295A1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8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51F43E-05AD-465B-8BBA-45005B7FC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C114E-24F7-4FFA-B5AE-7A4A744A5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2879390"/>
            <a:ext cx="3852041" cy="2500006"/>
          </a:xfrm>
        </p:spPr>
        <p:txBody>
          <a:bodyPr>
            <a:normAutofit/>
          </a:bodyPr>
          <a:lstStyle/>
          <a:p>
            <a:r>
              <a:rPr lang="ru-RU" sz="1800" dirty="0"/>
              <a:t>Бухгалтерский учёт</a:t>
            </a:r>
            <a:br>
              <a:rPr lang="ru-RU" sz="1800" dirty="0"/>
            </a:br>
            <a:r>
              <a:rPr lang="ru-RU" sz="1800" dirty="0"/>
              <a:t>Контрольная Работа</a:t>
            </a:r>
            <a:br>
              <a:rPr lang="ru-RU" sz="1800" dirty="0"/>
            </a:br>
            <a:r>
              <a:rPr lang="ru-RU" sz="1800" dirty="0"/>
              <a:t>1 вариант</a:t>
            </a:r>
            <a:br>
              <a:rPr lang="ru-RU" sz="1800" dirty="0"/>
            </a:br>
            <a:r>
              <a:rPr lang="ru-RU" sz="1800" dirty="0"/>
              <a:t>Выполнили студенты группы ПИ18-2</a:t>
            </a:r>
            <a:br>
              <a:rPr lang="ru-RU" sz="1800" dirty="0"/>
            </a:br>
            <a:r>
              <a:rPr lang="ru-RU" sz="1800" dirty="0"/>
              <a:t>Никитин Роман Андреевич</a:t>
            </a:r>
            <a:br>
              <a:rPr lang="ru-RU" sz="1800" dirty="0"/>
            </a:br>
            <a:r>
              <a:rPr lang="ru-RU" sz="1800" dirty="0" err="1"/>
              <a:t>Уральсков</a:t>
            </a:r>
            <a:r>
              <a:rPr lang="ru-RU" sz="1800" dirty="0"/>
              <a:t> Евгений Александрович</a:t>
            </a:r>
            <a:br>
              <a:rPr lang="ru-RU" sz="1300" dirty="0"/>
            </a:br>
            <a:br>
              <a:rPr lang="ru-RU" sz="1300" dirty="0"/>
            </a:br>
            <a:endParaRPr lang="ru-RU" sz="13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CD078B-55BE-4530-9D12-88B56DDE6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ru-RU" sz="2000" dirty="0"/>
              <a:t>Преподаватель: Городецкая Ольга Юрьевна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2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3CF33-06C2-476B-A5E1-5311E63B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1.7 </a:t>
            </a:r>
            <a:r>
              <a:rPr lang="ru-RU" dirty="0"/>
              <a:t>Принятие к учету ОС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84FFE1-305B-4317-900E-8CED564A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Принятие к учету 1">
            <a:extLst>
              <a:ext uri="{FF2B5EF4-FFF2-40B4-BE49-F238E27FC236}">
                <a16:creationId xmlns:a16="http://schemas.microsoft.com/office/drawing/2014/main" id="{731FE106-A4C3-4DD4-B3A5-FCED36D56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8" y="1318830"/>
            <a:ext cx="5935663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Принятие к учету 2">
            <a:extLst>
              <a:ext uri="{FF2B5EF4-FFF2-40B4-BE49-F238E27FC236}">
                <a16:creationId xmlns:a16="http://schemas.microsoft.com/office/drawing/2014/main" id="{5BB96515-39EA-494B-A758-0AEA4727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1" y="3975100"/>
            <a:ext cx="5943600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Принятие к учету 3">
            <a:extLst>
              <a:ext uri="{FF2B5EF4-FFF2-40B4-BE49-F238E27FC236}">
                <a16:creationId xmlns:a16="http://schemas.microsoft.com/office/drawing/2014/main" id="{873F5ACC-7BB7-470B-8E61-956B23768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1725383"/>
            <a:ext cx="5825349" cy="351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95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Принятие к учету 4">
            <a:extLst>
              <a:ext uri="{FF2B5EF4-FFF2-40B4-BE49-F238E27FC236}">
                <a16:creationId xmlns:a16="http://schemas.microsoft.com/office/drawing/2014/main" id="{2CF7F700-2A23-474A-AB21-7784368A6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039938"/>
            <a:ext cx="5291666" cy="277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Принятие к учету проводки">
            <a:extLst>
              <a:ext uri="{FF2B5EF4-FFF2-40B4-BE49-F238E27FC236}">
                <a16:creationId xmlns:a16="http://schemas.microsoft.com/office/drawing/2014/main" id="{697CC5F4-1B07-4326-ACDD-D0059FCC8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2595562"/>
            <a:ext cx="5291667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23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BF16C-06E5-4B5D-B106-6B3F2BF1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2.1,2.2</a:t>
            </a:r>
            <a:br>
              <a:rPr lang="ru-RU" dirty="0"/>
            </a:br>
            <a:r>
              <a:rPr lang="ru-RU" dirty="0"/>
              <a:t> Платежное поручение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D1C9BA-2457-49A3-BE69-8AE2089A1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065" y="6674677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8BC7D0-0AA0-4386-A1AC-5F6BA4FC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0004" y="1825625"/>
            <a:ext cx="3222594" cy="4351338"/>
          </a:xfrm>
        </p:spPr>
        <p:txBody>
          <a:bodyPr>
            <a:normAutofit fontScale="25000" lnSpcReduction="20000"/>
          </a:bodyPr>
          <a:lstStyle/>
          <a:p>
            <a:r>
              <a:rPr lang="ru-RU" sz="9600" dirty="0"/>
              <a:t>На его основании документ Списание с расчетного счета (заполняется автоматически)</a:t>
            </a:r>
          </a:p>
          <a:p>
            <a:endParaRPr lang="ru-RU" dirty="0"/>
          </a:p>
        </p:txBody>
      </p:sp>
      <p:pic>
        <p:nvPicPr>
          <p:cNvPr id="9218" name="Picture 2" descr="Платежное поручение 1">
            <a:extLst>
              <a:ext uri="{FF2B5EF4-FFF2-40B4-BE49-F238E27FC236}">
                <a16:creationId xmlns:a16="http://schemas.microsoft.com/office/drawing/2014/main" id="{13321B65-A6E8-4B69-8F16-3764E78A6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1794668"/>
            <a:ext cx="7745967" cy="426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99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Списание 1">
            <a:extLst>
              <a:ext uri="{FF2B5EF4-FFF2-40B4-BE49-F238E27FC236}">
                <a16:creationId xmlns:a16="http://schemas.microsoft.com/office/drawing/2014/main" id="{DD87A75F-63B9-4D6F-810E-08175F9D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10" y="1848287"/>
            <a:ext cx="5964955" cy="316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Списание 1 проводки">
            <a:extLst>
              <a:ext uri="{FF2B5EF4-FFF2-40B4-BE49-F238E27FC236}">
                <a16:creationId xmlns:a16="http://schemas.microsoft.com/office/drawing/2014/main" id="{35DF956F-242F-4362-9596-3C3A7E802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2315183"/>
            <a:ext cx="5874291" cy="202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9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7CB70-B3AD-4CAC-9DF4-18D65C3B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3551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b="1" dirty="0"/>
              <a:t>3.1 </a:t>
            </a:r>
            <a:r>
              <a:rPr lang="ru-RU" sz="3100" dirty="0"/>
              <a:t>Регламентная операция Амортизация и износ основных средств</a:t>
            </a:r>
            <a:br>
              <a:rPr lang="ru-RU" dirty="0"/>
            </a:br>
            <a:endParaRPr lang="ru-RU" dirty="0"/>
          </a:p>
        </p:txBody>
      </p:sp>
      <p:pic>
        <p:nvPicPr>
          <p:cNvPr id="12291" name="Picture 3" descr="Амортизация проводки">
            <a:extLst>
              <a:ext uri="{FF2B5EF4-FFF2-40B4-BE49-F238E27FC236}">
                <a16:creationId xmlns:a16="http://schemas.microsoft.com/office/drawing/2014/main" id="{7D40C24A-649C-46CA-8EC4-7C2AEDB31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9" y="3709380"/>
            <a:ext cx="11260484" cy="288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Амортизация">
            <a:extLst>
              <a:ext uri="{FF2B5EF4-FFF2-40B4-BE49-F238E27FC236}">
                <a16:creationId xmlns:a16="http://schemas.microsoft.com/office/drawing/2014/main" id="{E3B4F568-5ABF-4D93-9DD7-DAB73B9CB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9" y="1100830"/>
            <a:ext cx="11260484" cy="24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24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FBFAF-F037-4CF6-A854-F16A8FE1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049"/>
            <a:ext cx="10515600" cy="50602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b="1" dirty="0"/>
              <a:t>Отчеты</a:t>
            </a:r>
            <a:br>
              <a:rPr lang="ru-RU" sz="2700" dirty="0"/>
            </a:br>
            <a:r>
              <a:rPr lang="ru-RU" sz="2700" dirty="0"/>
              <a:t>Оборотно-сальдовая ведомость</a:t>
            </a:r>
            <a:br>
              <a:rPr lang="ru-RU" dirty="0"/>
            </a:br>
            <a:endParaRPr lang="ru-RU" dirty="0"/>
          </a:p>
        </p:txBody>
      </p:sp>
      <p:pic>
        <p:nvPicPr>
          <p:cNvPr id="13314" name="Picture 2" descr="ОСВ">
            <a:extLst>
              <a:ext uri="{FF2B5EF4-FFF2-40B4-BE49-F238E27FC236}">
                <a16:creationId xmlns:a16="http://schemas.microsoft.com/office/drawing/2014/main" id="{99A7715C-435E-4D36-9045-24EF7FF32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441" y="1083076"/>
            <a:ext cx="7407117" cy="226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BA7176-C4AD-4A09-8388-ACC28579015E}"/>
              </a:ext>
            </a:extLst>
          </p:cNvPr>
          <p:cNvSpPr/>
          <p:nvPr/>
        </p:nvSpPr>
        <p:spPr>
          <a:xfrm>
            <a:off x="3763148" y="3346315"/>
            <a:ext cx="4665701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Оборотно-сальдовая ведомость по счету 01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315" name="Picture 3" descr="счет 01">
            <a:extLst>
              <a:ext uri="{FF2B5EF4-FFF2-40B4-BE49-F238E27FC236}">
                <a16:creationId xmlns:a16="http://schemas.microsoft.com/office/drawing/2014/main" id="{BC797D55-2860-42B7-8F5A-96F24DF1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3852342"/>
            <a:ext cx="7524121" cy="134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D103BA8-A097-4884-9747-66FBF95298CB}"/>
              </a:ext>
            </a:extLst>
          </p:cNvPr>
          <p:cNvSpPr/>
          <p:nvPr/>
        </p:nvSpPr>
        <p:spPr>
          <a:xfrm>
            <a:off x="2392441" y="5235477"/>
            <a:ext cx="7422204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счету 01 «Основные средства» числится наша вышивальная машинка.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6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D69EF-D9C1-4D51-83D5-58331C61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682"/>
            <a:ext cx="10515600" cy="3728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b="1" dirty="0"/>
              <a:t>Оборотно-сальдовая ведомость по счету 02</a:t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14338" name="Picture 2" descr="счет 02">
            <a:extLst>
              <a:ext uri="{FF2B5EF4-FFF2-40B4-BE49-F238E27FC236}">
                <a16:creationId xmlns:a16="http://schemas.microsoft.com/office/drawing/2014/main" id="{2C408D13-736E-4D6C-B8C4-050455BB9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1445"/>
            <a:ext cx="10515600" cy="186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11CBC6-4B66-4A2F-864C-6B4F728BB066}"/>
              </a:ext>
            </a:extLst>
          </p:cNvPr>
          <p:cNvSpPr/>
          <p:nvPr/>
        </p:nvSpPr>
        <p:spPr>
          <a:xfrm>
            <a:off x="3048000" y="2843006"/>
            <a:ext cx="6096000" cy="7730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видно начисленную амортизацию.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субконто по договорам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339" name="Picture 3" descr="Анализ субконто">
            <a:extLst>
              <a:ext uri="{FF2B5EF4-FFF2-40B4-BE49-F238E27FC236}">
                <a16:creationId xmlns:a16="http://schemas.microsoft.com/office/drawing/2014/main" id="{5A436615-1500-4576-B820-BDA9D8656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2718"/>
            <a:ext cx="10515600" cy="162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80B1EE-1743-4E5F-96E5-4BD182FDBD65}"/>
              </a:ext>
            </a:extLst>
          </p:cNvPr>
          <p:cNvSpPr/>
          <p:nvPr/>
        </p:nvSpPr>
        <p:spPr>
          <a:xfrm>
            <a:off x="3048000" y="5494279"/>
            <a:ext cx="6096000" cy="670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видно, мы полностью рассчитались с нашим поставщиком за машинку и доставку.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3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03750-D008-4F11-AA18-5DEA2F54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170"/>
            <a:ext cx="10515600" cy="41725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Книга покупок</a:t>
            </a:r>
            <a:br>
              <a:rPr lang="ru-RU" dirty="0"/>
            </a:br>
            <a:endParaRPr lang="ru-RU" dirty="0"/>
          </a:p>
        </p:txBody>
      </p:sp>
      <p:pic>
        <p:nvPicPr>
          <p:cNvPr id="15362" name="Picture 2" descr="Книга покупок 1">
            <a:extLst>
              <a:ext uri="{FF2B5EF4-FFF2-40B4-BE49-F238E27FC236}">
                <a16:creationId xmlns:a16="http://schemas.microsoft.com/office/drawing/2014/main" id="{1325358D-0F9E-4D14-9DFA-726EFF62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28" y="985421"/>
            <a:ext cx="10698872" cy="215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Книга покупок 2">
            <a:extLst>
              <a:ext uri="{FF2B5EF4-FFF2-40B4-BE49-F238E27FC236}">
                <a16:creationId xmlns:a16="http://schemas.microsoft.com/office/drawing/2014/main" id="{9B7096EF-3E8B-4254-9DF7-E89E43853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64" y="3429000"/>
            <a:ext cx="8391796" cy="195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5D212D2-456B-4026-BF04-E405663E2904}"/>
              </a:ext>
            </a:extLst>
          </p:cNvPr>
          <p:cNvSpPr/>
          <p:nvPr/>
        </p:nvSpPr>
        <p:spPr>
          <a:xfrm>
            <a:off x="3339830" y="5389177"/>
            <a:ext cx="6096000" cy="9668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книге покупок мы можем видеть 2 покупки на 240000 руб. и на 6000 руб., что соответствует покупке вышивальной машинки и оплате её доставки.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6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748FD-F870-448E-8E99-F541184D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1026" name="Picture 2" descr="Купить 1С:Бухгалтерия 8. в г.Пермь. Установка, настройка ...">
            <a:extLst>
              <a:ext uri="{FF2B5EF4-FFF2-40B4-BE49-F238E27FC236}">
                <a16:creationId xmlns:a16="http://schemas.microsoft.com/office/drawing/2014/main" id="{86D6D661-A176-4233-9333-660C2D599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32" y="692286"/>
            <a:ext cx="6243536" cy="624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0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40F5E-F3B2-4BD8-A6A2-6B7A619A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Введение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552353-6521-4B61-9015-776034D3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Организация ООО "Салют" приобретает у ООО "</a:t>
            </a:r>
            <a:r>
              <a:rPr lang="ru-RU" dirty="0" err="1"/>
              <a:t>ЦентрМаш</a:t>
            </a:r>
            <a:r>
              <a:rPr lang="ru-RU" dirty="0"/>
              <a:t>" вышивальную машину </a:t>
            </a:r>
            <a:r>
              <a:rPr lang="ru-RU" dirty="0" err="1"/>
              <a:t>Janome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 </a:t>
            </a:r>
            <a:r>
              <a:rPr lang="ru-RU" dirty="0" err="1"/>
              <a:t>Craft</a:t>
            </a:r>
            <a:r>
              <a:rPr lang="ru-RU" dirty="0"/>
              <a:t> 12 000 (1 шт.) по цене 240 000,00 руб. (в т.ч. НДС 20% - 40 000 руб.). Доставка швейной машины осуществляется поставщиком за счет покупателя, стоимость доставки 6000 руб. (в т.ч. НДС 1000 руб.). Необходимо принять вышивальную машину к учету, а также рассчитать амортизацию за месяц.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36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8C1E8-BDF7-40EA-B881-293CF779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34877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Теоретическая часть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DA4197-6125-429D-84C3-59C87A67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8889"/>
            <a:ext cx="10515600" cy="52980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Основные средства </a:t>
            </a:r>
            <a:r>
              <a:rPr lang="ru-RU" dirty="0"/>
              <a:t>— это средства труда, имеющие материально-вещественную форму и сохраняющие ее в процессе использования.</a:t>
            </a:r>
          </a:p>
          <a:p>
            <a:r>
              <a:rPr lang="ru-RU" dirty="0"/>
              <a:t>Чтобы принять на бухгалтерский учет основное средство, нужно выполнить одновременно несколько условий:</a:t>
            </a:r>
          </a:p>
          <a:p>
            <a:pPr lvl="0"/>
            <a:r>
              <a:rPr lang="ru-RU" dirty="0"/>
              <a:t>Объект должен быть предназначен для использования в производстве продукции, для выполнения работ или оказания услуг, для управленческих нужд организации либо для предоставления организацией за плату во временное владение и пользование или во временное пользование.</a:t>
            </a:r>
          </a:p>
          <a:p>
            <a:pPr lvl="0"/>
            <a:r>
              <a:rPr lang="ru-RU" dirty="0"/>
              <a:t>Объект должен быть предназначен для использования в течение длительного времени, т.е. срока продолжительностью свыше 12 месяцев или обычного операционного цикла, если он превышает 12 месяцев.</a:t>
            </a:r>
          </a:p>
          <a:p>
            <a:pPr lvl="0"/>
            <a:r>
              <a:rPr lang="ru-RU" dirty="0"/>
              <a:t>Организация не предполагает последующую перепродажу данного объекта.</a:t>
            </a:r>
          </a:p>
          <a:p>
            <a:pPr lvl="0"/>
            <a:r>
              <a:rPr lang="ru-RU" dirty="0"/>
              <a:t>Объект способен приносить организации экономические выгоды (доход) в будущем.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27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093C1-0037-44D2-A40E-FC45017F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859234" y="133164"/>
            <a:ext cx="45719" cy="45719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5767F2-9685-481E-9364-EBD87530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394"/>
            <a:ext cx="10515600" cy="56975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Амортизация</a:t>
            </a:r>
            <a:r>
              <a:rPr lang="ru-RU" dirty="0"/>
              <a:t> в бухгалтерском учёте — процесс переноса по частям стоимости основных средств и нематериальных активов по мере их физического или морального износа на себестоимость производимой продукции (работ, услуг).</a:t>
            </a:r>
          </a:p>
          <a:p>
            <a:pPr marL="0" indent="0">
              <a:buNone/>
            </a:pPr>
            <a:r>
              <a:rPr lang="ru-RU" dirty="0"/>
              <a:t>Возможные методы начисления амортизации основных средств в бухучете:</a:t>
            </a:r>
          </a:p>
          <a:p>
            <a:pPr lvl="0"/>
            <a:r>
              <a:rPr lang="ru-RU" dirty="0"/>
              <a:t>линейный способ;</a:t>
            </a:r>
          </a:p>
          <a:p>
            <a:pPr lvl="0"/>
            <a:r>
              <a:rPr lang="ru-RU" dirty="0"/>
              <a:t>способ уменьшаемого остатка;</a:t>
            </a:r>
          </a:p>
          <a:p>
            <a:pPr lvl="0"/>
            <a:r>
              <a:rPr lang="ru-RU" dirty="0"/>
              <a:t>способ списания стоимости по сумме чисел лет срока полезного использования;</a:t>
            </a:r>
          </a:p>
          <a:p>
            <a:pPr lvl="0"/>
            <a:r>
              <a:rPr lang="ru-RU" dirty="0"/>
              <a:t>способ списания стоимости пропорционально объему продукции (работ)</a:t>
            </a:r>
          </a:p>
          <a:p>
            <a:pPr marL="0" indent="0">
              <a:buNone/>
            </a:pPr>
            <a:r>
              <a:rPr lang="ru-RU" u="sng" dirty="0"/>
              <a:t>В нашей работе мы будем использовать линейный способ начисления амортизации – равномерное начисление амортизации в течение всего срока использования.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12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39F01-BC1E-4CF5-8913-EA4F14F5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40082"/>
            <a:ext cx="3667039" cy="1676603"/>
          </a:xfrm>
        </p:spPr>
        <p:txBody>
          <a:bodyPr>
            <a:normAutofit/>
          </a:bodyPr>
          <a:lstStyle/>
          <a:p>
            <a:r>
              <a:rPr lang="ru-RU" sz="2500" b="1" dirty="0"/>
              <a:t>Практическая часть</a:t>
            </a:r>
            <a:br>
              <a:rPr lang="ru-RU" sz="2500" dirty="0"/>
            </a:br>
            <a:r>
              <a:rPr lang="ru-RU" sz="2500" dirty="0"/>
              <a:t>На 31.12.2019 остатки на счетах: 51 – 2000000 руб.</a:t>
            </a:r>
            <a:br>
              <a:rPr lang="ru-RU" sz="2500" dirty="0"/>
            </a:br>
            <a:endParaRPr lang="ru-RU" sz="2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Архив новостей">
            <a:extLst>
              <a:ext uri="{FF2B5EF4-FFF2-40B4-BE49-F238E27FC236}">
                <a16:creationId xmlns:a16="http://schemas.microsoft.com/office/drawing/2014/main" id="{22EA37C1-108C-449A-A883-6F93134CC2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2494756"/>
            <a:ext cx="36671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267D16-F71F-448D-A6F9-B3FF241C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29" y="214312"/>
            <a:ext cx="73723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3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80486-7365-460F-9891-95303669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6" y="438559"/>
            <a:ext cx="10329997" cy="1881559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Использование документов программы 1С: Бухгалтерия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b="1" dirty="0">
                <a:solidFill>
                  <a:schemeClr val="bg1"/>
                </a:solidFill>
              </a:rPr>
              <a:t>1.1,1.2 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Поступление (акт, накладная), Счет-фактура полученный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244AA-8FAE-48BD-B503-367FF3309BF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487910" y="438559"/>
            <a:ext cx="45719" cy="1881559"/>
          </a:xfrm>
        </p:spPr>
        <p:txBody>
          <a:bodyPr anchor="ctr">
            <a:normAutofit/>
          </a:bodyPr>
          <a:lstStyle/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Поступление">
            <a:extLst>
              <a:ext uri="{FF2B5EF4-FFF2-40B4-BE49-F238E27FC236}">
                <a16:creationId xmlns:a16="http://schemas.microsoft.com/office/drawing/2014/main" id="{3084E41B-1C80-4C39-AB40-3F60CFB79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736" y="2665379"/>
            <a:ext cx="5747295" cy="391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Поступление проводки">
            <a:extLst>
              <a:ext uri="{FF2B5EF4-FFF2-40B4-BE49-F238E27FC236}">
                <a16:creationId xmlns:a16="http://schemas.microsoft.com/office/drawing/2014/main" id="{990F48C1-3B85-4AE8-8511-A874D92C2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0971" y="2949746"/>
            <a:ext cx="5755908" cy="320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43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EC614-F45D-49ED-BA0C-43FC6E9F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10783824" cy="1881559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1.3 </a:t>
            </a:r>
            <a:r>
              <a:rPr lang="ru-RU" sz="2400" dirty="0">
                <a:solidFill>
                  <a:schemeClr val="bg1"/>
                </a:solidFill>
              </a:rPr>
              <a:t>Формирование записей книги покупок.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Данная проводка не добавляется автоматически при создании счета-фактуры, поэтому необходимо сделать формирование записей книги покупок.</a:t>
            </a:r>
            <a:br>
              <a:rPr lang="ru-RU" sz="1500" dirty="0">
                <a:solidFill>
                  <a:schemeClr val="bg1"/>
                </a:solidFill>
              </a:rPr>
            </a:br>
            <a:endParaRPr lang="ru-RU" sz="15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DAAF-2040-483D-BA28-C24D909FE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endParaRPr lang="ru-RU" sz="2000">
              <a:solidFill>
                <a:schemeClr val="bg1"/>
              </a:solidFill>
            </a:endParaRPr>
          </a:p>
        </p:txBody>
      </p:sp>
      <p:pic>
        <p:nvPicPr>
          <p:cNvPr id="4098" name="Picture 2" descr="Формирование записей">
            <a:extLst>
              <a:ext uri="{FF2B5EF4-FFF2-40B4-BE49-F238E27FC236}">
                <a16:creationId xmlns:a16="http://schemas.microsoft.com/office/drawing/2014/main" id="{AA678930-9F6B-4770-8842-E48B6755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073" y="2835735"/>
            <a:ext cx="5756958" cy="358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Формирование записей проводки">
            <a:extLst>
              <a:ext uri="{FF2B5EF4-FFF2-40B4-BE49-F238E27FC236}">
                <a16:creationId xmlns:a16="http://schemas.microsoft.com/office/drawing/2014/main" id="{9102DFCD-4C0B-4BB3-B3BD-64C939519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0967" y="3669427"/>
            <a:ext cx="5683614" cy="205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85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90C8D-888C-4675-8651-6AFCED34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10783824" cy="1881559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1.4,1.5,1.6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Мы приняли решение организовать доставку силами поставщика, поэтому в контрагенте опять числится он. Однако, это не обязательное условие, доставку может осуществлять и другая организация.</a:t>
            </a:r>
            <a:br>
              <a:rPr lang="ru-RU" sz="2400" dirty="0">
                <a:solidFill>
                  <a:schemeClr val="bg1"/>
                </a:solidFill>
              </a:rPr>
            </a:b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75E80-AF36-485D-8258-EA5B4771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endParaRPr lang="ru-RU" sz="2000">
              <a:solidFill>
                <a:schemeClr val="bg1"/>
              </a:solidFill>
            </a:endParaRPr>
          </a:p>
        </p:txBody>
      </p:sp>
      <p:pic>
        <p:nvPicPr>
          <p:cNvPr id="5122" name="Picture 2" descr="Поступление доп">
            <a:extLst>
              <a:ext uri="{FF2B5EF4-FFF2-40B4-BE49-F238E27FC236}">
                <a16:creationId xmlns:a16="http://schemas.microsoft.com/office/drawing/2014/main" id="{F6347025-9D44-48CF-A4C0-9FFB4B0F9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682" y="2896738"/>
            <a:ext cx="5677349" cy="34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Поступление доп проводки">
            <a:extLst>
              <a:ext uri="{FF2B5EF4-FFF2-40B4-BE49-F238E27FC236}">
                <a16:creationId xmlns:a16="http://schemas.microsoft.com/office/drawing/2014/main" id="{2D70ED17-F581-4DCA-8527-D919DB82F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0967" y="3124940"/>
            <a:ext cx="5751446" cy="26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A5120-1892-4963-9FC4-EF45305C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10783824" cy="1881559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Счет-фактура полученный</a:t>
            </a:r>
            <a:br>
              <a:rPr lang="ru-RU" sz="3200" dirty="0">
                <a:solidFill>
                  <a:schemeClr val="bg1"/>
                </a:solidFill>
              </a:rPr>
            </a:b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E469A-EF25-4BA9-B703-582660830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endParaRPr lang="ru-RU" sz="2000">
              <a:solidFill>
                <a:schemeClr val="bg1"/>
              </a:solidFill>
            </a:endParaRPr>
          </a:p>
        </p:txBody>
      </p:sp>
      <p:pic>
        <p:nvPicPr>
          <p:cNvPr id="6146" name="Picture 2" descr="Счет-фактура">
            <a:extLst>
              <a:ext uri="{FF2B5EF4-FFF2-40B4-BE49-F238E27FC236}">
                <a16:creationId xmlns:a16="http://schemas.microsoft.com/office/drawing/2014/main" id="{5BD6157A-F2D2-43E6-B69F-BB4D6EF4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83" y="3124940"/>
            <a:ext cx="5859448" cy="282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Счет-фактура проводки">
            <a:extLst>
              <a:ext uri="{FF2B5EF4-FFF2-40B4-BE49-F238E27FC236}">
                <a16:creationId xmlns:a16="http://schemas.microsoft.com/office/drawing/2014/main" id="{7B86BEBB-2251-494F-937B-A164EB10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0966" y="3551068"/>
            <a:ext cx="5877845" cy="19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947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360</Words>
  <Application>Microsoft Office PowerPoint</Application>
  <PresentationFormat>Широкоэкранный</PresentationFormat>
  <Paragraphs>39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Бухгалтерский учёт Контрольная Работа 1 вариант Выполнили студенты группы ПИ18-2 Никитин Роман Андреевич Уральсков Евгений Александрович  </vt:lpstr>
      <vt:lpstr>Введение </vt:lpstr>
      <vt:lpstr>Теоретическая часть </vt:lpstr>
      <vt:lpstr> </vt:lpstr>
      <vt:lpstr>Практическая часть На 31.12.2019 остатки на счетах: 51 – 2000000 руб. </vt:lpstr>
      <vt:lpstr>Использование документов программы 1С: Бухгалтерия 1.1,1.2  Поступление (акт, накладная), Счет-фактура полученный </vt:lpstr>
      <vt:lpstr>1.3 Формирование записей книги покупок. Данная проводка не добавляется автоматически при создании счета-фактуры, поэтому необходимо сделать формирование записей книги покупок. </vt:lpstr>
      <vt:lpstr>1.4,1.5,1.6 Мы приняли решение организовать доставку силами поставщика, поэтому в контрагенте опять числится он. Однако, это не обязательное условие, доставку может осуществлять и другая организация. </vt:lpstr>
      <vt:lpstr>Счет-фактура полученный </vt:lpstr>
      <vt:lpstr>1.7 Принятие к учету ОС </vt:lpstr>
      <vt:lpstr>Презентация PowerPoint</vt:lpstr>
      <vt:lpstr>2.1,2.2  Платежное поручение </vt:lpstr>
      <vt:lpstr>Презентация PowerPoint</vt:lpstr>
      <vt:lpstr>3.1 Регламентная операция Амортизация и износ основных средств </vt:lpstr>
      <vt:lpstr>Отчеты Оборотно-сальдовая ведомость </vt:lpstr>
      <vt:lpstr>Оборотно-сальдовая ведомость по счету 02 </vt:lpstr>
      <vt:lpstr>Книга покупок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Бухгалтерский учёт Контрольная Работа 1 вариант Выполнили студенты группы ПИ18-2 Никитин Роман Андреевич Уральсков Евгений Александрович  </dc:title>
  <dc:creator>Никитин Роман Андреевич</dc:creator>
  <cp:lastModifiedBy>Никитин Роман Андреевич</cp:lastModifiedBy>
  <cp:revision>6</cp:revision>
  <dcterms:created xsi:type="dcterms:W3CDTF">2020-06-09T14:45:28Z</dcterms:created>
  <dcterms:modified xsi:type="dcterms:W3CDTF">2020-06-09T15:06:02Z</dcterms:modified>
</cp:coreProperties>
</file>