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88" r:id="rId2"/>
    <p:sldId id="322" r:id="rId3"/>
    <p:sldId id="323" r:id="rId4"/>
    <p:sldId id="324" r:id="rId5"/>
    <p:sldId id="325" r:id="rId6"/>
    <p:sldId id="326" r:id="rId7"/>
    <p:sldId id="327" r:id="rId8"/>
    <p:sldId id="330" r:id="rId9"/>
    <p:sldId id="331" r:id="rId10"/>
    <p:sldId id="332" r:id="rId11"/>
    <p:sldId id="289" r:id="rId12"/>
    <p:sldId id="31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18" r:id="rId22"/>
    <p:sldId id="319" r:id="rId23"/>
    <p:sldId id="320" r:id="rId24"/>
    <p:sldId id="321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79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E75B6"/>
    <a:srgbClr val="002A50"/>
    <a:srgbClr val="152F9F"/>
    <a:srgbClr val="152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82" autoAdjust="0"/>
    <p:restoredTop sz="94601" autoAdjust="0"/>
  </p:normalViewPr>
  <p:slideViewPr>
    <p:cSldViewPr snapToGrid="0" snapToObjects="1">
      <p:cViewPr varScale="1">
        <p:scale>
          <a:sx n="70" d="100"/>
          <a:sy n="70" d="100"/>
        </p:scale>
        <p:origin x="866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413DAD-0E61-4AC7-97C8-F9F5777D8ADA}" type="slidenum">
              <a:rPr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DE9DA3-E979-48B0-819C-3CCD9B3130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A863A-925E-4934-B4A6-B9115B21C141}" type="slidenum">
              <a:rPr lang="de-DE" altLang="ru-RU" sz="1200" smtClean="0">
                <a:latin typeface="Times New Roman" panose="02020603050405020304" pitchFamily="18" charset="0"/>
              </a:rPr>
              <a:pPr/>
              <a:t>35</a:t>
            </a:fld>
            <a:endParaRPr lang="de-DE" altLang="ru-RU" sz="1200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ru-RU" altLang="ru-RU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224492" y="5368014"/>
            <a:ext cx="7657782" cy="751948"/>
          </a:xfrm>
        </p:spPr>
        <p:txBody>
          <a:bodyPr/>
          <a:lstStyle>
            <a:lvl1pPr marL="0" indent="0">
              <a:spcBef>
                <a:spcPts val="3000"/>
              </a:spcBef>
              <a:buNone/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 smtClean="0"/>
              <a:t>Образец текста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1246188" y="4637106"/>
            <a:ext cx="6276975" cy="636879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246188" y="6222158"/>
            <a:ext cx="5154612" cy="551396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 sz="2200"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 smtClean="0"/>
              <a:t>Образец текста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4196" y="308048"/>
            <a:ext cx="937792" cy="41424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006"/>
            <a:ext cx="9144000" cy="33888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62" y="276099"/>
            <a:ext cx="1554764" cy="4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15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F6C34-004D-45BF-9DA7-B6902813F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5038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8775" y="327025"/>
            <a:ext cx="2130425" cy="567848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14325" y="327025"/>
            <a:ext cx="6242050" cy="5678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2E8D-C4A0-4C26-A3F3-81AF26A60F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56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749618"/>
            <a:ext cx="7886700" cy="2852737"/>
          </a:xfrm>
        </p:spPr>
        <p:txBody>
          <a:bodyPr anchor="b"/>
          <a:lstStyle>
            <a:lvl1pPr>
              <a:defRPr sz="48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0824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9F1E-A818-4775-939F-9EF3C34A29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527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E60CA-BD7C-4375-B24F-77B9F79790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87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94CCB-DD20-400F-BCDA-8D5D0DD3DC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78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4326" y="1337247"/>
            <a:ext cx="41846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14326" y="2183643"/>
            <a:ext cx="4184650" cy="40060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336011"/>
            <a:ext cx="42100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183643"/>
            <a:ext cx="4210050" cy="40060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4325" y="327025"/>
            <a:ext cx="8524875" cy="60007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A8A2-4513-4F69-91BF-70E096107E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248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D92BA-7590-42BA-B98E-BDC23E0B5D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794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04F1A-2E38-4B84-BDB8-C870DC5B3A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68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6922-CBC7-4460-83B7-886911D1C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4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9FCB0-AE66-482A-BD52-0C12256816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87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gray">
          <a:xfrm>
            <a:off x="7308533" y="6229509"/>
            <a:ext cx="1530667" cy="48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ru-RU" sz="1000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327025"/>
            <a:ext cx="8524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 smtClean="0"/>
              <a:t>Образец заголовка</a:t>
            </a:r>
            <a:endParaRPr lang="de-DE" altLang="ru-RU" dirty="0" smtClean="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4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 smtClean="0"/>
              <a:t>Образец текста</a:t>
            </a:r>
            <a:endParaRPr lang="de-DE" altLang="ru-RU" dirty="0" smtClean="0"/>
          </a:p>
          <a:p>
            <a:pPr lvl="1"/>
            <a:r>
              <a:rPr lang="ru-RU" altLang="ru-RU" dirty="0" smtClean="0"/>
              <a:t>Второй уровень</a:t>
            </a:r>
            <a:endParaRPr lang="de-DE" altLang="ru-RU" dirty="0" smtClean="0"/>
          </a:p>
          <a:p>
            <a:pPr lvl="2"/>
            <a:r>
              <a:rPr lang="ru-RU" altLang="ru-RU" dirty="0" smtClean="0"/>
              <a:t>Третий уровень</a:t>
            </a:r>
            <a:endParaRPr lang="de-DE" altLang="ru-RU" dirty="0" smtClean="0"/>
          </a:p>
          <a:p>
            <a:pPr lvl="3"/>
            <a:r>
              <a:rPr lang="ru-RU" altLang="ru-RU" dirty="0" smtClean="0"/>
              <a:t>Четвертый уровень</a:t>
            </a:r>
            <a:endParaRPr lang="de-DE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3338513" y="62817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FBC545D9-5C53-4594-A5C2-C832B89EC1C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32432" y="6350001"/>
            <a:ext cx="643944" cy="2844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315869"/>
            <a:ext cx="979507" cy="2968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90500" indent="-1905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61975" indent="-179388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350" indent="-204788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509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FA_Polygon_with_hole.svg?uselang=ru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commons.wikimedia.org/wiki/File:SFA_Point.svg?uselang=ru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SFA_Polygon.svg?uselang=ru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SFA_LineString.svg?uselang=ru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mmons.wikimedia.org/wiki/File:SFA_MultiPoint.svg?uselang=r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SFA_MultiLineString.svg?uselang=r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mmons.wikimedia.org/wiki/File:SFA_MultiPolygon.svg?uselang=r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commons.wikimedia.org/wiki/File:SFA_MultiPolygon_with_hole.svg?uselang=r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224492" y="4627350"/>
            <a:ext cx="7657782" cy="817486"/>
          </a:xfrm>
        </p:spPr>
        <p:txBody>
          <a:bodyPr/>
          <a:lstStyle/>
          <a:p>
            <a:r>
              <a:rPr lang="ru-RU" dirty="0" smtClean="0"/>
              <a:t>Программирование в среде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1246188" y="5684144"/>
            <a:ext cx="6476336" cy="9361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dirty="0" smtClean="0"/>
              <a:t>Шевцов Василий</a:t>
            </a:r>
            <a:r>
              <a:rPr lang="en-US" sz="2000" dirty="0" smtClean="0"/>
              <a:t> </a:t>
            </a:r>
            <a:r>
              <a:rPr lang="ru-RU" sz="2000" dirty="0" smtClean="0"/>
              <a:t>Викторович, 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директор ДИТ РУДН, </a:t>
            </a:r>
            <a:r>
              <a:rPr lang="en-US" sz="2000" dirty="0" err="1" smtClean="0"/>
              <a:t>shevtsov_vv</a:t>
            </a:r>
            <a:r>
              <a:rPr lang="en-US" sz="2000" dirty="0" smtClean="0"/>
              <a:t>@</a:t>
            </a:r>
            <a:r>
              <a:rPr lang="ru-RU" sz="2000" noProof="1" smtClean="0"/>
              <a:t>rudn.university</a:t>
            </a:r>
            <a:endParaRPr lang="ru-RU" sz="2000" noProof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Широта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/>
              <a:t>Долгота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3964" y="1168440"/>
            <a:ext cx="8645236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/>
              <a:t>Широта</a:t>
            </a:r>
          </a:p>
          <a:p>
            <a:r>
              <a:rPr lang="ru-RU" sz="1400" dirty="0" smtClean="0"/>
              <a:t>Широта́ </a:t>
            </a:r>
            <a:r>
              <a:rPr lang="ru-RU" sz="1400" dirty="0"/>
              <a:t>— угол φ между местным направлением зенита и плоскостью экватора, отсчитываемый от 0° до 90° в обе стороны от экватора. Географическую широту точек, лежащих в северном полушарии, (северную широту) принято считать положительной, широту точек в южном полушарии — отрицательной. О широтах, близких к полюсам, принято говорить как о высоких, а о близких к экватору — как о низких.</a:t>
            </a:r>
          </a:p>
          <a:p>
            <a:endParaRPr lang="ru-RU" sz="1400" dirty="0"/>
          </a:p>
          <a:p>
            <a:r>
              <a:rPr lang="ru-RU" sz="1400" dirty="0"/>
              <a:t>Из-за отличия формы Земли от шара, географическая широта точек несколько отличается от их геоцентрической широты, то есть от угла между направлением на данную точку из центра Земли и плоскостью экватора.</a:t>
            </a:r>
          </a:p>
          <a:p>
            <a:endParaRPr lang="ru-RU" sz="1400" dirty="0"/>
          </a:p>
          <a:p>
            <a:r>
              <a:rPr lang="ru-RU" sz="1400" dirty="0"/>
              <a:t>Широту места можно определить с помощью таких астрономических инструментов, как секстант или гномон (прямое измерение), также можно воспользоваться системами GPS или ГЛОНАСС (косвенное измерение).</a:t>
            </a:r>
          </a:p>
          <a:p>
            <a:endParaRPr lang="ru-RU" sz="1400" dirty="0"/>
          </a:p>
          <a:p>
            <a:r>
              <a:rPr lang="ru-RU" sz="1400" dirty="0"/>
              <a:t>Долгота</a:t>
            </a:r>
          </a:p>
          <a:p>
            <a:r>
              <a:rPr lang="ru-RU" sz="1400" dirty="0" smtClean="0"/>
              <a:t>Долгота́ </a:t>
            </a:r>
            <a:r>
              <a:rPr lang="ru-RU" sz="1400" dirty="0"/>
              <a:t>— двугранный угол λ между плоскостью меридиана, проходящего через данную точку, и плоскостью начального нулевого меридиана, от которого ведётся отсчёт долготы. Долготу от 0° до 180° к востоку от нулевого меридиана называют восточной, к западу — западной. Восточные долготы принято считать положительными, западные — отрицательными.</a:t>
            </a:r>
          </a:p>
          <a:p>
            <a:endParaRPr lang="ru-RU" sz="1400" dirty="0"/>
          </a:p>
          <a:p>
            <a:r>
              <a:rPr lang="ru-RU" sz="1400" dirty="0"/>
              <a:t>Выбор нулевого меридиана произволен и зависит только от соглашения. Сейчас за нулевой меридиан принят Опорный меридиан, проходящий рядом с обсерваторией в Гринвиче, на юго-востоке Лондона. В качестве нулевого ранее выбирались меридианы обсерваторий Парижа, Кадиса, Пулкова и т. д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2875133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130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maps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40945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4324" y="1131915"/>
            <a:ext cx="85248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Возможно, самый простой подход к составлению карт - это использование функции </a:t>
            </a:r>
            <a:r>
              <a:rPr lang="ru-RU" dirty="0" err="1"/>
              <a:t>geom_polygon</a:t>
            </a:r>
            <a:r>
              <a:rPr lang="ru-RU" dirty="0"/>
              <a:t> () для построения границ различных регионов. Для этого примера мы берем данные из пакета </a:t>
            </a:r>
            <a:r>
              <a:rPr lang="ru-RU" dirty="0" err="1"/>
              <a:t>maps</a:t>
            </a:r>
            <a:r>
              <a:rPr lang="ru-RU" dirty="0"/>
              <a:t> с помощью функции ggplot2:: </a:t>
            </a:r>
            <a:r>
              <a:rPr lang="ru-RU" dirty="0" err="1"/>
              <a:t>map_data</a:t>
            </a:r>
            <a:r>
              <a:rPr lang="ru-RU" dirty="0"/>
              <a:t> (). Пакет карт не особенно точен и современен, но он встроен в R, так что это простое место для начала. Вот набор данных, определяющий границы округа Мичиган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 err="1"/>
              <a:t>mi_counties</a:t>
            </a:r>
            <a:r>
              <a:rPr lang="en-US" dirty="0"/>
              <a:t> &lt;- ggplot2::</a:t>
            </a:r>
            <a:r>
              <a:rPr lang="en-US" dirty="0" err="1"/>
              <a:t>map_data</a:t>
            </a:r>
            <a:r>
              <a:rPr lang="en-US" dirty="0"/>
              <a:t>("county", "</a:t>
            </a:r>
            <a:r>
              <a:rPr lang="en-US" dirty="0" err="1"/>
              <a:t>michigan</a:t>
            </a:r>
            <a:r>
              <a:rPr lang="en-US" dirty="0"/>
              <a:t>")</a:t>
            </a:r>
          </a:p>
          <a:p>
            <a:r>
              <a:rPr lang="en-US" dirty="0"/>
              <a:t>head(</a:t>
            </a:r>
            <a:r>
              <a:rPr lang="en-US" dirty="0" err="1"/>
              <a:t>mi_counties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7" y="4404455"/>
            <a:ext cx="7036114" cy="18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189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1101767"/>
            <a:ext cx="835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mi_counties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.25, 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coord_quickmap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7" y="2197458"/>
            <a:ext cx="4821991" cy="46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585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4" y="1185630"/>
            <a:ext cx="8524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ggplot</a:t>
            </a:r>
            <a:r>
              <a:rPr lang="ru-RU" dirty="0"/>
              <a:t>(</a:t>
            </a:r>
            <a:r>
              <a:rPr lang="ru-RU" dirty="0" err="1"/>
              <a:t>mi_counties</a:t>
            </a:r>
            <a:r>
              <a:rPr lang="ru-RU" dirty="0"/>
              <a:t>, </a:t>
            </a:r>
            <a:r>
              <a:rPr lang="ru-RU" dirty="0" err="1"/>
              <a:t>aes</a:t>
            </a:r>
            <a:r>
              <a:rPr lang="ru-RU" dirty="0"/>
              <a:t>(</a:t>
            </a:r>
            <a:r>
              <a:rPr lang="ru-RU" dirty="0" err="1"/>
              <a:t>long</a:t>
            </a:r>
            <a:r>
              <a:rPr lang="ru-RU" dirty="0"/>
              <a:t>, </a:t>
            </a:r>
            <a:r>
              <a:rPr lang="ru-RU" dirty="0" err="1"/>
              <a:t>lat</a:t>
            </a:r>
            <a:r>
              <a:rPr lang="ru-RU" dirty="0"/>
              <a:t>, </a:t>
            </a:r>
            <a:r>
              <a:rPr lang="ru-RU" dirty="0" err="1"/>
              <a:t>group</a:t>
            </a:r>
            <a:r>
              <a:rPr lang="ru-RU" dirty="0"/>
              <a:t> = </a:t>
            </a:r>
            <a:r>
              <a:rPr lang="ru-RU" dirty="0" err="1"/>
              <a:t>group</a:t>
            </a:r>
            <a:r>
              <a:rPr lang="ru-RU" dirty="0"/>
              <a:t>)) +</a:t>
            </a:r>
          </a:p>
          <a:p>
            <a:r>
              <a:rPr lang="ru-RU" dirty="0"/>
              <a:t>  </a:t>
            </a:r>
            <a:r>
              <a:rPr lang="ru-RU" dirty="0" err="1"/>
              <a:t>geom_polygon</a:t>
            </a:r>
            <a:r>
              <a:rPr lang="ru-RU" dirty="0"/>
              <a:t>(</a:t>
            </a:r>
            <a:r>
              <a:rPr lang="ru-RU" dirty="0" err="1"/>
              <a:t>fill</a:t>
            </a:r>
            <a:r>
              <a:rPr lang="ru-RU" dirty="0"/>
              <a:t> = "</a:t>
            </a:r>
            <a:r>
              <a:rPr lang="ru-RU" dirty="0" err="1"/>
              <a:t>white</a:t>
            </a:r>
            <a:r>
              <a:rPr lang="ru-RU" dirty="0"/>
              <a:t>", </a:t>
            </a:r>
            <a:r>
              <a:rPr lang="ru-RU" dirty="0" err="1"/>
              <a:t>colour</a:t>
            </a:r>
            <a:r>
              <a:rPr lang="ru-RU" dirty="0"/>
              <a:t> = "grey50") + </a:t>
            </a:r>
          </a:p>
          <a:p>
            <a:r>
              <a:rPr lang="ru-RU" dirty="0"/>
              <a:t>  </a:t>
            </a:r>
            <a:r>
              <a:rPr lang="ru-RU" dirty="0" err="1"/>
              <a:t>coord_quickmap</a:t>
            </a:r>
            <a:r>
              <a:rPr lang="ru-RU" dirty="0"/>
              <a:t>()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" y="2293160"/>
            <a:ext cx="4501131" cy="43537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43599" y="2293160"/>
            <a:ext cx="2449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обоих графиках </a:t>
            </a:r>
            <a:r>
              <a:rPr lang="ru-RU" dirty="0" smtClean="0"/>
              <a:t>используется </a:t>
            </a:r>
            <a:r>
              <a:rPr lang="ru-RU" dirty="0" err="1"/>
              <a:t>coord_quickmap</a:t>
            </a:r>
            <a:r>
              <a:rPr lang="ru-RU" dirty="0"/>
              <a:t> () для настройки осей, чтобы гарантировать, что долгота и широта отображаются в одном масштабе. </a:t>
            </a:r>
          </a:p>
        </p:txBody>
      </p:sp>
    </p:spTree>
    <p:extLst>
      <p:ext uri="{BB962C8B-B14F-4D97-AF65-F5344CB8AC3E}">
        <p14:creationId xmlns:p14="http://schemas.microsoft.com/office/powerpoint/2010/main" val="37961957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features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927100"/>
            <a:ext cx="83561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У описанного выше подхода есть несколько ограничений, не последним из которых является тот факт, что простой формат данных “долгота-широта” обычно не используется в реальном картографировании. Векторные данные для карт обычно кодируются с использованием стандарта “простые объекты", разработанного открытым </a:t>
            </a:r>
            <a:r>
              <a:rPr lang="ru-RU" sz="1800" dirty="0" err="1"/>
              <a:t>геопространственным</a:t>
            </a:r>
            <a:r>
              <a:rPr lang="ru-RU" sz="1800" dirty="0"/>
              <a:t> консорциумом. Пакет </a:t>
            </a:r>
            <a:r>
              <a:rPr lang="ru-RU" sz="1800" b="1" dirty="0" err="1"/>
              <a:t>sf</a:t>
            </a:r>
            <a:r>
              <a:rPr lang="ru-RU" sz="1800" dirty="0"/>
              <a:t> (</a:t>
            </a:r>
            <a:r>
              <a:rPr lang="ru-RU" sz="1800" dirty="0" err="1"/>
              <a:t>Pebesma</a:t>
            </a:r>
            <a:r>
              <a:rPr lang="ru-RU" sz="1800" dirty="0"/>
              <a:t> 2018), разработанный компанией </a:t>
            </a:r>
            <a:r>
              <a:rPr lang="ru-RU" sz="1800" dirty="0" err="1"/>
              <a:t>Edzer</a:t>
            </a:r>
            <a:r>
              <a:rPr lang="ru-RU" sz="1800" dirty="0"/>
              <a:t> </a:t>
            </a:r>
            <a:r>
              <a:rPr lang="ru-RU" sz="1800" dirty="0" err="1"/>
              <a:t>Pebesma</a:t>
            </a:r>
            <a:r>
              <a:rPr lang="ru-RU" sz="1800" dirty="0"/>
              <a:t> https://github.com/r-spatial/sf </a:t>
            </a:r>
            <a:r>
              <a:rPr lang="ru-RU" sz="1800" dirty="0" smtClean="0"/>
              <a:t>предоставляет набор </a:t>
            </a:r>
            <a:r>
              <a:rPr lang="ru-RU" sz="1800" dirty="0"/>
              <a:t>инструментов для работы с такими данными, а функции </a:t>
            </a:r>
            <a:r>
              <a:rPr lang="ru-RU" sz="1800" dirty="0" err="1"/>
              <a:t>geom_sf</a:t>
            </a:r>
            <a:r>
              <a:rPr lang="ru-RU" sz="1800" dirty="0"/>
              <a:t>() и </a:t>
            </a:r>
            <a:r>
              <a:rPr lang="ru-RU" sz="1800" dirty="0" err="1"/>
              <a:t>coord_sf</a:t>
            </a:r>
            <a:r>
              <a:rPr lang="ru-RU" sz="1800" dirty="0"/>
              <a:t> () в ggplot2 предназначены для совместной работы с пакетом </a:t>
            </a:r>
            <a:r>
              <a:rPr lang="ru-RU" sz="1800" dirty="0" err="1"/>
              <a:t>sf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r>
              <a:rPr lang="ru-RU" sz="1800" dirty="0"/>
              <a:t>Чтобы </a:t>
            </a:r>
            <a:r>
              <a:rPr lang="ru-RU" sz="1800" dirty="0" smtClean="0"/>
              <a:t>работать с этими функциями, воспользуемся пакетом </a:t>
            </a:r>
            <a:r>
              <a:rPr lang="ru-RU" sz="1800" b="1" dirty="0" err="1"/>
              <a:t>ozmaps</a:t>
            </a:r>
            <a:r>
              <a:rPr lang="ru-RU" sz="1800" dirty="0"/>
              <a:t> Майкла </a:t>
            </a:r>
            <a:r>
              <a:rPr lang="ru-RU" sz="1800" dirty="0" err="1"/>
              <a:t>Самнера</a:t>
            </a:r>
            <a:r>
              <a:rPr lang="ru-RU" sz="1800" dirty="0"/>
              <a:t> https://github.com/mdsumner/ozmaps/ который предоставляет карты для границ австралийского штата, районов местного самоуправления, избирательных границ и так далее (</a:t>
            </a:r>
            <a:r>
              <a:rPr lang="ru-RU" sz="1800" dirty="0" err="1"/>
              <a:t>Sumner</a:t>
            </a:r>
            <a:r>
              <a:rPr lang="ru-RU" sz="1800" dirty="0"/>
              <a:t> 2019). Чтобы проиллюстрировать, как выглядит набор данных </a:t>
            </a:r>
            <a:r>
              <a:rPr lang="ru-RU" sz="1800" dirty="0" err="1"/>
              <a:t>sf</a:t>
            </a:r>
            <a:r>
              <a:rPr lang="ru-RU" sz="1800" dirty="0"/>
              <a:t>, мы импортируем набор данных, изображающий границы австралийских штатов и </a:t>
            </a:r>
            <a:r>
              <a:rPr lang="ru-RU" sz="1800" dirty="0" smtClean="0"/>
              <a:t>территорий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714691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features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5814" y="4825173"/>
            <a:ext cx="8409215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Этот вывод показывает некоторые метаданные, связанные с </a:t>
            </a:r>
            <a:r>
              <a:rPr lang="ru-RU" sz="1600" dirty="0" smtClean="0"/>
              <a:t>данными, </a:t>
            </a:r>
            <a:r>
              <a:rPr lang="ru-RU" sz="1600" dirty="0"/>
              <a:t>и говорит нам, что данные по существу представляют собой </a:t>
            </a:r>
            <a:r>
              <a:rPr lang="ru-RU" sz="1600" dirty="0" smtClean="0"/>
              <a:t>таблицу </a:t>
            </a:r>
            <a:r>
              <a:rPr lang="ru-RU" sz="1600" dirty="0"/>
              <a:t>с 11 строками и 4 столбцами. Сразу бросается в глаза одно преимущество данных </a:t>
            </a:r>
            <a:r>
              <a:rPr lang="en-US" sz="1600" dirty="0" smtClean="0"/>
              <a:t>sf</a:t>
            </a:r>
            <a:r>
              <a:rPr lang="ru-RU" sz="1600" dirty="0" smtClean="0"/>
              <a:t>: </a:t>
            </a:r>
            <a:r>
              <a:rPr lang="ru-RU" sz="1600" dirty="0"/>
              <a:t>мы легко видим общую структуру данных: Австралия состоит из шести штатов, четырех территорий и острова </a:t>
            </a:r>
            <a:r>
              <a:rPr lang="ru-RU" sz="1600" dirty="0" err="1"/>
              <a:t>Маккуори</a:t>
            </a:r>
            <a:r>
              <a:rPr lang="ru-RU" sz="1600" dirty="0"/>
              <a:t>, который политически является частью Тасмании. Существует 11 различных географических единиц, поэтому в </a:t>
            </a:r>
            <a:r>
              <a:rPr lang="ru-RU" sz="1600" dirty="0" smtClean="0"/>
              <a:t>этой таблице </a:t>
            </a:r>
            <a:r>
              <a:rPr lang="ru-RU" sz="1600" dirty="0"/>
              <a:t>есть 11 строк (</a:t>
            </a:r>
            <a:r>
              <a:rPr lang="ru-RU" sz="1600" dirty="0" smtClean="0"/>
              <a:t>сравните </a:t>
            </a:r>
            <a:r>
              <a:rPr lang="ru-RU" sz="1600" dirty="0"/>
              <a:t>данные </a:t>
            </a:r>
            <a:r>
              <a:rPr lang="ru-RU" sz="1600" dirty="0" err="1" smtClean="0"/>
              <a:t>mi_counties</a:t>
            </a:r>
            <a:r>
              <a:rPr lang="ru-RU" sz="1600" dirty="0" smtClean="0"/>
              <a:t>, </a:t>
            </a:r>
            <a:r>
              <a:rPr lang="ru-RU" sz="1600" dirty="0"/>
              <a:t>где есть одна строка на вершину полигона).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4324" y="1131447"/>
            <a:ext cx="8524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install.packages</a:t>
            </a:r>
            <a:r>
              <a:rPr lang="en-US" sz="1600" dirty="0"/>
              <a:t>("</a:t>
            </a:r>
            <a:r>
              <a:rPr lang="en-US" sz="1600" dirty="0" err="1"/>
              <a:t>ozmaps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install.packages</a:t>
            </a:r>
            <a:r>
              <a:rPr lang="en-US" sz="1600" dirty="0"/>
              <a:t>("sf")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ozmaps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library(sf)</a:t>
            </a:r>
          </a:p>
          <a:p>
            <a:r>
              <a:rPr lang="en-US" sz="1600" dirty="0" err="1"/>
              <a:t>oz_states</a:t>
            </a:r>
            <a:r>
              <a:rPr lang="en-US" sz="1600" dirty="0"/>
              <a:t> &lt;- </a:t>
            </a:r>
            <a:r>
              <a:rPr lang="en-US" sz="1600" dirty="0" err="1"/>
              <a:t>ozmaps</a:t>
            </a:r>
            <a:r>
              <a:rPr lang="en-US" sz="1600" dirty="0"/>
              <a:t>::</a:t>
            </a:r>
            <a:r>
              <a:rPr lang="en-US" sz="1600" dirty="0" err="1"/>
              <a:t>ozmap_states</a:t>
            </a:r>
            <a:endParaRPr lang="en-US" sz="1600" dirty="0"/>
          </a:p>
          <a:p>
            <a:r>
              <a:rPr lang="en-US" sz="1600" dirty="0" err="1"/>
              <a:t>oz_states</a:t>
            </a:r>
            <a:endParaRPr lang="ru-RU" sz="1600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7" y="2803071"/>
            <a:ext cx="8189598" cy="15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130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features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7" y="1137906"/>
            <a:ext cx="8189598" cy="15738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14324" y="2996499"/>
            <a:ext cx="26030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ggplot</a:t>
            </a:r>
            <a:r>
              <a:rPr lang="ru-RU" sz="1800" dirty="0"/>
              <a:t>(</a:t>
            </a:r>
            <a:r>
              <a:rPr lang="ru-RU" sz="1800" dirty="0" err="1"/>
              <a:t>oz_states</a:t>
            </a:r>
            <a:r>
              <a:rPr lang="ru-RU" sz="1800" dirty="0"/>
              <a:t>) +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geom_sf</a:t>
            </a:r>
            <a:r>
              <a:rPr lang="ru-RU" sz="1800" dirty="0"/>
              <a:t>() +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coord_sf</a:t>
            </a:r>
            <a:r>
              <a:rPr lang="ru-RU" sz="1800" dirty="0"/>
              <a:t>()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65" y="2922547"/>
            <a:ext cx="5052498" cy="32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059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features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1175657"/>
            <a:ext cx="85248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понять, почему это работает, обратите внимание, что </a:t>
            </a:r>
            <a:r>
              <a:rPr lang="ru-RU" dirty="0" err="1" smtClean="0"/>
              <a:t>geom_sf</a:t>
            </a:r>
            <a:r>
              <a:rPr lang="ru-RU" dirty="0" smtClean="0"/>
              <a:t>() </a:t>
            </a:r>
            <a:r>
              <a:rPr lang="ru-RU" dirty="0"/>
              <a:t>опирается на эстетику геометрии, которая не используется в других частях ggplot2. Эта эстетика может быть определена одним из трех способов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простейшем случае (проиллюстрированном выше), когда пользователь ничего не делает, </a:t>
            </a:r>
            <a:r>
              <a:rPr lang="ru-RU" dirty="0" err="1"/>
              <a:t>geom_sf</a:t>
            </a:r>
            <a:r>
              <a:rPr lang="ru-RU" dirty="0"/>
              <a:t> () попытается сопоставить его со столбцом с именем </a:t>
            </a:r>
            <a:r>
              <a:rPr lang="ru-RU" dirty="0" err="1"/>
              <a:t>geometry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аргумент </a:t>
            </a:r>
            <a:r>
              <a:rPr lang="ru-RU" dirty="0" err="1"/>
              <a:t>data</a:t>
            </a:r>
            <a:r>
              <a:rPr lang="ru-RU" dirty="0"/>
              <a:t> является объектом </a:t>
            </a:r>
            <a:r>
              <a:rPr lang="ru-RU" dirty="0" err="1"/>
              <a:t>sf</a:t>
            </a:r>
            <a:r>
              <a:rPr lang="ru-RU" dirty="0"/>
              <a:t>, то функция </a:t>
            </a:r>
            <a:r>
              <a:rPr lang="ru-RU" dirty="0" err="1"/>
              <a:t>geom_sf</a:t>
            </a:r>
            <a:r>
              <a:rPr lang="ru-RU" dirty="0"/>
              <a:t> () может автоматически обнаружить столбец </a:t>
            </a:r>
            <a:r>
              <a:rPr lang="ru-RU" dirty="0" err="1"/>
              <a:t>geometry</a:t>
            </a:r>
            <a:r>
              <a:rPr lang="ru-RU" dirty="0"/>
              <a:t>, даже если он не называется </a:t>
            </a:r>
            <a:r>
              <a:rPr lang="ru-RU" dirty="0" err="1"/>
              <a:t>geometry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Можно </a:t>
            </a:r>
            <a:r>
              <a:rPr lang="ru-RU" dirty="0"/>
              <a:t>указать отображение вручную обычным способом с помощью </a:t>
            </a:r>
            <a:r>
              <a:rPr lang="ru-RU" dirty="0" err="1"/>
              <a:t>aes</a:t>
            </a:r>
            <a:r>
              <a:rPr lang="ru-RU" dirty="0"/>
              <a:t> (</a:t>
            </a:r>
            <a:r>
              <a:rPr lang="ru-RU" dirty="0" err="1"/>
              <a:t>geometry</a:t>
            </a:r>
            <a:r>
              <a:rPr lang="ru-RU" dirty="0"/>
              <a:t> = </a:t>
            </a:r>
            <a:r>
              <a:rPr lang="ru-RU" dirty="0" err="1"/>
              <a:t>my_column</a:t>
            </a:r>
            <a:r>
              <a:rPr lang="ru-RU" dirty="0"/>
              <a:t>). Это полезно, если </a:t>
            </a:r>
            <a:r>
              <a:rPr lang="ru-RU" dirty="0" smtClean="0"/>
              <a:t>в наборе данных </a:t>
            </a:r>
            <a:r>
              <a:rPr lang="ru-RU" dirty="0"/>
              <a:t>есть несколько столбцов геометрии.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82510" y="5448637"/>
            <a:ext cx="26030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ggplot</a:t>
            </a:r>
            <a:r>
              <a:rPr lang="ru-RU" dirty="0"/>
              <a:t>(</a:t>
            </a:r>
            <a:r>
              <a:rPr lang="ru-RU" dirty="0" err="1"/>
              <a:t>oz_states</a:t>
            </a:r>
            <a:r>
              <a:rPr lang="ru-RU" dirty="0"/>
              <a:t>) + </a:t>
            </a:r>
          </a:p>
          <a:p>
            <a:r>
              <a:rPr lang="ru-RU" dirty="0"/>
              <a:t>  </a:t>
            </a:r>
            <a:r>
              <a:rPr lang="ru-RU" dirty="0" err="1"/>
              <a:t>geom_sf</a:t>
            </a:r>
            <a:r>
              <a:rPr lang="ru-RU" dirty="0"/>
              <a:t>() + </a:t>
            </a:r>
          </a:p>
          <a:p>
            <a:r>
              <a:rPr lang="ru-RU" dirty="0"/>
              <a:t>  </a:t>
            </a:r>
            <a:r>
              <a:rPr lang="ru-RU" dirty="0" err="1"/>
              <a:t>coord_sf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433114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GeoJSON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8204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80999" y="1083129"/>
            <a:ext cx="83983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некоторых случаях вы можете наложить одну карту поверх другой. Пакет ggplot2 поддерживает это, позволяя добавлять несколько слоев </a:t>
            </a:r>
            <a:r>
              <a:rPr lang="ru-RU" sz="1800" dirty="0" err="1"/>
              <a:t>geom_sf</a:t>
            </a:r>
            <a:r>
              <a:rPr lang="ru-RU" sz="1800" dirty="0"/>
              <a:t> () на график. В качестве примера я использую данные </a:t>
            </a:r>
            <a:r>
              <a:rPr lang="ru-RU" sz="1800" dirty="0" err="1"/>
              <a:t>oz_states</a:t>
            </a:r>
            <a:r>
              <a:rPr lang="ru-RU" sz="1800" dirty="0"/>
              <a:t>, чтобы нарисовать австралийские Штаты в разных цветах, а также наложить этот график на границы австралийских избирательных регионов. Для этого необходимо выполнить два этапа предварительной обработки. Во-первых, я использую </a:t>
            </a:r>
            <a:r>
              <a:rPr lang="ru-RU" sz="1800" dirty="0" err="1"/>
              <a:t>dplyr</a:t>
            </a:r>
            <a:r>
              <a:rPr lang="ru-RU" sz="1800" dirty="0"/>
              <a:t>::</a:t>
            </a:r>
            <a:r>
              <a:rPr lang="ru-RU" sz="1800" dirty="0" err="1"/>
              <a:t>filter</a:t>
            </a:r>
            <a:r>
              <a:rPr lang="ru-RU" sz="1800" dirty="0"/>
              <a:t>() для удаления “других территорий” с государственных границ</a:t>
            </a:r>
            <a:r>
              <a:rPr lang="ru-RU" sz="1800" dirty="0" smtClean="0"/>
              <a:t>.</a:t>
            </a:r>
          </a:p>
          <a:p>
            <a:r>
              <a:rPr lang="ru-RU" sz="1800" dirty="0"/>
              <a:t>Приведенный ниже код рисует график с двумя слоями карты: первый использует </a:t>
            </a:r>
            <a:r>
              <a:rPr lang="ru-RU" sz="1800" dirty="0" err="1"/>
              <a:t>oz_states</a:t>
            </a:r>
            <a:r>
              <a:rPr lang="ru-RU" sz="1800" dirty="0"/>
              <a:t> для заполнения Штатов разными цветами, а второй использует </a:t>
            </a:r>
            <a:r>
              <a:rPr lang="ru-RU" sz="1800" dirty="0" err="1"/>
              <a:t>oz_votes</a:t>
            </a:r>
            <a:r>
              <a:rPr lang="ru-RU" sz="1800" dirty="0"/>
              <a:t> для рисования избирательных границ. Во-вторых, я извлеку избирательные границы в упрощенной форме с помощью функции </a:t>
            </a:r>
            <a:r>
              <a:rPr lang="ru-RU" sz="1800" dirty="0" err="1"/>
              <a:t>ms_simplify</a:t>
            </a:r>
            <a:r>
              <a:rPr lang="ru-RU" sz="1800" dirty="0"/>
              <a:t> () из пакета </a:t>
            </a:r>
            <a:r>
              <a:rPr lang="ru-RU" sz="1800" dirty="0" err="1"/>
              <a:t>rmapshaper</a:t>
            </a:r>
            <a:r>
              <a:rPr lang="ru-RU" sz="1800" dirty="0"/>
              <a:t> (</a:t>
            </a:r>
            <a:r>
              <a:rPr lang="ru-RU" sz="1800" dirty="0" err="1"/>
              <a:t>Teucher</a:t>
            </a:r>
            <a:r>
              <a:rPr lang="ru-RU" sz="1800" dirty="0"/>
              <a:t> </a:t>
            </a:r>
            <a:r>
              <a:rPr lang="ru-RU" sz="1800" dirty="0" err="1"/>
              <a:t>and</a:t>
            </a:r>
            <a:r>
              <a:rPr lang="ru-RU" sz="1800" dirty="0"/>
              <a:t> </a:t>
            </a:r>
            <a:r>
              <a:rPr lang="ru-RU" sz="1800" dirty="0" err="1"/>
              <a:t>Russell</a:t>
            </a:r>
            <a:r>
              <a:rPr lang="ru-RU" sz="1800" dirty="0"/>
              <a:t> 2018). Как правило, это хорошая идея, если исходный набор данных (в данном случае </a:t>
            </a:r>
            <a:r>
              <a:rPr lang="ru-RU" sz="1800" dirty="0" err="1"/>
              <a:t>ozmaps</a:t>
            </a:r>
            <a:r>
              <a:rPr lang="ru-RU" sz="1800" dirty="0"/>
              <a:t>::</a:t>
            </a:r>
            <a:r>
              <a:rPr lang="ru-RU" sz="1800" dirty="0" err="1"/>
              <a:t>abs_ced</a:t>
            </a:r>
            <a:r>
              <a:rPr lang="ru-RU" sz="1800" dirty="0"/>
              <a:t>) хранится с более высоким разрешением, чем требуется для вашего графика, чтобы сократить время, необходимое для визуализации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40103672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0113" y="1001486"/>
            <a:ext cx="851262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library(</a:t>
            </a:r>
            <a:r>
              <a:rPr lang="en-US" sz="1800" dirty="0" err="1"/>
              <a:t>dplyr</a:t>
            </a:r>
            <a:r>
              <a:rPr lang="en-US" sz="1800" dirty="0"/>
              <a:t>)</a:t>
            </a:r>
          </a:p>
          <a:p>
            <a:r>
              <a:rPr lang="en-US" sz="1800" dirty="0"/>
              <a:t>library(</a:t>
            </a:r>
            <a:r>
              <a:rPr lang="en-US" sz="1800" dirty="0" err="1"/>
              <a:t>rmapshaper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oz_states</a:t>
            </a:r>
            <a:r>
              <a:rPr lang="en-US" sz="1800" dirty="0"/>
              <a:t> &lt;- </a:t>
            </a:r>
            <a:r>
              <a:rPr lang="en-US" sz="1800" dirty="0" err="1"/>
              <a:t>ozmaps</a:t>
            </a:r>
            <a:r>
              <a:rPr lang="en-US" sz="1800" dirty="0"/>
              <a:t>::</a:t>
            </a:r>
            <a:r>
              <a:rPr lang="en-US" sz="1800" dirty="0" err="1"/>
              <a:t>ozmap_states</a:t>
            </a:r>
            <a:r>
              <a:rPr lang="en-US" sz="1800" dirty="0"/>
              <a:t> %&gt;% </a:t>
            </a:r>
            <a:r>
              <a:rPr lang="en-US" sz="1800" dirty="0" err="1"/>
              <a:t>dplyr</a:t>
            </a:r>
            <a:r>
              <a:rPr lang="en-US" sz="1800" dirty="0"/>
              <a:t>::filter(NAME != "Other Territories")</a:t>
            </a:r>
          </a:p>
          <a:p>
            <a:r>
              <a:rPr lang="en-US" sz="1800" dirty="0" err="1"/>
              <a:t>oz_votes</a:t>
            </a:r>
            <a:r>
              <a:rPr lang="en-US" sz="1800" dirty="0"/>
              <a:t> &lt;- </a:t>
            </a:r>
            <a:r>
              <a:rPr lang="en-US" sz="1800" dirty="0" err="1"/>
              <a:t>rmapshaper</a:t>
            </a:r>
            <a:r>
              <a:rPr lang="en-US" sz="1800" dirty="0"/>
              <a:t>::</a:t>
            </a:r>
            <a:r>
              <a:rPr lang="en-US" sz="1800" dirty="0" err="1"/>
              <a:t>ms_simplify</a:t>
            </a:r>
            <a:r>
              <a:rPr lang="en-US" sz="1800" dirty="0"/>
              <a:t>(</a:t>
            </a:r>
            <a:r>
              <a:rPr lang="en-US" sz="1800" dirty="0" err="1"/>
              <a:t>ozmaps</a:t>
            </a:r>
            <a:r>
              <a:rPr lang="en-US" sz="1800" dirty="0"/>
              <a:t>::</a:t>
            </a:r>
            <a:r>
              <a:rPr lang="en-US" sz="1800" dirty="0" err="1"/>
              <a:t>abs_ced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ggplot</a:t>
            </a:r>
            <a:r>
              <a:rPr lang="en-US" sz="1800" dirty="0"/>
              <a:t>() + 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geom_sf</a:t>
            </a:r>
            <a:r>
              <a:rPr lang="en-US" sz="1800" dirty="0"/>
              <a:t>(data = </a:t>
            </a:r>
            <a:r>
              <a:rPr lang="en-US" sz="1800" dirty="0" err="1"/>
              <a:t>oz_states</a:t>
            </a:r>
            <a:r>
              <a:rPr lang="en-US" sz="1800" dirty="0"/>
              <a:t>, mapping = </a:t>
            </a:r>
            <a:r>
              <a:rPr lang="en-US" sz="1800" dirty="0" err="1"/>
              <a:t>aes</a:t>
            </a:r>
            <a:r>
              <a:rPr lang="en-US" sz="1800" dirty="0"/>
              <a:t>(fill = NAME), </a:t>
            </a:r>
            <a:r>
              <a:rPr lang="en-US" sz="1800" dirty="0" err="1"/>
              <a:t>show.legend</a:t>
            </a:r>
            <a:r>
              <a:rPr lang="en-US" sz="1800" dirty="0"/>
              <a:t> = FALSE) +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geom_sf</a:t>
            </a:r>
            <a:r>
              <a:rPr lang="en-US" sz="1800" dirty="0"/>
              <a:t>(data = </a:t>
            </a:r>
            <a:r>
              <a:rPr lang="en-US" sz="1800" dirty="0" err="1"/>
              <a:t>oz_votes</a:t>
            </a:r>
            <a:r>
              <a:rPr lang="en-US" sz="1800" dirty="0"/>
              <a:t>, fill = NA) + 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coord_sf</a:t>
            </a:r>
            <a:r>
              <a:rPr lang="en-US" sz="1800" dirty="0"/>
              <a:t>()</a:t>
            </a:r>
            <a:endParaRPr lang="ru-RU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300" y="3447989"/>
            <a:ext cx="4376057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Стоит отметить, что первый слой этого графика отображает эстетику заливки на переменную в данных. В этом случае переменная NAME является категориальной переменной и не передает никакой дополнительной информации, но тот же подход может быть использован для визуализации других видов метаданных области. Например, если бы у </a:t>
            </a:r>
            <a:r>
              <a:rPr lang="ru-RU" sz="1600" dirty="0" err="1"/>
              <a:t>oz_states</a:t>
            </a:r>
            <a:r>
              <a:rPr lang="ru-RU" sz="1600" dirty="0"/>
              <a:t> был дополнительный столбец, указывающий уровень безработицы в каждом штате, мы могли бы сопоставить эстетику заполнения с этой переменной.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3" y="3116421"/>
            <a:ext cx="472099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628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43568" y="958028"/>
            <a:ext cx="84160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Добавление меток к картам является примером аннотирования </a:t>
            </a:r>
            <a:r>
              <a:rPr lang="ru-RU" dirty="0" smtClean="0"/>
              <a:t>графиков </a:t>
            </a:r>
            <a:r>
              <a:rPr lang="ru-RU" dirty="0"/>
              <a:t>и поддерживается </a:t>
            </a:r>
            <a:r>
              <a:rPr lang="ru-RU" dirty="0" err="1"/>
              <a:t>geom_sf_label</a:t>
            </a:r>
            <a:r>
              <a:rPr lang="ru-RU" dirty="0"/>
              <a:t> () и </a:t>
            </a:r>
            <a:r>
              <a:rPr lang="ru-RU" dirty="0" err="1"/>
              <a:t>geom_sf_text</a:t>
            </a:r>
            <a:r>
              <a:rPr lang="ru-RU" dirty="0"/>
              <a:t> (). Например, в то время как австралийская аудитория могла бы разумно ожидать, что она знает названия австралийских </a:t>
            </a:r>
            <a:r>
              <a:rPr lang="ru-RU" dirty="0" smtClean="0"/>
              <a:t>штатов, </a:t>
            </a:r>
            <a:r>
              <a:rPr lang="ru-RU" dirty="0"/>
              <a:t>мало кто из австралийцев будет знать названия различных избирательных округов в столичном регионе Сиднея. Таким образом, чтобы нарисовать избирательную карту Сиднея, нам сначала нужно будет извлечь картографические данные для соответствующих </a:t>
            </a:r>
            <a:r>
              <a:rPr lang="ru-RU" dirty="0" err="1"/>
              <a:t>элексторатов</a:t>
            </a:r>
            <a:r>
              <a:rPr lang="ru-RU" dirty="0"/>
              <a:t>, а затем добавить метку. Приведенный ниже график приближает область Сиднея, указывая </a:t>
            </a:r>
            <a:r>
              <a:rPr lang="ru-RU" dirty="0" err="1"/>
              <a:t>xlim</a:t>
            </a:r>
            <a:r>
              <a:rPr lang="ru-RU" dirty="0"/>
              <a:t> и </a:t>
            </a:r>
            <a:r>
              <a:rPr lang="ru-RU" dirty="0" err="1"/>
              <a:t>ylim</a:t>
            </a:r>
            <a:r>
              <a:rPr lang="ru-RU" dirty="0"/>
              <a:t> в </a:t>
            </a:r>
            <a:r>
              <a:rPr lang="ru-RU" dirty="0" err="1"/>
              <a:t>coord_sf</a:t>
            </a:r>
            <a:r>
              <a:rPr lang="ru-RU" dirty="0"/>
              <a:t> (), а затем использует </a:t>
            </a:r>
            <a:r>
              <a:rPr lang="ru-RU" dirty="0" err="1"/>
              <a:t>geom_sf_label</a:t>
            </a:r>
            <a:r>
              <a:rPr lang="ru-RU" dirty="0"/>
              <a:t>() для наложения метки на каждый электорат:</a:t>
            </a:r>
          </a:p>
        </p:txBody>
      </p:sp>
    </p:spTree>
    <p:extLst>
      <p:ext uri="{BB962C8B-B14F-4D97-AF65-F5344CB8AC3E}">
        <p14:creationId xmlns:p14="http://schemas.microsoft.com/office/powerpoint/2010/main" val="144060272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837447"/>
            <a:ext cx="84486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sydney_map</a:t>
            </a:r>
            <a:r>
              <a:rPr lang="en-US" sz="1600" dirty="0" smtClean="0"/>
              <a:t> </a:t>
            </a:r>
            <a:r>
              <a:rPr lang="en-US" sz="1600" dirty="0"/>
              <a:t>&lt;- </a:t>
            </a:r>
            <a:r>
              <a:rPr lang="en-US" sz="1600" dirty="0" err="1"/>
              <a:t>ozmaps</a:t>
            </a:r>
            <a:r>
              <a:rPr lang="en-US" sz="1600" dirty="0"/>
              <a:t>::</a:t>
            </a:r>
            <a:r>
              <a:rPr lang="en-US" sz="1600" dirty="0" err="1"/>
              <a:t>abs_ced</a:t>
            </a:r>
            <a:r>
              <a:rPr lang="en-US" sz="1600" dirty="0"/>
              <a:t> %&gt;% filter(NAME %in% c(</a:t>
            </a:r>
          </a:p>
          <a:p>
            <a:r>
              <a:rPr lang="en-US" sz="1600" dirty="0"/>
              <a:t>  "Sydney", "Wentworth", "</a:t>
            </a:r>
            <a:r>
              <a:rPr lang="en-US" sz="1600" dirty="0" err="1"/>
              <a:t>Warringah</a:t>
            </a:r>
            <a:r>
              <a:rPr lang="en-US" sz="1600" dirty="0"/>
              <a:t>", "Kingsford Smith", "Grayndler", "Lowe", </a:t>
            </a:r>
          </a:p>
          <a:p>
            <a:r>
              <a:rPr lang="en-US" sz="1600" dirty="0"/>
              <a:t>  "North Sydney", "Barton", "Bradfield", "Banks", "Blaxland", "Reid", </a:t>
            </a:r>
          </a:p>
          <a:p>
            <a:r>
              <a:rPr lang="en-US" sz="1600" dirty="0"/>
              <a:t>  "Watson", "Fowler", "Werriwa", "Prospect", "Parramatta", "Bennelong", </a:t>
            </a:r>
          </a:p>
          <a:p>
            <a:r>
              <a:rPr lang="en-US" sz="1600" dirty="0"/>
              <a:t>  "Mackellar", "Greenway", "Mitchell", "</a:t>
            </a:r>
            <a:r>
              <a:rPr lang="en-US" sz="1600" dirty="0" err="1"/>
              <a:t>Chifley</a:t>
            </a:r>
            <a:r>
              <a:rPr lang="en-US" sz="1600" dirty="0"/>
              <a:t>", "McMahon"</a:t>
            </a:r>
          </a:p>
          <a:p>
            <a:r>
              <a:rPr lang="en-US" sz="1600" dirty="0"/>
              <a:t>))</a:t>
            </a:r>
          </a:p>
          <a:p>
            <a:endParaRPr lang="en-US" sz="1600" dirty="0"/>
          </a:p>
          <a:p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sydney_map</a:t>
            </a:r>
            <a:r>
              <a:rPr lang="en-US" sz="1600" dirty="0"/>
              <a:t>) +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geom_sf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(fill = NAME), </a:t>
            </a:r>
            <a:r>
              <a:rPr lang="en-US" sz="1600" dirty="0" err="1"/>
              <a:t>show.legend</a:t>
            </a:r>
            <a:r>
              <a:rPr lang="en-US" sz="1600" dirty="0"/>
              <a:t> = FALSE) +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coord_sf</a:t>
            </a:r>
            <a:r>
              <a:rPr lang="en-US" sz="1600" dirty="0"/>
              <a:t>(</a:t>
            </a:r>
            <a:r>
              <a:rPr lang="en-US" sz="1600" dirty="0" err="1"/>
              <a:t>xlim</a:t>
            </a:r>
            <a:r>
              <a:rPr lang="en-US" sz="1600" dirty="0"/>
              <a:t> = c(150.97, 151.3), </a:t>
            </a:r>
            <a:r>
              <a:rPr lang="en-US" sz="1600" dirty="0" err="1"/>
              <a:t>ylim</a:t>
            </a:r>
            <a:r>
              <a:rPr lang="en-US" sz="1600" dirty="0"/>
              <a:t> = c(-33.98, -33.79)) +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geom_sf_label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(label = NAME), </a:t>
            </a:r>
            <a:r>
              <a:rPr lang="en-US" sz="1600" dirty="0" err="1"/>
              <a:t>label.padding</a:t>
            </a:r>
            <a:r>
              <a:rPr lang="en-US" sz="1600" dirty="0"/>
              <a:t> = unit(1, "mm</a:t>
            </a:r>
            <a:r>
              <a:rPr lang="en-US" sz="1600" dirty="0" smtClean="0"/>
              <a:t>"))</a:t>
            </a:r>
            <a:endParaRPr lang="en-US" sz="16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3595522"/>
            <a:ext cx="4831014" cy="31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149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927100"/>
            <a:ext cx="83724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#&gt; Warning in </a:t>
            </a:r>
            <a:r>
              <a:rPr lang="en-US" sz="1600" dirty="0" err="1">
                <a:solidFill>
                  <a:srgbClr val="FF0000"/>
                </a:solidFill>
              </a:rPr>
              <a:t>st_point_on_surface.sfc</a:t>
            </a:r>
            <a:r>
              <a:rPr lang="en-US" sz="1600" dirty="0">
                <a:solidFill>
                  <a:srgbClr val="FF0000"/>
                </a:solidFill>
              </a:rPr>
              <a:t>(sf::</a:t>
            </a:r>
            <a:r>
              <a:rPr lang="en-US" sz="1600" dirty="0" err="1">
                <a:solidFill>
                  <a:srgbClr val="FF0000"/>
                </a:solidFill>
              </a:rPr>
              <a:t>st_zm</a:t>
            </a:r>
            <a:r>
              <a:rPr lang="en-US" sz="1600" dirty="0">
                <a:solidFill>
                  <a:srgbClr val="FF0000"/>
                </a:solidFill>
              </a:rPr>
              <a:t>(x)): </a:t>
            </a:r>
            <a:r>
              <a:rPr lang="en-US" sz="1600" dirty="0" err="1">
                <a:solidFill>
                  <a:srgbClr val="FF0000"/>
                </a:solidFill>
              </a:rPr>
              <a:t>st_point_on_surface</a:t>
            </a:r>
            <a:r>
              <a:rPr lang="en-US" sz="1600" dirty="0">
                <a:solidFill>
                  <a:srgbClr val="FF0000"/>
                </a:solidFill>
              </a:rPr>
              <a:t> may not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#&gt; give correct results for longitude/latitude data</a:t>
            </a:r>
            <a:endParaRPr lang="ru-RU" sz="1600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ru-RU" dirty="0" smtClean="0"/>
              <a:t>Это </a:t>
            </a:r>
            <a:r>
              <a:rPr lang="ru-RU" dirty="0"/>
              <a:t>предупреждающее сообщение стоит отметить. Внутренне </a:t>
            </a:r>
            <a:r>
              <a:rPr lang="ru-RU" dirty="0" err="1"/>
              <a:t>geom_sf_label</a:t>
            </a:r>
            <a:r>
              <a:rPr lang="ru-RU" dirty="0"/>
              <a:t>() использует функцию </a:t>
            </a:r>
            <a:r>
              <a:rPr lang="ru-RU" dirty="0" err="1"/>
              <a:t>st_point_on_surface</a:t>
            </a:r>
            <a:r>
              <a:rPr lang="ru-RU" dirty="0"/>
              <a:t> () из пакета </a:t>
            </a:r>
            <a:r>
              <a:rPr lang="ru-RU" dirty="0" err="1"/>
              <a:t>sf</a:t>
            </a:r>
            <a:r>
              <a:rPr lang="ru-RU" dirty="0"/>
              <a:t> для размещения меток, и предупреждающее сообщение возникает потому, что большинство алгоритмов, используемых </a:t>
            </a:r>
            <a:r>
              <a:rPr lang="ru-RU" dirty="0" err="1"/>
              <a:t>sf</a:t>
            </a:r>
            <a:r>
              <a:rPr lang="ru-RU" dirty="0"/>
              <a:t> для вычисления геометрических величин </a:t>
            </a:r>
            <a:r>
              <a:rPr lang="ru-RU" dirty="0" smtClean="0"/>
              <a:t>(</a:t>
            </a:r>
            <a:r>
              <a:rPr lang="en-US" dirty="0"/>
              <a:t>centroids, interior points</a:t>
            </a:r>
            <a:r>
              <a:rPr lang="ru-RU" dirty="0" smtClean="0"/>
              <a:t>), </a:t>
            </a:r>
            <a:r>
              <a:rPr lang="ru-RU" dirty="0"/>
              <a:t>основаны на предположении, что точки лежат на плоской двумерной поверхности и </a:t>
            </a:r>
            <a:r>
              <a:rPr lang="ru-RU" dirty="0" err="1"/>
              <a:t>параметризованы</a:t>
            </a:r>
            <a:r>
              <a:rPr lang="ru-RU" dirty="0"/>
              <a:t> Декартовыми координатами. Это предположение не является строго обоснованным, и в некоторых случаях (например, в районах вблизи полюсов) расчеты, рассматривающие долготу и широту таким образом, дают ошибочные ответы. По этой причине пакет </a:t>
            </a:r>
            <a:r>
              <a:rPr lang="ru-RU" dirty="0" err="1"/>
              <a:t>sf</a:t>
            </a:r>
            <a:r>
              <a:rPr lang="ru-RU" dirty="0"/>
              <a:t> выдает предупреждающие сообщения, когда он полагается на это приближение.</a:t>
            </a:r>
          </a:p>
        </p:txBody>
      </p:sp>
    </p:spTree>
    <p:extLst>
      <p:ext uri="{BB962C8B-B14F-4D97-AF65-F5344CB8AC3E}">
        <p14:creationId xmlns:p14="http://schemas.microsoft.com/office/powerpoint/2010/main" val="247172885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other </a:t>
            </a:r>
            <a:r>
              <a:rPr lang="en-US" dirty="0" err="1"/>
              <a:t>geoms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3786" y="785586"/>
            <a:ext cx="8485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Хотя функция </a:t>
            </a:r>
            <a:r>
              <a:rPr lang="ru-RU" sz="1800" dirty="0" err="1"/>
              <a:t>geom_sf</a:t>
            </a:r>
            <a:r>
              <a:rPr lang="ru-RU" sz="1800" dirty="0"/>
              <a:t>() в некотором смысле является особенной, она, тем не менее, ведет себя почти так же, как и любой другой </a:t>
            </a:r>
            <a:r>
              <a:rPr lang="ru-RU" sz="1800" dirty="0" err="1"/>
              <a:t>geom</a:t>
            </a:r>
            <a:r>
              <a:rPr lang="ru-RU" sz="1800" dirty="0"/>
              <a:t>, позволяя отображать дополнительные данные на карте со стандартными GEOM. Например, мы можем построить расположение австралийских столиц на карте с помощью функции </a:t>
            </a:r>
            <a:r>
              <a:rPr lang="ru-RU" sz="1800" dirty="0" err="1"/>
              <a:t>geom_point</a:t>
            </a:r>
            <a:r>
              <a:rPr lang="ru-RU" sz="1800" dirty="0"/>
              <a:t> ().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4325" y="2351126"/>
            <a:ext cx="8105775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 err="1"/>
              <a:t>oz_capitals</a:t>
            </a:r>
            <a:r>
              <a:rPr lang="ru-RU" sz="1600" dirty="0"/>
              <a:t> &lt;- </a:t>
            </a:r>
            <a:r>
              <a:rPr lang="ru-RU" sz="1600" dirty="0" err="1"/>
              <a:t>tibble</a:t>
            </a:r>
            <a:r>
              <a:rPr lang="ru-RU" sz="1600" dirty="0"/>
              <a:t>::</a:t>
            </a:r>
            <a:r>
              <a:rPr lang="ru-RU" sz="1600" dirty="0" err="1"/>
              <a:t>tribble</a:t>
            </a:r>
            <a:r>
              <a:rPr lang="ru-RU" sz="1600" dirty="0"/>
              <a:t>( </a:t>
            </a:r>
          </a:p>
          <a:p>
            <a:r>
              <a:rPr lang="ru-RU" sz="1600" dirty="0"/>
              <a:t>  ~</a:t>
            </a:r>
            <a:r>
              <a:rPr lang="ru-RU" sz="1600" dirty="0" err="1"/>
              <a:t>city</a:t>
            </a:r>
            <a:r>
              <a:rPr lang="ru-RU" sz="1600" dirty="0"/>
              <a:t>,           ~</a:t>
            </a:r>
            <a:r>
              <a:rPr lang="ru-RU" sz="1600" dirty="0" err="1"/>
              <a:t>lat</a:t>
            </a:r>
            <a:r>
              <a:rPr lang="ru-RU" sz="1600" dirty="0"/>
              <a:t>,     ~</a:t>
            </a:r>
            <a:r>
              <a:rPr lang="ru-RU" sz="1600" dirty="0" err="1"/>
              <a:t>lon</a:t>
            </a:r>
            <a:r>
              <a:rPr lang="ru-RU" sz="1600" dirty="0"/>
              <a:t>,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Sydney</a:t>
            </a:r>
            <a:r>
              <a:rPr lang="ru-RU" sz="1600" dirty="0"/>
              <a:t>",    -33.8688, 151.2093, 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Melbourne</a:t>
            </a:r>
            <a:r>
              <a:rPr lang="ru-RU" sz="1600" dirty="0"/>
              <a:t>", -37.8136, 144.9631,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Brisbane</a:t>
            </a:r>
            <a:r>
              <a:rPr lang="ru-RU" sz="1600" dirty="0"/>
              <a:t>",  -27.4698, 153.0251,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Adelaide</a:t>
            </a:r>
            <a:r>
              <a:rPr lang="ru-RU" sz="1600" dirty="0"/>
              <a:t>",  -34.9285, 138.6007,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Perth</a:t>
            </a:r>
            <a:r>
              <a:rPr lang="ru-RU" sz="1600" dirty="0"/>
              <a:t>",     -31.9505, 115.8605,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Hobart</a:t>
            </a:r>
            <a:r>
              <a:rPr lang="ru-RU" sz="1600" dirty="0"/>
              <a:t>",    -42.8821, 147.3272,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Canberra</a:t>
            </a:r>
            <a:r>
              <a:rPr lang="ru-RU" sz="1600" dirty="0"/>
              <a:t>",  -35.2809, 149.1300, </a:t>
            </a:r>
          </a:p>
          <a:p>
            <a:r>
              <a:rPr lang="ru-RU" sz="1600" dirty="0"/>
              <a:t>  "</a:t>
            </a:r>
            <a:r>
              <a:rPr lang="ru-RU" sz="1600" dirty="0" err="1"/>
              <a:t>Darwin</a:t>
            </a:r>
            <a:r>
              <a:rPr lang="ru-RU" sz="1600" dirty="0"/>
              <a:t>",    -12.4634, 130.8456, </a:t>
            </a:r>
          </a:p>
          <a:p>
            <a:r>
              <a:rPr lang="ru-RU" sz="1600" dirty="0"/>
              <a:t>)</a:t>
            </a:r>
          </a:p>
          <a:p>
            <a:endParaRPr lang="ru-RU" sz="1600" dirty="0"/>
          </a:p>
          <a:p>
            <a:r>
              <a:rPr lang="ru-RU" sz="1600" dirty="0" err="1"/>
              <a:t>ggplot</a:t>
            </a:r>
            <a:r>
              <a:rPr lang="ru-RU" sz="1600" dirty="0"/>
              <a:t>() +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geom_sf</a:t>
            </a:r>
            <a:r>
              <a:rPr lang="ru-RU" sz="1600" dirty="0"/>
              <a:t>(</a:t>
            </a:r>
            <a:r>
              <a:rPr lang="ru-RU" sz="1600" dirty="0" err="1"/>
              <a:t>data</a:t>
            </a:r>
            <a:r>
              <a:rPr lang="ru-RU" sz="1600" dirty="0"/>
              <a:t> = </a:t>
            </a:r>
            <a:r>
              <a:rPr lang="ru-RU" sz="1600" dirty="0" err="1"/>
              <a:t>oz_votes</a:t>
            </a:r>
            <a:r>
              <a:rPr lang="ru-RU" sz="1600" dirty="0"/>
              <a:t>) +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geom_sf</a:t>
            </a:r>
            <a:r>
              <a:rPr lang="ru-RU" sz="1600" dirty="0"/>
              <a:t>(</a:t>
            </a:r>
            <a:r>
              <a:rPr lang="ru-RU" sz="1600" dirty="0" err="1"/>
              <a:t>data</a:t>
            </a:r>
            <a:r>
              <a:rPr lang="ru-RU" sz="1600" dirty="0"/>
              <a:t> = </a:t>
            </a:r>
            <a:r>
              <a:rPr lang="ru-RU" sz="1600" dirty="0" err="1"/>
              <a:t>oz_states</a:t>
            </a:r>
            <a:r>
              <a:rPr lang="ru-RU" sz="1600" dirty="0"/>
              <a:t>, </a:t>
            </a:r>
            <a:r>
              <a:rPr lang="ru-RU" sz="1600" dirty="0" err="1"/>
              <a:t>colour</a:t>
            </a:r>
            <a:r>
              <a:rPr lang="ru-RU" sz="1600" dirty="0"/>
              <a:t> = "</a:t>
            </a:r>
            <a:r>
              <a:rPr lang="ru-RU" sz="1600" dirty="0" err="1"/>
              <a:t>black</a:t>
            </a:r>
            <a:r>
              <a:rPr lang="ru-RU" sz="1600" dirty="0"/>
              <a:t>", </a:t>
            </a:r>
            <a:r>
              <a:rPr lang="ru-RU" sz="1600" dirty="0" err="1"/>
              <a:t>fill</a:t>
            </a:r>
            <a:r>
              <a:rPr lang="ru-RU" sz="1600" dirty="0"/>
              <a:t> = NA) +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geom_point</a:t>
            </a:r>
            <a:r>
              <a:rPr lang="ru-RU" sz="1600" dirty="0"/>
              <a:t>(</a:t>
            </a:r>
            <a:r>
              <a:rPr lang="ru-RU" sz="1600" dirty="0" err="1"/>
              <a:t>data</a:t>
            </a:r>
            <a:r>
              <a:rPr lang="ru-RU" sz="1600" dirty="0"/>
              <a:t> = </a:t>
            </a:r>
            <a:r>
              <a:rPr lang="ru-RU" sz="1600" dirty="0" err="1"/>
              <a:t>oz_capitals</a:t>
            </a:r>
            <a:r>
              <a:rPr lang="ru-RU" sz="1600" dirty="0"/>
              <a:t>, </a:t>
            </a:r>
            <a:r>
              <a:rPr lang="ru-RU" sz="1600" dirty="0" err="1"/>
              <a:t>mapping</a:t>
            </a:r>
            <a:r>
              <a:rPr lang="ru-RU" sz="1600" dirty="0"/>
              <a:t> = </a:t>
            </a:r>
            <a:r>
              <a:rPr lang="ru-RU" sz="1600" dirty="0" err="1"/>
              <a:t>aes</a:t>
            </a:r>
            <a:r>
              <a:rPr lang="ru-RU" sz="1600" dirty="0"/>
              <a:t>(x = </a:t>
            </a:r>
            <a:r>
              <a:rPr lang="ru-RU" sz="1600" dirty="0" err="1"/>
              <a:t>lon</a:t>
            </a:r>
            <a:r>
              <a:rPr lang="ru-RU" sz="1600" dirty="0"/>
              <a:t>, y = </a:t>
            </a:r>
            <a:r>
              <a:rPr lang="ru-RU" sz="1600" dirty="0" err="1"/>
              <a:t>lat</a:t>
            </a:r>
            <a:r>
              <a:rPr lang="ru-RU" sz="1600" dirty="0"/>
              <a:t>), </a:t>
            </a:r>
            <a:r>
              <a:rPr lang="ru-RU" sz="1600" dirty="0" err="1"/>
              <a:t>colour</a:t>
            </a:r>
            <a:r>
              <a:rPr lang="ru-RU" sz="1600" dirty="0"/>
              <a:t> = "</a:t>
            </a:r>
            <a:r>
              <a:rPr lang="ru-RU" sz="1600" dirty="0" err="1"/>
              <a:t>red</a:t>
            </a:r>
            <a:r>
              <a:rPr lang="ru-RU" sz="1600" dirty="0"/>
              <a:t>") +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coord_sf</a:t>
            </a:r>
            <a:r>
              <a:rPr lang="ru-RU" sz="1600" dirty="0"/>
              <a:t>()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2355261"/>
            <a:ext cx="4122777" cy="31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1932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projections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4324" y="900978"/>
            <a:ext cx="8524875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/>
              <a:t>В начале </a:t>
            </a:r>
            <a:r>
              <a:rPr lang="ru-RU" sz="1800" dirty="0" smtClean="0"/>
              <a:t>мы рисовали </a:t>
            </a:r>
            <a:r>
              <a:rPr lang="ru-RU" sz="1800" dirty="0"/>
              <a:t>карты, вычерчивая долготу и широту на декартовой плоскости, как будто </a:t>
            </a:r>
            <a:r>
              <a:rPr lang="ru-RU" sz="1800" dirty="0" err="1"/>
              <a:t>геопространственные</a:t>
            </a:r>
            <a:r>
              <a:rPr lang="ru-RU" sz="1800" dirty="0"/>
              <a:t> данные ничем не отличались от других видов данных, которые можно было бы построить. В первом приближении это нормально, но этого недостаточно, если вы заботитесь о точности. В этом подходе есть две фундаментальные проблемы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Первый </a:t>
            </a:r>
            <a:r>
              <a:rPr lang="ru-RU" sz="1800" dirty="0"/>
              <a:t>вопрос - это форма планеты. Земля не является ни плоской плоскостью, ни совершенной сферой. Как следствие, чтобы сопоставить координатное значение (долготу и широту) с местоположением, нам нужно сделать предположения о всевозможных вещах. </a:t>
            </a:r>
            <a:r>
              <a:rPr lang="ru-RU" sz="1800" dirty="0" smtClean="0"/>
              <a:t>Насколько эллипсоидальна </a:t>
            </a:r>
            <a:r>
              <a:rPr lang="ru-RU" sz="1800" dirty="0"/>
              <a:t>Земли? Где находится центр планеты? Где находится исходная точка для долготы и широты? А где же уровень моря? Как движутся тектонические плиты? Все эти вещи </a:t>
            </a:r>
            <a:r>
              <a:rPr lang="ru-RU" sz="1800" dirty="0" err="1"/>
              <a:t>релевантны</a:t>
            </a:r>
            <a:r>
              <a:rPr lang="ru-RU" sz="1800" dirty="0"/>
              <a:t>, и в зависимости от того, какие предположения вы делаете, одна и та же координата может быть сопоставлена с местами, которые находятся на расстоянии многих метров друг от друга. Набор предположений о форме Земли называется геодезическими данными, и хотя для некоторых визуализаций данных это может не иметь значения, для других это имеет решающее значение. </a:t>
            </a:r>
            <a:endParaRPr lang="ru-RU" sz="1800" dirty="0" smtClean="0"/>
          </a:p>
          <a:p>
            <a:r>
              <a:rPr lang="ru-RU" sz="1800" dirty="0"/>
              <a:t>Есть несколько различных вариантов, которые можно было бы рассмотреть: если вы ориентируетесь на Северную Америку “то” североамериканские данные “(NAD83) - это хороший выбор, тогда как если ваша перспектива глобальна, то” мировая Геодезическая система " (WGS84), вероятно, лучше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856677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projections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6367" y="968418"/>
            <a:ext cx="8524875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 smtClean="0"/>
              <a:t>Вторая </a:t>
            </a:r>
            <a:r>
              <a:rPr lang="ru-RU" sz="1800" dirty="0"/>
              <a:t>проблема - это форма вашей карты. Земля имеет приблизительно эллипсоидальную форму, но в большинстве случаев ваши пространственные данные должны быть нарисованы на двухмерной плоскости. Невозможно сопоставить поверхность эллипсоида с плоскостью без некоторого искажения или разрезания, и вам придется сделать выбор относительно того, какие искажения вы готовы принять при рисовании карты. Это и есть задача картографической проекции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Картографические </a:t>
            </a:r>
            <a:r>
              <a:rPr lang="ru-RU" sz="1800" dirty="0"/>
              <a:t>проекции часто классифицируются с точки зрения сохраняемых ими геометрических свойств, например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Проекции </a:t>
            </a:r>
            <a:r>
              <a:rPr lang="ru-RU" sz="1800" dirty="0"/>
              <a:t>с сохранением площади гарантируют, что области одинаковой площади на земном шаре будут нарисованы с одинаковой площадью на карте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Сохраняющие </a:t>
            </a:r>
            <a:r>
              <a:rPr lang="ru-RU" sz="1800" dirty="0"/>
              <a:t>форму (или конформные) проекции обеспечивают сохранение локальной формы областей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И</a:t>
            </a:r>
            <a:r>
              <a:rPr lang="ru-RU" sz="1800" dirty="0"/>
              <a:t>, к сожалению, невозможно, чтобы какая-либо проекция сохраняла форму и сохраняла площадь.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/>
              <a:t>Дополнительные сведения о картографических проекциях см. </a:t>
            </a:r>
            <a:r>
              <a:rPr lang="ru-RU" sz="1800" dirty="0" smtClean="0"/>
              <a:t>в </a:t>
            </a:r>
            <a:r>
              <a:rPr lang="ru-RU" sz="1800" dirty="0"/>
              <a:t>разделе </a:t>
            </a:r>
            <a:r>
              <a:rPr lang="ru-RU" sz="1800" dirty="0" err="1"/>
              <a:t>Геокомпьютация</a:t>
            </a:r>
            <a:r>
              <a:rPr lang="ru-RU" sz="1800" dirty="0"/>
              <a:t> с помощью R https://geocompr.robinlovelace.net / </a:t>
            </a:r>
            <a:endParaRPr lang="ru-RU" sz="1800" dirty="0" smtClean="0"/>
          </a:p>
          <a:p>
            <a:r>
              <a:rPr lang="en-US" sz="1800" dirty="0" smtClean="0"/>
              <a:t>(</a:t>
            </a:r>
            <a:r>
              <a:rPr lang="en-US" sz="1800" dirty="0"/>
              <a:t>Lovelace, </a:t>
            </a:r>
            <a:r>
              <a:rPr lang="en-US" sz="1800" dirty="0" err="1"/>
              <a:t>Nowosad</a:t>
            </a:r>
            <a:r>
              <a:rPr lang="en-US" sz="1800" dirty="0"/>
              <a:t>, and </a:t>
            </a:r>
            <a:r>
              <a:rPr lang="en-US" sz="1800" dirty="0" err="1"/>
              <a:t>Muenchow</a:t>
            </a:r>
            <a:r>
              <a:rPr lang="en-US" sz="1800" dirty="0"/>
              <a:t> 2019).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67388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projections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948871"/>
            <a:ext cx="8524875" cy="57246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 smtClean="0"/>
              <a:t>Взятые </a:t>
            </a:r>
            <a:r>
              <a:rPr lang="ru-RU" sz="1800" dirty="0"/>
              <a:t>вместе, геодезические данные (например, WGS84), тип картографической проекции (например, </a:t>
            </a:r>
            <a:r>
              <a:rPr lang="en-US" sz="1800" dirty="0"/>
              <a:t>Mercator</a:t>
            </a:r>
            <a:r>
              <a:rPr lang="ru-RU" sz="1800" dirty="0" smtClean="0"/>
              <a:t>) </a:t>
            </a:r>
            <a:r>
              <a:rPr lang="ru-RU" sz="1800" dirty="0"/>
              <a:t>и параметры проекции (например, местоположение начала координат) определяют координатную систему отсчета, или CRS, полный набор допущений, используемых для перевода информации о широте и долготе в двумерную карту. 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Объект </a:t>
            </a:r>
            <a:r>
              <a:rPr lang="ru-RU" sz="1800" dirty="0" err="1"/>
              <a:t>sf</a:t>
            </a:r>
            <a:r>
              <a:rPr lang="ru-RU" sz="1800" dirty="0"/>
              <a:t> часто включает в себя CRS по </a:t>
            </a:r>
            <a:r>
              <a:rPr lang="ru-RU" sz="1800" dirty="0" smtClean="0"/>
              <a:t>умолчанию: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st_crs</a:t>
            </a:r>
            <a:r>
              <a:rPr lang="en-US" sz="1600" dirty="0"/>
              <a:t>(</a:t>
            </a:r>
            <a:r>
              <a:rPr lang="en-US" sz="1600" dirty="0" err="1"/>
              <a:t>oz_votes</a:t>
            </a:r>
            <a:r>
              <a:rPr lang="en-US" sz="1600" dirty="0"/>
              <a:t>)</a:t>
            </a:r>
          </a:p>
          <a:p>
            <a:r>
              <a:rPr lang="en-US" sz="1600" dirty="0"/>
              <a:t>Coordinate Reference System:</a:t>
            </a:r>
          </a:p>
          <a:p>
            <a:r>
              <a:rPr lang="en-US" sz="1600" dirty="0"/>
              <a:t>  User input: EPSG:4283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wkt</a:t>
            </a:r>
            <a:r>
              <a:rPr lang="en-US" sz="1600" dirty="0"/>
              <a:t>:</a:t>
            </a:r>
          </a:p>
          <a:p>
            <a:r>
              <a:rPr lang="en-US" sz="1600" dirty="0"/>
              <a:t>GEOGCS["GDA94",</a:t>
            </a:r>
          </a:p>
          <a:p>
            <a:r>
              <a:rPr lang="en-US" sz="1600" dirty="0"/>
              <a:t>    DATUM["Geocentric_Datum_of_Australia_1994",</a:t>
            </a:r>
          </a:p>
          <a:p>
            <a:r>
              <a:rPr lang="en-US" sz="1600" dirty="0"/>
              <a:t>        SPHEROID["GRS 1980",6378137,298.257222101,</a:t>
            </a:r>
          </a:p>
          <a:p>
            <a:r>
              <a:rPr lang="en-US" sz="1600" dirty="0"/>
              <a:t>            AUTHORITY["EPSG","7019"]],</a:t>
            </a:r>
          </a:p>
          <a:p>
            <a:r>
              <a:rPr lang="en-US" sz="1600" dirty="0"/>
              <a:t>        TOWGS84[0,0,0,0,0,0,0],</a:t>
            </a:r>
          </a:p>
          <a:p>
            <a:r>
              <a:rPr lang="en-US" sz="1600" dirty="0"/>
              <a:t>        AUTHORITY["EPSG","6283"]],</a:t>
            </a:r>
          </a:p>
          <a:p>
            <a:r>
              <a:rPr lang="en-US" sz="1600" dirty="0"/>
              <a:t>    PRIMEM["Greenwich",0,</a:t>
            </a:r>
          </a:p>
          <a:p>
            <a:r>
              <a:rPr lang="en-US" sz="1600" dirty="0"/>
              <a:t>        AUTHORITY["EPSG","8901"]],</a:t>
            </a:r>
          </a:p>
          <a:p>
            <a:r>
              <a:rPr lang="en-US" sz="1600" dirty="0"/>
              <a:t>    UNIT["degree",0.0174532925199433,</a:t>
            </a:r>
          </a:p>
          <a:p>
            <a:r>
              <a:rPr lang="en-US" sz="1600" dirty="0"/>
              <a:t>        AUTHORITY["EPSG","9122"]],</a:t>
            </a:r>
          </a:p>
          <a:p>
            <a:r>
              <a:rPr lang="en-US" sz="1600" dirty="0"/>
              <a:t>    AUTHORITY["EPSG","4283</a:t>
            </a:r>
            <a:r>
              <a:rPr lang="en-US" sz="1600" dirty="0" smtClean="0"/>
              <a:t>"]]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486510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projections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1069118"/>
            <a:ext cx="85248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ggplot2 CRS управляется функцией </a:t>
            </a:r>
            <a:r>
              <a:rPr lang="ru-RU" sz="1800" dirty="0" err="1"/>
              <a:t>coord_sf</a:t>
            </a:r>
            <a:r>
              <a:rPr lang="ru-RU" sz="1800" dirty="0"/>
              <a:t> (), которая гарантирует, что каждый слой на графике использует одну и ту же проекцию. По умолчанию </a:t>
            </a:r>
            <a:r>
              <a:rPr lang="ru-RU" sz="1800" dirty="0" err="1"/>
              <a:t>coord_sf</a:t>
            </a:r>
            <a:r>
              <a:rPr lang="ru-RU" sz="1800" dirty="0"/>
              <a:t> () использует CRS, связанный со столбцом геометрии data1. Поскольку данные </a:t>
            </a:r>
            <a:r>
              <a:rPr lang="ru-RU" sz="1800" dirty="0" err="1"/>
              <a:t>sf</a:t>
            </a:r>
            <a:r>
              <a:rPr lang="ru-RU" sz="1800" dirty="0"/>
              <a:t> обычно предоставляют </a:t>
            </a:r>
            <a:r>
              <a:rPr lang="ru-RU" sz="1800" dirty="0" smtClean="0"/>
              <a:t>выбор </a:t>
            </a:r>
            <a:r>
              <a:rPr lang="ru-RU" sz="1800" dirty="0"/>
              <a:t>CRS, этот процесс обычно разворачивается незаметно, не требуя никакого вмешательства со стороны пользователя. Однако если вам нужно установить CRS самостоятельно, вы можете указать параметр </a:t>
            </a:r>
            <a:r>
              <a:rPr lang="ru-RU" sz="1800" dirty="0" err="1"/>
              <a:t>crs</a:t>
            </a:r>
            <a:r>
              <a:rPr lang="ru-RU" sz="1800" dirty="0" smtClean="0"/>
              <a:t>.:</a:t>
            </a:r>
          </a:p>
          <a:p>
            <a:endParaRPr lang="ru-RU" sz="1800" dirty="0"/>
          </a:p>
          <a:p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oz_votes</a:t>
            </a:r>
            <a:r>
              <a:rPr lang="en-US" sz="1800" dirty="0"/>
              <a:t>) +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geom_sf</a:t>
            </a:r>
            <a:r>
              <a:rPr lang="en-US" sz="1800" dirty="0"/>
              <a:t>() + 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coord_sf</a:t>
            </a:r>
            <a:r>
              <a:rPr lang="en-US" sz="1800" dirty="0"/>
              <a:t>(</a:t>
            </a:r>
            <a:r>
              <a:rPr lang="en-US" sz="1800" dirty="0" err="1"/>
              <a:t>crs</a:t>
            </a:r>
            <a:r>
              <a:rPr lang="en-US" sz="1800" dirty="0"/>
              <a:t> = </a:t>
            </a:r>
            <a:r>
              <a:rPr lang="en-US" sz="1800" dirty="0" err="1"/>
              <a:t>st_crs</a:t>
            </a:r>
            <a:r>
              <a:rPr lang="en-US" sz="1800" dirty="0"/>
              <a:t>("+</a:t>
            </a:r>
            <a:r>
              <a:rPr lang="en-US" sz="1800" dirty="0" err="1"/>
              <a:t>proj</a:t>
            </a:r>
            <a:r>
              <a:rPr lang="en-US" sz="1800" dirty="0"/>
              <a:t>=</a:t>
            </a:r>
            <a:r>
              <a:rPr lang="en-US" sz="1800" dirty="0" err="1"/>
              <a:t>lcc</a:t>
            </a:r>
            <a:r>
              <a:rPr lang="en-US" sz="1800" dirty="0"/>
              <a:t> +datum=WGS84"))</a:t>
            </a:r>
            <a:endParaRPr lang="ru-RU" sz="1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8" y="3842657"/>
            <a:ext cx="3243321" cy="29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87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4325" y="923437"/>
            <a:ext cx="85248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GeoJSON</a:t>
            </a:r>
            <a:r>
              <a:rPr lang="ru-RU" sz="1800" dirty="0"/>
              <a:t> — открытый формат, предназначенный для хранения географических структур данных, основан на JSON.</a:t>
            </a:r>
          </a:p>
          <a:p>
            <a:endParaRPr lang="ru-RU" sz="1800" dirty="0"/>
          </a:p>
          <a:p>
            <a:r>
              <a:rPr lang="ru-RU" sz="1800" dirty="0"/>
              <a:t>Формат может хранить примитивные типы для описания географических объектов, такие как: точки (адреса и местоположения), линии (улицы, шоссе, границы), полигоны (страны, штаты, участки земли). Также могут храниться так называемые </a:t>
            </a:r>
            <a:r>
              <a:rPr lang="ru-RU" sz="1800" dirty="0" err="1"/>
              <a:t>мультитипы</a:t>
            </a:r>
            <a:r>
              <a:rPr lang="ru-RU" sz="1800" dirty="0"/>
              <a:t>, которые представляют собой объединение нескольких примитивных типов.</a:t>
            </a:r>
          </a:p>
          <a:p>
            <a:endParaRPr lang="ru-RU" sz="1800" dirty="0"/>
          </a:p>
          <a:p>
            <a:r>
              <a:rPr lang="ru-RU" sz="1800" dirty="0"/>
              <a:t>Формат </a:t>
            </a:r>
            <a:r>
              <a:rPr lang="ru-RU" sz="1800" dirty="0" err="1"/>
              <a:t>GeoJSON</a:t>
            </a:r>
            <a:r>
              <a:rPr lang="ru-RU" sz="1800" dirty="0"/>
              <a:t> отличается от других стандартов ГИС тем, что он был написан и поддерживается не какой-либо организацией по стандартизации, а с помощью рабочей группы разработчиков.</a:t>
            </a:r>
          </a:p>
          <a:p>
            <a:endParaRPr lang="ru-RU" sz="1800" dirty="0"/>
          </a:p>
          <a:p>
            <a:r>
              <a:rPr lang="ru-RU" sz="1800" dirty="0"/>
              <a:t>Дальнейшим развитием </a:t>
            </a:r>
            <a:r>
              <a:rPr lang="ru-RU" sz="1800" dirty="0" err="1"/>
              <a:t>GeoJSON</a:t>
            </a:r>
            <a:r>
              <a:rPr lang="ru-RU" sz="1800" dirty="0"/>
              <a:t> является </a:t>
            </a:r>
            <a:r>
              <a:rPr lang="ru-RU" sz="1800" dirty="0" err="1"/>
              <a:t>TopoJSON</a:t>
            </a:r>
            <a:r>
              <a:rPr lang="ru-RU" sz="1800" dirty="0"/>
              <a:t>, расширение </a:t>
            </a:r>
            <a:r>
              <a:rPr lang="ru-RU" sz="1800" dirty="0" err="1"/>
              <a:t>GeoJSON</a:t>
            </a:r>
            <a:r>
              <a:rPr lang="ru-RU" sz="1800" dirty="0"/>
              <a:t>, которое кодирует </a:t>
            </a:r>
            <a:r>
              <a:rPr lang="ru-RU" sz="1800" dirty="0" err="1"/>
              <a:t>геопространственную</a:t>
            </a:r>
            <a:r>
              <a:rPr lang="ru-RU" sz="1800" dirty="0"/>
              <a:t> топологию, и, как правило, обеспечивает меньший размер файлов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ru-RU" sz="1800" dirty="0"/>
              <a:t>Формат </a:t>
            </a:r>
            <a:r>
              <a:rPr lang="ru-RU" sz="1800" dirty="0" err="1"/>
              <a:t>GeoJSON</a:t>
            </a:r>
            <a:r>
              <a:rPr lang="ru-RU" sz="1800" dirty="0"/>
              <a:t> начал обсуждаться рабочей группой в марте 2007 </a:t>
            </a:r>
            <a:r>
              <a:rPr lang="ru-RU" sz="1800" dirty="0" smtClean="0"/>
              <a:t>года </a:t>
            </a:r>
            <a:r>
              <a:rPr lang="ru-RU" sz="1800" dirty="0"/>
              <a:t>и окончательная спецификация стандарта была готова к июню 2008 года.</a:t>
            </a:r>
          </a:p>
        </p:txBody>
      </p:sp>
    </p:spTree>
    <p:extLst>
      <p:ext uri="{BB962C8B-B14F-4D97-AF65-F5344CB8AC3E}">
        <p14:creationId xmlns:p14="http://schemas.microsoft.com/office/powerpoint/2010/main" val="422594442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projections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1137556"/>
            <a:ext cx="84704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этой карте </a:t>
            </a:r>
            <a:r>
              <a:rPr lang="ru-RU" sz="1800" dirty="0" smtClean="0"/>
              <a:t>использованы </a:t>
            </a:r>
            <a:r>
              <a:rPr lang="ru-RU" sz="1800" dirty="0"/>
              <a:t>данные WGS84 </a:t>
            </a:r>
            <a:r>
              <a:rPr lang="ru-RU" sz="1800" dirty="0" smtClean="0"/>
              <a:t>и </a:t>
            </a:r>
            <a:r>
              <a:rPr lang="ru-RU" sz="1800" dirty="0"/>
              <a:t>конформную коническую проекцию Ламберта (LCC), которая часто используется в авиационных приложениях, поскольку прямые линии на карте являются приблизительными “большими кругами” на земном шаре, и обычно считается хорошей проекцией для региональных карт в средних широтах. Однако карта выглядит </a:t>
            </a:r>
            <a:r>
              <a:rPr lang="ru-RU" sz="1800" dirty="0" err="1" smtClean="0"/>
              <a:t>неэстетично</a:t>
            </a:r>
            <a:r>
              <a:rPr lang="ru-RU" sz="1800" dirty="0" smtClean="0"/>
              <a:t>. </a:t>
            </a:r>
          </a:p>
          <a:p>
            <a:r>
              <a:rPr lang="ru-RU" sz="1800" dirty="0" smtClean="0"/>
              <a:t>Центрируем </a:t>
            </a:r>
            <a:r>
              <a:rPr lang="ru-RU" sz="1800" dirty="0"/>
              <a:t>карту на долготе 140 и широте -25, а также </a:t>
            </a:r>
            <a:r>
              <a:rPr lang="ru-RU" sz="1800" dirty="0" smtClean="0"/>
              <a:t>фиксируем </a:t>
            </a:r>
            <a:r>
              <a:rPr lang="ru-RU" sz="1800" dirty="0"/>
              <a:t>две стандартные параллели (линии, на которых нет искажений) на широтах -18 и -36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en-US" sz="1800" dirty="0" err="1"/>
              <a:t>crs</a:t>
            </a:r>
            <a:r>
              <a:rPr lang="en-US" sz="1800" dirty="0"/>
              <a:t> &lt;- "+</a:t>
            </a:r>
            <a:r>
              <a:rPr lang="en-US" sz="1800" dirty="0" err="1"/>
              <a:t>proj</a:t>
            </a:r>
            <a:r>
              <a:rPr lang="en-US" sz="1800" dirty="0"/>
              <a:t>=</a:t>
            </a:r>
            <a:r>
              <a:rPr lang="en-US" sz="1800" dirty="0" err="1"/>
              <a:t>lcc</a:t>
            </a:r>
            <a:r>
              <a:rPr lang="en-US" sz="1800" dirty="0"/>
              <a:t> +datum=WGS84 +lat_0=-25 +lon_0=140 +lat_1=-18 +lat_2=-36"</a:t>
            </a:r>
          </a:p>
          <a:p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oz_votes</a:t>
            </a:r>
            <a:r>
              <a:rPr lang="en-US" sz="1800" dirty="0"/>
              <a:t>) +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geom_sf</a:t>
            </a:r>
            <a:r>
              <a:rPr lang="en-US" sz="1800" dirty="0"/>
              <a:t>() + 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coord_sf</a:t>
            </a:r>
            <a:r>
              <a:rPr lang="en-US" sz="1800" dirty="0"/>
              <a:t>(</a:t>
            </a:r>
            <a:r>
              <a:rPr lang="en-US" sz="1800" dirty="0" err="1"/>
              <a:t>crs</a:t>
            </a:r>
            <a:r>
              <a:rPr lang="en-US" sz="1800" dirty="0"/>
              <a:t> = </a:t>
            </a:r>
            <a:r>
              <a:rPr lang="en-US" sz="1800" dirty="0" err="1"/>
              <a:t>st_crs</a:t>
            </a:r>
            <a:r>
              <a:rPr lang="en-US" sz="1800" dirty="0"/>
              <a:t>(</a:t>
            </a:r>
            <a:r>
              <a:rPr lang="en-US" sz="1800" dirty="0" err="1"/>
              <a:t>crs</a:t>
            </a:r>
            <a:r>
              <a:rPr lang="en-US" sz="1800" dirty="0"/>
              <a:t>))</a:t>
            </a:r>
            <a:endParaRPr lang="ru-RU" sz="1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57" y="4389765"/>
            <a:ext cx="3153504" cy="2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966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927099"/>
            <a:ext cx="85793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Вместо отображения контекста с векторными границами, вы можете нарисовать традиционную </a:t>
            </a:r>
            <a:r>
              <a:rPr lang="ru-RU" sz="1800" dirty="0" smtClean="0"/>
              <a:t>карту. </a:t>
            </a:r>
            <a:r>
              <a:rPr lang="ru-RU" sz="1800" dirty="0"/>
              <a:t>Это называется растровым изображением. Самый простой способ получить растровую карту заданной области - это использовать пакет </a:t>
            </a:r>
            <a:r>
              <a:rPr lang="ru-RU" sz="1800" dirty="0" err="1"/>
              <a:t>ggmap</a:t>
            </a:r>
            <a:r>
              <a:rPr lang="ru-RU" sz="1800" dirty="0"/>
              <a:t>, который позволяет получать данные из различных онлайн-картографических источников, включая </a:t>
            </a:r>
            <a:r>
              <a:rPr lang="ru-RU" sz="1800" dirty="0" err="1"/>
              <a:t>OpenStreetMap</a:t>
            </a:r>
            <a:r>
              <a:rPr lang="ru-RU" sz="1800" dirty="0"/>
              <a:t> и </a:t>
            </a:r>
            <a:r>
              <a:rPr lang="ru-RU" sz="1800" dirty="0" err="1"/>
              <a:t>Google</a:t>
            </a:r>
            <a:r>
              <a:rPr lang="ru-RU" sz="1800" dirty="0"/>
              <a:t> </a:t>
            </a:r>
            <a:r>
              <a:rPr lang="ru-RU" sz="1800" dirty="0" err="1"/>
              <a:t>Maps</a:t>
            </a:r>
            <a:r>
              <a:rPr lang="ru-RU" sz="1800" dirty="0"/>
              <a:t>. Загрузка растровых данных часто занимает много времени, поэтому рекомендуется кэшировать их в файле </a:t>
            </a:r>
            <a:r>
              <a:rPr lang="ru-RU" sz="1800" dirty="0" err="1"/>
              <a:t>rds</a:t>
            </a:r>
            <a:r>
              <a:rPr lang="ru-RU" sz="1800" dirty="0"/>
              <a:t>, как показано ниже</a:t>
            </a:r>
            <a:r>
              <a:rPr lang="ru-RU" sz="1800" dirty="0" smtClean="0"/>
              <a:t>:</a:t>
            </a:r>
          </a:p>
          <a:p>
            <a:endParaRPr lang="ru-RU" sz="1800" dirty="0" smtClean="0"/>
          </a:p>
          <a:p>
            <a:r>
              <a:rPr lang="en-US" sz="1800" dirty="0"/>
              <a:t>if (</a:t>
            </a:r>
            <a:r>
              <a:rPr lang="en-US" sz="1800" dirty="0" err="1"/>
              <a:t>file.exists</a:t>
            </a:r>
            <a:r>
              <a:rPr lang="en-US" sz="1800" dirty="0"/>
              <a:t>("</a:t>
            </a:r>
            <a:r>
              <a:rPr lang="en-US" sz="1800" dirty="0" err="1"/>
              <a:t>mi_raster.rds</a:t>
            </a:r>
            <a:r>
              <a:rPr lang="en-US" sz="1800" dirty="0"/>
              <a:t>"))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mi_raster</a:t>
            </a:r>
            <a:r>
              <a:rPr lang="en-US" sz="1800" dirty="0"/>
              <a:t> &lt;- </a:t>
            </a:r>
            <a:r>
              <a:rPr lang="en-US" sz="1800" dirty="0" err="1"/>
              <a:t>readRDS</a:t>
            </a:r>
            <a:r>
              <a:rPr lang="en-US" sz="1800" dirty="0"/>
              <a:t>("</a:t>
            </a:r>
            <a:r>
              <a:rPr lang="en-US" sz="1800" dirty="0" err="1"/>
              <a:t>mi_raster.rds</a:t>
            </a:r>
            <a:r>
              <a:rPr lang="en-US" sz="1800" dirty="0"/>
              <a:t>")</a:t>
            </a:r>
          </a:p>
          <a:p>
            <a:r>
              <a:rPr lang="en-US" sz="1800" dirty="0"/>
              <a:t>} else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bbox</a:t>
            </a:r>
            <a:r>
              <a:rPr lang="en-US" sz="1800" dirty="0"/>
              <a:t> &lt;- c(</a:t>
            </a:r>
          </a:p>
          <a:p>
            <a:r>
              <a:rPr lang="en-US" sz="1800" dirty="0"/>
              <a:t>    min(</a:t>
            </a:r>
            <a:r>
              <a:rPr lang="en-US" sz="1800" dirty="0" err="1"/>
              <a:t>mi_counties$lon</a:t>
            </a:r>
            <a:r>
              <a:rPr lang="en-US" sz="1800" dirty="0"/>
              <a:t>), min(</a:t>
            </a:r>
            <a:r>
              <a:rPr lang="en-US" sz="1800" dirty="0" err="1"/>
              <a:t>mi_counties$lat</a:t>
            </a:r>
            <a:r>
              <a:rPr lang="en-US" sz="1800" dirty="0"/>
              <a:t>),</a:t>
            </a:r>
          </a:p>
          <a:p>
            <a:r>
              <a:rPr lang="en-US" sz="1800" dirty="0"/>
              <a:t>    max(</a:t>
            </a:r>
            <a:r>
              <a:rPr lang="en-US" sz="1800" dirty="0" err="1"/>
              <a:t>mi_counties$lon</a:t>
            </a:r>
            <a:r>
              <a:rPr lang="en-US" sz="1800" dirty="0"/>
              <a:t>), max(</a:t>
            </a:r>
            <a:r>
              <a:rPr lang="en-US" sz="1800" dirty="0" err="1"/>
              <a:t>mi_counties$lat</a:t>
            </a:r>
            <a:r>
              <a:rPr lang="en-US" sz="1800" dirty="0"/>
              <a:t>)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mi_raster</a:t>
            </a:r>
            <a:r>
              <a:rPr lang="en-US" sz="1800" dirty="0"/>
              <a:t> &lt;- </a:t>
            </a:r>
            <a:r>
              <a:rPr lang="en-US" sz="1800" dirty="0" err="1"/>
              <a:t>ggmap</a:t>
            </a:r>
            <a:r>
              <a:rPr lang="en-US" sz="1800" dirty="0"/>
              <a:t>::</a:t>
            </a:r>
            <a:r>
              <a:rPr lang="en-US" sz="1800" dirty="0" err="1"/>
              <a:t>get_openstreetmap</a:t>
            </a:r>
            <a:r>
              <a:rPr lang="en-US" sz="1800" dirty="0"/>
              <a:t>(</a:t>
            </a:r>
            <a:r>
              <a:rPr lang="en-US" sz="1800" dirty="0" err="1"/>
              <a:t>bbox</a:t>
            </a:r>
            <a:r>
              <a:rPr lang="en-US" sz="1800" dirty="0"/>
              <a:t>, scale = 8735660)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saveRDS</a:t>
            </a:r>
            <a:r>
              <a:rPr lang="en-US" sz="1800" dirty="0"/>
              <a:t>(</a:t>
            </a:r>
            <a:r>
              <a:rPr lang="en-US" sz="1800" dirty="0" err="1"/>
              <a:t>mi_raster</a:t>
            </a:r>
            <a:r>
              <a:rPr lang="en-US" sz="1800" dirty="0"/>
              <a:t>, "</a:t>
            </a:r>
            <a:r>
              <a:rPr lang="en-US" sz="1800" dirty="0" err="1"/>
              <a:t>mi_raster.rds</a:t>
            </a:r>
            <a:r>
              <a:rPr lang="en-US" sz="1800" dirty="0"/>
              <a:t>")</a:t>
            </a:r>
          </a:p>
          <a:p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68346461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1137555"/>
            <a:ext cx="8524875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Обратите внимание, что для нахождения подходящего масштаба в этом примере требуется много ручной настройки, поэтому может потребоваться некоторое усилие, чтобы получить нужные данные. Как только у вас есть растровые данные, функция </a:t>
            </a:r>
            <a:r>
              <a:rPr lang="ru-RU" dirty="0" err="1"/>
              <a:t>ggmap</a:t>
            </a:r>
            <a:r>
              <a:rPr lang="ru-RU" dirty="0"/>
              <a:t>() из пакета </a:t>
            </a:r>
            <a:r>
              <a:rPr lang="ru-RU" dirty="0" err="1"/>
              <a:t>ggmap</a:t>
            </a:r>
            <a:r>
              <a:rPr lang="ru-RU" dirty="0"/>
              <a:t> позволяет вам создать график, рисующий карту, как показано на левой панели ниже</a:t>
            </a:r>
            <a:r>
              <a:rPr lang="ru-RU" dirty="0" smtClean="0"/>
              <a:t>:</a:t>
            </a:r>
            <a:endParaRPr lang="ru-RU" dirty="0"/>
          </a:p>
          <a:p>
            <a:endParaRPr lang="ru-RU" dirty="0" smtClean="0"/>
          </a:p>
          <a:p>
            <a:r>
              <a:rPr lang="en-US" dirty="0" err="1"/>
              <a:t>ggmap</a:t>
            </a:r>
            <a:r>
              <a:rPr lang="en-US" dirty="0"/>
              <a:t>::</a:t>
            </a: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mi_raster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mi_cities</a:t>
            </a:r>
            <a:r>
              <a:rPr lang="en-US" dirty="0"/>
              <a:t> &lt;- </a:t>
            </a:r>
            <a:r>
              <a:rPr lang="en-US" dirty="0" err="1"/>
              <a:t>tbl_df</a:t>
            </a:r>
            <a:r>
              <a:rPr lang="en-US" dirty="0"/>
              <a:t>(maps::</a:t>
            </a:r>
            <a:r>
              <a:rPr lang="en-US" dirty="0" err="1"/>
              <a:t>us.cities</a:t>
            </a:r>
            <a:r>
              <a:rPr lang="en-US" dirty="0"/>
              <a:t>) %&gt;%</a:t>
            </a:r>
          </a:p>
          <a:p>
            <a:r>
              <a:rPr lang="en-US" dirty="0"/>
              <a:t>  filter(</a:t>
            </a:r>
            <a:r>
              <a:rPr lang="en-US" dirty="0" err="1"/>
              <a:t>country.etc</a:t>
            </a:r>
            <a:r>
              <a:rPr lang="en-US" dirty="0"/>
              <a:t> == "MI") %&gt;%</a:t>
            </a:r>
          </a:p>
          <a:p>
            <a:r>
              <a:rPr lang="en-US" dirty="0"/>
              <a:t>  select(-</a:t>
            </a:r>
            <a:r>
              <a:rPr lang="en-US" dirty="0" err="1"/>
              <a:t>country.etc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 = long) </a:t>
            </a:r>
          </a:p>
          <a:p>
            <a:endParaRPr lang="en-US" dirty="0"/>
          </a:p>
          <a:p>
            <a:r>
              <a:rPr lang="en-US" dirty="0" err="1"/>
              <a:t>ggmap</a:t>
            </a:r>
            <a:r>
              <a:rPr lang="en-US" dirty="0"/>
              <a:t>::</a:t>
            </a: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mi_raster</a:t>
            </a:r>
            <a:r>
              <a:rPr lang="en-US" dirty="0"/>
              <a:t>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(size = pop), </a:t>
            </a:r>
            <a:r>
              <a:rPr lang="en-US" dirty="0" err="1"/>
              <a:t>mi_cities</a:t>
            </a:r>
            <a:r>
              <a:rPr lang="en-US" dirty="0"/>
              <a:t>, </a:t>
            </a:r>
            <a:r>
              <a:rPr lang="en-US" dirty="0" err="1"/>
              <a:t>colour</a:t>
            </a:r>
            <a:r>
              <a:rPr lang="en-US" dirty="0"/>
              <a:t> = "red") +</a:t>
            </a:r>
          </a:p>
          <a:p>
            <a:r>
              <a:rPr lang="en-US" dirty="0"/>
              <a:t>  </a:t>
            </a:r>
            <a:r>
              <a:rPr lang="en-US" dirty="0" err="1"/>
              <a:t>scale_size_area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</a:rPr>
              <a:t>результатом выполнения </a:t>
            </a:r>
            <a:r>
              <a:rPr lang="en-US" dirty="0" err="1" smtClean="0">
                <a:solidFill>
                  <a:srgbClr val="FF0000"/>
                </a:solidFill>
              </a:rPr>
              <a:t>ggmap</a:t>
            </a:r>
            <a:r>
              <a:rPr lang="ru-RU" dirty="0" smtClean="0">
                <a:solidFill>
                  <a:srgbClr val="FF0000"/>
                </a:solidFill>
              </a:rPr>
              <a:t> является объект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1856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76" y="4211452"/>
            <a:ext cx="6784617" cy="25555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59229" y="1050471"/>
            <a:ext cx="8479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ggmap</a:t>
            </a:r>
            <a:r>
              <a:rPr lang="en-US" dirty="0"/>
              <a:t>::</a:t>
            </a: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mi_raster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mi_cities</a:t>
            </a:r>
            <a:r>
              <a:rPr lang="en-US" dirty="0"/>
              <a:t> &lt;- </a:t>
            </a:r>
            <a:r>
              <a:rPr lang="en-US" dirty="0" err="1"/>
              <a:t>tbl_df</a:t>
            </a:r>
            <a:r>
              <a:rPr lang="en-US" dirty="0"/>
              <a:t>(maps::</a:t>
            </a:r>
            <a:r>
              <a:rPr lang="en-US" dirty="0" err="1"/>
              <a:t>us.cities</a:t>
            </a:r>
            <a:r>
              <a:rPr lang="en-US" dirty="0"/>
              <a:t>) %&gt;%</a:t>
            </a:r>
          </a:p>
          <a:p>
            <a:r>
              <a:rPr lang="en-US" dirty="0"/>
              <a:t>  filter(</a:t>
            </a:r>
            <a:r>
              <a:rPr lang="en-US" dirty="0" err="1"/>
              <a:t>country.etc</a:t>
            </a:r>
            <a:r>
              <a:rPr lang="en-US" dirty="0"/>
              <a:t> == "MI") %&gt;%</a:t>
            </a:r>
          </a:p>
          <a:p>
            <a:r>
              <a:rPr lang="en-US" dirty="0"/>
              <a:t>  select(-</a:t>
            </a:r>
            <a:r>
              <a:rPr lang="en-US" dirty="0" err="1"/>
              <a:t>country.etc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 = long) </a:t>
            </a:r>
          </a:p>
          <a:p>
            <a:endParaRPr lang="en-US" dirty="0"/>
          </a:p>
          <a:p>
            <a:r>
              <a:rPr lang="en-US" dirty="0" err="1"/>
              <a:t>ggmap</a:t>
            </a:r>
            <a:r>
              <a:rPr lang="en-US" dirty="0"/>
              <a:t>::</a:t>
            </a: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mi_raster</a:t>
            </a:r>
            <a:r>
              <a:rPr lang="en-US" dirty="0"/>
              <a:t>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(size = pop), </a:t>
            </a:r>
            <a:r>
              <a:rPr lang="en-US" dirty="0" err="1"/>
              <a:t>mi_cities</a:t>
            </a:r>
            <a:r>
              <a:rPr lang="en-US" dirty="0"/>
              <a:t>, </a:t>
            </a:r>
            <a:r>
              <a:rPr lang="en-US" dirty="0" err="1"/>
              <a:t>colour</a:t>
            </a:r>
            <a:r>
              <a:rPr lang="en-US" dirty="0"/>
              <a:t> = "red") +</a:t>
            </a:r>
          </a:p>
          <a:p>
            <a:r>
              <a:rPr lang="en-US" dirty="0"/>
              <a:t>  </a:t>
            </a:r>
            <a:r>
              <a:rPr lang="en-US" dirty="0" err="1"/>
              <a:t>scale_size_area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18518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4312" y="926426"/>
            <a:ext cx="8724900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USAboundaries</a:t>
            </a:r>
            <a:r>
              <a:rPr lang="en-US" sz="1800" dirty="0"/>
              <a:t> package, https://github.com/ropensci/USAboundaries contains state, county and zip code data for the US (Mullen and </a:t>
            </a:r>
            <a:r>
              <a:rPr lang="en-US" sz="1800" dirty="0" err="1"/>
              <a:t>Bratt</a:t>
            </a:r>
            <a:r>
              <a:rPr lang="en-US" sz="1800" dirty="0"/>
              <a:t> 2018). As well as current boundaries, it also has state and county boundaries going back to the 1600s.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tigris</a:t>
            </a:r>
            <a:r>
              <a:rPr lang="en-US" sz="1800" dirty="0"/>
              <a:t> package, https://github.com/walkerke/tigris, makes it easy to access the US Census TIGRIS </a:t>
            </a:r>
            <a:r>
              <a:rPr lang="en-US" sz="1800" dirty="0" err="1"/>
              <a:t>shapefiles</a:t>
            </a:r>
            <a:r>
              <a:rPr lang="en-US" sz="1800" dirty="0"/>
              <a:t> (Walker 2019). It contains state, county, </a:t>
            </a:r>
            <a:r>
              <a:rPr lang="en-US" sz="1800" dirty="0" err="1"/>
              <a:t>zipcode</a:t>
            </a:r>
            <a:r>
              <a:rPr lang="en-US" sz="1800" dirty="0"/>
              <a:t>, and census tract boundaries, as well as many other useful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rnaturalearth</a:t>
            </a:r>
            <a:r>
              <a:rPr lang="en-US" sz="1800" dirty="0"/>
              <a:t> package (South 2017) bundles up the free, high-quality data from http://naturalearthdata.com/. It contains country borders, and borders for the top-level region within each country (e.g. states in the USA, regions in France, counties in the UK).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osmar</a:t>
            </a:r>
            <a:r>
              <a:rPr lang="en-US" sz="1800" dirty="0"/>
              <a:t> package, https://cran.r-project.org/package=osmar wraps up the </a:t>
            </a:r>
            <a:r>
              <a:rPr lang="en-US" sz="1800" dirty="0" err="1"/>
              <a:t>OpenStreetMap</a:t>
            </a:r>
            <a:r>
              <a:rPr lang="en-US" sz="1800" dirty="0"/>
              <a:t> API so you can access a wide range of vector data including individual streets and buildings (</a:t>
            </a:r>
            <a:r>
              <a:rPr lang="en-US" sz="1800" dirty="0" err="1"/>
              <a:t>Eugster</a:t>
            </a:r>
            <a:r>
              <a:rPr lang="en-US" sz="1800" dirty="0"/>
              <a:t> and Schlesinger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have your own shape files (.</a:t>
            </a:r>
            <a:r>
              <a:rPr lang="en-US" sz="1800" dirty="0" err="1"/>
              <a:t>shp</a:t>
            </a:r>
            <a:r>
              <a:rPr lang="en-US" sz="1800" dirty="0"/>
              <a:t>) you can load them into R with sf::</a:t>
            </a:r>
            <a:r>
              <a:rPr lang="en-US" sz="1800" dirty="0" err="1"/>
              <a:t>read_sf</a:t>
            </a:r>
            <a:r>
              <a:rPr lang="en-US" sz="1800" dirty="0"/>
              <a:t>()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86665297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gray">
          <a:xfrm>
            <a:off x="1089025" y="4434840"/>
            <a:ext cx="4618038" cy="172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1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61B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lnSpc>
                <a:spcPct val="95000"/>
              </a:lnSpc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95000"/>
              </a:lnSpc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lnSpc>
                <a:spcPct val="95000"/>
              </a:lnSpc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lnSpc>
                <a:spcPct val="95000"/>
              </a:lnSpc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lnSpc>
                <a:spcPct val="95000"/>
              </a:lnSpc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200" b="0" noProof="1" smtClean="0">
                <a:solidFill>
                  <a:schemeClr val="accent5">
                    <a:lumMod val="75000"/>
                  </a:schemeClr>
                </a:solidFill>
              </a:rPr>
              <a:t>Шевцов Василий Викторович</a:t>
            </a:r>
            <a:endParaRPr lang="ru-RU" sz="2200" b="0" noProof="1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endParaRPr lang="ru-RU" sz="2200" b="0" noProof="1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200" b="0" noProof="1">
                <a:solidFill>
                  <a:schemeClr val="accent5">
                    <a:lumMod val="75000"/>
                  </a:schemeClr>
                </a:solidFill>
              </a:rPr>
              <a:t>shevtsov_vv@rudn.university</a:t>
            </a:r>
          </a:p>
          <a:p>
            <a:pPr>
              <a:defRPr/>
            </a:pPr>
            <a:r>
              <a:rPr lang="ru-RU" sz="2200" b="0" noProof="1">
                <a:solidFill>
                  <a:schemeClr val="accent5">
                    <a:lumMod val="75000"/>
                  </a:schemeClr>
                </a:solidFill>
              </a:rPr>
              <a:t>+7(903)144-53-57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gray">
          <a:xfrm>
            <a:off x="1089025" y="1982788"/>
            <a:ext cx="310673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1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defRPr/>
            </a:pPr>
            <a:r>
              <a:rPr lang="ru-RU" sz="4000" b="1" noProof="1" smtClean="0">
                <a:solidFill>
                  <a:schemeClr val="accent5">
                    <a:lumMod val="75000"/>
                  </a:schemeClr>
                </a:solidFill>
              </a:rPr>
              <a:t>Спасибо за </a:t>
            </a:r>
            <a:r>
              <a:rPr lang="ru-RU" sz="4000" b="1" noProof="1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4000" b="1" noProof="1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4000" b="1" noProof="1">
                <a:solidFill>
                  <a:schemeClr val="accent5">
                    <a:lumMod val="75000"/>
                  </a:schemeClr>
                </a:solidFill>
              </a:rPr>
              <a:t>внимание</a:t>
            </a:r>
            <a:r>
              <a:rPr lang="en-US" sz="4000" b="1" noProof="1">
                <a:solidFill>
                  <a:schemeClr val="accent5">
                    <a:lumMod val="75000"/>
                  </a:schemeClr>
                </a:solidFill>
              </a:rPr>
              <a:t>!</a:t>
            </a:r>
          </a:p>
        </p:txBody>
      </p:sp>
      <p:grpSp>
        <p:nvGrpSpPr>
          <p:cNvPr id="77828" name="Группа 2"/>
          <p:cNvGrpSpPr>
            <a:grpSpLocks/>
          </p:cNvGrpSpPr>
          <p:nvPr/>
        </p:nvGrpSpPr>
        <p:grpSpPr bwMode="auto">
          <a:xfrm>
            <a:off x="5276850" y="927100"/>
            <a:ext cx="2362200" cy="3433763"/>
            <a:chOff x="763588" y="1585913"/>
            <a:chExt cx="2362359" cy="3433762"/>
          </a:xfrm>
        </p:grpSpPr>
        <p:sp>
          <p:nvSpPr>
            <p:cNvPr id="7783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581151" y="1585913"/>
              <a:ext cx="793433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kern="1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0C0C0"/>
                      </a:gs>
                      <a:gs pos="100000">
                        <a:srgbClr val="484848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  <p:sp>
          <p:nvSpPr>
            <p:cNvPr id="77837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763588" y="2536825"/>
              <a:ext cx="661194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kern="1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D9D9D9"/>
                  </a:soli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  <p:sp>
          <p:nvSpPr>
            <p:cNvPr id="7783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200275" y="2484438"/>
              <a:ext cx="925672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kern="1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8EB9DD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000000">
                        <a:alpha val="50000"/>
                      </a:srgbClr>
                    </a:outerShd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F6EA9-A9D7-4E29-AADD-31EAD18AA741}" type="slidenum">
              <a:rPr lang="ru-RU"/>
              <a:pPr>
                <a:defRPr/>
              </a:pPr>
              <a:t>35</a:t>
            </a:fld>
            <a:endParaRPr lang="ru-RU"/>
          </a:p>
        </p:txBody>
      </p:sp>
      <p:grpSp>
        <p:nvGrpSpPr>
          <p:cNvPr id="77830" name="Группа 8"/>
          <p:cNvGrpSpPr>
            <a:grpSpLocks/>
          </p:cNvGrpSpPr>
          <p:nvPr/>
        </p:nvGrpSpPr>
        <p:grpSpPr bwMode="auto">
          <a:xfrm>
            <a:off x="6246813" y="1079500"/>
            <a:ext cx="1544637" cy="3433763"/>
            <a:chOff x="1581151" y="1585913"/>
            <a:chExt cx="1544796" cy="3433762"/>
          </a:xfrm>
        </p:grpSpPr>
        <p:sp>
          <p:nvSpPr>
            <p:cNvPr id="7783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581151" y="1585913"/>
              <a:ext cx="793433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000000">
                      <a:alpha val="50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7835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200275" y="2484438"/>
              <a:ext cx="925672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8EB9DD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000000">
                      <a:alpha val="50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77831" name="Группа 12"/>
          <p:cNvGrpSpPr>
            <a:grpSpLocks/>
          </p:cNvGrpSpPr>
          <p:nvPr/>
        </p:nvGrpSpPr>
        <p:grpSpPr bwMode="auto">
          <a:xfrm>
            <a:off x="6399213" y="1231900"/>
            <a:ext cx="1544637" cy="3433763"/>
            <a:chOff x="1581151" y="1585913"/>
            <a:chExt cx="1544796" cy="3433762"/>
          </a:xfrm>
        </p:grpSpPr>
        <p:sp>
          <p:nvSpPr>
            <p:cNvPr id="77832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581151" y="1585913"/>
              <a:ext cx="793433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000000">
                      <a:alpha val="50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783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200275" y="2484438"/>
              <a:ext cx="925672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8EB9DD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000000">
                      <a:alpha val="50000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/>
              <a:t>GeoJSON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14325" y="1055714"/>
          <a:ext cx="8416925" cy="50669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1592100179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1228357924"/>
                    </a:ext>
                  </a:extLst>
                </a:gridCol>
                <a:gridCol w="5219065">
                  <a:extLst>
                    <a:ext uri="{9D8B030D-6E8A-4147-A177-3AD203B41FA5}">
                      <a16:colId xmlns:a16="http://schemas.microsoft.com/office/drawing/2014/main" val="1982959215"/>
                    </a:ext>
                  </a:extLst>
                </a:gridCol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effectLst/>
                        </a:rPr>
                        <a:t>Типы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effectLst/>
                        </a:rPr>
                        <a:t>Примеры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9256"/>
                  </a:ext>
                </a:extLst>
              </a:tr>
              <a:tr h="7811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u="none" dirty="0" err="1">
                          <a:effectLst/>
                        </a:rPr>
                        <a:t>Point</a:t>
                      </a:r>
                      <a:endParaRPr lang="ru-RU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{ "type": "Point", 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"coordinates": [30, 10]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}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14599946"/>
                  </a:ext>
                </a:extLst>
              </a:tr>
              <a:tr h="1244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effectLst/>
                        </a:rPr>
                        <a:t>LineString</a:t>
                      </a:r>
                      <a:endParaRPr lang="ru-RU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{ "type": "LineString", 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"coordinates": [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    [30, 10], [10, 30], [40, 40]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]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}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22728683"/>
                  </a:ext>
                </a:extLst>
              </a:tr>
              <a:tr h="124415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effectLst/>
                        </a:rPr>
                        <a:t>Polygon</a:t>
                      </a:r>
                      <a:endParaRPr lang="ru-RU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{ "type": "Polygon", 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"coordinates": [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    [[30, 10], [40, 40], [20, 40], [10, 20], [30, 10]]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    ]</a:t>
                      </a:r>
                      <a:endParaRPr lang="ru-RU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effectLst/>
                        </a:rPr>
                        <a:t>}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14756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{ "</a:t>
                      </a:r>
                      <a:r>
                        <a:rPr lang="ru-RU" sz="1400" dirty="0" err="1">
                          <a:effectLst/>
                        </a:rPr>
                        <a:t>type</a:t>
                      </a:r>
                      <a:r>
                        <a:rPr lang="ru-RU" sz="1400" dirty="0">
                          <a:effectLst/>
                        </a:rPr>
                        <a:t>": "</a:t>
                      </a:r>
                      <a:r>
                        <a:rPr lang="ru-RU" sz="1400" dirty="0" err="1">
                          <a:effectLst/>
                        </a:rPr>
                        <a:t>Polygon</a:t>
                      </a:r>
                      <a:r>
                        <a:rPr lang="ru-RU" sz="1400" dirty="0">
                          <a:effectLst/>
                        </a:rPr>
                        <a:t>",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"</a:t>
                      </a:r>
                      <a:r>
                        <a:rPr lang="ru-RU" sz="1400" dirty="0" err="1">
                          <a:effectLst/>
                        </a:rPr>
                        <a:t>coordinates</a:t>
                      </a:r>
                      <a:r>
                        <a:rPr lang="ru-RU" sz="1400" dirty="0">
                          <a:effectLst/>
                        </a:rPr>
                        <a:t>": [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[[35, 10], [45, 45], [15, 40], [10, 20], [35, 10]],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[[20, 30], [35, 35], [30, 20], [20, 30]]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]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07826340"/>
                  </a:ext>
                </a:extLst>
              </a:tr>
            </a:tbl>
          </a:graphicData>
        </a:graphic>
      </p:graphicFrame>
      <p:pic>
        <p:nvPicPr>
          <p:cNvPr id="15" name="Рисунок 14" descr="SFA Point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24" y="1417089"/>
            <a:ext cx="665250" cy="6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 descr="SFA LineString.sv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24" y="2435630"/>
            <a:ext cx="665250" cy="6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 descr="SFA Polygon.sv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24" y="3707015"/>
            <a:ext cx="665250" cy="6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SFA Polygon with hole.svg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24" y="5061526"/>
            <a:ext cx="665250" cy="66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63011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Мультитипы</a:t>
            </a:r>
            <a:r>
              <a:rPr lang="ru-RU" dirty="0" smtClean="0"/>
              <a:t> </a:t>
            </a:r>
            <a:r>
              <a:rPr lang="ru-RU" dirty="0" err="1" smtClean="0"/>
              <a:t>GeoJSON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14325" y="915249"/>
          <a:ext cx="8663421" cy="49618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6162">
                  <a:extLst>
                    <a:ext uri="{9D8B030D-6E8A-4147-A177-3AD203B41FA5}">
                      <a16:colId xmlns:a16="http://schemas.microsoft.com/office/drawing/2014/main" val="2185546618"/>
                    </a:ext>
                  </a:extLst>
                </a:gridCol>
                <a:gridCol w="2111433">
                  <a:extLst>
                    <a:ext uri="{9D8B030D-6E8A-4147-A177-3AD203B41FA5}">
                      <a16:colId xmlns:a16="http://schemas.microsoft.com/office/drawing/2014/main" val="369425334"/>
                    </a:ext>
                  </a:extLst>
                </a:gridCol>
                <a:gridCol w="5045826">
                  <a:extLst>
                    <a:ext uri="{9D8B030D-6E8A-4147-A177-3AD203B41FA5}">
                      <a16:colId xmlns:a16="http://schemas.microsoft.com/office/drawing/2014/main" val="3310102415"/>
                    </a:ext>
                  </a:extLst>
                </a:gridCol>
              </a:tblGrid>
              <a:tr h="4656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effectLst/>
                        </a:rPr>
                        <a:t>Типы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effectLst/>
                        </a:rPr>
                        <a:t>Примеры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88916"/>
                  </a:ext>
                </a:extLst>
              </a:tr>
              <a:tr h="20500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u="none" dirty="0" err="1">
                          <a:effectLst/>
                        </a:rPr>
                        <a:t>MultiPoint</a:t>
                      </a:r>
                      <a:endParaRPr lang="ru-RU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{ "</a:t>
                      </a:r>
                      <a:r>
                        <a:rPr lang="ru-RU" sz="1600" dirty="0" err="1">
                          <a:effectLst/>
                        </a:rPr>
                        <a:t>type</a:t>
                      </a:r>
                      <a:r>
                        <a:rPr lang="ru-RU" sz="1600" dirty="0">
                          <a:effectLst/>
                        </a:rPr>
                        <a:t>": "</a:t>
                      </a:r>
                      <a:r>
                        <a:rPr lang="ru-RU" sz="1600" dirty="0" err="1">
                          <a:effectLst/>
                        </a:rPr>
                        <a:t>MultiPoint</a:t>
                      </a:r>
                      <a:r>
                        <a:rPr lang="ru-RU" sz="1600" dirty="0">
                          <a:effectLst/>
                        </a:rPr>
                        <a:t>",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"</a:t>
                      </a:r>
                      <a:r>
                        <a:rPr lang="ru-RU" sz="1600" dirty="0" err="1">
                          <a:effectLst/>
                        </a:rPr>
                        <a:t>coordinates</a:t>
                      </a:r>
                      <a:r>
                        <a:rPr lang="ru-RU" sz="1600" dirty="0">
                          <a:effectLst/>
                        </a:rPr>
                        <a:t>":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    [10, 40], [40, 30], [20, 20], [30, 10]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}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38851"/>
                  </a:ext>
                </a:extLst>
              </a:tr>
              <a:tr h="2446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u="none" dirty="0" err="1">
                          <a:effectLst/>
                        </a:rPr>
                        <a:t>MultiLineString</a:t>
                      </a:r>
                      <a:endParaRPr lang="ru-RU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{ "</a:t>
                      </a:r>
                      <a:r>
                        <a:rPr lang="ru-RU" sz="1600" dirty="0" err="1">
                          <a:effectLst/>
                        </a:rPr>
                        <a:t>type</a:t>
                      </a:r>
                      <a:r>
                        <a:rPr lang="ru-RU" sz="1600" dirty="0">
                          <a:effectLst/>
                        </a:rPr>
                        <a:t>": "</a:t>
                      </a:r>
                      <a:r>
                        <a:rPr lang="ru-RU" sz="1600" dirty="0" err="1">
                          <a:effectLst/>
                        </a:rPr>
                        <a:t>MultiLineString</a:t>
                      </a:r>
                      <a:r>
                        <a:rPr lang="ru-RU" sz="1600" dirty="0">
                          <a:effectLst/>
                        </a:rPr>
                        <a:t>",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"</a:t>
                      </a:r>
                      <a:r>
                        <a:rPr lang="ru-RU" sz="1600" dirty="0" err="1">
                          <a:effectLst/>
                        </a:rPr>
                        <a:t>coordinates</a:t>
                      </a:r>
                      <a:r>
                        <a:rPr lang="ru-RU" sz="1600" dirty="0">
                          <a:effectLst/>
                        </a:rPr>
                        <a:t>":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    [[10, 10], [20, 20], [10, 40]],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    [[40, 40], [30, 30], [40, 20], [30, 10]]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 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}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47283"/>
                  </a:ext>
                </a:extLst>
              </a:tr>
            </a:tbl>
          </a:graphicData>
        </a:graphic>
      </p:graphicFrame>
      <p:pic>
        <p:nvPicPr>
          <p:cNvPr id="8" name="Рисунок 7" descr="SFA MultiPoint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29" y="1874289"/>
            <a:ext cx="1014384" cy="10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SFA MultiLineString.sv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29" y="4085474"/>
            <a:ext cx="1014384" cy="1014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29228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Мультитипы</a:t>
            </a:r>
            <a:r>
              <a:rPr lang="ru-RU" dirty="0" smtClean="0"/>
              <a:t> </a:t>
            </a:r>
            <a:r>
              <a:rPr lang="ru-RU" dirty="0" err="1" smtClean="0"/>
              <a:t>GeoJSON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314325" y="915249"/>
          <a:ext cx="8663421" cy="514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6162">
                  <a:extLst>
                    <a:ext uri="{9D8B030D-6E8A-4147-A177-3AD203B41FA5}">
                      <a16:colId xmlns:a16="http://schemas.microsoft.com/office/drawing/2014/main" val="2185546618"/>
                    </a:ext>
                  </a:extLst>
                </a:gridCol>
                <a:gridCol w="1404851">
                  <a:extLst>
                    <a:ext uri="{9D8B030D-6E8A-4147-A177-3AD203B41FA5}">
                      <a16:colId xmlns:a16="http://schemas.microsoft.com/office/drawing/2014/main" val="369425334"/>
                    </a:ext>
                  </a:extLst>
                </a:gridCol>
                <a:gridCol w="5752408">
                  <a:extLst>
                    <a:ext uri="{9D8B030D-6E8A-4147-A177-3AD203B41FA5}">
                      <a16:colId xmlns:a16="http://schemas.microsoft.com/office/drawing/2014/main" val="3310102415"/>
                    </a:ext>
                  </a:extLst>
                </a:gridCol>
              </a:tblGrid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>
                          <a:effectLst/>
                        </a:rPr>
                        <a:t>Типы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>
                          <a:effectLst/>
                        </a:rPr>
                        <a:t>Примеры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88916"/>
                  </a:ext>
                </a:extLst>
              </a:tr>
              <a:tr h="175547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MultiPolygon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{ "</a:t>
                      </a:r>
                      <a:r>
                        <a:rPr lang="ru-RU" sz="1400" dirty="0" err="1">
                          <a:effectLst/>
                        </a:rPr>
                        <a:t>type</a:t>
                      </a:r>
                      <a:r>
                        <a:rPr lang="ru-RU" sz="1400" dirty="0">
                          <a:effectLst/>
                        </a:rPr>
                        <a:t>": "MultiPolygon",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"</a:t>
                      </a:r>
                      <a:r>
                        <a:rPr lang="ru-RU" sz="1400" dirty="0" err="1">
                          <a:effectLst/>
                        </a:rPr>
                        <a:t>coordinates</a:t>
                      </a:r>
                      <a:r>
                        <a:rPr lang="ru-RU" sz="1400" dirty="0">
                          <a:effectLst/>
                        </a:rPr>
                        <a:t>":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    [[30, 20], [45, 40], [10, 40], [30, 20]]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],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    [[15, 5], [40, 10], [10, 20], [5, 10], [15, 5]]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}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97131"/>
                  </a:ext>
                </a:extLst>
              </a:tr>
              <a:tr h="20392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{ "</a:t>
                      </a:r>
                      <a:r>
                        <a:rPr lang="ru-RU" sz="1400" dirty="0" err="1">
                          <a:effectLst/>
                        </a:rPr>
                        <a:t>type</a:t>
                      </a:r>
                      <a:r>
                        <a:rPr lang="ru-RU" sz="1400" dirty="0">
                          <a:effectLst/>
                        </a:rPr>
                        <a:t>": "MultiPolygon",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"</a:t>
                      </a:r>
                      <a:r>
                        <a:rPr lang="ru-RU" sz="1400" dirty="0" err="1">
                          <a:effectLst/>
                        </a:rPr>
                        <a:t>coordinates</a:t>
                      </a:r>
                      <a:r>
                        <a:rPr lang="ru-RU" sz="1400" dirty="0">
                          <a:effectLst/>
                        </a:rPr>
                        <a:t>":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    [[40, 40], [20, 45], [45, 30], [40, 40]]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],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    [[20, 35], [10, 30], [10, 10], [30, 5], [45, 20], [20, 35]],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    [[30, 20], [20, 15], [20, 25], [30, 20]]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 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 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effectLst/>
                        </a:rPr>
                        <a:t>}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116" marR="40116" marT="20058" marB="2005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50420"/>
                  </a:ext>
                </a:extLst>
              </a:tr>
            </a:tbl>
          </a:graphicData>
        </a:graphic>
      </p:graphicFrame>
      <p:pic>
        <p:nvPicPr>
          <p:cNvPr id="6" name="Рисунок 5" descr="SFA MultiPolygon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48" y="1741284"/>
            <a:ext cx="1051792" cy="10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SFA MultiPolygon with hole.sv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48" y="4168601"/>
            <a:ext cx="1051792" cy="1051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44738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E60CA-BD7C-4375-B24F-77B9F797905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8783" y="1090107"/>
            <a:ext cx="85248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ru-RU" dirty="0"/>
              <a:t>поддерживается множеством картографических программных пакетов и ГИС, включая </a:t>
            </a:r>
            <a:r>
              <a:rPr lang="en-US" dirty="0" err="1" smtClean="0"/>
              <a:t>OpenLayers</a:t>
            </a:r>
            <a:r>
              <a:rPr lang="en-US" dirty="0" smtClean="0"/>
              <a:t>, </a:t>
            </a:r>
            <a:r>
              <a:rPr lang="en-US" dirty="0"/>
              <a:t>Leaflet, </a:t>
            </a:r>
            <a:r>
              <a:rPr lang="en-US" dirty="0" err="1"/>
              <a:t>MapServer</a:t>
            </a:r>
            <a:r>
              <a:rPr lang="en-US" dirty="0" smtClean="0"/>
              <a:t>, </a:t>
            </a:r>
            <a:r>
              <a:rPr lang="en-US" dirty="0" err="1"/>
              <a:t>Geoforge</a:t>
            </a:r>
            <a:r>
              <a:rPr lang="en-US" dirty="0"/>
              <a:t> software</a:t>
            </a:r>
            <a:r>
              <a:rPr lang="en-US" dirty="0" smtClean="0"/>
              <a:t>, </a:t>
            </a:r>
            <a:r>
              <a:rPr lang="en-US" dirty="0" err="1"/>
              <a:t>GeoServer</a:t>
            </a:r>
            <a:r>
              <a:rPr lang="en-US" dirty="0" smtClean="0"/>
              <a:t>, </a:t>
            </a:r>
            <a:r>
              <a:rPr lang="en-US" dirty="0" err="1"/>
              <a:t>GeoDjango</a:t>
            </a:r>
            <a:r>
              <a:rPr lang="en-US" dirty="0" smtClean="0"/>
              <a:t>, </a:t>
            </a:r>
            <a:r>
              <a:rPr lang="en-US" dirty="0"/>
              <a:t>GDAL</a:t>
            </a:r>
            <a:r>
              <a:rPr lang="en-US" dirty="0" smtClean="0"/>
              <a:t>, </a:t>
            </a:r>
            <a:r>
              <a:rPr lang="en-US" dirty="0"/>
              <a:t>Safe Software FME</a:t>
            </a:r>
            <a:r>
              <a:rPr lang="en-US" dirty="0" smtClean="0"/>
              <a:t>, </a:t>
            </a:r>
            <a:r>
              <a:rPr lang="ru-RU" dirty="0"/>
              <a:t>и </a:t>
            </a:r>
            <a:r>
              <a:rPr lang="en-US" dirty="0" err="1"/>
              <a:t>CartoDB</a:t>
            </a:r>
            <a:r>
              <a:rPr lang="en-US" dirty="0" smtClean="0"/>
              <a:t>. </a:t>
            </a:r>
            <a:r>
              <a:rPr lang="ru-RU" dirty="0"/>
              <a:t>Кроме этого, можно использовать </a:t>
            </a:r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 err="1" smtClean="0"/>
              <a:t>PostGIS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/>
              <a:t>Mapnik</a:t>
            </a:r>
            <a:r>
              <a:rPr lang="en-US" dirty="0" smtClean="0"/>
              <a:t>, </a:t>
            </a:r>
            <a:r>
              <a:rPr lang="ru-RU" dirty="0"/>
              <a:t>оба работают с форматов с помощью библиотеки </a:t>
            </a:r>
            <a:r>
              <a:rPr lang="en-US" dirty="0"/>
              <a:t>GDAL OGR. </a:t>
            </a:r>
            <a:r>
              <a:rPr lang="ru-RU" dirty="0"/>
              <a:t>Онлайн-сервисы </a:t>
            </a:r>
            <a:r>
              <a:rPr lang="en-US" dirty="0"/>
              <a:t>Bing Maps, Yahoo! </a:t>
            </a:r>
            <a:r>
              <a:rPr lang="ru-RU" dirty="0"/>
              <a:t>и </a:t>
            </a:r>
            <a:r>
              <a:rPr lang="en-US" dirty="0"/>
              <a:t>Google </a:t>
            </a:r>
            <a:r>
              <a:rPr lang="ru-RU" dirty="0"/>
              <a:t>также поддерживают </a:t>
            </a:r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ru-RU" dirty="0"/>
              <a:t>в своих </a:t>
            </a:r>
            <a:r>
              <a:rPr lang="en-US" dirty="0"/>
              <a:t>API.</a:t>
            </a:r>
          </a:p>
          <a:p>
            <a:endParaRPr lang="en-US" dirty="0"/>
          </a:p>
          <a:p>
            <a:r>
              <a:rPr lang="ru-RU" dirty="0"/>
              <a:t>Интерфейс </a:t>
            </a:r>
            <a:r>
              <a:rPr lang="en-US" dirty="0" err="1"/>
              <a:t>Javascript</a:t>
            </a:r>
            <a:r>
              <a:rPr lang="en-US" dirty="0"/>
              <a:t> API v3 </a:t>
            </a:r>
            <a:r>
              <a:rPr lang="ru-RU" dirty="0"/>
              <a:t>карт </a:t>
            </a:r>
            <a:r>
              <a:rPr lang="en-US" dirty="0"/>
              <a:t>Google Maps </a:t>
            </a:r>
            <a:r>
              <a:rPr lang="ru-RU" dirty="0"/>
              <a:t>напрямую поддерживают интеграцию слоёв данных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ru-RU" dirty="0"/>
              <a:t>с 19 марта 2014 года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r>
              <a:rPr lang="en-US" dirty="0"/>
              <a:t>GitHub </a:t>
            </a:r>
            <a:r>
              <a:rPr lang="ru-RU" dirty="0"/>
              <a:t>тоже поддерживает </a:t>
            </a:r>
            <a:r>
              <a:rPr lang="en-US" dirty="0" err="1" smtClean="0"/>
              <a:t>GeoJSON</a:t>
            </a:r>
            <a:r>
              <a:rPr lang="en-US" dirty="0" smtClean="0"/>
              <a:t>[ </a:t>
            </a:r>
            <a:r>
              <a:rPr lang="ru-RU" dirty="0"/>
              <a:t>и </a:t>
            </a:r>
            <a:r>
              <a:rPr lang="en-US" dirty="0" err="1"/>
              <a:t>GeoJSON</a:t>
            </a:r>
            <a:r>
              <a:rPr lang="en-US" dirty="0"/>
              <a:t>-</a:t>
            </a:r>
            <a:r>
              <a:rPr lang="ru-RU" dirty="0"/>
              <a:t>экспорт </a:t>
            </a:r>
            <a:r>
              <a:rPr lang="en-US" dirty="0" err="1"/>
              <a:t>Potrace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71495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E60CA-BD7C-4375-B24F-77B9F797905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14324" y="933838"/>
            <a:ext cx="382239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Сферическая геометрия будет казаться искаженной при визуализации на карте из-за природы проецирования трехмерной сферы, такой как земля, на плоскую плоскость.</a:t>
            </a:r>
          </a:p>
          <a:p>
            <a:endParaRPr lang="ru-RU" dirty="0"/>
          </a:p>
          <a:p>
            <a:r>
              <a:rPr lang="ru-RU" dirty="0"/>
              <a:t>Например, возьмем спецификацию сферического квадрата, определяемого точками долготы широты (0,0), (80,0), (80,80), и (0,80). На следующем рисунке показана область, охватываемая этим регионом: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18" y="921035"/>
            <a:ext cx="481079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44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Географические координаты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79F1E-A818-4775-939F-9EF3C34A296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4325" y="842414"/>
            <a:ext cx="8430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Чтобы </a:t>
            </a:r>
            <a:r>
              <a:rPr lang="ru-RU" sz="1600" dirty="0"/>
              <a:t>указать положение точки на поверхности Земли можно воспользоваться</a:t>
            </a:r>
            <a:r>
              <a:rPr lang="ru-RU" sz="1600" dirty="0" smtClean="0"/>
              <a:t>: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Широтой(</a:t>
            </a:r>
            <a:r>
              <a:rPr lang="ru-RU" sz="1600" dirty="0" err="1"/>
              <a:t>latitude</a:t>
            </a:r>
            <a:r>
              <a:rPr lang="ru-RU" sz="1600" dirty="0"/>
              <a:t>) — идет с севера на юг. 0 — экватор.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Изменяется </a:t>
            </a:r>
            <a:r>
              <a:rPr lang="ru-RU" sz="1600" dirty="0"/>
              <a:t>от -90 до 90 градусов.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Долготой(</a:t>
            </a:r>
            <a:r>
              <a:rPr lang="ru-RU" sz="1600" dirty="0" err="1"/>
              <a:t>longitude</a:t>
            </a:r>
            <a:r>
              <a:rPr lang="ru-RU" sz="1600" dirty="0"/>
              <a:t>) — идет с запада на восток. 0 — нулевой </a:t>
            </a:r>
            <a:r>
              <a:rPr lang="ru-RU" sz="1600" dirty="0" smtClean="0"/>
              <a:t>меридиан (</a:t>
            </a:r>
            <a:r>
              <a:rPr lang="ru-RU" sz="1600" dirty="0"/>
              <a:t>Гринвич</a:t>
            </a:r>
            <a:r>
              <a:rPr lang="ru-RU" sz="1600" dirty="0" smtClean="0"/>
              <a:t>).</a:t>
            </a:r>
            <a:br>
              <a:rPr lang="ru-RU" sz="1600" dirty="0" smtClean="0"/>
            </a:br>
            <a:r>
              <a:rPr lang="ru-RU" sz="1600" dirty="0" smtClean="0"/>
              <a:t>Изменяется </a:t>
            </a:r>
            <a:r>
              <a:rPr lang="ru-RU" sz="1600" dirty="0"/>
              <a:t>от -180 до 180 градусов.</a:t>
            </a:r>
          </a:p>
          <a:p>
            <a:endParaRPr lang="ru-RU" sz="1600" dirty="0"/>
          </a:p>
          <a:p>
            <a:r>
              <a:rPr lang="ru-RU" sz="1600" dirty="0"/>
              <a:t>Нужно обратить внимание что x — это долгота, y — широта(</a:t>
            </a:r>
            <a:r>
              <a:rPr lang="ru-RU" sz="1600" dirty="0" err="1"/>
              <a:t>Google</a:t>
            </a:r>
            <a:r>
              <a:rPr lang="ru-RU" sz="1600" dirty="0"/>
              <a:t> </a:t>
            </a:r>
            <a:r>
              <a:rPr lang="ru-RU" sz="1600" dirty="0" err="1"/>
              <a:t>Maps</a:t>
            </a:r>
            <a:r>
              <a:rPr lang="ru-RU" sz="1600" dirty="0"/>
              <a:t>, </a:t>
            </a:r>
            <a:r>
              <a:rPr lang="ru-RU" sz="1600" dirty="0" err="1"/>
              <a:t>Яндекс.Карты</a:t>
            </a:r>
            <a:r>
              <a:rPr lang="ru-RU" sz="1600" dirty="0"/>
              <a:t> и все остальные сервисы указывают долготу первой).</a:t>
            </a:r>
          </a:p>
          <a:p>
            <a:endParaRPr lang="ru-RU" sz="1600" dirty="0"/>
          </a:p>
          <a:p>
            <a:r>
              <a:rPr lang="ru-RU" sz="1600" dirty="0"/>
              <a:t>Географические координаты можно перевести в пространственные — просто точка (</a:t>
            </a:r>
            <a:r>
              <a:rPr lang="ru-RU" sz="1600" dirty="0" err="1"/>
              <a:t>x,y,z</a:t>
            </a:r>
            <a:r>
              <a:rPr lang="ru-RU" sz="1600" dirty="0"/>
              <a:t>). </a:t>
            </a:r>
            <a:r>
              <a:rPr lang="ru-RU" sz="1600" dirty="0" smtClean="0"/>
              <a:t>Количество </a:t>
            </a:r>
            <a:r>
              <a:rPr lang="ru-RU" sz="1600" dirty="0"/>
              <a:t>знаков после запятой определяет точность:</a:t>
            </a:r>
          </a:p>
        </p:txBody>
      </p:sp>
      <p:pic>
        <p:nvPicPr>
          <p:cNvPr id="6" name="Picture 2" descr="Geographic coordinates sphe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39" y="4082861"/>
            <a:ext cx="24955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415637" y="3996627"/>
          <a:ext cx="5077518" cy="2708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35773">
                  <a:extLst>
                    <a:ext uri="{9D8B030D-6E8A-4147-A177-3AD203B41FA5}">
                      <a16:colId xmlns:a16="http://schemas.microsoft.com/office/drawing/2014/main" val="2650008556"/>
                    </a:ext>
                  </a:extLst>
                </a:gridCol>
                <a:gridCol w="2541745">
                  <a:extLst>
                    <a:ext uri="{9D8B030D-6E8A-4147-A177-3AD203B41FA5}">
                      <a16:colId xmlns:a16="http://schemas.microsoft.com/office/drawing/2014/main" val="1474685380"/>
                    </a:ext>
                  </a:extLst>
                </a:gridCol>
              </a:tblGrid>
              <a:tr h="29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Градусы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Дистанция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48015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111 </a:t>
                      </a:r>
                      <a:r>
                        <a:rPr lang="ru-RU" sz="1200" dirty="0" err="1">
                          <a:effectLst/>
                        </a:rPr>
                        <a:t>km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55650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11.1 </a:t>
                      </a:r>
                      <a:r>
                        <a:rPr lang="ru-RU" sz="1200" dirty="0" err="1">
                          <a:effectLst/>
                        </a:rPr>
                        <a:t>km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83005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1.11 </a:t>
                      </a:r>
                      <a:r>
                        <a:rPr lang="ru-RU" sz="1200" dirty="0" err="1">
                          <a:effectLst/>
                        </a:rPr>
                        <a:t>km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36259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111 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12506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11.1 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04332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0.00001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1.11 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944"/>
                  </a:ext>
                </a:extLst>
              </a:tr>
              <a:tr h="29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0.000001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11.1 </a:t>
                      </a:r>
                      <a:r>
                        <a:rPr lang="ru-RU" sz="1200" dirty="0" err="1">
                          <a:effectLst/>
                        </a:rPr>
                        <a:t>cm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4516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6abe14f884cedf129566d8efa82f53af03a28"/>
  <p:tag name="ISPRING_RESOURCE_PATHS_HASH_2" val="ddc56f1c909bdbae707393c6d4942774642bbff1"/>
</p:tagLst>
</file>

<file path=ppt/theme/theme1.xml><?xml version="1.0" encoding="utf-8"?>
<a:theme xmlns:a="http://schemas.openxmlformats.org/drawingml/2006/main" name="Шаблон_РУДН_v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Шаблон_РУДН_5_100_New_Logo.potx" id="{30FC147A-7FAE-4696-9E38-98275A6EBA5F}" vid="{8CFF18E7-B4FF-49BB-A27F-3C707A13EB9D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Шаблон_РУДН_5_100_New_Logo</Template>
  <TotalTime>0</TotalTime>
  <Words>3786</Words>
  <Application>Microsoft Office PowerPoint</Application>
  <PresentationFormat>Экран (4:3)</PresentationFormat>
  <Paragraphs>354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Times New Roman</vt:lpstr>
      <vt:lpstr>Wingdings</vt:lpstr>
      <vt:lpstr>Шаблон_РУДН_v3</vt:lpstr>
      <vt:lpstr>Презентация PowerPoint</vt:lpstr>
      <vt:lpstr>GeoJSON</vt:lpstr>
      <vt:lpstr>Определение</vt:lpstr>
      <vt:lpstr>Типы GeoJSON</vt:lpstr>
      <vt:lpstr>Мультитипы GeoJSON</vt:lpstr>
      <vt:lpstr>Мультитипы GeoJSON</vt:lpstr>
      <vt:lpstr>Использование</vt:lpstr>
      <vt:lpstr>Искажение</vt:lpstr>
      <vt:lpstr>Географические координаты</vt:lpstr>
      <vt:lpstr>Широта и Долгота</vt:lpstr>
      <vt:lpstr>Карты</vt:lpstr>
      <vt:lpstr>Polygon maps</vt:lpstr>
      <vt:lpstr>Polygon maps</vt:lpstr>
      <vt:lpstr>Polygon maps</vt:lpstr>
      <vt:lpstr>Polygon maps</vt:lpstr>
      <vt:lpstr>Simple features maps</vt:lpstr>
      <vt:lpstr>Simple features maps</vt:lpstr>
      <vt:lpstr>Simple features maps</vt:lpstr>
      <vt:lpstr>Simple features maps</vt:lpstr>
      <vt:lpstr>Layered maps</vt:lpstr>
      <vt:lpstr>Layered maps</vt:lpstr>
      <vt:lpstr>Labelled maps</vt:lpstr>
      <vt:lpstr>Layered maps</vt:lpstr>
      <vt:lpstr>Layered maps</vt:lpstr>
      <vt:lpstr>Adding other geoms</vt:lpstr>
      <vt:lpstr>Map projections</vt:lpstr>
      <vt:lpstr>Map projections</vt:lpstr>
      <vt:lpstr>Map projections</vt:lpstr>
      <vt:lpstr>Map projections</vt:lpstr>
      <vt:lpstr>Map projections</vt:lpstr>
      <vt:lpstr>Raster maps</vt:lpstr>
      <vt:lpstr>Raster maps</vt:lpstr>
      <vt:lpstr>Raster maps</vt:lpstr>
      <vt:lpstr>Data sources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2017-07-04T08:12:53Z</dcterms:created>
  <dcterms:modified xsi:type="dcterms:W3CDTF">2020-04-25T04:56:33Z</dcterms:modified>
</cp:coreProperties>
</file>