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7"/>
  </p:notesMasterIdLst>
  <p:sldIdLst>
    <p:sldId id="256" r:id="rId2"/>
    <p:sldId id="291" r:id="rId3"/>
    <p:sldId id="292" r:id="rId4"/>
    <p:sldId id="297" r:id="rId5"/>
    <p:sldId id="296" r:id="rId6"/>
    <p:sldId id="287" r:id="rId7"/>
    <p:sldId id="289" r:id="rId8"/>
    <p:sldId id="299" r:id="rId9"/>
    <p:sldId id="300" r:id="rId10"/>
    <p:sldId id="303" r:id="rId11"/>
    <p:sldId id="301" r:id="rId12"/>
    <p:sldId id="302" r:id="rId13"/>
    <p:sldId id="290" r:id="rId14"/>
    <p:sldId id="283" r:id="rId15"/>
    <p:sldId id="273"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Средний стиль 3 — акцент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64" autoAdjust="0"/>
  </p:normalViewPr>
  <p:slideViewPr>
    <p:cSldViewPr snapToGrid="0">
      <p:cViewPr varScale="1">
        <p:scale>
          <a:sx n="83" d="100"/>
          <a:sy n="83" d="100"/>
        </p:scale>
        <p:origin x="1638" y="90"/>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03/05/2020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Такая задача является задачей</a:t>
            </a:r>
            <a:r>
              <a:rPr lang="en-US" dirty="0" smtClean="0"/>
              <a:t> </a:t>
            </a:r>
            <a:r>
              <a:rPr lang="ru-RU" dirty="0" smtClean="0"/>
              <a:t>частично </a:t>
            </a:r>
            <a:r>
              <a:rPr lang="ru-RU" dirty="0" smtClean="0"/>
              <a:t>целочисленного линейного</a:t>
            </a:r>
            <a:r>
              <a:rPr lang="ru-RU" baseline="0" dirty="0" smtClean="0"/>
              <a:t> программирования,  и такая модель позволяет применить </a:t>
            </a:r>
            <a:r>
              <a:rPr lang="ru-RU" baseline="0" dirty="0" err="1" smtClean="0"/>
              <a:t>комерческий</a:t>
            </a:r>
            <a:r>
              <a:rPr lang="ru-RU" baseline="0" dirty="0" smtClean="0"/>
              <a:t> программный пакет </a:t>
            </a:r>
            <a:r>
              <a:rPr lang="en-US" baseline="0" dirty="0" err="1" smtClean="0"/>
              <a:t>Gurobi</a:t>
            </a:r>
            <a:r>
              <a:rPr lang="ru-RU" baseline="0" dirty="0" smtClean="0"/>
              <a:t>, который работает только на малых размерностей.</a:t>
            </a:r>
            <a:endParaRPr lang="ru-RU" dirty="0" smtClean="0"/>
          </a:p>
          <a:p>
            <a:r>
              <a:rPr lang="ru-RU" dirty="0" smtClean="0"/>
              <a:t>1-3) Все БУ изначально находятся в депо, не работают там</a:t>
            </a:r>
            <a:endParaRPr lang="ru-RU" baseline="0" dirty="0" smtClean="0"/>
          </a:p>
          <a:p>
            <a:r>
              <a:rPr lang="ru-RU" dirty="0" smtClean="0"/>
              <a:t>4) Если приехали то и уехали на </a:t>
            </a:r>
            <a:r>
              <a:rPr lang="ru-RU" dirty="0" err="1" smtClean="0"/>
              <a:t>соответсвующей</a:t>
            </a:r>
            <a:r>
              <a:rPr lang="ru-RU" baseline="0" dirty="0" smtClean="0"/>
              <a:t> машине</a:t>
            </a:r>
          </a:p>
          <a:p>
            <a:r>
              <a:rPr lang="ru-RU" baseline="0" dirty="0" smtClean="0"/>
              <a:t>5) Учет общего кол-ва работ на каждом объекте</a:t>
            </a:r>
          </a:p>
          <a:p>
            <a:r>
              <a:rPr lang="ru-RU" baseline="0" dirty="0" smtClean="0"/>
              <a:t>6) Кол-во машин на объекте не больше чем скважин</a:t>
            </a:r>
          </a:p>
          <a:p>
            <a:r>
              <a:rPr lang="ru-RU" baseline="0" dirty="0" smtClean="0"/>
              <a:t>7) Осуществляем бурение на объекте если приехали на него</a:t>
            </a:r>
          </a:p>
          <a:p>
            <a:r>
              <a:rPr lang="ru-RU" dirty="0" smtClean="0"/>
              <a:t>8) Временные</a:t>
            </a:r>
            <a:r>
              <a:rPr lang="ru-RU" baseline="0" dirty="0" smtClean="0"/>
              <a:t> окна</a:t>
            </a:r>
          </a:p>
          <a:p>
            <a:r>
              <a:rPr lang="ru-RU" baseline="0" dirty="0" smtClean="0"/>
              <a:t>9) Запрещает циклы не проходящие через депо</a:t>
            </a:r>
          </a:p>
          <a:p>
            <a:r>
              <a:rPr lang="ru-RU" baseline="0" dirty="0" smtClean="0"/>
              <a:t>10) Область изменения каждой переменной</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4</a:t>
            </a:fld>
            <a:endParaRPr lang="ru-RU"/>
          </a:p>
        </p:txBody>
      </p:sp>
    </p:spTree>
    <p:extLst>
      <p:ext uri="{BB962C8B-B14F-4D97-AF65-F5344CB8AC3E}">
        <p14:creationId xmlns:p14="http://schemas.microsoft.com/office/powerpoint/2010/main" val="111105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2)</a:t>
                </a:r>
                <a:r>
                  <a:rPr lang="ru-RU" baseline="0" dirty="0" smtClean="0"/>
                  <a:t> К сожалению эта процедура может потребовать больше буровых установок чем у меня есть, поэтому я буду их брать в аренду, за это я буду накладывать штрафную функцию. В дальнейшем увеличивать штраф в надежде на то что от них мне удастся избавиться</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3)</a:t>
                </a:r>
                <a:r>
                  <a:rPr lang="ru-RU" baseline="0" dirty="0" smtClean="0"/>
                  <a:t> Но основная проблема в </a:t>
                </a:r>
                <a:r>
                  <a:rPr lang="ru-RU" baseline="0" dirty="0" err="1" smtClean="0"/>
                  <a:t>использвании</a:t>
                </a:r>
                <a:r>
                  <a:rPr lang="ru-RU" baseline="0" dirty="0" smtClean="0"/>
                  <a:t> оператора </a:t>
                </a:r>
                <a:r>
                  <a:rPr lang="en-US" baseline="0" dirty="0" smtClean="0"/>
                  <a:t>relocate</a:t>
                </a:r>
                <a:r>
                  <a:rPr lang="ru-RU" baseline="0" dirty="0" smtClean="0"/>
                  <a:t>, это нарушение ограничения 8 на временные окна. Поэтому если где-то опоздал, то платим штраф и потом этот штраф увеличиваю, в надежде получить допустимое решение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4.5) </a:t>
                </a:r>
                <a:r>
                  <a:rPr lang="ru-RU" dirty="0" smtClean="0"/>
                  <a:t>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endParaRPr lang="ru-RU" baseline="0" dirty="0" smtClean="0"/>
          </a:p>
          <a:p>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2) </a:t>
            </a:r>
            <a:r>
              <a:rPr lang="ru-RU" dirty="0" smtClean="0"/>
              <a:t>Как известно 2опт плохо применим для задач</a:t>
            </a:r>
            <a:r>
              <a:rPr lang="ru-RU" baseline="0" dirty="0" smtClean="0"/>
              <a:t> с временными окнами. Поэтому используется гибридный вариант, который отличается только в реализации, а конкретно, в создании дубликата депо. Таким образом у каждого маршрута есть свое депо</a:t>
            </a:r>
          </a:p>
          <a:p>
            <a:r>
              <a:rPr lang="ru-RU" dirty="0" smtClean="0"/>
              <a:t>Берем</a:t>
            </a:r>
            <a:r>
              <a:rPr lang="ru-RU" baseline="0" dirty="0" smtClean="0"/>
              <a:t> </a:t>
            </a:r>
            <a:r>
              <a:rPr lang="ru-RU" baseline="0" dirty="0" smtClean="0"/>
              <a:t>два маршрута и разрываем их а  потом склеиваем их но по </a:t>
            </a:r>
            <a:r>
              <a:rPr lang="ru-RU" baseline="0" dirty="0" smtClean="0"/>
              <a:t>другому</a:t>
            </a:r>
            <a:endParaRPr lang="ru-RU"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9</a:t>
            </a:fld>
            <a:endParaRPr lang="ru-RU"/>
          </a:p>
        </p:txBody>
      </p:sp>
    </p:spTree>
    <p:extLst>
      <p:ext uri="{BB962C8B-B14F-4D97-AF65-F5344CB8AC3E}">
        <p14:creationId xmlns:p14="http://schemas.microsoft.com/office/powerpoint/2010/main" val="170408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Первым делом ищем объект</a:t>
            </a:r>
            <a:r>
              <a:rPr lang="ru-RU" baseline="0" dirty="0" smtClean="0"/>
              <a:t> который не успевает уложится в срок. Подсчитывает сколько скважин на этом объекте не укладываются во временное окно. Далее по одной скважине пытаемся отдать в каждый маршрут в каждое место, и выбирая при этом самую лучшую комбинацию. Если такой нет, то останавливается и возвращаем изначальное решение</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10</a:t>
            </a:fld>
            <a:endParaRPr lang="ru-RU"/>
          </a:p>
        </p:txBody>
      </p:sp>
    </p:spTree>
    <p:extLst>
      <p:ext uri="{BB962C8B-B14F-4D97-AF65-F5344CB8AC3E}">
        <p14:creationId xmlns:p14="http://schemas.microsoft.com/office/powerpoint/2010/main" val="3766069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14</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03/05/2020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03/05/2020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03/05/2020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03/05/2020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03/05/2020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03/05/2020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03/05/2020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03/05/2020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Help</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Процедура, которая ищет объект не укладывающийся по времени. И раздает скважины в другие маршруты. </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10</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3696078386"/>
              </p:ext>
            </p:extLst>
          </p:nvPr>
        </p:nvGraphicFramePr>
        <p:xfrm>
          <a:off x="838204" y="3261649"/>
          <a:ext cx="10515596" cy="741680"/>
        </p:xfrm>
        <a:graphic>
          <a:graphicData uri="http://schemas.openxmlformats.org/drawingml/2006/table">
            <a:tbl>
              <a:tblPr firstRow="1" bandRow="1">
                <a:tableStyleId>{5C22544A-7EE6-4342-B048-85BDC9FD1C3A}</a:tableStyleId>
              </a:tblPr>
              <a:tblGrid>
                <a:gridCol w="1245239">
                  <a:extLst>
                    <a:ext uri="{9D8B030D-6E8A-4147-A177-3AD203B41FA5}">
                      <a16:colId xmlns:a16="http://schemas.microsoft.com/office/drawing/2014/main" val="858573147"/>
                    </a:ext>
                  </a:extLst>
                </a:gridCol>
                <a:gridCol w="578734">
                  <a:extLst>
                    <a:ext uri="{9D8B030D-6E8A-4147-A177-3AD203B41FA5}">
                      <a16:colId xmlns:a16="http://schemas.microsoft.com/office/drawing/2014/main" val="605955895"/>
                    </a:ext>
                  </a:extLst>
                </a:gridCol>
                <a:gridCol w="844952">
                  <a:extLst>
                    <a:ext uri="{9D8B030D-6E8A-4147-A177-3AD203B41FA5}">
                      <a16:colId xmlns:a16="http://schemas.microsoft.com/office/drawing/2014/main" val="372090249"/>
                    </a:ext>
                  </a:extLst>
                </a:gridCol>
                <a:gridCol w="787079">
                  <a:extLst>
                    <a:ext uri="{9D8B030D-6E8A-4147-A177-3AD203B41FA5}">
                      <a16:colId xmlns:a16="http://schemas.microsoft.com/office/drawing/2014/main" val="1728144953"/>
                    </a:ext>
                  </a:extLst>
                </a:gridCol>
                <a:gridCol w="821802">
                  <a:extLst>
                    <a:ext uri="{9D8B030D-6E8A-4147-A177-3AD203B41FA5}">
                      <a16:colId xmlns:a16="http://schemas.microsoft.com/office/drawing/2014/main" val="643390752"/>
                    </a:ext>
                  </a:extLst>
                </a:gridCol>
                <a:gridCol w="798653">
                  <a:extLst>
                    <a:ext uri="{9D8B030D-6E8A-4147-A177-3AD203B41FA5}">
                      <a16:colId xmlns:a16="http://schemas.microsoft.com/office/drawing/2014/main" val="3816706010"/>
                    </a:ext>
                  </a:extLst>
                </a:gridCol>
                <a:gridCol w="833378">
                  <a:extLst>
                    <a:ext uri="{9D8B030D-6E8A-4147-A177-3AD203B41FA5}">
                      <a16:colId xmlns:a16="http://schemas.microsoft.com/office/drawing/2014/main" val="509824815"/>
                    </a:ext>
                  </a:extLst>
                </a:gridCol>
                <a:gridCol w="821802">
                  <a:extLst>
                    <a:ext uri="{9D8B030D-6E8A-4147-A177-3AD203B41FA5}">
                      <a16:colId xmlns:a16="http://schemas.microsoft.com/office/drawing/2014/main" val="325495327"/>
                    </a:ext>
                  </a:extLst>
                </a:gridCol>
                <a:gridCol w="798653">
                  <a:extLst>
                    <a:ext uri="{9D8B030D-6E8A-4147-A177-3AD203B41FA5}">
                      <a16:colId xmlns:a16="http://schemas.microsoft.com/office/drawing/2014/main" val="4089923321"/>
                    </a:ext>
                  </a:extLst>
                </a:gridCol>
                <a:gridCol w="821803">
                  <a:extLst>
                    <a:ext uri="{9D8B030D-6E8A-4147-A177-3AD203B41FA5}">
                      <a16:colId xmlns:a16="http://schemas.microsoft.com/office/drawing/2014/main" val="3790351163"/>
                    </a:ext>
                  </a:extLst>
                </a:gridCol>
                <a:gridCol w="821802">
                  <a:extLst>
                    <a:ext uri="{9D8B030D-6E8A-4147-A177-3AD203B41FA5}">
                      <a16:colId xmlns:a16="http://schemas.microsoft.com/office/drawing/2014/main" val="1485846303"/>
                    </a:ext>
                  </a:extLst>
                </a:gridCol>
                <a:gridCol w="798653">
                  <a:extLst>
                    <a:ext uri="{9D8B030D-6E8A-4147-A177-3AD203B41FA5}">
                      <a16:colId xmlns:a16="http://schemas.microsoft.com/office/drawing/2014/main" val="1310456824"/>
                    </a:ext>
                  </a:extLst>
                </a:gridCol>
                <a:gridCol w="543046">
                  <a:extLst>
                    <a:ext uri="{9D8B030D-6E8A-4147-A177-3AD203B41FA5}">
                      <a16:colId xmlns:a16="http://schemas.microsoft.com/office/drawing/2014/main" val="3337662374"/>
                    </a:ext>
                  </a:extLst>
                </a:gridCol>
              </a:tblGrid>
              <a:tr h="370840">
                <a:tc>
                  <a:txBody>
                    <a:bodyPr/>
                    <a:lstStyle/>
                    <a:p>
                      <a:r>
                        <a:rPr lang="ru-RU" sz="1600" dirty="0" smtClean="0"/>
                        <a:t>Маршруты</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4</a:t>
                      </a:r>
                      <a:endParaRPr lang="ru-RU" sz="1600" dirty="0"/>
                    </a:p>
                  </a:txBody>
                  <a:tcPr/>
                </a:tc>
                <a:tc>
                  <a:txBody>
                    <a:bodyPr/>
                    <a:lstStyle/>
                    <a:p>
                      <a:r>
                        <a:rPr lang="ru-RU" sz="1600" dirty="0" smtClean="0"/>
                        <a:t>9</a:t>
                      </a:r>
                      <a:endParaRPr lang="ru-RU" sz="1600" dirty="0"/>
                    </a:p>
                  </a:txBody>
                  <a:tcPr/>
                </a:tc>
                <a:tc>
                  <a:txBody>
                    <a:bodyPr/>
                    <a:lstStyle/>
                    <a:p>
                      <a:r>
                        <a:rPr lang="ru-RU" sz="1600" dirty="0" smtClean="0"/>
                        <a:t>0</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5</a:t>
                      </a:r>
                      <a:endParaRPr lang="ru-RU" sz="1600" dirty="0"/>
                    </a:p>
                  </a:txBody>
                  <a:tcPr/>
                </a:tc>
                <a:tc>
                  <a:txBody>
                    <a:bodyPr/>
                    <a:lstStyle/>
                    <a:p>
                      <a:r>
                        <a:rPr lang="ru-RU" sz="1600" dirty="0" smtClean="0"/>
                        <a:t>0</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6</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ru-RU" sz="1600" dirty="0" smtClean="0"/>
                        <a:t>7</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extLst>
                  <a:ext uri="{0D108BD9-81ED-4DB2-BD59-A6C34878D82A}">
                    <a16:rowId xmlns:a16="http://schemas.microsoft.com/office/drawing/2014/main" val="948591511"/>
                  </a:ext>
                </a:extLst>
              </a:tr>
              <a:tr h="370840">
                <a:tc>
                  <a:txBody>
                    <a:bodyPr/>
                    <a:lstStyle/>
                    <a:p>
                      <a:r>
                        <a:rPr lang="ru-RU" sz="1600" dirty="0" smtClean="0"/>
                        <a:t>Скважины</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8</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7</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ru-RU" sz="1600" dirty="0" smtClean="0"/>
                        <a:t>2</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extLst>
                  <a:ext uri="{0D108BD9-81ED-4DB2-BD59-A6C34878D82A}">
                    <a16:rowId xmlns:a16="http://schemas.microsoft.com/office/drawing/2014/main" val="135945032"/>
                  </a:ext>
                </a:extLst>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2421200619"/>
              </p:ext>
            </p:extLst>
          </p:nvPr>
        </p:nvGraphicFramePr>
        <p:xfrm>
          <a:off x="838204" y="4719306"/>
          <a:ext cx="10515598" cy="741680"/>
        </p:xfrm>
        <a:graphic>
          <a:graphicData uri="http://schemas.openxmlformats.org/drawingml/2006/table">
            <a:tbl>
              <a:tblPr firstRow="1" bandRow="1">
                <a:tableStyleId>{5C22544A-7EE6-4342-B048-85BDC9FD1C3A}</a:tableStyleId>
              </a:tblPr>
              <a:tblGrid>
                <a:gridCol w="1158525">
                  <a:extLst>
                    <a:ext uri="{9D8B030D-6E8A-4147-A177-3AD203B41FA5}">
                      <a16:colId xmlns:a16="http://schemas.microsoft.com/office/drawing/2014/main" val="858573147"/>
                    </a:ext>
                  </a:extLst>
                </a:gridCol>
                <a:gridCol w="538433">
                  <a:extLst>
                    <a:ext uri="{9D8B030D-6E8A-4147-A177-3AD203B41FA5}">
                      <a16:colId xmlns:a16="http://schemas.microsoft.com/office/drawing/2014/main" val="605955895"/>
                    </a:ext>
                  </a:extLst>
                </a:gridCol>
                <a:gridCol w="786112">
                  <a:extLst>
                    <a:ext uri="{9D8B030D-6E8A-4147-A177-3AD203B41FA5}">
                      <a16:colId xmlns:a16="http://schemas.microsoft.com/office/drawing/2014/main" val="372090249"/>
                    </a:ext>
                  </a:extLst>
                </a:gridCol>
                <a:gridCol w="732270">
                  <a:extLst>
                    <a:ext uri="{9D8B030D-6E8A-4147-A177-3AD203B41FA5}">
                      <a16:colId xmlns:a16="http://schemas.microsoft.com/office/drawing/2014/main" val="1728144953"/>
                    </a:ext>
                  </a:extLst>
                </a:gridCol>
                <a:gridCol w="732270">
                  <a:extLst>
                    <a:ext uri="{9D8B030D-6E8A-4147-A177-3AD203B41FA5}">
                      <a16:colId xmlns:a16="http://schemas.microsoft.com/office/drawing/2014/main" val="3468089858"/>
                    </a:ext>
                  </a:extLst>
                </a:gridCol>
                <a:gridCol w="764575">
                  <a:extLst>
                    <a:ext uri="{9D8B030D-6E8A-4147-A177-3AD203B41FA5}">
                      <a16:colId xmlns:a16="http://schemas.microsoft.com/office/drawing/2014/main" val="643390752"/>
                    </a:ext>
                  </a:extLst>
                </a:gridCol>
                <a:gridCol w="743038">
                  <a:extLst>
                    <a:ext uri="{9D8B030D-6E8A-4147-A177-3AD203B41FA5}">
                      <a16:colId xmlns:a16="http://schemas.microsoft.com/office/drawing/2014/main" val="3816706010"/>
                    </a:ext>
                  </a:extLst>
                </a:gridCol>
                <a:gridCol w="775344">
                  <a:extLst>
                    <a:ext uri="{9D8B030D-6E8A-4147-A177-3AD203B41FA5}">
                      <a16:colId xmlns:a16="http://schemas.microsoft.com/office/drawing/2014/main" val="509824815"/>
                    </a:ext>
                  </a:extLst>
                </a:gridCol>
                <a:gridCol w="764575">
                  <a:extLst>
                    <a:ext uri="{9D8B030D-6E8A-4147-A177-3AD203B41FA5}">
                      <a16:colId xmlns:a16="http://schemas.microsoft.com/office/drawing/2014/main" val="325495327"/>
                    </a:ext>
                  </a:extLst>
                </a:gridCol>
                <a:gridCol w="743038">
                  <a:extLst>
                    <a:ext uri="{9D8B030D-6E8A-4147-A177-3AD203B41FA5}">
                      <a16:colId xmlns:a16="http://schemas.microsoft.com/office/drawing/2014/main" val="4089923321"/>
                    </a:ext>
                  </a:extLst>
                </a:gridCol>
                <a:gridCol w="764575">
                  <a:extLst>
                    <a:ext uri="{9D8B030D-6E8A-4147-A177-3AD203B41FA5}">
                      <a16:colId xmlns:a16="http://schemas.microsoft.com/office/drawing/2014/main" val="3790351163"/>
                    </a:ext>
                  </a:extLst>
                </a:gridCol>
                <a:gridCol w="764575">
                  <a:extLst>
                    <a:ext uri="{9D8B030D-6E8A-4147-A177-3AD203B41FA5}">
                      <a16:colId xmlns:a16="http://schemas.microsoft.com/office/drawing/2014/main" val="1485846303"/>
                    </a:ext>
                  </a:extLst>
                </a:gridCol>
                <a:gridCol w="743038">
                  <a:extLst>
                    <a:ext uri="{9D8B030D-6E8A-4147-A177-3AD203B41FA5}">
                      <a16:colId xmlns:a16="http://schemas.microsoft.com/office/drawing/2014/main" val="1310456824"/>
                    </a:ext>
                  </a:extLst>
                </a:gridCol>
                <a:gridCol w="505230">
                  <a:extLst>
                    <a:ext uri="{9D8B030D-6E8A-4147-A177-3AD203B41FA5}">
                      <a16:colId xmlns:a16="http://schemas.microsoft.com/office/drawing/2014/main" val="3337662374"/>
                    </a:ext>
                  </a:extLst>
                </a:gridCol>
              </a:tblGrid>
              <a:tr h="370840">
                <a:tc>
                  <a:txBody>
                    <a:bodyPr/>
                    <a:lstStyle/>
                    <a:p>
                      <a:r>
                        <a:rPr lang="ru-RU" sz="1600" dirty="0" smtClean="0"/>
                        <a:t>Маршруты</a:t>
                      </a:r>
                      <a:endParaRPr lang="ru-RU" sz="1600" dirty="0"/>
                    </a:p>
                  </a:txBody>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4</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6</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r>
                        <a:rPr lang="ru-RU" sz="1600" dirty="0" smtClean="0"/>
                        <a:t>9</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tc>
                  <a:txBody>
                    <a:bodyPr/>
                    <a:lstStyle/>
                    <a:p>
                      <a:r>
                        <a:rPr lang="ru-RU" sz="1600" dirty="0" smtClean="0"/>
                        <a:t>2</a:t>
                      </a:r>
                      <a:endParaRPr lang="ru-RU" sz="1600" dirty="0"/>
                    </a:p>
                  </a:txBody>
                  <a:tcPr/>
                </a:tc>
                <a:tc>
                  <a:txBody>
                    <a:bodyPr/>
                    <a:lstStyle/>
                    <a:p>
                      <a:r>
                        <a:rPr lang="ru-RU" sz="1600" dirty="0" smtClean="0"/>
                        <a:t>3</a:t>
                      </a:r>
                      <a:endParaRPr lang="ru-RU" sz="1600" dirty="0"/>
                    </a:p>
                  </a:txBody>
                  <a:tcPr/>
                </a:tc>
                <a:tc>
                  <a:txBody>
                    <a:bodyPr/>
                    <a:lstStyle/>
                    <a:p>
                      <a:r>
                        <a:rPr lang="ru-RU" sz="1600" dirty="0" smtClean="0"/>
                        <a:t>5</a:t>
                      </a:r>
                      <a:endParaRPr lang="ru-RU" sz="1600" dirty="0"/>
                    </a:p>
                  </a:txBody>
                  <a:tcPr/>
                </a:tc>
                <a:tc>
                  <a:txBody>
                    <a:bodyPr/>
                    <a:lstStyle/>
                    <a:p>
                      <a:r>
                        <a:rPr lang="ru-RU" sz="1600" dirty="0" smtClean="0"/>
                        <a:t>0</a:t>
                      </a:r>
                      <a:endParaRPr lang="ru-RU" sz="1600" dirty="0"/>
                    </a:p>
                  </a:txBody>
                  <a:tcPr/>
                </a:tc>
                <a:tc>
                  <a:txBody>
                    <a:bodyPr/>
                    <a:lstStyle/>
                    <a:p>
                      <a:r>
                        <a:rPr lang="ru-RU" sz="1600" dirty="0" smtClean="0"/>
                        <a:t>6</a:t>
                      </a:r>
                      <a:endParaRPr lang="ru-RU" sz="1600" dirty="0"/>
                    </a:p>
                  </a:txBody>
                  <a:tcPr/>
                </a:tc>
                <a:tc>
                  <a:txBody>
                    <a:bodyPr/>
                    <a:lstStyle/>
                    <a:p>
                      <a:r>
                        <a:rPr lang="ru-RU" sz="1600" dirty="0" smtClean="0"/>
                        <a:t>7</a:t>
                      </a:r>
                      <a:endParaRPr lang="ru-RU" sz="1600" dirty="0"/>
                    </a:p>
                  </a:txBody>
                  <a:tcPr/>
                </a:tc>
                <a:tc>
                  <a:txBody>
                    <a:bodyPr/>
                    <a:lstStyle/>
                    <a:p>
                      <a:r>
                        <a:rPr lang="ru-RU" sz="1600" dirty="0" smtClean="0"/>
                        <a:t>0</a:t>
                      </a:r>
                      <a:endParaRPr lang="ru-RU" sz="1600" dirty="0"/>
                    </a:p>
                  </a:txBody>
                  <a:tcPr/>
                </a:tc>
                <a:extLst>
                  <a:ext uri="{0D108BD9-81ED-4DB2-BD59-A6C34878D82A}">
                    <a16:rowId xmlns:a16="http://schemas.microsoft.com/office/drawing/2014/main" val="948591511"/>
                  </a:ext>
                </a:extLst>
              </a:tr>
              <a:tr h="370840">
                <a:tc>
                  <a:txBody>
                    <a:bodyPr/>
                    <a:lstStyle/>
                    <a:p>
                      <a:r>
                        <a:rPr lang="ru-RU" sz="1600" dirty="0" smtClean="0"/>
                        <a:t>Скважины</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lnR w="19050" cap="flat" cmpd="sng" algn="ctr">
                      <a:solidFill>
                        <a:schemeClr val="tx1"/>
                      </a:solidFill>
                      <a:prstDash val="solid"/>
                      <a:round/>
                      <a:headEnd type="none" w="med" len="med"/>
                      <a:tailEnd type="none" w="med" len="med"/>
                    </a:lnR>
                  </a:tcPr>
                </a:tc>
                <a:tc>
                  <a:txBody>
                    <a:bodyPr/>
                    <a:lstStyle/>
                    <a:p>
                      <a:r>
                        <a:rPr lang="ru-RU" sz="1600" dirty="0" smtClean="0"/>
                        <a:t>3</a:t>
                      </a:r>
                      <a:endParaRPr lang="ru-RU" sz="1600"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r>
                        <a:rPr lang="ru-RU" sz="1600" dirty="0" smtClean="0"/>
                        <a:t>3</a:t>
                      </a:r>
                      <a:endParaRPr lang="ru-RU" sz="1600" dirty="0"/>
                    </a:p>
                  </a:txBody>
                  <a:tcPr>
                    <a:lnL w="19050" cap="flat" cmpd="sng" algn="ctr">
                      <a:solidFill>
                        <a:schemeClr val="tx1"/>
                      </a:solidFill>
                      <a:prstDash val="solid"/>
                      <a:round/>
                      <a:headEnd type="none" w="med" len="med"/>
                      <a:tailEnd type="none" w="med" len="med"/>
                    </a:lnL>
                  </a:tcPr>
                </a:tc>
                <a:tc>
                  <a:txBody>
                    <a:bodyPr/>
                    <a:lstStyle/>
                    <a:p>
                      <a:r>
                        <a:rPr lang="ru-RU" sz="1600" dirty="0" smtClean="0"/>
                        <a:t>0</a:t>
                      </a:r>
                      <a:endParaRPr lang="ru-RU" sz="1600" dirty="0"/>
                    </a:p>
                  </a:txBody>
                  <a:tcPr/>
                </a:tc>
                <a:tc>
                  <a:txBody>
                    <a:bodyPr/>
                    <a:lstStyle/>
                    <a:p>
                      <a:r>
                        <a:rPr lang="ru-RU" sz="1600" dirty="0" smtClean="0"/>
                        <a:t>1</a:t>
                      </a:r>
                      <a:endParaRPr lang="ru-RU" sz="1600" dirty="0"/>
                    </a:p>
                  </a:txBody>
                  <a:tcPr/>
                </a:tc>
                <a:tc>
                  <a:txBody>
                    <a:bodyPr/>
                    <a:lstStyle/>
                    <a:p>
                      <a:r>
                        <a:rPr lang="ru-RU" sz="1600" dirty="0" smtClean="0"/>
                        <a:t>8</a:t>
                      </a:r>
                      <a:endParaRPr lang="ru-RU" sz="1600" dirty="0"/>
                    </a:p>
                  </a:txBody>
                  <a:tcPr/>
                </a:tc>
                <a:tc>
                  <a:txBody>
                    <a:bodyPr/>
                    <a:lstStyle/>
                    <a:p>
                      <a:r>
                        <a:rPr lang="ru-RU" sz="1600" dirty="0" smtClean="0"/>
                        <a:t>3</a:t>
                      </a:r>
                      <a:endParaRPr lang="ru-RU" sz="1600" dirty="0"/>
                    </a:p>
                  </a:txBody>
                  <a:tcPr/>
                </a:tc>
                <a:tc>
                  <a:txBody>
                    <a:bodyPr/>
                    <a:lstStyle/>
                    <a:p>
                      <a:r>
                        <a:rPr lang="ru-RU" sz="1600" dirty="0" smtClean="0"/>
                        <a:t>0</a:t>
                      </a:r>
                      <a:endParaRPr lang="ru-RU" sz="1600" dirty="0"/>
                    </a:p>
                  </a:txBody>
                  <a:tcPr/>
                </a:tc>
                <a:tc>
                  <a:txBody>
                    <a:bodyPr/>
                    <a:lstStyle/>
                    <a:p>
                      <a:r>
                        <a:rPr lang="ru-RU" sz="1600" dirty="0" smtClean="0"/>
                        <a:t>4</a:t>
                      </a:r>
                      <a:endParaRPr lang="ru-RU" sz="1600" dirty="0"/>
                    </a:p>
                  </a:txBody>
                  <a:tcPr/>
                </a:tc>
                <a:tc>
                  <a:txBody>
                    <a:bodyPr/>
                    <a:lstStyle/>
                    <a:p>
                      <a:r>
                        <a:rPr lang="ru-RU" sz="1600" dirty="0" smtClean="0"/>
                        <a:t>2</a:t>
                      </a:r>
                      <a:endParaRPr lang="ru-RU" sz="1600" dirty="0"/>
                    </a:p>
                  </a:txBody>
                  <a:tcPr/>
                </a:tc>
                <a:tc>
                  <a:txBody>
                    <a:bodyPr/>
                    <a:lstStyle/>
                    <a:p>
                      <a:r>
                        <a:rPr lang="ru-RU" sz="1600" dirty="0" smtClean="0"/>
                        <a:t>0</a:t>
                      </a:r>
                      <a:endParaRPr lang="ru-RU" sz="1600" dirty="0"/>
                    </a:p>
                  </a:txBody>
                  <a:tcPr/>
                </a:tc>
                <a:extLst>
                  <a:ext uri="{0D108BD9-81ED-4DB2-BD59-A6C34878D82A}">
                    <a16:rowId xmlns:a16="http://schemas.microsoft.com/office/drawing/2014/main" val="135945032"/>
                  </a:ext>
                </a:extLst>
              </a:tr>
            </a:tbl>
          </a:graphicData>
        </a:graphic>
      </p:graphicFrame>
    </p:spTree>
    <p:extLst>
      <p:ext uri="{BB962C8B-B14F-4D97-AF65-F5344CB8AC3E}">
        <p14:creationId xmlns:p14="http://schemas.microsoft.com/office/powerpoint/2010/main" val="10457703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Временные 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6" name="Объект 5"/>
          <p:cNvGraphicFramePr>
            <a:graphicFrameLocks noGrp="1"/>
          </p:cNvGraphicFramePr>
          <p:nvPr>
            <p:ph idx="1"/>
            <p:extLst>
              <p:ext uri="{D42A27DB-BD31-4B8C-83A1-F6EECF244321}">
                <p14:modId xmlns:p14="http://schemas.microsoft.com/office/powerpoint/2010/main" val="1011235996"/>
              </p:ext>
            </p:extLst>
          </p:nvPr>
        </p:nvGraphicFramePr>
        <p:xfrm>
          <a:off x="2482850" y="2086769"/>
          <a:ext cx="7226300" cy="3829050"/>
        </p:xfrm>
        <a:graphic>
          <a:graphicData uri="http://schemas.openxmlformats.org/drawingml/2006/table">
            <a:tbl>
              <a:tblPr>
                <a:tableStyleId>{6E25E649-3F16-4E02-A733-19D2CDBF48F0}</a:tableStyleId>
              </a:tblPr>
              <a:tblGrid>
                <a:gridCol w="1004182">
                  <a:extLst>
                    <a:ext uri="{9D8B030D-6E8A-4147-A177-3AD203B41FA5}">
                      <a16:colId xmlns:a16="http://schemas.microsoft.com/office/drawing/2014/main" val="895870090"/>
                    </a:ext>
                  </a:extLst>
                </a:gridCol>
                <a:gridCol w="902493">
                  <a:extLst>
                    <a:ext uri="{9D8B030D-6E8A-4147-A177-3AD203B41FA5}">
                      <a16:colId xmlns:a16="http://schemas.microsoft.com/office/drawing/2014/main" val="3161760643"/>
                    </a:ext>
                  </a:extLst>
                </a:gridCol>
                <a:gridCol w="762670">
                  <a:extLst>
                    <a:ext uri="{9D8B030D-6E8A-4147-A177-3AD203B41FA5}">
                      <a16:colId xmlns:a16="http://schemas.microsoft.com/office/drawing/2014/main" val="3255006834"/>
                    </a:ext>
                  </a:extLst>
                </a:gridCol>
                <a:gridCol w="848471">
                  <a:extLst>
                    <a:ext uri="{9D8B030D-6E8A-4147-A177-3AD203B41FA5}">
                      <a16:colId xmlns:a16="http://schemas.microsoft.com/office/drawing/2014/main" val="3599218421"/>
                    </a:ext>
                  </a:extLst>
                </a:gridCol>
                <a:gridCol w="848471">
                  <a:extLst>
                    <a:ext uri="{9D8B030D-6E8A-4147-A177-3AD203B41FA5}">
                      <a16:colId xmlns:a16="http://schemas.microsoft.com/office/drawing/2014/main" val="2498169663"/>
                    </a:ext>
                  </a:extLst>
                </a:gridCol>
                <a:gridCol w="1029605">
                  <a:extLst>
                    <a:ext uri="{9D8B030D-6E8A-4147-A177-3AD203B41FA5}">
                      <a16:colId xmlns:a16="http://schemas.microsoft.com/office/drawing/2014/main" val="1050193536"/>
                    </a:ext>
                  </a:extLst>
                </a:gridCol>
                <a:gridCol w="610136">
                  <a:extLst>
                    <a:ext uri="{9D8B030D-6E8A-4147-A177-3AD203B41FA5}">
                      <a16:colId xmlns:a16="http://schemas.microsoft.com/office/drawing/2014/main" val="3154834404"/>
                    </a:ext>
                  </a:extLst>
                </a:gridCol>
                <a:gridCol w="610136">
                  <a:extLst>
                    <a:ext uri="{9D8B030D-6E8A-4147-A177-3AD203B41FA5}">
                      <a16:colId xmlns:a16="http://schemas.microsoft.com/office/drawing/2014/main" val="2882033853"/>
                    </a:ext>
                  </a:extLst>
                </a:gridCol>
                <a:gridCol w="610136">
                  <a:extLst>
                    <a:ext uri="{9D8B030D-6E8A-4147-A177-3AD203B41FA5}">
                      <a16:colId xmlns:a16="http://schemas.microsoft.com/office/drawing/2014/main" val="1815638783"/>
                    </a:ext>
                  </a:extLst>
                </a:gridCol>
              </a:tblGrid>
              <a:tr h="361950">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fontAlgn="ctr"/>
                      <a:r>
                        <a:rPr lang="ru-RU" sz="1400" u="none" strike="noStrike" dirty="0">
                          <a:effectLst/>
                        </a:rPr>
                        <a:t> </a:t>
                      </a:r>
                      <a:r>
                        <a:rPr lang="en-US" sz="1400" u="none" strike="noStrike" dirty="0" smtClean="0">
                          <a:effectLst/>
                        </a:rPr>
                        <a:t>Local </a:t>
                      </a:r>
                      <a:r>
                        <a:rPr lang="en-US" sz="1400" u="none" strike="noStrike" dirty="0">
                          <a:effectLst/>
                        </a:rPr>
                        <a:t>Search</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400" b="0" i="0" u="none" strike="noStrike" dirty="0">
                        <a:solidFill>
                          <a:srgbClr val="000000"/>
                        </a:solidFill>
                        <a:effectLst/>
                        <a:latin typeface="Times New Roman" panose="02020603050405020304" pitchFamily="18"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gridSpan="4">
                  <a:txBody>
                    <a:bodyPr/>
                    <a:lstStyle/>
                    <a:p>
                      <a:pPr algn="ctr" fontAlgn="ctr"/>
                      <a:r>
                        <a:rPr lang="en-US" sz="1400" u="none" strike="noStrike" dirty="0">
                          <a:effectLst/>
                        </a:rPr>
                        <a:t>Crossover</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270167767"/>
                  </a:ext>
                </a:extLst>
              </a:tr>
              <a:tr h="419100">
                <a:tc rowSpan="5">
                  <a:txBody>
                    <a:bodyPr/>
                    <a:lstStyle/>
                    <a:p>
                      <a:pPr algn="ctr" fontAlgn="ctr"/>
                      <a:r>
                        <a:rPr lang="en-US" sz="1400" u="none" strike="noStrike" dirty="0" smtClean="0">
                          <a:effectLst/>
                        </a:rPr>
                        <a:t>Starting </a:t>
                      </a:r>
                      <a:r>
                        <a:rPr lang="en-US" sz="1400" u="none" strike="noStrike" dirty="0">
                          <a:effectLst/>
                        </a:rPr>
                        <a:t>population</a:t>
                      </a:r>
                      <a:endParaRPr lang="en-US" sz="1400" b="0" i="0" u="none" strike="noStrike" dirty="0">
                        <a:solidFill>
                          <a:srgbClr val="000000"/>
                        </a:solidFill>
                        <a:effectLst/>
                        <a:latin typeface="Times New Roman" panose="02020603050405020304" pitchFamily="18" charset="0"/>
                      </a:endParaRPr>
                    </a:p>
                  </a:txBody>
                  <a:tcPr marL="9525" marR="9525" marT="9525" marB="0" vert="vert27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rPr>
                        <a:t>obj</a:t>
                      </a:r>
                      <a:r>
                        <a:rPr lang="en-US" sz="1400" u="none" strike="noStrike" dirty="0">
                          <a:effectLst/>
                        </a:rPr>
                        <a:t>       car</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Relocate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2-Opt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Help</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AEX</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rPr>
                        <a:t>HGreX</a:t>
                      </a:r>
                      <a:r>
                        <a:rPr lang="en-US" sz="1400" u="none" strike="noStrike" dirty="0">
                          <a:effectLst/>
                        </a:rPr>
                        <a:t> </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rPr>
                        <a:t>HRndX</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err="1">
                          <a:effectLst/>
                        </a:rPr>
                        <a:t>HProX</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558652"/>
                  </a:ext>
                </a:extLst>
              </a:tr>
              <a:tr h="371475">
                <a:tc vMerge="1">
                  <a:txBody>
                    <a:bodyPr/>
                    <a:lstStyle/>
                    <a:p>
                      <a:pPr algn="ctr" fontAlgn="ctr"/>
                      <a:endParaRPr lang="en-US" sz="1400" b="0" i="0" u="none" strike="noStrike" dirty="0">
                        <a:solidFill>
                          <a:srgbClr val="000000"/>
                        </a:solidFill>
                        <a:effectLst/>
                        <a:latin typeface="Times New Roman" panose="02020603050405020304" pitchFamily="18" charset="0"/>
                      </a:endParaRPr>
                    </a:p>
                  </a:txBody>
                  <a:tcPr marL="9525" marR="9525" marT="9525" marB="0" vert="vert270" anchor="ctr"/>
                </a:tc>
                <a:tc>
                  <a:txBody>
                    <a:bodyPr/>
                    <a:lstStyle/>
                    <a:p>
                      <a:pPr algn="ctr" fontAlgn="ctr"/>
                      <a:r>
                        <a:rPr lang="ru-RU" sz="1400" u="none" strike="noStrike" dirty="0">
                          <a:effectLst/>
                        </a:rPr>
                        <a:t>10            5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US" sz="1400" u="none" strike="noStrike" dirty="0">
                          <a:effectLst/>
                        </a:rPr>
                        <a:t>0.55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22777642"/>
                  </a:ext>
                </a:extLst>
              </a:tr>
              <a:tr h="390525">
                <a:tc vMerge="1">
                  <a:txBody>
                    <a:bodyPr/>
                    <a:lstStyle/>
                    <a:p>
                      <a:endParaRPr lang="ru-RU"/>
                    </a:p>
                  </a:txBody>
                  <a:tcPr/>
                </a:tc>
                <a:tc>
                  <a:txBody>
                    <a:bodyPr/>
                    <a:lstStyle/>
                    <a:p>
                      <a:pPr algn="ctr" fontAlgn="ctr"/>
                      <a:r>
                        <a:rPr lang="ru-RU" sz="1400" u="none" strike="noStrike" dirty="0">
                          <a:effectLst/>
                        </a:rPr>
                        <a:t>15            3</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u="none" strike="noStrike" dirty="0">
                          <a:effectLst/>
                        </a:rPr>
                        <a:t>40.91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US" sz="1400" u="none" strike="noStrike" dirty="0">
                          <a:effectLst/>
                        </a:rPr>
                        <a:t>17.38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5861967"/>
                  </a:ext>
                </a:extLst>
              </a:tr>
              <a:tr h="390525">
                <a:tc vMerge="1">
                  <a:txBody>
                    <a:bodyPr/>
                    <a:lstStyle/>
                    <a:p>
                      <a:endParaRPr lang="ru-RU"/>
                    </a:p>
                  </a:txBody>
                  <a:tcPr/>
                </a:tc>
                <a:tc>
                  <a:txBody>
                    <a:bodyPr/>
                    <a:lstStyle/>
                    <a:p>
                      <a:pPr algn="ctr" fontAlgn="ctr"/>
                      <a:r>
                        <a:rPr lang="ru-RU" sz="1400" u="none" strike="noStrike" dirty="0">
                          <a:effectLst/>
                        </a:rPr>
                        <a:t>50            6</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69151961"/>
                  </a:ext>
                </a:extLst>
              </a:tr>
              <a:tr h="419100">
                <a:tc vMerge="1">
                  <a:txBody>
                    <a:bodyPr/>
                    <a:lstStyle/>
                    <a:p>
                      <a:endParaRPr lang="ru-RU"/>
                    </a:p>
                  </a:txBody>
                  <a:tcPr/>
                </a:tc>
                <a:tc>
                  <a:txBody>
                    <a:bodyPr/>
                    <a:lstStyle/>
                    <a:p>
                      <a:pPr algn="ctr" fontAlgn="ctr"/>
                      <a:r>
                        <a:rPr lang="ru-RU" sz="1400" u="none" strike="noStrike" dirty="0">
                          <a:effectLst/>
                        </a:rPr>
                        <a:t>150        12</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285401"/>
                  </a:ext>
                </a:extLst>
              </a:tr>
              <a:tr h="381000">
                <a:tc rowSpan="4">
                  <a:txBody>
                    <a:bodyPr/>
                    <a:lstStyle/>
                    <a:p>
                      <a:pPr algn="ctr" fontAlgn="ctr"/>
                      <a:r>
                        <a:rPr lang="en-US" sz="1400" u="none" strike="noStrike" dirty="0">
                          <a:effectLst/>
                        </a:rPr>
                        <a:t>Evolutionary step</a:t>
                      </a:r>
                      <a:endParaRPr lang="en-US" sz="1400" b="0" i="0" u="none" strike="noStrike" dirty="0">
                        <a:solidFill>
                          <a:srgbClr val="222222"/>
                        </a:solidFill>
                        <a:effectLst/>
                        <a:latin typeface="Times New Roman" panose="02020603050405020304" pitchFamily="18" charset="0"/>
                      </a:endParaRPr>
                    </a:p>
                  </a:txBody>
                  <a:tcPr marL="9525" marR="9525" marT="9525" marB="0" vert="vert27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10            5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a:effectLst/>
                        </a:rPr>
                        <a:t>0.046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a:effectLst/>
                        </a:rPr>
                        <a:t>0.0064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en-US" sz="1400" u="none" strike="noStrike" dirty="0">
                          <a:effectLst/>
                        </a:rPr>
                        <a:t>0.1065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482842786"/>
                  </a:ext>
                </a:extLst>
              </a:tr>
              <a:tr h="409575">
                <a:tc vMerge="1">
                  <a:txBody>
                    <a:bodyPr/>
                    <a:lstStyle/>
                    <a:p>
                      <a:endParaRPr lang="ru-RU"/>
                    </a:p>
                  </a:txBody>
                  <a:tcPr/>
                </a:tc>
                <a:tc>
                  <a:txBody>
                    <a:bodyPr/>
                    <a:lstStyle/>
                    <a:p>
                      <a:pPr algn="ctr" fontAlgn="ctr"/>
                      <a:r>
                        <a:rPr lang="ru-RU" sz="1400" u="none" strike="noStrike" dirty="0">
                          <a:effectLst/>
                        </a:rPr>
                        <a:t>15            3</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a:effectLst/>
                        </a:rPr>
                        <a:t>4.7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a:effectLst/>
                        </a:rPr>
                        <a:t>0.097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a:effectLst/>
                        </a:rPr>
                        <a:t>1.827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en-US" sz="1400" u="none" strike="noStrike" dirty="0">
                          <a:effectLst/>
                        </a:rPr>
                        <a:t>0.002969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4239839435"/>
                  </a:ext>
                </a:extLst>
              </a:tr>
              <a:tr h="323850">
                <a:tc vMerge="1">
                  <a:txBody>
                    <a:bodyPr/>
                    <a:lstStyle/>
                    <a:p>
                      <a:endParaRPr lang="ru-RU"/>
                    </a:p>
                  </a:txBody>
                  <a:tcPr/>
                </a:tc>
                <a:tc>
                  <a:txBody>
                    <a:bodyPr/>
                    <a:lstStyle/>
                    <a:p>
                      <a:pPr algn="ctr" fontAlgn="ctr"/>
                      <a:r>
                        <a:rPr lang="ru-RU" sz="1400" u="none" strike="noStrike" dirty="0">
                          <a:effectLst/>
                        </a:rPr>
                        <a:t>50            6</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29353409"/>
                  </a:ext>
                </a:extLst>
              </a:tr>
              <a:tr h="361950">
                <a:tc vMerge="1">
                  <a:txBody>
                    <a:bodyPr/>
                    <a:lstStyle/>
                    <a:p>
                      <a:endParaRPr lang="ru-RU"/>
                    </a:p>
                  </a:txBody>
                  <a:tcPr/>
                </a:tc>
                <a:tc>
                  <a:txBody>
                    <a:bodyPr/>
                    <a:lstStyle/>
                    <a:p>
                      <a:pPr algn="ctr" fontAlgn="ctr"/>
                      <a:r>
                        <a:rPr lang="ru-RU" sz="1400" u="none" strike="noStrike" dirty="0">
                          <a:effectLst/>
                        </a:rPr>
                        <a:t>150        12</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0753083"/>
                  </a:ext>
                </a:extLst>
              </a:tr>
            </a:tbl>
          </a:graphicData>
        </a:graphic>
      </p:graphicFrame>
      <p:sp>
        <p:nvSpPr>
          <p:cNvPr id="4" name="Номер слайда 3"/>
          <p:cNvSpPr>
            <a:spLocks noGrp="1"/>
          </p:cNvSpPr>
          <p:nvPr>
            <p:ph type="sldNum" sz="quarter" idx="12"/>
          </p:nvPr>
        </p:nvSpPr>
        <p:spPr/>
        <p:txBody>
          <a:bodyPr/>
          <a:lstStyle/>
          <a:p>
            <a:fld id="{9171452A-E4C5-4FCE-999B-408265C67809}" type="slidenum">
              <a:rPr lang="ru-RU" smtClean="0"/>
              <a:t>11</a:t>
            </a:fld>
            <a:endParaRPr lang="ru-RU"/>
          </a:p>
        </p:txBody>
      </p:sp>
    </p:spTree>
    <p:extLst>
      <p:ext uri="{BB962C8B-B14F-4D97-AF65-F5344CB8AC3E}">
        <p14:creationId xmlns:p14="http://schemas.microsoft.com/office/powerpoint/2010/main" val="2925243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5" name="Объект 4"/>
          <p:cNvGraphicFramePr>
            <a:graphicFrameLocks noGrp="1"/>
          </p:cNvGraphicFramePr>
          <p:nvPr>
            <p:ph idx="1"/>
            <p:extLst>
              <p:ext uri="{D42A27DB-BD31-4B8C-83A1-F6EECF244321}">
                <p14:modId xmlns:p14="http://schemas.microsoft.com/office/powerpoint/2010/main" val="1353180923"/>
              </p:ext>
            </p:extLst>
          </p:nvPr>
        </p:nvGraphicFramePr>
        <p:xfrm>
          <a:off x="1273216" y="2141316"/>
          <a:ext cx="10080585" cy="4051139"/>
        </p:xfrm>
        <a:graphic>
          <a:graphicData uri="http://schemas.openxmlformats.org/drawingml/2006/table">
            <a:tbl>
              <a:tblPr>
                <a:tableStyleId>{5C22544A-7EE6-4342-B048-85BDC9FD1C3A}</a:tableStyleId>
              </a:tblPr>
              <a:tblGrid>
                <a:gridCol w="2049811">
                  <a:extLst>
                    <a:ext uri="{9D8B030D-6E8A-4147-A177-3AD203B41FA5}">
                      <a16:colId xmlns:a16="http://schemas.microsoft.com/office/drawing/2014/main" val="934025510"/>
                    </a:ext>
                  </a:extLst>
                </a:gridCol>
                <a:gridCol w="1642658">
                  <a:extLst>
                    <a:ext uri="{9D8B030D-6E8A-4147-A177-3AD203B41FA5}">
                      <a16:colId xmlns:a16="http://schemas.microsoft.com/office/drawing/2014/main" val="1419014391"/>
                    </a:ext>
                  </a:extLst>
                </a:gridCol>
                <a:gridCol w="1979614">
                  <a:extLst>
                    <a:ext uri="{9D8B030D-6E8A-4147-A177-3AD203B41FA5}">
                      <a16:colId xmlns:a16="http://schemas.microsoft.com/office/drawing/2014/main" val="2541429227"/>
                    </a:ext>
                  </a:extLst>
                </a:gridCol>
                <a:gridCol w="1347822">
                  <a:extLst>
                    <a:ext uri="{9D8B030D-6E8A-4147-A177-3AD203B41FA5}">
                      <a16:colId xmlns:a16="http://schemas.microsoft.com/office/drawing/2014/main" val="162961496"/>
                    </a:ext>
                  </a:extLst>
                </a:gridCol>
                <a:gridCol w="1347822">
                  <a:extLst>
                    <a:ext uri="{9D8B030D-6E8A-4147-A177-3AD203B41FA5}">
                      <a16:colId xmlns:a16="http://schemas.microsoft.com/office/drawing/2014/main" val="4189349163"/>
                    </a:ext>
                  </a:extLst>
                </a:gridCol>
                <a:gridCol w="1712858">
                  <a:extLst>
                    <a:ext uri="{9D8B030D-6E8A-4147-A177-3AD203B41FA5}">
                      <a16:colId xmlns:a16="http://schemas.microsoft.com/office/drawing/2014/main" val="3182831633"/>
                    </a:ext>
                  </a:extLst>
                </a:gridCol>
              </a:tblGrid>
              <a:tr h="589514">
                <a:tc>
                  <a:txBody>
                    <a:bodyPr/>
                    <a:lstStyle/>
                    <a:p>
                      <a:pPr algn="l" fontAlgn="b"/>
                      <a:r>
                        <a:rPr lang="ru-RU" sz="1100" u="none" strike="noStrike" dirty="0">
                          <a:effectLst/>
                        </a:rPr>
                        <a:t> </a:t>
                      </a:r>
                      <a:endParaRPr lang="ru-RU" sz="1100" b="0" i="0" u="none" strike="noStrike" dirty="0">
                        <a:solidFill>
                          <a:srgbClr val="000000"/>
                        </a:solidFill>
                        <a:effectLst/>
                        <a:latin typeface="Times New Roman" panose="02020603050405020304" pitchFamily="18" charset="0"/>
                      </a:endParaRPr>
                    </a:p>
                  </a:txBody>
                  <a:tcPr marL="9525" marR="9525" marT="9525" marB="0" anchor="b">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gridSpan="3">
                  <a:txBody>
                    <a:bodyPr/>
                    <a:lstStyle/>
                    <a:p>
                      <a:pPr algn="ctr" fontAlgn="ctr"/>
                      <a:r>
                        <a:rPr lang="en-US" sz="1400" u="none" strike="noStrike" dirty="0">
                          <a:effectLst/>
                        </a:rPr>
                        <a:t>Genetic Algorithm</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ru-RU"/>
                    </a:p>
                  </a:txBody>
                  <a:tcPr/>
                </a:tc>
                <a:tc hMerge="1">
                  <a:txBody>
                    <a:bodyPr/>
                    <a:lstStyle/>
                    <a:p>
                      <a:endParaRPr lang="ru-RU"/>
                    </a:p>
                  </a:txBody>
                  <a:tcPr/>
                </a:tc>
                <a:tc>
                  <a:txBody>
                    <a:bodyPr/>
                    <a:lstStyle/>
                    <a:p>
                      <a:pPr algn="ctr" fontAlgn="ctr"/>
                      <a:r>
                        <a:rPr lang="en-US" sz="1400" u="none" strike="noStrike" dirty="0" err="1">
                          <a:effectLst/>
                        </a:rPr>
                        <a:t>Gurobi</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 </a:t>
                      </a:r>
                      <a:endParaRPr lang="ru-RU" sz="1400" b="0" i="0" u="none" strike="noStrike" dirty="0">
                        <a:solidFill>
                          <a:srgbClr val="000000"/>
                        </a:solidFill>
                        <a:effectLst/>
                        <a:latin typeface="Times New Roman" panose="02020603050405020304" pitchFamily="18" charset="0"/>
                      </a:endParaRPr>
                    </a:p>
                  </a:txBody>
                  <a:tcPr marL="9525" marR="9525" marT="9525"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3272154"/>
                  </a:ext>
                </a:extLst>
              </a:tr>
              <a:tr h="1079989">
                <a:tc>
                  <a:txBody>
                    <a:bodyPr/>
                    <a:lstStyle/>
                    <a:p>
                      <a:pPr algn="ctr" fontAlgn="ctr"/>
                      <a:r>
                        <a:rPr lang="en-US" sz="1400" u="none" strike="noStrike" dirty="0" err="1">
                          <a:effectLst/>
                        </a:rPr>
                        <a:t>obj</a:t>
                      </a:r>
                      <a:r>
                        <a:rPr lang="en-US" sz="1400" u="none" strike="noStrike" dirty="0">
                          <a:effectLst/>
                        </a:rPr>
                        <a:t>       car</a:t>
                      </a:r>
                      <a:endParaRPr lang="en-US"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Result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400" u="none" strike="noStrike" dirty="0" smtClean="0">
                          <a:effectLst/>
                        </a:rPr>
                        <a:t>Iteration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Result</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effectLst/>
                        </a:rPr>
                        <a:t>Time</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8008001"/>
                  </a:ext>
                </a:extLst>
              </a:tr>
              <a:tr h="589514">
                <a:tc>
                  <a:txBody>
                    <a:bodyPr/>
                    <a:lstStyle/>
                    <a:p>
                      <a:pPr algn="ctr" fontAlgn="ctr"/>
                      <a:r>
                        <a:rPr lang="ru-RU" sz="1400" u="none" strike="noStrike" dirty="0">
                          <a:effectLst/>
                        </a:rPr>
                        <a:t>10            5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434</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en-US" sz="1400" u="none" strike="noStrike" dirty="0">
                          <a:effectLst/>
                        </a:rPr>
                        <a:t>2.88 sec</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a:effectLst/>
                        </a:rPr>
                        <a:t>16</a:t>
                      </a:r>
                      <a:endParaRPr lang="ru-RU" sz="14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27513355"/>
                  </a:ext>
                </a:extLst>
              </a:tr>
              <a:tr h="589514">
                <a:tc>
                  <a:txBody>
                    <a:bodyPr/>
                    <a:lstStyle/>
                    <a:p>
                      <a:pPr algn="ctr" fontAlgn="ctr"/>
                      <a:r>
                        <a:rPr lang="ru-RU" sz="1400" u="none" strike="noStrike">
                          <a:effectLst/>
                        </a:rPr>
                        <a:t>15            3</a:t>
                      </a:r>
                      <a:endParaRPr lang="ru-RU" sz="1400" b="0" i="0" u="none" strike="noStrike">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3255.87</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6.64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25</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91</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1.31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405048854"/>
                  </a:ext>
                </a:extLst>
              </a:tr>
              <a:tr h="589514">
                <a:tc>
                  <a:txBody>
                    <a:bodyPr/>
                    <a:lstStyle/>
                    <a:p>
                      <a:pPr algn="ctr" fontAlgn="ctr"/>
                      <a:r>
                        <a:rPr lang="ru-RU" sz="1400" u="none" strike="noStrike" dirty="0">
                          <a:effectLst/>
                        </a:rPr>
                        <a:t>50            6</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solidFill>
                      <a:schemeClr val="bg1"/>
                    </a:solidFill>
                  </a:tcPr>
                </a:tc>
                <a:tc>
                  <a:txBody>
                    <a:bodyPr/>
                    <a:lstStyle/>
                    <a:p>
                      <a:pPr algn="ctr" fontAlgn="ctr"/>
                      <a:r>
                        <a:rPr lang="ru-RU" sz="1400" u="none" strike="noStrike" dirty="0">
                          <a:effectLst/>
                        </a:rPr>
                        <a:t>247</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fontAlgn="ctr"/>
                      <a:r>
                        <a:rPr lang="en-US" sz="1400" u="none" strike="noStrike" dirty="0">
                          <a:effectLst/>
                        </a:rPr>
                        <a:t>25.78 min</a:t>
                      </a:r>
                      <a:endParaRPr lang="en-US"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3169456499"/>
                  </a:ext>
                </a:extLst>
              </a:tr>
              <a:tr h="613094">
                <a:tc>
                  <a:txBody>
                    <a:bodyPr/>
                    <a:lstStyle/>
                    <a:p>
                      <a:pPr marL="342900" indent="-342900" algn="ctr" fontAlgn="ctr">
                        <a:buAutoNum type="arabicPlain" startAt="150"/>
                      </a:pPr>
                      <a:r>
                        <a:rPr lang="ru-RU" sz="1400" u="none" strike="noStrike" dirty="0" smtClean="0">
                          <a:effectLst/>
                        </a:rPr>
                        <a:t>12</a:t>
                      </a:r>
                      <a:endParaRPr lang="ru-RU" sz="1400" b="0" i="0" u="none" strike="noStrike" dirty="0">
                        <a:solidFill>
                          <a:srgbClr val="000000"/>
                        </a:solidFill>
                        <a:effectLst/>
                        <a:latin typeface="Times New Roman" panose="02020603050405020304" pitchFamily="18" charset="0"/>
                      </a:endParaRPr>
                    </a:p>
                  </a:txBody>
                  <a:tcPr marL="9525" marR="9525" marT="9525"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fontAlgn="ctr"/>
                      <a:r>
                        <a:rPr lang="ru-RU" sz="1400" u="none" strike="noStrike" dirty="0">
                          <a:effectLst/>
                        </a:rPr>
                        <a:t>_</a:t>
                      </a:r>
                      <a:endParaRPr lang="ru-RU" sz="1400" b="0" i="0" u="none" strike="noStrike" dirty="0">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4470678"/>
                  </a:ext>
                </a:extLst>
              </a:tr>
            </a:tbl>
          </a:graphicData>
        </a:graphic>
      </p:graphicFrame>
      <p:sp>
        <p:nvSpPr>
          <p:cNvPr id="4" name="Номер слайда 3"/>
          <p:cNvSpPr>
            <a:spLocks noGrp="1"/>
          </p:cNvSpPr>
          <p:nvPr>
            <p:ph type="sldNum" sz="quarter" idx="12"/>
          </p:nvPr>
        </p:nvSpPr>
        <p:spPr/>
        <p:txBody>
          <a:bodyPr/>
          <a:lstStyle/>
          <a:p>
            <a:fld id="{9171452A-E4C5-4FCE-999B-408265C67809}" type="slidenum">
              <a:rPr lang="ru-RU" smtClean="0"/>
              <a:t>12</a:t>
            </a:fld>
            <a:endParaRPr lang="ru-RU"/>
          </a:p>
        </p:txBody>
      </p:sp>
    </p:spTree>
    <p:extLst>
      <p:ext uri="{BB962C8B-B14F-4D97-AF65-F5344CB8AC3E}">
        <p14:creationId xmlns:p14="http://schemas.microsoft.com/office/powerpoint/2010/main" val="3019075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Дальнейшие исследования</a:t>
            </a:r>
            <a:r>
              <a:rPr lang="ru-RU" dirty="0" smtClean="0"/>
              <a:t>.</a:t>
            </a:r>
            <a:endParaRPr lang="ru-RU" dirty="0"/>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Реализовать все </a:t>
            </a:r>
            <a:r>
              <a:rPr lang="ru-RU" dirty="0" err="1" smtClean="0">
                <a:latin typeface="Times New Roman" panose="02020603050405020304" pitchFamily="18" charset="0"/>
                <a:cs typeface="Times New Roman" panose="02020603050405020304" pitchFamily="18" charset="0"/>
              </a:rPr>
              <a:t>кроссоверы</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Реализовать больше операторов для локального поиска</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z="2800" smtClean="0"/>
              <a:t>13</a:t>
            </a:fld>
            <a:endParaRPr lang="ru-RU" sz="2800" dirty="0"/>
          </a:p>
        </p:txBody>
      </p:sp>
    </p:spTree>
    <p:extLst>
      <p:ext uri="{BB962C8B-B14F-4D97-AF65-F5344CB8AC3E}">
        <p14:creationId xmlns:p14="http://schemas.microsoft.com/office/powerpoint/2010/main" val="2768578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14</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15</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Варианты локального поиска</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1656" y="233660"/>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8" name="Текст 7"/>
          <p:cNvSpPr>
            <a:spLocks noGrp="1"/>
          </p:cNvSpPr>
          <p:nvPr>
            <p:ph type="body" sz="half" idx="2"/>
          </p:nvPr>
        </p:nvSpPr>
        <p:spPr>
          <a:xfrm>
            <a:off x="550398" y="1289021"/>
            <a:ext cx="7678191" cy="5256921"/>
          </a:xfrm>
        </p:spPr>
        <p:txBody>
          <a:bodyPr>
            <a:normAutofit/>
          </a:bodyPr>
          <a:lstStyle/>
          <a:p>
            <a:pPr marL="285750" indent="-285750" algn="just">
              <a:buFont typeface="Arial" panose="020B0604020202020204" pitchFamily="34" charset="0"/>
              <a:buChar char="•"/>
            </a:pPr>
            <a:r>
              <a:rPr lang="ru-RU" sz="2200" dirty="0" smtClean="0">
                <a:latin typeface="Times New Roman" panose="02020603050405020304" pitchFamily="18" charset="0"/>
                <a:cs typeface="Times New Roman" panose="02020603050405020304" pitchFamily="18" charset="0"/>
              </a:rPr>
              <a:t>Задано </a:t>
            </a:r>
            <a:r>
              <a:rPr lang="ru-RU" sz="2200" dirty="0">
                <a:latin typeface="Times New Roman" panose="02020603050405020304" pitchFamily="18" charset="0"/>
                <a:cs typeface="Times New Roman" panose="02020603050405020304" pitchFamily="18" charset="0"/>
              </a:rPr>
              <a:t>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sz="2200" b="1" dirty="0" smtClean="0">
                <a:latin typeface="Times New Roman" panose="02020603050405020304" pitchFamily="18" charset="0"/>
                <a:cs typeface="Times New Roman" panose="02020603050405020304" pitchFamily="18" charset="0"/>
              </a:rPr>
              <a:t>Цель: </a:t>
            </a:r>
            <a:r>
              <a:rPr lang="ru-RU" sz="2200" dirty="0" smtClean="0">
                <a:latin typeface="Times New Roman" panose="02020603050405020304" pitchFamily="18" charset="0"/>
                <a:cs typeface="Times New Roman" panose="02020603050405020304" pitchFamily="18" charset="0"/>
              </a:rPr>
              <a:t>Требуется </a:t>
            </a:r>
            <a:r>
              <a:rPr lang="ru-RU" sz="2200" dirty="0">
                <a:latin typeface="Times New Roman" panose="02020603050405020304" pitchFamily="18" charset="0"/>
                <a:cs typeface="Times New Roman" panose="02020603050405020304" pitchFamily="18" charset="0"/>
              </a:rPr>
              <a:t>построить график посещения </a:t>
            </a:r>
            <a:r>
              <a:rPr lang="ru-RU" sz="2200" dirty="0" smtClean="0">
                <a:latin typeface="Times New Roman" panose="02020603050405020304" pitchFamily="18" charset="0"/>
                <a:cs typeface="Times New Roman" panose="02020603050405020304" pitchFamily="18" charset="0"/>
              </a:rPr>
              <a:t>объектов </a:t>
            </a:r>
            <a:r>
              <a:rPr lang="ru-RU" sz="2200" dirty="0">
                <a:latin typeface="Times New Roman" panose="02020603050405020304" pitchFamily="18" charset="0"/>
                <a:cs typeface="Times New Roman" panose="02020603050405020304" pitchFamily="18" charset="0"/>
              </a:rPr>
              <a:t>для каждой </a:t>
            </a:r>
            <a:r>
              <a:rPr lang="ru-RU" sz="2200" dirty="0" smtClean="0">
                <a:latin typeface="Times New Roman" panose="02020603050405020304" pitchFamily="18" charset="0"/>
                <a:cs typeface="Times New Roman" panose="02020603050405020304" pitchFamily="18" charset="0"/>
              </a:rPr>
              <a:t>буровой установки </a:t>
            </a:r>
            <a:r>
              <a:rPr lang="ru-RU" sz="2200" dirty="0">
                <a:latin typeface="Times New Roman" panose="02020603050405020304" pitchFamily="18" charset="0"/>
                <a:cs typeface="Times New Roman" panose="02020603050405020304" pitchFamily="18" charset="0"/>
              </a:rPr>
              <a:t>и минимизировать суммарные расходы</a:t>
            </a:r>
            <a:r>
              <a:rPr lang="ru-RU" sz="22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9757778" y="3341263"/>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8759692" y="2756864"/>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9282330" y="3246430"/>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8835424" y="3061639"/>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988802" y="2819427"/>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9133122" y="2448595"/>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9442782" y="2835387"/>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flipV="1">
            <a:off x="9400387" y="3317879"/>
            <a:ext cx="357391" cy="1841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8940083" y="3173138"/>
            <a:ext cx="342247" cy="14474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8828212" y="2877722"/>
            <a:ext cx="25169" cy="2030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8876663" y="2561666"/>
            <a:ext cx="275167" cy="2128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9260868" y="2514831"/>
            <a:ext cx="200214" cy="3412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9549445" y="2838475"/>
            <a:ext cx="461430" cy="176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9757778" y="2930448"/>
            <a:ext cx="253097" cy="5715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8452808" y="2114478"/>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9269130"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8926473" y="3516035"/>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8495378"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8876663" y="4180503"/>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9405847" y="403723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10036791" y="3895880"/>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9370223" y="3502037"/>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9044911" y="3576325"/>
            <a:ext cx="224219" cy="2627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8896732" y="3192268"/>
            <a:ext cx="47086" cy="34142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8554597" y="3192268"/>
            <a:ext cx="342135" cy="5865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8554597" y="3899351"/>
            <a:ext cx="322066" cy="3414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8995101" y="4140152"/>
            <a:ext cx="428091" cy="10064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9524285" y="3956170"/>
            <a:ext cx="512506" cy="141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9757778" y="3502037"/>
            <a:ext cx="296358" cy="4115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10391231"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1193682"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663295" y="44238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1081564" y="3707123"/>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861341" y="284582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10544050" y="263155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581692" y="37429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10534303" y="408979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H="1" flipV="1">
            <a:off x="10408576" y="3064109"/>
            <a:ext cx="102829" cy="437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10509669" y="2948742"/>
            <a:ext cx="369017" cy="727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10603269" y="2752131"/>
            <a:ext cx="275417" cy="1113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a:off x="10139527" y="2691841"/>
            <a:ext cx="404523" cy="1926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10117454" y="2380647"/>
            <a:ext cx="615514" cy="457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10834061" y="2338016"/>
            <a:ext cx="359621" cy="683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1140783" y="3081768"/>
            <a:ext cx="112118" cy="6253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764388" y="3827703"/>
            <a:ext cx="376395" cy="6137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10715623" y="2277726"/>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10652741" y="4150089"/>
            <a:ext cx="27899" cy="3766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10155229" y="3956170"/>
            <a:ext cx="379074" cy="1939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10155229" y="3803237"/>
            <a:ext cx="426463" cy="1529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10511405" y="3502037"/>
            <a:ext cx="70287" cy="301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1067142" y="234558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8402449" y="442049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a:t>
                </a:r>
                <a:r>
                  <a:rPr lang="ru-RU" dirty="0">
                    <a:latin typeface="Times New Roman" panose="02020603050405020304" pitchFamily="18" charset="0"/>
                    <a:cs typeface="Times New Roman" panose="02020603050405020304" pitchFamily="18" charset="0"/>
                  </a:rPr>
                  <a:t>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целые положительные числа, задают </a:t>
                </a:r>
                <a:r>
                  <a:rPr lang="ru-RU" dirty="0" smtClean="0">
                    <a:latin typeface="Times New Roman" panose="02020603050405020304" pitchFamily="18" charset="0"/>
                    <a:cs typeface="Times New Roman" panose="02020603050405020304" pitchFamily="18" charset="0"/>
                  </a:rPr>
                  <a:t>число рабочих дней, необходимое одной БУ для выполнения всех изыскательных </a:t>
                </a:r>
                <a:r>
                  <a:rPr lang="ru-RU" dirty="0" smtClean="0">
                    <a:latin typeface="Times New Roman" panose="02020603050405020304" pitchFamily="18" charset="0"/>
                    <a:cs typeface="Times New Roman" panose="02020603050405020304" pitchFamily="18" charset="0"/>
                  </a:rPr>
                  <a:t>работ</a:t>
                </a:r>
              </a:p>
              <a:p>
                <a:pPr marL="285750" indent="-285750">
                  <a:buFont typeface="Arial" panose="020B0604020202020204" pitchFamily="34" charset="0"/>
                  <a:buChar char="•"/>
                </a:pPr>
                <a14:m>
                  <m:oMath xmlns:m="http://schemas.openxmlformats.org/officeDocument/2006/math">
                    <m:sSub>
                      <m:sSubPr>
                        <m:ctrlPr>
                          <a:rPr lang="ru-RU"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𝑘</m:t>
                        </m:r>
                      </m:e>
                      <m:sub>
                        <m:r>
                          <a:rPr lang="en-US" b="0" i="1" smtClean="0">
                            <a:latin typeface="Cambria Math" panose="02040503050406030204" pitchFamily="18" charset="0"/>
                            <a:cs typeface="Times New Roman" panose="02020603050405020304" pitchFamily="18" charset="0"/>
                          </a:rPr>
                          <m:t>𝑖</m:t>
                        </m:r>
                      </m:sub>
                    </m:sSub>
                  </m:oMath>
                </a14:m>
                <a:r>
                  <a:rPr lang="en-US"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целые положительные числа, задают число скважин на каждом объекте</a:t>
                </a:r>
                <a:endParaRPr lang="ru-RU" dirty="0" smtClean="0">
                  <a:latin typeface="Times New Roman" panose="02020603050405020304" pitchFamily="18" charset="0"/>
                  <a:cs typeface="Times New Roman" panose="02020603050405020304" pitchFamily="18" charset="0"/>
                </a:endParaRP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3"/>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Объект 3"/>
              <p:cNvSpPr>
                <a:spLocks noGrp="1"/>
              </p:cNvSpPr>
              <p:nvPr>
                <p:ph idx="1"/>
              </p:nvPr>
            </p:nvSpPr>
            <p:spPr/>
            <p:txBody>
              <a:bodyPr>
                <a:normAutofit fontScale="92500" lnSpcReduction="2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a:t>
                </a:r>
                <a:r>
                  <a:rPr lang="ru-RU" dirty="0" smtClean="0">
                    <a:latin typeface="Times New Roman" panose="02020603050405020304" pitchFamily="18" charset="0"/>
                    <a:cs typeface="Times New Roman" panose="02020603050405020304" pitchFamily="18" charset="0"/>
                  </a:rPr>
                  <a:t>улучшения</a:t>
                </a:r>
                <a:endParaRPr lang="en-US" dirty="0" smtClean="0">
                  <a:latin typeface="Times New Roman" panose="02020603050405020304" pitchFamily="18" charset="0"/>
                  <a:cs typeface="Times New Roman" panose="02020603050405020304" pitchFamily="18" charset="0"/>
                </a:endParaRP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После оператора локального улучшения, применить оператор </a:t>
                </a:r>
                <a:r>
                  <a:rPr lang="en-US" dirty="0" smtClean="0">
                    <a:latin typeface="Times New Roman" panose="02020603050405020304" pitchFamily="18" charset="0"/>
                    <a:cs typeface="Times New Roman" panose="02020603050405020304" pitchFamily="18" charset="0"/>
                  </a:rPr>
                  <a:t>Help</a:t>
                </a:r>
                <a:endParaRPr lang="ru-RU" dirty="0" smtClean="0">
                  <a:latin typeface="Times New Roman" panose="02020603050405020304" pitchFamily="18" charset="0"/>
                  <a:cs typeface="Times New Roman" panose="02020603050405020304" pitchFamily="18" charset="0"/>
                </a:endParaRP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Добавить </a:t>
                </a:r>
                <a:r>
                  <a:rPr lang="ru-RU" dirty="0">
                    <a:latin typeface="Times New Roman" panose="02020603050405020304" pitchFamily="18" charset="0"/>
                    <a:cs typeface="Times New Roman" panose="02020603050405020304" pitchFamily="18" charset="0"/>
                  </a:rPr>
                  <a:t>новое решение в </a:t>
                </a:r>
                <a:r>
                  <a:rPr lang="ru-RU" dirty="0" smtClean="0">
                    <a:latin typeface="Times New Roman" panose="02020603050405020304" pitchFamily="18" charset="0"/>
                    <a:cs typeface="Times New Roman" panose="02020603050405020304" pitchFamily="18" charset="0"/>
                  </a:rPr>
                  <a:t>популяцию </a:t>
                </a:r>
                <a:r>
                  <a:rPr lang="ru-RU" dirty="0">
                    <a:latin typeface="Times New Roman" panose="02020603050405020304" pitchFamily="18" charset="0"/>
                    <a:cs typeface="Times New Roman" panose="02020603050405020304" pitchFamily="18" charset="0"/>
                  </a:rPr>
                  <a:t>и </a:t>
                </a:r>
                <a:r>
                  <a:rPr lang="ru-RU" dirty="0" smtClean="0">
                    <a:latin typeface="Times New Roman" panose="02020603050405020304" pitchFamily="18" charset="0"/>
                    <a:cs typeface="Times New Roman" panose="02020603050405020304" pitchFamily="18" charset="0"/>
                  </a:rPr>
                  <a:t>удалить </a:t>
                </a:r>
                <a:r>
                  <a:rPr lang="ru-RU" dirty="0">
                    <a:latin typeface="Times New Roman" panose="02020603050405020304" pitchFamily="18" charset="0"/>
                    <a:cs typeface="Times New Roman" panose="02020603050405020304" pitchFamily="18" charset="0"/>
                  </a:rPr>
                  <a:t>наихудшее решение</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782" r="-754"/>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случайное ребро.</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любое, 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конец ребра из двух выбранных решений. </a:t>
            </a: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r>
                  <a:rPr lang="en-US" dirty="0" smtClean="0"/>
                  <a:t>Relocate - </a:t>
                </a:r>
                <a:r>
                  <a:rPr lang="ru-RU" dirty="0" smtClean="0"/>
                  <a:t>переставляет любой объект </a:t>
                </a:r>
                <a:r>
                  <a:rPr lang="ru-RU" dirty="0"/>
                  <a:t>к</a:t>
                </a:r>
                <a:r>
                  <a:rPr lang="ru-RU" dirty="0" smtClean="0"/>
                  <a:t> каждому объекту. </a:t>
                </a:r>
              </a:p>
              <a:p>
                <a:pPr marL="0" indent="0">
                  <a:buNone/>
                </a:pPr>
                <a:r>
                  <a:rPr lang="ru-RU" dirty="0"/>
                  <a:t> </a:t>
                </a:r>
                <a:r>
                  <a:rPr lang="ru-RU" dirty="0" smtClean="0"/>
                  <a:t>  Мощность – О(</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ru-RU" dirty="0" smtClean="0"/>
                  <a:t>)</a:t>
                </a:r>
              </a:p>
              <a:p>
                <a:endParaRPr lang="en-US" dirty="0" smtClean="0"/>
              </a:p>
              <a:p>
                <a:r>
                  <a:rPr lang="en-US" dirty="0" smtClean="0"/>
                  <a:t>2-Opt</a:t>
                </a:r>
                <a:r>
                  <a:rPr lang="ru-RU" dirty="0" smtClean="0"/>
                  <a:t>* </a:t>
                </a:r>
                <a:r>
                  <a:rPr lang="en-US" dirty="0" smtClean="0"/>
                  <a:t>– </a:t>
                </a:r>
                <a:r>
                  <a:rPr lang="ru-RU" dirty="0" smtClean="0"/>
                  <a:t>процедура обмена частями маршрута. </a:t>
                </a:r>
              </a:p>
              <a:p>
                <a:pPr marL="0" indent="0">
                  <a:buNone/>
                </a:pPr>
                <a:r>
                  <a:rPr lang="ru-RU" dirty="0"/>
                  <a:t> </a:t>
                </a:r>
                <a:r>
                  <a:rPr lang="ru-RU" dirty="0" smtClean="0"/>
                  <a:t>  Мощность </a:t>
                </a:r>
                <a:r>
                  <a:rPr lang="ru-RU" dirty="0"/>
                  <a:t>– О(</a:t>
                </a:r>
                <a14:m>
                  <m:oMath xmlns:m="http://schemas.openxmlformats.org/officeDocument/2006/math">
                    <m:sSup>
                      <m:sSupPr>
                        <m:ctrlPr>
                          <a:rPr lang="ru-RU"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ru-RU" dirty="0"/>
                  <a:t>)</a:t>
                </a:r>
                <a:endParaRPr lang="en-US" dirty="0"/>
              </a:p>
              <a:p>
                <a:endParaRPr lang="en-US" dirty="0" smtClean="0"/>
              </a:p>
              <a:p>
                <a:endParaRPr lang="en-US" dirty="0" smtClean="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6506</TotalTime>
  <Words>1356</Words>
  <Application>Microsoft Office PowerPoint</Application>
  <PresentationFormat>Широкоэкранный</PresentationFormat>
  <Paragraphs>328</Paragraphs>
  <Slides>15</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Help</vt:lpstr>
      <vt:lpstr>Временные результаты</vt:lpstr>
      <vt:lpstr>Результаты</vt:lpstr>
      <vt:lpstr>Дальнейшие исследования.</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125</cp:revision>
  <dcterms:created xsi:type="dcterms:W3CDTF">2019-12-15T07:49:09Z</dcterms:created>
  <dcterms:modified xsi:type="dcterms:W3CDTF">2020-05-03T16:30:20Z</dcterms:modified>
</cp:coreProperties>
</file>