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6"/>
  </p:notesMasterIdLst>
  <p:sldIdLst>
    <p:sldId id="256" r:id="rId2"/>
    <p:sldId id="291" r:id="rId3"/>
    <p:sldId id="292" r:id="rId4"/>
    <p:sldId id="297" r:id="rId5"/>
    <p:sldId id="296" r:id="rId6"/>
    <p:sldId id="287" r:id="rId7"/>
    <p:sldId id="289" r:id="rId8"/>
    <p:sldId id="299" r:id="rId9"/>
    <p:sldId id="300" r:id="rId10"/>
    <p:sldId id="303" r:id="rId11"/>
    <p:sldId id="301" r:id="rId12"/>
    <p:sldId id="302" r:id="rId13"/>
    <p:sldId id="283" r:id="rId14"/>
    <p:sldId id="273"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64"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23/05/2020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4.5)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p>
          <a:p>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Как известно 2опт плохо применим для задач</a:t>
            </a:r>
            <a:r>
              <a:rPr lang="ru-RU" baseline="0" dirty="0" smtClean="0"/>
              <a:t> с временными окнами. Поэтому используется гибридный вариант, который отличается только в реализации, а конкретно, в создании дубликата депо. Таким образом у каждого маршрута есть свое депо</a:t>
            </a:r>
          </a:p>
          <a:p>
            <a:r>
              <a:rPr lang="ru-RU" dirty="0" smtClean="0"/>
              <a:t>Берем</a:t>
            </a:r>
            <a:r>
              <a:rPr lang="ru-RU" baseline="0" dirty="0" smtClean="0"/>
              <a:t> два маршрута и разрываем их а  потом склеиваем их но по другому</a:t>
            </a:r>
            <a:endParaRPr lang="en-US" baseline="0" dirty="0" smtClean="0"/>
          </a:p>
          <a:p>
            <a:r>
              <a:rPr lang="en-US" baseline="0" dirty="0" smtClean="0"/>
              <a:t>3) </a:t>
            </a:r>
            <a:r>
              <a:rPr lang="ru-RU" baseline="0" dirty="0" smtClean="0"/>
              <a:t>Меняем местами две выбранные </a:t>
            </a:r>
            <a:r>
              <a:rPr lang="ru-RU" baseline="0" dirty="0" err="1" smtClean="0"/>
              <a:t>подполедовательности</a:t>
            </a:r>
            <a:r>
              <a:rPr lang="ru-RU" baseline="0" dirty="0" smtClean="0"/>
              <a:t>. Они могут быть разной длины, и находится в одном маршруте</a:t>
            </a:r>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делом ищем объект</a:t>
            </a:r>
            <a:r>
              <a:rPr lang="ru-RU" baseline="0" dirty="0" smtClean="0"/>
              <a:t> который не успевает уложится в срок. Подсчитывает сколько скважин на этом объекте не укладываются во временное окно. Далее по одной скважине пытаемся отдать в каждый маршрут в каждое место, и выбирая при этом самую лучшую комбинацию. Если такой нет, то останавливается и возвращаем изначальное решение</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376606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13</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23/05/2020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23/05/2020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23/05/2020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23/05/2020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23/05/2020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23/05/2020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Help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Процедура, которая ищет объект не укладывающийся по времени. И раздает скважины в другие маршруты. </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10</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696078386"/>
              </p:ext>
            </p:extLst>
          </p:nvPr>
        </p:nvGraphicFramePr>
        <p:xfrm>
          <a:off x="838204" y="3261649"/>
          <a:ext cx="10515596" cy="741680"/>
        </p:xfrm>
        <a:graphic>
          <a:graphicData uri="http://schemas.openxmlformats.org/drawingml/2006/table">
            <a:tbl>
              <a:tblPr firstRow="1" bandRow="1">
                <a:tableStyleId>{5C22544A-7EE6-4342-B048-85BDC9FD1C3A}</a:tableStyleId>
              </a:tblPr>
              <a:tblGrid>
                <a:gridCol w="1245239">
                  <a:extLst>
                    <a:ext uri="{9D8B030D-6E8A-4147-A177-3AD203B41FA5}">
                      <a16:colId xmlns:a16="http://schemas.microsoft.com/office/drawing/2014/main" val="858573147"/>
                    </a:ext>
                  </a:extLst>
                </a:gridCol>
                <a:gridCol w="578734">
                  <a:extLst>
                    <a:ext uri="{9D8B030D-6E8A-4147-A177-3AD203B41FA5}">
                      <a16:colId xmlns:a16="http://schemas.microsoft.com/office/drawing/2014/main" val="605955895"/>
                    </a:ext>
                  </a:extLst>
                </a:gridCol>
                <a:gridCol w="844952">
                  <a:extLst>
                    <a:ext uri="{9D8B030D-6E8A-4147-A177-3AD203B41FA5}">
                      <a16:colId xmlns:a16="http://schemas.microsoft.com/office/drawing/2014/main" val="372090249"/>
                    </a:ext>
                  </a:extLst>
                </a:gridCol>
                <a:gridCol w="787079">
                  <a:extLst>
                    <a:ext uri="{9D8B030D-6E8A-4147-A177-3AD203B41FA5}">
                      <a16:colId xmlns:a16="http://schemas.microsoft.com/office/drawing/2014/main" val="1728144953"/>
                    </a:ext>
                  </a:extLst>
                </a:gridCol>
                <a:gridCol w="821802">
                  <a:extLst>
                    <a:ext uri="{9D8B030D-6E8A-4147-A177-3AD203B41FA5}">
                      <a16:colId xmlns:a16="http://schemas.microsoft.com/office/drawing/2014/main" val="643390752"/>
                    </a:ext>
                  </a:extLst>
                </a:gridCol>
                <a:gridCol w="798653">
                  <a:extLst>
                    <a:ext uri="{9D8B030D-6E8A-4147-A177-3AD203B41FA5}">
                      <a16:colId xmlns:a16="http://schemas.microsoft.com/office/drawing/2014/main" val="3816706010"/>
                    </a:ext>
                  </a:extLst>
                </a:gridCol>
                <a:gridCol w="833378">
                  <a:extLst>
                    <a:ext uri="{9D8B030D-6E8A-4147-A177-3AD203B41FA5}">
                      <a16:colId xmlns:a16="http://schemas.microsoft.com/office/drawing/2014/main" val="509824815"/>
                    </a:ext>
                  </a:extLst>
                </a:gridCol>
                <a:gridCol w="821802">
                  <a:extLst>
                    <a:ext uri="{9D8B030D-6E8A-4147-A177-3AD203B41FA5}">
                      <a16:colId xmlns:a16="http://schemas.microsoft.com/office/drawing/2014/main" val="325495327"/>
                    </a:ext>
                  </a:extLst>
                </a:gridCol>
                <a:gridCol w="798653">
                  <a:extLst>
                    <a:ext uri="{9D8B030D-6E8A-4147-A177-3AD203B41FA5}">
                      <a16:colId xmlns:a16="http://schemas.microsoft.com/office/drawing/2014/main" val="4089923321"/>
                    </a:ext>
                  </a:extLst>
                </a:gridCol>
                <a:gridCol w="821803">
                  <a:extLst>
                    <a:ext uri="{9D8B030D-6E8A-4147-A177-3AD203B41FA5}">
                      <a16:colId xmlns:a16="http://schemas.microsoft.com/office/drawing/2014/main" val="3790351163"/>
                    </a:ext>
                  </a:extLst>
                </a:gridCol>
                <a:gridCol w="821802">
                  <a:extLst>
                    <a:ext uri="{9D8B030D-6E8A-4147-A177-3AD203B41FA5}">
                      <a16:colId xmlns:a16="http://schemas.microsoft.com/office/drawing/2014/main" val="1485846303"/>
                    </a:ext>
                  </a:extLst>
                </a:gridCol>
                <a:gridCol w="798653">
                  <a:extLst>
                    <a:ext uri="{9D8B030D-6E8A-4147-A177-3AD203B41FA5}">
                      <a16:colId xmlns:a16="http://schemas.microsoft.com/office/drawing/2014/main" val="1310456824"/>
                    </a:ext>
                  </a:extLst>
                </a:gridCol>
                <a:gridCol w="543046">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tc>
                <a:tc>
                  <a:txBody>
                    <a:bodyPr/>
                    <a:lstStyle/>
                    <a:p>
                      <a:r>
                        <a:rPr lang="ru-RU" sz="1600" dirty="0" smtClean="0"/>
                        <a:t>9</a:t>
                      </a:r>
                      <a:endParaRPr lang="ru-RU" sz="1600" dirty="0"/>
                    </a:p>
                  </a:txBody>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2</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421200619"/>
              </p:ext>
            </p:extLst>
          </p:nvPr>
        </p:nvGraphicFramePr>
        <p:xfrm>
          <a:off x="838204" y="4719306"/>
          <a:ext cx="10515598" cy="741680"/>
        </p:xfrm>
        <a:graphic>
          <a:graphicData uri="http://schemas.openxmlformats.org/drawingml/2006/table">
            <a:tbl>
              <a:tblPr firstRow="1" bandRow="1">
                <a:tableStyleId>{5C22544A-7EE6-4342-B048-85BDC9FD1C3A}</a:tableStyleId>
              </a:tblPr>
              <a:tblGrid>
                <a:gridCol w="1158525">
                  <a:extLst>
                    <a:ext uri="{9D8B030D-6E8A-4147-A177-3AD203B41FA5}">
                      <a16:colId xmlns:a16="http://schemas.microsoft.com/office/drawing/2014/main" val="858573147"/>
                    </a:ext>
                  </a:extLst>
                </a:gridCol>
                <a:gridCol w="538433">
                  <a:extLst>
                    <a:ext uri="{9D8B030D-6E8A-4147-A177-3AD203B41FA5}">
                      <a16:colId xmlns:a16="http://schemas.microsoft.com/office/drawing/2014/main" val="605955895"/>
                    </a:ext>
                  </a:extLst>
                </a:gridCol>
                <a:gridCol w="786112">
                  <a:extLst>
                    <a:ext uri="{9D8B030D-6E8A-4147-A177-3AD203B41FA5}">
                      <a16:colId xmlns:a16="http://schemas.microsoft.com/office/drawing/2014/main" val="372090249"/>
                    </a:ext>
                  </a:extLst>
                </a:gridCol>
                <a:gridCol w="732270">
                  <a:extLst>
                    <a:ext uri="{9D8B030D-6E8A-4147-A177-3AD203B41FA5}">
                      <a16:colId xmlns:a16="http://schemas.microsoft.com/office/drawing/2014/main" val="1728144953"/>
                    </a:ext>
                  </a:extLst>
                </a:gridCol>
                <a:gridCol w="732270">
                  <a:extLst>
                    <a:ext uri="{9D8B030D-6E8A-4147-A177-3AD203B41FA5}">
                      <a16:colId xmlns:a16="http://schemas.microsoft.com/office/drawing/2014/main" val="3468089858"/>
                    </a:ext>
                  </a:extLst>
                </a:gridCol>
                <a:gridCol w="764575">
                  <a:extLst>
                    <a:ext uri="{9D8B030D-6E8A-4147-A177-3AD203B41FA5}">
                      <a16:colId xmlns:a16="http://schemas.microsoft.com/office/drawing/2014/main" val="643390752"/>
                    </a:ext>
                  </a:extLst>
                </a:gridCol>
                <a:gridCol w="743038">
                  <a:extLst>
                    <a:ext uri="{9D8B030D-6E8A-4147-A177-3AD203B41FA5}">
                      <a16:colId xmlns:a16="http://schemas.microsoft.com/office/drawing/2014/main" val="3816706010"/>
                    </a:ext>
                  </a:extLst>
                </a:gridCol>
                <a:gridCol w="775344">
                  <a:extLst>
                    <a:ext uri="{9D8B030D-6E8A-4147-A177-3AD203B41FA5}">
                      <a16:colId xmlns:a16="http://schemas.microsoft.com/office/drawing/2014/main" val="509824815"/>
                    </a:ext>
                  </a:extLst>
                </a:gridCol>
                <a:gridCol w="764575">
                  <a:extLst>
                    <a:ext uri="{9D8B030D-6E8A-4147-A177-3AD203B41FA5}">
                      <a16:colId xmlns:a16="http://schemas.microsoft.com/office/drawing/2014/main" val="325495327"/>
                    </a:ext>
                  </a:extLst>
                </a:gridCol>
                <a:gridCol w="743038">
                  <a:extLst>
                    <a:ext uri="{9D8B030D-6E8A-4147-A177-3AD203B41FA5}">
                      <a16:colId xmlns:a16="http://schemas.microsoft.com/office/drawing/2014/main" val="4089923321"/>
                    </a:ext>
                  </a:extLst>
                </a:gridCol>
                <a:gridCol w="764575">
                  <a:extLst>
                    <a:ext uri="{9D8B030D-6E8A-4147-A177-3AD203B41FA5}">
                      <a16:colId xmlns:a16="http://schemas.microsoft.com/office/drawing/2014/main" val="3790351163"/>
                    </a:ext>
                  </a:extLst>
                </a:gridCol>
                <a:gridCol w="764575">
                  <a:extLst>
                    <a:ext uri="{9D8B030D-6E8A-4147-A177-3AD203B41FA5}">
                      <a16:colId xmlns:a16="http://schemas.microsoft.com/office/drawing/2014/main" val="1485846303"/>
                    </a:ext>
                  </a:extLst>
                </a:gridCol>
                <a:gridCol w="743038">
                  <a:extLst>
                    <a:ext uri="{9D8B030D-6E8A-4147-A177-3AD203B41FA5}">
                      <a16:colId xmlns:a16="http://schemas.microsoft.com/office/drawing/2014/main" val="1310456824"/>
                    </a:ext>
                  </a:extLst>
                </a:gridCol>
                <a:gridCol w="505230">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9</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tc>
                <a:tc>
                  <a:txBody>
                    <a:bodyPr/>
                    <a:lstStyle/>
                    <a:p>
                      <a:r>
                        <a:rPr lang="ru-RU" sz="1600" dirty="0" smtClean="0"/>
                        <a:t>6</a:t>
                      </a:r>
                      <a:endParaRPr lang="ru-RU" sz="1600" dirty="0"/>
                    </a:p>
                  </a:txBody>
                  <a:tcPr/>
                </a:tc>
                <a:tc>
                  <a:txBody>
                    <a:bodyPr/>
                    <a:lstStyle/>
                    <a:p>
                      <a:r>
                        <a:rPr lang="ru-RU" sz="1600" dirty="0" smtClean="0"/>
                        <a:t>7</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spTree>
    <p:extLst>
      <p:ext uri="{BB962C8B-B14F-4D97-AF65-F5344CB8AC3E}">
        <p14:creationId xmlns:p14="http://schemas.microsoft.com/office/powerpoint/2010/main" val="1045770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Временные 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3434450183"/>
              </p:ext>
            </p:extLst>
          </p:nvPr>
        </p:nvGraphicFramePr>
        <p:xfrm>
          <a:off x="838200" y="1586516"/>
          <a:ext cx="10515600" cy="3668389"/>
        </p:xfrm>
        <a:graphic>
          <a:graphicData uri="http://schemas.openxmlformats.org/drawingml/2006/table">
            <a:tbl>
              <a:tblPr>
                <a:tableStyleId>{6E25E649-3F16-4E02-A733-19D2CDBF48F0}</a:tableStyleId>
              </a:tblPr>
              <a:tblGrid>
                <a:gridCol w="897083">
                  <a:extLst>
                    <a:ext uri="{9D8B030D-6E8A-4147-A177-3AD203B41FA5}">
                      <a16:colId xmlns:a16="http://schemas.microsoft.com/office/drawing/2014/main" val="3161760643"/>
                    </a:ext>
                  </a:extLst>
                </a:gridCol>
                <a:gridCol w="1065459">
                  <a:extLst>
                    <a:ext uri="{9D8B030D-6E8A-4147-A177-3AD203B41FA5}">
                      <a16:colId xmlns:a16="http://schemas.microsoft.com/office/drawing/2014/main" val="2123325166"/>
                    </a:ext>
                  </a:extLst>
                </a:gridCol>
                <a:gridCol w="849301">
                  <a:extLst>
                    <a:ext uri="{9D8B030D-6E8A-4147-A177-3AD203B41FA5}">
                      <a16:colId xmlns:a16="http://schemas.microsoft.com/office/drawing/2014/main" val="981787748"/>
                    </a:ext>
                  </a:extLst>
                </a:gridCol>
                <a:gridCol w="864084">
                  <a:extLst>
                    <a:ext uri="{9D8B030D-6E8A-4147-A177-3AD203B41FA5}">
                      <a16:colId xmlns:a16="http://schemas.microsoft.com/office/drawing/2014/main" val="3599218421"/>
                    </a:ext>
                  </a:extLst>
                </a:gridCol>
                <a:gridCol w="902825">
                  <a:extLst>
                    <a:ext uri="{9D8B030D-6E8A-4147-A177-3AD203B41FA5}">
                      <a16:colId xmlns:a16="http://schemas.microsoft.com/office/drawing/2014/main" val="2498169663"/>
                    </a:ext>
                  </a:extLst>
                </a:gridCol>
                <a:gridCol w="918589">
                  <a:extLst>
                    <a:ext uri="{9D8B030D-6E8A-4147-A177-3AD203B41FA5}">
                      <a16:colId xmlns:a16="http://schemas.microsoft.com/office/drawing/2014/main" val="603196056"/>
                    </a:ext>
                  </a:extLst>
                </a:gridCol>
                <a:gridCol w="1355973">
                  <a:extLst>
                    <a:ext uri="{9D8B030D-6E8A-4147-A177-3AD203B41FA5}">
                      <a16:colId xmlns:a16="http://schemas.microsoft.com/office/drawing/2014/main" val="1050193536"/>
                    </a:ext>
                  </a:extLst>
                </a:gridCol>
                <a:gridCol w="1274846">
                  <a:extLst>
                    <a:ext uri="{9D8B030D-6E8A-4147-A177-3AD203B41FA5}">
                      <a16:colId xmlns:a16="http://schemas.microsoft.com/office/drawing/2014/main" val="287147565"/>
                    </a:ext>
                  </a:extLst>
                </a:gridCol>
                <a:gridCol w="1298026">
                  <a:extLst>
                    <a:ext uri="{9D8B030D-6E8A-4147-A177-3AD203B41FA5}">
                      <a16:colId xmlns:a16="http://schemas.microsoft.com/office/drawing/2014/main" val="2882033853"/>
                    </a:ext>
                  </a:extLst>
                </a:gridCol>
                <a:gridCol w="1089414">
                  <a:extLst>
                    <a:ext uri="{9D8B030D-6E8A-4147-A177-3AD203B41FA5}">
                      <a16:colId xmlns:a16="http://schemas.microsoft.com/office/drawing/2014/main" val="1815638783"/>
                    </a:ext>
                  </a:extLst>
                </a:gridCol>
              </a:tblGrid>
              <a:tr h="559295">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u="none" strike="noStrike" dirty="0" smtClean="0">
                          <a:effectLst/>
                          <a:latin typeface="Times New Roman" panose="02020603050405020304" pitchFamily="18" charset="0"/>
                          <a:cs typeface="Times New Roman" panose="02020603050405020304" pitchFamily="18" charset="0"/>
                        </a:rPr>
                        <a:t>Local Search</a:t>
                      </a:r>
                      <a:endParaRPr lang="en-US" sz="1400" b="1"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dirty="0"/>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ru-RU" dirty="0"/>
                    </a:p>
                  </a:txBody>
                  <a:tcPr marL="9525" marR="9525" marT="9525" marB="0" anchor="ctr">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effectLst/>
                          <a:latin typeface="Times New Roman" panose="02020603050405020304" pitchFamily="18" charset="0"/>
                          <a:cs typeface="Times New Roman" panose="02020603050405020304" pitchFamily="18" charset="0"/>
                        </a:rPr>
                        <a:t>Crossover</a:t>
                      </a:r>
                      <a:endParaRPr lang="en-US" sz="1400" b="1"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241915229"/>
                  </a:ext>
                </a:extLst>
              </a:tr>
              <a:tr h="464044">
                <a:tc grid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Start population</a:t>
                      </a:r>
                      <a:endParaRPr lang="en-US" sz="1400" b="0"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Evolutionary step</a:t>
                      </a: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dirty="0"/>
                    </a:p>
                  </a:txBody>
                  <a:tcPr marL="9525" marR="9525" marT="9525" marB="0" anchor="ctr"/>
                </a:tc>
                <a:tc hMerge="1">
                  <a:txBody>
                    <a:bodyPr/>
                    <a:lstStyle/>
                    <a:p>
                      <a:endParaRPr lang="ru-RU"/>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u="none" strike="noStrike" dirty="0" smtClean="0">
                          <a:effectLst/>
                          <a:latin typeface="Times New Roman" panose="02020603050405020304" pitchFamily="18" charset="0"/>
                          <a:cs typeface="Times New Roman" panose="02020603050405020304" pitchFamily="18" charset="0"/>
                        </a:rPr>
                        <a:t>Evolutionary step</a:t>
                      </a:r>
                      <a:endParaRPr lang="en-US" sz="1400" b="0" i="0" u="none" strike="noStrike" dirty="0" smtClean="0">
                        <a:solidFill>
                          <a:srgbClr val="222222"/>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70167767"/>
                  </a:ext>
                </a:extLst>
              </a:tr>
              <a:tr h="537314">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obj</a:t>
                      </a:r>
                      <a:r>
                        <a:rPr lang="en-US" sz="1400" u="none" strike="noStrike" dirty="0">
                          <a:effectLst/>
                          <a:latin typeface="Times New Roman" panose="02020603050405020304" pitchFamily="18" charset="0"/>
                          <a:cs typeface="Times New Roman" panose="02020603050405020304" pitchFamily="18" charset="0"/>
                        </a:rPr>
                        <a:t>       car</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Relocate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2-Opt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Help</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Exchange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u="none" strike="noStrike" dirty="0">
                          <a:effectLst/>
                          <a:latin typeface="Times New Roman" panose="02020603050405020304" pitchFamily="18" charset="0"/>
                          <a:cs typeface="Times New Roman" panose="02020603050405020304" pitchFamily="18" charset="0"/>
                        </a:rPr>
                        <a:t>AEX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HGreX</a:t>
                      </a:r>
                      <a:r>
                        <a:rPr lang="en-US" sz="1400" u="none" strike="noStrike" dirty="0">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HRndX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latin typeface="Times New Roman" panose="02020603050405020304" pitchFamily="18" charset="0"/>
                          <a:cs typeface="Times New Roman" panose="02020603050405020304" pitchFamily="18" charset="0"/>
                        </a:rPr>
                        <a:t>HProX</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558652"/>
                  </a:ext>
                </a:extLst>
              </a:tr>
              <a:tr h="559295">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5</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0.75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0.75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0.36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0.124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0.269 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0.0007979</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0.000775</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0.0007627</a:t>
                      </a:r>
                      <a:r>
                        <a:rPr lang="en-US" sz="1400" b="0" i="0" u="none" strike="noStrike" baseline="0"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chemeClr val="dk1"/>
                          </a:solidFill>
                          <a:effectLst/>
                          <a:latin typeface="Times New Roman" panose="02020603050405020304" pitchFamily="18" charset="0"/>
                          <a:cs typeface="Times New Roman" panose="02020603050405020304" pitchFamily="18" charset="0"/>
                        </a:rPr>
                        <a:t>0.0007627</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842786"/>
                  </a:ext>
                </a:extLst>
              </a:tr>
              <a:tr h="525102">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15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3</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3.016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3.016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0.51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2.0039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0.5358 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fontAlgn="ctr"/>
                      <a:r>
                        <a:rPr lang="en-US" sz="1400" u="none" strike="noStrike" dirty="0" smtClean="0">
                          <a:effectLst/>
                          <a:latin typeface="Times New Roman" panose="02020603050405020304" pitchFamily="18" charset="0"/>
                          <a:cs typeface="Times New Roman" panose="02020603050405020304" pitchFamily="18" charset="0"/>
                        </a:rPr>
                        <a:t>0.0019015 </a:t>
                      </a:r>
                      <a:r>
                        <a:rPr lang="en-US" sz="1400" u="none" strike="noStrike" dirty="0">
                          <a:effectLst/>
                          <a:latin typeface="Times New Roman" panose="02020603050405020304" pitchFamily="18" charset="0"/>
                          <a:cs typeface="Times New Roman" panose="02020603050405020304" pitchFamily="18" charset="0"/>
                        </a:rPr>
                        <a:t>sec</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0.003965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0.002885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0.002885</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239839435"/>
                  </a:ext>
                </a:extLst>
              </a:tr>
              <a:tr h="559295">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50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6</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5.224</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b="0" i="0" u="none" strike="noStrike" dirty="0" smtClean="0">
                          <a:solidFill>
                            <a:srgbClr val="000000"/>
                          </a:solidFill>
                          <a:effectLst/>
                          <a:latin typeface="Times New Roman" panose="02020603050405020304" pitchFamily="18" charset="0"/>
                          <a:cs typeface="Times New Roman" panose="02020603050405020304" pitchFamily="18" charset="0"/>
                        </a:rPr>
                        <a:t>5.224</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1.126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10.32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2.337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0.02277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0.038505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0.03219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0.03219 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9353409"/>
                  </a:ext>
                </a:extLst>
              </a:tr>
              <a:tr h="464044">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150    </a:t>
                      </a:r>
                      <a:r>
                        <a:rPr lang="ru-RU" sz="1400" u="none" strike="noStrike" dirty="0" smtClean="0">
                          <a:effectLst/>
                          <a:latin typeface="Times New Roman" panose="02020603050405020304" pitchFamily="18" charset="0"/>
                          <a:cs typeface="Times New Roman" panose="02020603050405020304" pitchFamily="18" charset="0"/>
                        </a:rPr>
                        <a:t> </a:t>
                      </a:r>
                      <a:r>
                        <a:rPr lang="ru-RU" sz="1400" u="none" strike="noStrike" dirty="0">
                          <a:effectLst/>
                          <a:latin typeface="Times New Roman" panose="02020603050405020304" pitchFamily="18" charset="0"/>
                          <a:cs typeface="Times New Roman" panose="02020603050405020304" pitchFamily="18" charset="0"/>
                        </a:rPr>
                        <a:t>12</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b="0" i="0" u="none" strike="noStrike" dirty="0" smtClean="0">
                          <a:solidFill>
                            <a:schemeClr val="dk1"/>
                          </a:solidFill>
                          <a:effectLst/>
                          <a:latin typeface="Times New Roman" panose="02020603050405020304" pitchFamily="18" charset="0"/>
                          <a:cs typeface="Times New Roman" panose="02020603050405020304" pitchFamily="18" charset="0"/>
                        </a:rPr>
                        <a:t>34.501</a:t>
                      </a:r>
                      <a:r>
                        <a:rPr lang="ru-RU" sz="1400" b="0" i="0" u="none" strike="noStrike" baseline="0" dirty="0" smtClean="0">
                          <a:solidFill>
                            <a:schemeClr val="dk1"/>
                          </a:solidFill>
                          <a:effectLst/>
                          <a:latin typeface="Times New Roman" panose="02020603050405020304" pitchFamily="18" charset="0"/>
                          <a:cs typeface="Times New Roman" panose="02020603050405020304" pitchFamily="18" charset="0"/>
                        </a:rPr>
                        <a:t> </a:t>
                      </a:r>
                      <a:r>
                        <a:rPr lang="en-US" sz="1400" b="0" i="0" u="none" strike="noStrike" baseline="0" dirty="0" smtClean="0">
                          <a:solidFill>
                            <a:schemeClr val="dk1"/>
                          </a:solidFill>
                          <a:effectLst/>
                          <a:latin typeface="Times New Roman" panose="02020603050405020304" pitchFamily="18" charset="0"/>
                          <a:cs typeface="Times New Roman" panose="02020603050405020304" pitchFamily="18" charset="0"/>
                        </a:rPr>
                        <a:t>sec</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latin typeface="Times New Roman" panose="02020603050405020304" pitchFamily="18" charset="0"/>
                          <a:cs typeface="Times New Roman" panose="02020603050405020304" pitchFamily="18" charset="0"/>
                        </a:rPr>
                        <a:t>_</a:t>
                      </a:r>
                      <a:endParaRPr lang="ru-RU"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753083"/>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11</a:t>
            </a:fld>
            <a:endParaRPr lang="ru-RU"/>
          </a:p>
        </p:txBody>
      </p:sp>
    </p:spTree>
    <p:extLst>
      <p:ext uri="{BB962C8B-B14F-4D97-AF65-F5344CB8AC3E}">
        <p14:creationId xmlns:p14="http://schemas.microsoft.com/office/powerpoint/2010/main" val="292524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371307357"/>
              </p:ext>
            </p:extLst>
          </p:nvPr>
        </p:nvGraphicFramePr>
        <p:xfrm>
          <a:off x="1273216" y="2141316"/>
          <a:ext cx="10080586" cy="4051139"/>
        </p:xfrm>
        <a:graphic>
          <a:graphicData uri="http://schemas.openxmlformats.org/drawingml/2006/table">
            <a:tbl>
              <a:tblPr>
                <a:tableStyleId>{5C22544A-7EE6-4342-B048-85BDC9FD1C3A}</a:tableStyleId>
              </a:tblPr>
              <a:tblGrid>
                <a:gridCol w="1162130">
                  <a:extLst>
                    <a:ext uri="{9D8B030D-6E8A-4147-A177-3AD203B41FA5}">
                      <a16:colId xmlns:a16="http://schemas.microsoft.com/office/drawing/2014/main" val="934025510"/>
                    </a:ext>
                  </a:extLst>
                </a:gridCol>
                <a:gridCol w="1851971">
                  <a:extLst>
                    <a:ext uri="{9D8B030D-6E8A-4147-A177-3AD203B41FA5}">
                      <a16:colId xmlns:a16="http://schemas.microsoft.com/office/drawing/2014/main" val="793119301"/>
                    </a:ext>
                  </a:extLst>
                </a:gridCol>
                <a:gridCol w="1851971">
                  <a:extLst>
                    <a:ext uri="{9D8B030D-6E8A-4147-A177-3AD203B41FA5}">
                      <a16:colId xmlns:a16="http://schemas.microsoft.com/office/drawing/2014/main" val="1419014391"/>
                    </a:ext>
                  </a:extLst>
                </a:gridCol>
                <a:gridCol w="1615926">
                  <a:extLst>
                    <a:ext uri="{9D8B030D-6E8A-4147-A177-3AD203B41FA5}">
                      <a16:colId xmlns:a16="http://schemas.microsoft.com/office/drawing/2014/main" val="2541429227"/>
                    </a:ext>
                  </a:extLst>
                </a:gridCol>
                <a:gridCol w="1100205">
                  <a:extLst>
                    <a:ext uri="{9D8B030D-6E8A-4147-A177-3AD203B41FA5}">
                      <a16:colId xmlns:a16="http://schemas.microsoft.com/office/drawing/2014/main" val="162961496"/>
                    </a:ext>
                  </a:extLst>
                </a:gridCol>
                <a:gridCol w="1237705">
                  <a:extLst>
                    <a:ext uri="{9D8B030D-6E8A-4147-A177-3AD203B41FA5}">
                      <a16:colId xmlns:a16="http://schemas.microsoft.com/office/drawing/2014/main" val="4189349163"/>
                    </a:ext>
                  </a:extLst>
                </a:gridCol>
                <a:gridCol w="1260678">
                  <a:extLst>
                    <a:ext uri="{9D8B030D-6E8A-4147-A177-3AD203B41FA5}">
                      <a16:colId xmlns:a16="http://schemas.microsoft.com/office/drawing/2014/main" val="3182831633"/>
                    </a:ext>
                  </a:extLst>
                </a:gridCol>
              </a:tblGrid>
              <a:tr h="589514">
                <a:tc>
                  <a:txBody>
                    <a:bodyPr/>
                    <a:lstStyle/>
                    <a:p>
                      <a:pPr algn="l" fontAlgn="b"/>
                      <a:r>
                        <a:rPr lang="ru-RU" sz="1100" u="none" strike="noStrike" dirty="0">
                          <a:effectLst/>
                        </a:rPr>
                        <a:t> </a:t>
                      </a:r>
                      <a:endParaRPr lang="ru-RU" sz="1100" b="0" i="0" u="none" strike="noStrike" dirty="0">
                        <a:solidFill>
                          <a:srgbClr val="000000"/>
                        </a:solidFill>
                        <a:effectLst/>
                        <a:latin typeface="Times New Roman" panose="02020603050405020304" pitchFamily="18" charset="0"/>
                      </a:endParaRPr>
                    </a:p>
                  </a:txBody>
                  <a:tcPr marL="9525" marR="9525" marT="9525"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4">
                  <a:txBody>
                    <a:bodyPr/>
                    <a:lstStyle/>
                    <a:p>
                      <a:pPr algn="ctr" fontAlgn="ctr"/>
                      <a:r>
                        <a:rPr lang="en-US" sz="1400" u="none" strike="noStrike" dirty="0">
                          <a:effectLst/>
                        </a:rPr>
                        <a:t>Genetic Algorithm</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hMerge="1">
                  <a:txBody>
                    <a:bodyPr/>
                    <a:lstStyle/>
                    <a:p>
                      <a:endParaRPr lang="ru-RU"/>
                    </a:p>
                  </a:txBody>
                  <a:tcPr/>
                </a:tc>
                <a:tc gridSpan="2">
                  <a:txBody>
                    <a:bodyPr/>
                    <a:lstStyle/>
                    <a:p>
                      <a:pPr algn="ctr" fontAlgn="ctr"/>
                      <a:r>
                        <a:rPr lang="en-US" sz="1400" u="none" strike="noStrike" dirty="0" smtClean="0">
                          <a:effectLst/>
                        </a:rPr>
                        <a:t>   </a:t>
                      </a:r>
                      <a:r>
                        <a:rPr lang="en-US" sz="1400" u="none" strike="noStrike" dirty="0" err="1" smtClean="0">
                          <a:effectLst/>
                        </a:rPr>
                        <a:t>Gurobi</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272154"/>
                  </a:ext>
                </a:extLst>
              </a:tr>
              <a:tr h="1079989">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b="0" i="0" u="none" strike="noStrike" dirty="0" smtClean="0">
                          <a:solidFill>
                            <a:srgbClr val="000000"/>
                          </a:solidFill>
                          <a:effectLst/>
                          <a:latin typeface="Times New Roman" panose="02020603050405020304" pitchFamily="18" charset="0"/>
                        </a:rPr>
                        <a:t>Start solution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smtClean="0">
                          <a:effectLst/>
                        </a:rPr>
                        <a:t>Iteration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8008001"/>
                  </a:ext>
                </a:extLst>
              </a:tr>
              <a:tr h="589514">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b="0" i="0" u="none" strike="noStrike" dirty="0" smtClean="0">
                          <a:solidFill>
                            <a:schemeClr val="dk1"/>
                          </a:solidFill>
                          <a:effectLst/>
                          <a:latin typeface="+mn-lt"/>
                        </a:rPr>
                        <a:t>14.14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u="none" strike="noStrike" dirty="0" smtClean="0">
                          <a:effectLst/>
                        </a:rPr>
                        <a:t>28.80 </a:t>
                      </a:r>
                      <a:r>
                        <a:rPr lang="en-US" sz="1400" u="none" strike="noStrike" dirty="0">
                          <a:effectLst/>
                        </a:rPr>
                        <a:t>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a:effectLst/>
                        </a:rPr>
                        <a:t>16</a:t>
                      </a:r>
                      <a:endParaRPr lang="ru-RU" sz="14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27513355"/>
                  </a:ext>
                </a:extLst>
              </a:tr>
              <a:tr h="589514">
                <a:tc>
                  <a:txBody>
                    <a:bodyPr/>
                    <a:lstStyle/>
                    <a:p>
                      <a:pPr algn="ctr" fontAlgn="ctr"/>
                      <a:r>
                        <a:rPr lang="ru-RU" sz="1400" u="none" strike="noStrike">
                          <a:effectLst/>
                        </a:rPr>
                        <a:t>15            3</a:t>
                      </a:r>
                      <a:endParaRPr lang="ru-RU" sz="1400" b="0" i="0" u="none" strike="noStrike">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chemeClr val="dk1"/>
                          </a:solidFill>
                          <a:effectLst/>
                          <a:latin typeface="+mn-lt"/>
                        </a:rPr>
                        <a:t>127,667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smtClean="0">
                          <a:effectLst/>
                        </a:rPr>
                        <a:t>14,31</a:t>
                      </a:r>
                      <a:r>
                        <a:rPr lang="en-US" sz="1400" u="none" strike="noStrike" dirty="0" smtClean="0">
                          <a:effectLst/>
                        </a:rPr>
                        <a:t> </a:t>
                      </a:r>
                      <a:r>
                        <a:rPr lang="en-US" sz="1400" u="none" strike="noStrike" dirty="0">
                          <a:effectLst/>
                        </a:rPr>
                        <a:t>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b="0" i="0" u="none" strike="noStrike" dirty="0" smtClean="0">
                          <a:solidFill>
                            <a:schemeClr val="dk1"/>
                          </a:solidFill>
                          <a:effectLst/>
                          <a:latin typeface="+mn-lt"/>
                        </a:rPr>
                        <a:t>333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91</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1.31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05048854"/>
                  </a:ext>
                </a:extLst>
              </a:tr>
              <a:tr h="589514">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470,93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3.4</a:t>
                      </a:r>
                      <a:r>
                        <a:rPr lang="ru-RU" sz="1400" b="0" i="0" u="none" strike="noStrike" baseline="0" dirty="0" smtClean="0">
                          <a:solidFill>
                            <a:srgbClr val="000000"/>
                          </a:solidFill>
                          <a:effectLst/>
                          <a:latin typeface="Times New Roman" panose="02020603050405020304" pitchFamily="18" charset="0"/>
                        </a:rPr>
                        <a:t> </a:t>
                      </a:r>
                      <a:r>
                        <a:rPr lang="en-US" sz="1400" b="0" i="0" u="none" strike="noStrike" baseline="0" dirty="0" smtClean="0">
                          <a:solidFill>
                            <a:srgbClr val="000000"/>
                          </a:solidFill>
                          <a:effectLst/>
                          <a:latin typeface="Times New Roman" panose="02020603050405020304" pitchFamily="18" charset="0"/>
                        </a:rPr>
                        <a:t>hours</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b="0" i="0" u="none" strike="noStrike" dirty="0" smtClean="0">
                          <a:solidFill>
                            <a:schemeClr val="dk1"/>
                          </a:solidFill>
                          <a:effectLst/>
                          <a:latin typeface="+mn-lt"/>
                        </a:rPr>
                        <a:t>1020</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247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25.78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169456499"/>
                  </a:ext>
                </a:extLst>
              </a:tr>
              <a:tr h="613094">
                <a:tc>
                  <a:txBody>
                    <a:bodyPr/>
                    <a:lstStyle/>
                    <a:p>
                      <a:pPr marL="342900" indent="-342900" algn="ctr" fontAlgn="ctr">
                        <a:buAutoNum type="arabicPlain" startAt="150"/>
                      </a:pPr>
                      <a:r>
                        <a:rPr lang="en-US" sz="1400" u="none" strike="noStrike" dirty="0" smtClean="0">
                          <a:effectLst/>
                        </a:rPr>
                        <a:t>          </a:t>
                      </a:r>
                      <a:r>
                        <a:rPr lang="ru-RU" sz="1400" u="none" strike="noStrike" dirty="0" smtClean="0">
                          <a:effectLst/>
                        </a:rPr>
                        <a:t>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b="0" i="0" u="none" strike="noStrike" dirty="0" smtClean="0">
                          <a:solidFill>
                            <a:srgbClr val="000000"/>
                          </a:solidFill>
                          <a:effectLst/>
                          <a:latin typeface="Times New Roman" panose="02020603050405020304" pitchFamily="18" charset="0"/>
                        </a:rPr>
                        <a:t>1806931.84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4470678"/>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12</a:t>
            </a:fld>
            <a:endParaRPr lang="ru-RU"/>
          </a:p>
        </p:txBody>
      </p:sp>
    </p:spTree>
    <p:extLst>
      <p:ext uri="{BB962C8B-B14F-4D97-AF65-F5344CB8AC3E}">
        <p14:creationId xmlns:p14="http://schemas.microsoft.com/office/powerpoint/2010/main" val="301907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13</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14</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Варианты локального поиска</a:t>
            </a: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рабочих дней, необходимое одной БУ для выполнения всех изыскательных работ</a:t>
                </a:r>
              </a:p>
              <a:p>
                <a:pPr marL="285750" indent="-285750">
                  <a:buFont typeface="Arial" panose="020B0604020202020204" pitchFamily="34" charset="0"/>
                  <a:buChar char="•"/>
                </a:pPr>
                <a14:m>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скважин на каждом объекте</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2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После оператора локального улучшения, применить оператор </a:t>
                </a:r>
                <a:r>
                  <a:rPr lang="en-US" dirty="0" smtClean="0">
                    <a:latin typeface="Times New Roman" panose="02020603050405020304" pitchFamily="18" charset="0"/>
                    <a:cs typeface="Times New Roman" panose="02020603050405020304" pitchFamily="18" charset="0"/>
                  </a:rPr>
                  <a:t>Help</a:t>
                </a:r>
                <a:endParaRPr lang="ru-RU"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782" r="-754"/>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smtClean="0"/>
                  <a:t>)</a:t>
                </a:r>
                <a:endParaRPr lang="en-US" dirty="0" smtClean="0"/>
              </a:p>
              <a:p>
                <a:endParaRPr lang="en-US" dirty="0" smtClean="0"/>
              </a:p>
              <a:p>
                <a:r>
                  <a:rPr lang="en-US" dirty="0" smtClean="0"/>
                  <a:t>Exchange – </a:t>
                </a:r>
                <a:r>
                  <a:rPr lang="ru-RU" dirty="0" smtClean="0"/>
                  <a:t>предоставляет возможность обмениваться </a:t>
                </a:r>
                <a:r>
                  <a:rPr lang="ru-RU" dirty="0" err="1" smtClean="0"/>
                  <a:t>подпоследовательностями</a:t>
                </a:r>
                <a:r>
                  <a:rPr lang="ru-RU" dirty="0" smtClean="0"/>
                  <a:t> разной длины в маршрутах. </a:t>
                </a:r>
              </a:p>
              <a:p>
                <a:pPr marL="0" indent="0">
                  <a:buNone/>
                </a:pPr>
                <a:r>
                  <a:rPr lang="ru-RU" dirty="0" smtClean="0"/>
                  <a:t>   Мощность – О</a:t>
                </a:r>
                <a:r>
                  <a:rPr lang="en-US" dirty="0" smtClean="0"/>
                  <a:t>(</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ru-RU" i="1">
                            <a:latin typeface="Cambria Math" panose="02040503050406030204" pitchFamily="18" charset="0"/>
                          </a:rPr>
                        </m:ctrlPr>
                      </m:sSupPr>
                      <m:e>
                        <m:r>
                          <a:rPr lang="en-US" b="0" i="1" smtClean="0">
                            <a:latin typeface="Cambria Math" panose="02040503050406030204" pitchFamily="18" charset="0"/>
                          </a:rPr>
                          <m:t>𝑝</m:t>
                        </m:r>
                      </m:e>
                      <m:sup>
                        <m:r>
                          <a:rPr lang="en-US" i="1">
                            <a:latin typeface="Cambria Math" panose="02040503050406030204" pitchFamily="18" charset="0"/>
                          </a:rPr>
                          <m:t>2</m:t>
                        </m:r>
                      </m:sup>
                    </m:sSup>
                  </m:oMath>
                </a14:m>
                <a:r>
                  <a:rPr lang="en-US" dirty="0" smtClean="0"/>
                  <a:t>)</a:t>
                </a:r>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30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8063</TotalTime>
  <Words>1381</Words>
  <Application>Microsoft Office PowerPoint</Application>
  <PresentationFormat>Широкоэкранный</PresentationFormat>
  <Paragraphs>305</Paragraphs>
  <Slides>14</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14</vt:i4>
      </vt:variant>
    </vt:vector>
  </HeadingPairs>
  <TitlesOfParts>
    <vt:vector size="20"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Help</vt:lpstr>
      <vt:lpstr>Временные результаты</vt:lpstr>
      <vt:lpstr>Результаты</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142</cp:revision>
  <dcterms:created xsi:type="dcterms:W3CDTF">2019-12-15T07:49:09Z</dcterms:created>
  <dcterms:modified xsi:type="dcterms:W3CDTF">2020-05-23T06:54:39Z</dcterms:modified>
</cp:coreProperties>
</file>