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6"/>
  </p:notesMasterIdLst>
  <p:sldIdLst>
    <p:sldId id="256" r:id="rId2"/>
    <p:sldId id="280" r:id="rId3"/>
    <p:sldId id="279" r:id="rId4"/>
    <p:sldId id="281" r:id="rId5"/>
    <p:sldId id="282" r:id="rId6"/>
    <p:sldId id="257" r:id="rId7"/>
    <p:sldId id="260" r:id="rId8"/>
    <p:sldId id="284" r:id="rId9"/>
    <p:sldId id="285" r:id="rId10"/>
    <p:sldId id="286" r:id="rId11"/>
    <p:sldId id="267" r:id="rId12"/>
    <p:sldId id="258" r:id="rId13"/>
    <p:sldId id="259" r:id="rId14"/>
    <p:sldId id="264" r:id="rId15"/>
    <p:sldId id="269" r:id="rId16"/>
    <p:sldId id="287" r:id="rId17"/>
    <p:sldId id="289" r:id="rId18"/>
    <p:sldId id="270" r:id="rId19"/>
    <p:sldId id="271" r:id="rId20"/>
    <p:sldId id="272" r:id="rId21"/>
    <p:sldId id="288" r:id="rId22"/>
    <p:sldId id="290" r:id="rId23"/>
    <p:sldId id="283" r:id="rId24"/>
    <p:sldId id="27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45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85703-EE90-4580-85AF-EA7094EE9115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8CA70-3485-4D35-BDD2-BE9B93897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90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53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</a:t>
            </a:r>
            <a:r>
              <a:rPr lang="ru-RU" baseline="0" dirty="0" smtClean="0"/>
              <a:t> мы какое-то число решений. Число решений в популяции, это тоже задаваемый параметр.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88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 можно выбрать родителя, другим способом. Например, одного</a:t>
            </a:r>
            <a:r>
              <a:rPr lang="ru-RU" baseline="0" dirty="0" smtClean="0"/>
              <a:t> с наилучшим показателем целевой функции, а второго любого</a:t>
            </a:r>
            <a:r>
              <a:rPr lang="en-US" baseline="0" dirty="0" smtClean="0"/>
              <a:t>, </a:t>
            </a:r>
            <a:r>
              <a:rPr lang="ru-RU" baseline="0" dirty="0" smtClean="0"/>
              <a:t>одного </a:t>
            </a:r>
            <a:r>
              <a:rPr lang="ru-RU" baseline="0" dirty="0" err="1" smtClean="0"/>
              <a:t>рандомного</a:t>
            </a:r>
            <a:r>
              <a:rPr lang="ru-RU" baseline="0" dirty="0" smtClean="0"/>
              <a:t>, а второго наихудшего</a:t>
            </a:r>
            <a:r>
              <a:rPr lang="en-US" baseline="0" dirty="0" smtClean="0"/>
              <a:t> </a:t>
            </a:r>
            <a:r>
              <a:rPr lang="ru-RU" baseline="0" dirty="0" smtClean="0"/>
              <a:t>или одного наилучшего а второго наихудшего. И эти способы можно чередовать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75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вход</a:t>
            </a:r>
            <a:r>
              <a:rPr lang="ru-RU" baseline="0" dirty="0" smtClean="0"/>
              <a:t> этим </a:t>
            </a:r>
            <a:r>
              <a:rPr lang="ru-RU" baseline="0" dirty="0" err="1" smtClean="0"/>
              <a:t>кроссоверам</a:t>
            </a:r>
            <a:r>
              <a:rPr lang="ru-RU" baseline="0" dirty="0" smtClean="0"/>
              <a:t>  </a:t>
            </a:r>
            <a:r>
              <a:rPr lang="ru-RU" baseline="0" dirty="0" smtClean="0"/>
              <a:t>подается два решения. На выход получаем новое третье решение, полученное из первых двух. Но про первые не забываем 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318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Остальные </a:t>
            </a:r>
            <a:r>
              <a:rPr lang="ru-RU" dirty="0" err="1" smtClean="0"/>
              <a:t>кроссоверы</a:t>
            </a:r>
            <a:r>
              <a:rPr lang="ru-RU" baseline="0" dirty="0" smtClean="0"/>
              <a:t> основываются на этом </a:t>
            </a:r>
            <a:r>
              <a:rPr lang="ru-RU" baseline="0" dirty="0" err="1" smtClean="0"/>
              <a:t>кроссовере</a:t>
            </a:r>
            <a:r>
              <a:rPr lang="ru-RU" baseline="0" dirty="0" smtClean="0"/>
              <a:t>. Например </a:t>
            </a:r>
            <a:r>
              <a:rPr lang="en-US" dirty="0" err="1" smtClean="0"/>
              <a:t>HGreX</a:t>
            </a:r>
            <a:r>
              <a:rPr lang="ru-RU" dirty="0" smtClean="0"/>
              <a:t> точно</a:t>
            </a:r>
            <a:r>
              <a:rPr lang="ru-RU" baseline="0" dirty="0" smtClean="0"/>
              <a:t> также чередует дуги от разных родителей, но делает приоритет на короткое ребро. Оставшиеся два </a:t>
            </a:r>
            <a:r>
              <a:rPr lang="ru-RU" baseline="0" dirty="0" err="1" smtClean="0"/>
              <a:t>кроссовера</a:t>
            </a:r>
            <a:r>
              <a:rPr lang="ru-RU" baseline="0" dirty="0" smtClean="0"/>
              <a:t>, являются упрощенным вариантом </a:t>
            </a:r>
            <a:r>
              <a:rPr lang="en-US" dirty="0" err="1" smtClean="0"/>
              <a:t>HGreX</a:t>
            </a:r>
            <a:r>
              <a:rPr lang="ru-RU" dirty="0" smtClean="0"/>
              <a:t>. </a:t>
            </a:r>
            <a:r>
              <a:rPr lang="en-US" dirty="0" err="1" smtClean="0"/>
              <a:t>HRndX</a:t>
            </a:r>
            <a:r>
              <a:rPr lang="ru-RU" dirty="0" smtClean="0"/>
              <a:t> из двух ребер выбирает </a:t>
            </a:r>
            <a:r>
              <a:rPr lang="ru-RU" dirty="0" err="1" smtClean="0"/>
              <a:t>рандомное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en-US" dirty="0" err="1" smtClean="0"/>
              <a:t>HProX</a:t>
            </a:r>
            <a:r>
              <a:rPr lang="ru-RU" dirty="0" smtClean="0"/>
              <a:t> </a:t>
            </a:r>
            <a:r>
              <a:rPr lang="ru-RU" baseline="0" dirty="0" smtClean="0"/>
              <a:t> из двух ребер выбирает любое но с большей вероятностью на самое короткое.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145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Продолжаем улучшать</a:t>
            </a:r>
            <a:r>
              <a:rPr lang="ru-RU" baseline="0" dirty="0" smtClean="0"/>
              <a:t> наше решение. Аналогия, отдаем ребенка в школу, чтобы он набирался знаний. Этому поспособствует мутация,  с помощью локального поиска из статьи. То есть мы берем любого клиента, и пытаемся его вклинить между двумя другими в каком-то маршруте.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21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673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Удаление решения, то же можно проводить разными способами</a:t>
            </a:r>
            <a:r>
              <a:rPr lang="ru-RU" baseline="0" dirty="0" smtClean="0"/>
              <a:t>, например, удалять самого худшего родителя. А критерий остановки задается так-же параметром на входе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6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</a:t>
            </a:r>
            <a:r>
              <a:rPr lang="ru-RU" baseline="0" dirty="0" smtClean="0"/>
              <a:t> основу взята данная статья, некоторые моменты были взяты из неё, что-то было переделано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59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же это такое?</a:t>
            </a:r>
            <a:r>
              <a:rPr lang="ru-RU" baseline="0" dirty="0" smtClean="0"/>
              <a:t> Изыскательные работы – это работы по бурению скважин. Каждую скважину может бурить только одна буровая установка от начала до конца.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82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Начальное решение взято из статьи.</a:t>
            </a:r>
            <a:r>
              <a:rPr lang="ru-RU" baseline="0" dirty="0" smtClean="0"/>
              <a:t> Каждому клиенту назначается своя буровая установка. Даже более того на каждую скважину назначается своя буровая установка. Не взирая на то, что личных буровых установок у нас меньше нужного. Получается, что число маршрутов равно числу скважин. Такое решение удовлетворяем всем ограничениям, кроме количества ТС.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9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Сначала попробуем уменьшить кол-во используемых буровых</a:t>
            </a:r>
            <a:r>
              <a:rPr lang="ru-RU" baseline="0" dirty="0" smtClean="0"/>
              <a:t> установок. Тем, что по максимуму нагружаем каждую буровую установку, работай. Но так чтобы, не нарушились ограничения на временные окна.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16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Следующий шаг</a:t>
            </a:r>
            <a:r>
              <a:rPr lang="ru-RU" baseline="0" dirty="0" smtClean="0"/>
              <a:t>, взят из статьи. Мы берем </a:t>
            </a:r>
            <a:r>
              <a:rPr lang="ru-RU" baseline="0" dirty="0" err="1" smtClean="0"/>
              <a:t>рандомного</a:t>
            </a:r>
            <a:r>
              <a:rPr lang="ru-RU" baseline="0" dirty="0" smtClean="0"/>
              <a:t> клиента и присоединяем, к уже существующему маршруту. Вставляем по </a:t>
            </a:r>
            <a:r>
              <a:rPr lang="ru-RU" baseline="0" dirty="0" err="1" smtClean="0"/>
              <a:t>упорядочеванию</a:t>
            </a:r>
            <a:r>
              <a:rPr lang="ru-RU" baseline="0" dirty="0" smtClean="0"/>
              <a:t> времени окончания работ на этой локации.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719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алгоритме параметр К задается вначале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1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алгоритме параметр К задается вначале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86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ru-RU" dirty="0" smtClean="0"/>
              <a:t> в данном выражении это стоимость топлива</a:t>
            </a:r>
            <a:r>
              <a:rPr lang="ru-RU" baseline="0" dirty="0" smtClean="0"/>
              <a:t> затраченного из пункта </a:t>
            </a:r>
            <a:r>
              <a:rPr lang="en-US" baseline="0" dirty="0" err="1" smtClean="0"/>
              <a:t>i</a:t>
            </a:r>
            <a:r>
              <a:rPr lang="ru-RU" baseline="0" dirty="0" smtClean="0"/>
              <a:t> в </a:t>
            </a:r>
            <a:r>
              <a:rPr lang="en-US" baseline="0" dirty="0" smtClean="0"/>
              <a:t>j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6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Когда</a:t>
            </a:r>
            <a:r>
              <a:rPr lang="ru-RU" baseline="0" dirty="0" smtClean="0"/>
              <a:t> заканчивается «К»-</a:t>
            </a:r>
            <a:r>
              <a:rPr lang="ru-RU" baseline="0" dirty="0" err="1" smtClean="0"/>
              <a:t>ый</a:t>
            </a:r>
            <a:r>
              <a:rPr lang="ru-RU" baseline="0" dirty="0" smtClean="0"/>
              <a:t> шаг мы сохраняем решение в популяцию и начинаем заново  перестраивать относительно стартового решения.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CA70-3485-4D35-BDD2-BE9B93897E2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7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7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86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84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5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449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0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5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7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9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7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9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26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24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A3EDD0-44FE-4EFE-8FDD-783B3FCB0217}" type="datetimeFigureOut">
              <a:rPr lang="ru-RU" smtClean="0"/>
              <a:t>06/04/2020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71452A-E4C5-4FCE-999B-408265C67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63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Генетический алгоритм для задачи маршрутизации буровых установок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Попов Никита Алексеевич</a:t>
            </a:r>
          </a:p>
          <a:p>
            <a:r>
              <a:rPr lang="ru-RU" dirty="0" smtClean="0"/>
              <a:t>Гр 16122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9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так делаем «К» раз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640059"/>
            <a:ext cx="9601196" cy="331893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66508" y="3994727"/>
            <a:ext cx="858982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Депо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37" idx="0"/>
            <a:endCxn id="9" idx="6"/>
          </p:cNvCxnSpPr>
          <p:nvPr/>
        </p:nvCxnSpPr>
        <p:spPr>
          <a:xfrm flipH="1" flipV="1">
            <a:off x="6802580" y="2958714"/>
            <a:ext cx="1177638" cy="42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389417" y="2640059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1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946073" y="4216399"/>
            <a:ext cx="706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34" idx="4"/>
          </p:cNvCxnSpPr>
          <p:nvPr/>
        </p:nvCxnSpPr>
        <p:spPr>
          <a:xfrm flipV="1">
            <a:off x="4253345" y="3699741"/>
            <a:ext cx="72739" cy="17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6553199" y="4216399"/>
            <a:ext cx="7204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33" idx="3"/>
          </p:cNvCxnSpPr>
          <p:nvPr/>
        </p:nvCxnSpPr>
        <p:spPr>
          <a:xfrm flipH="1" flipV="1">
            <a:off x="4697553" y="5568370"/>
            <a:ext cx="940382" cy="189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082142" y="4438073"/>
            <a:ext cx="13858" cy="729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6" idx="4"/>
            <a:endCxn id="35" idx="0"/>
          </p:cNvCxnSpPr>
          <p:nvPr/>
        </p:nvCxnSpPr>
        <p:spPr>
          <a:xfrm flipH="1">
            <a:off x="7869382" y="4535053"/>
            <a:ext cx="152400" cy="442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430982" y="521431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5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3619502" y="306243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8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7162800" y="4978015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4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315200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3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273636" y="3001428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938154" y="4931061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6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491343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7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37" idx="2"/>
          </p:cNvCxnSpPr>
          <p:nvPr/>
        </p:nvCxnSpPr>
        <p:spPr>
          <a:xfrm flipV="1">
            <a:off x="6525490" y="3320083"/>
            <a:ext cx="748146" cy="674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39" idx="5"/>
          </p:cNvCxnSpPr>
          <p:nvPr/>
        </p:nvCxnSpPr>
        <p:spPr>
          <a:xfrm flipH="1">
            <a:off x="4697553" y="4216399"/>
            <a:ext cx="955099" cy="225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37" idx="3"/>
          </p:cNvCxnSpPr>
          <p:nvPr/>
        </p:nvCxnSpPr>
        <p:spPr>
          <a:xfrm flipV="1">
            <a:off x="6508603" y="3545405"/>
            <a:ext cx="971986" cy="447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что если не получится?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Проверяем на ограничения наше новое полученное решение. </a:t>
                </a:r>
              </a:p>
              <a:p>
                <a:r>
                  <a:rPr lang="ru-RU" dirty="0" smtClean="0"/>
                  <a:t>Если нарушается ограничения связанные с окончанием работ на локации.</a:t>
                </a:r>
              </a:p>
              <a:p>
                <a:r>
                  <a:rPr lang="ru-RU" dirty="0" smtClean="0"/>
                  <a:t>То накладываем штраф, который рассчитывается с помощью произведения количества дней опоздания на какую-нибудь константу. Получившийся штраф плюсуем к ответу целевой функции.</a:t>
                </a:r>
              </a:p>
              <a:p>
                <a:r>
                  <a:rPr lang="en-US" dirty="0" smtClean="0"/>
                  <a:t>min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 t="-2936" b="-20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третьего шага*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Популя́ция</a:t>
            </a:r>
            <a:r>
              <a:rPr lang="ru-RU" dirty="0"/>
              <a:t> </a:t>
            </a:r>
            <a:r>
              <a:rPr lang="ru-RU" dirty="0" smtClean="0"/>
              <a:t>—</a:t>
            </a:r>
            <a:r>
              <a:rPr lang="ru-RU" dirty="0"/>
              <a:t> это совокупность организмов одного вида, длительное </a:t>
            </a:r>
            <a:r>
              <a:rPr lang="ru-RU" dirty="0" smtClean="0"/>
              <a:t>время обитающих</a:t>
            </a:r>
            <a:r>
              <a:rPr lang="ru-RU" dirty="0"/>
              <a:t> на одной территории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30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68582" y="2937164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Первое решение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87634" y="4406516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Шестое решение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97375" y="4405168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Седьмое решение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97375" y="2934468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Второе решение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269305" y="2937160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Четвертое решение</a:t>
            </a:r>
          </a:p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240982" y="2937163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Первое решение</a:t>
            </a:r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278577" y="2934469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Третье решение</a:t>
            </a:r>
          </a:p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240982" y="4406514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Десятое решение</a:t>
            </a:r>
          </a:p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266701" y="4405168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Девятое решение</a:t>
            </a:r>
          </a:p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278576" y="4405168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Восьмое решение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6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имеет каждое решение в популяции?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У каждого решения есть уникальный набор характеристик, например,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ru-RU" dirty="0" smtClean="0"/>
                  <a:t> (маршрут), значение целевой функции…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6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</a:t>
            </a:r>
            <a:r>
              <a:rPr lang="ru-RU" dirty="0"/>
              <a:t>4</a:t>
            </a:r>
            <a:r>
              <a:rPr lang="ru-RU" dirty="0" smtClean="0"/>
              <a:t>. Генетический </a:t>
            </a:r>
            <a:r>
              <a:rPr lang="ru-RU" dirty="0"/>
              <a:t>алгоритм.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Из </a:t>
            </a:r>
            <a:r>
              <a:rPr lang="ru-RU" sz="3200" dirty="0"/>
              <a:t>популяции </a:t>
            </a:r>
            <a:r>
              <a:rPr lang="ru-RU" sz="3200" dirty="0" smtClean="0"/>
              <a:t> </a:t>
            </a:r>
            <a:r>
              <a:rPr lang="ru-RU" sz="3200" dirty="0"/>
              <a:t>случайным образом выбираются два родителя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4532" y="4003385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Седьмое решение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26821" y="4003385"/>
            <a:ext cx="14962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Третье решение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0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Скрещивание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Выбрав два решения. Начинаем процедуру скрещивания. Из статьи </a:t>
            </a:r>
            <a:r>
              <a:rPr lang="en-US" dirty="0" smtClean="0"/>
              <a:t>[2]</a:t>
            </a:r>
            <a:r>
              <a:rPr lang="ru-RU" dirty="0" smtClean="0"/>
              <a:t> было позаимствовано четыре </a:t>
            </a:r>
            <a:r>
              <a:rPr lang="ru-RU" dirty="0" err="1" smtClean="0"/>
              <a:t>кроссовера</a:t>
            </a:r>
            <a:r>
              <a:rPr lang="ru-RU" dirty="0" smtClean="0"/>
              <a:t> </a:t>
            </a:r>
            <a:r>
              <a:rPr lang="ru-RU" dirty="0" smtClean="0"/>
              <a:t>скрещивания.</a:t>
            </a:r>
          </a:p>
          <a:p>
            <a:r>
              <a:rPr lang="en-US" dirty="0" smtClean="0"/>
              <a:t>AEX</a:t>
            </a:r>
            <a:endParaRPr lang="ru-RU" dirty="0" smtClean="0"/>
          </a:p>
          <a:p>
            <a:r>
              <a:rPr lang="en-US" dirty="0" err="1" smtClean="0"/>
              <a:t>HGreX</a:t>
            </a:r>
            <a:endParaRPr lang="en-US" dirty="0" smtClean="0"/>
          </a:p>
          <a:p>
            <a:r>
              <a:rPr lang="en-US" dirty="0" err="1" smtClean="0"/>
              <a:t>HRndX</a:t>
            </a:r>
            <a:endParaRPr lang="en-US" dirty="0" smtClean="0"/>
          </a:p>
          <a:p>
            <a:r>
              <a:rPr lang="en-US" dirty="0" err="1" smtClean="0"/>
              <a:t>HProX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АЕХ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Порождает решение путем выбора чередующихся дуг из первого и второго решения, с некоторым дополнительным случайным выбором в случае невозможности.</a:t>
            </a:r>
          </a:p>
          <a:p>
            <a:r>
              <a:rPr lang="ru-RU" smtClean="0"/>
              <a:t>На данный момент реализован только этот кроссовер.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17390"/>
              </p:ext>
            </p:extLst>
          </p:nvPr>
        </p:nvGraphicFramePr>
        <p:xfrm>
          <a:off x="2031999" y="4487797"/>
          <a:ext cx="8127999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120">
                  <a:extLst>
                    <a:ext uri="{9D8B030D-6E8A-4147-A177-3AD203B41FA5}">
                      <a16:colId xmlns:a16="http://schemas.microsoft.com/office/drawing/2014/main" val="3528593534"/>
                    </a:ext>
                  </a:extLst>
                </a:gridCol>
                <a:gridCol w="904102">
                  <a:extLst>
                    <a:ext uri="{9D8B030D-6E8A-4147-A177-3AD203B41FA5}">
                      <a16:colId xmlns:a16="http://schemas.microsoft.com/office/drawing/2014/main" val="7480056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04314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569608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06762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345843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470721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6524813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3089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0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2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6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29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5. Мутация.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640059"/>
            <a:ext cx="9601196" cy="3318936"/>
          </a:xfrm>
        </p:spPr>
        <p:txBody>
          <a:bodyPr/>
          <a:lstStyle/>
          <a:p>
            <a:r>
              <a:rPr lang="ru-RU" dirty="0" smtClean="0"/>
              <a:t>Было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66508" y="3994727"/>
            <a:ext cx="858982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Депо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0"/>
          </p:cNvCxnSpPr>
          <p:nvPr/>
        </p:nvCxnSpPr>
        <p:spPr>
          <a:xfrm flipV="1">
            <a:off x="6095999" y="3352800"/>
            <a:ext cx="0" cy="641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389417" y="2640059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1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946073" y="4216399"/>
            <a:ext cx="706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4946073" y="3581783"/>
            <a:ext cx="706582" cy="41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6553199" y="4216399"/>
            <a:ext cx="7204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39" idx="3"/>
            <a:endCxn id="38" idx="1"/>
          </p:cNvCxnSpPr>
          <p:nvPr/>
        </p:nvCxnSpPr>
        <p:spPr>
          <a:xfrm>
            <a:off x="3698296" y="4441721"/>
            <a:ext cx="446811" cy="582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082142" y="4438073"/>
            <a:ext cx="13858" cy="729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3" idx="7"/>
            <a:endCxn id="35" idx="2"/>
          </p:cNvCxnSpPr>
          <p:nvPr/>
        </p:nvCxnSpPr>
        <p:spPr>
          <a:xfrm flipV="1">
            <a:off x="6637192" y="5296670"/>
            <a:ext cx="525608" cy="10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430982" y="521431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5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3619502" y="306243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8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7162800" y="4978015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4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315200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3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273636" y="3001428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938154" y="4931061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6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491343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7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9" idx="6"/>
            <a:endCxn id="37" idx="1"/>
          </p:cNvCxnSpPr>
          <p:nvPr/>
        </p:nvCxnSpPr>
        <p:spPr>
          <a:xfrm>
            <a:off x="6802580" y="2958714"/>
            <a:ext cx="678009" cy="136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5. Мутация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640059"/>
            <a:ext cx="9601196" cy="3318936"/>
          </a:xfrm>
        </p:spPr>
        <p:txBody>
          <a:bodyPr/>
          <a:lstStyle/>
          <a:p>
            <a:r>
              <a:rPr lang="ru-RU" dirty="0" smtClean="0"/>
              <a:t>Стало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66508" y="3994727"/>
            <a:ext cx="858982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Депо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0"/>
          </p:cNvCxnSpPr>
          <p:nvPr/>
        </p:nvCxnSpPr>
        <p:spPr>
          <a:xfrm flipV="1">
            <a:off x="6095999" y="3352800"/>
            <a:ext cx="0" cy="641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389417" y="2640059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1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946073" y="4216399"/>
            <a:ext cx="706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4946073" y="3581783"/>
            <a:ext cx="706582" cy="41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39" idx="3"/>
            <a:endCxn id="38" idx="1"/>
          </p:cNvCxnSpPr>
          <p:nvPr/>
        </p:nvCxnSpPr>
        <p:spPr>
          <a:xfrm>
            <a:off x="3698296" y="4441721"/>
            <a:ext cx="446811" cy="582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082142" y="4438073"/>
            <a:ext cx="13858" cy="729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33" idx="7"/>
            <a:endCxn id="35" idx="2"/>
          </p:cNvCxnSpPr>
          <p:nvPr/>
        </p:nvCxnSpPr>
        <p:spPr>
          <a:xfrm flipV="1">
            <a:off x="6637192" y="5296670"/>
            <a:ext cx="525608" cy="10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430982" y="521431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5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3619502" y="306243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8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7162800" y="4978015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4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315200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3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273636" y="3001428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938154" y="4931061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6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491343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7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9" idx="5"/>
          </p:cNvCxnSpPr>
          <p:nvPr/>
        </p:nvCxnSpPr>
        <p:spPr>
          <a:xfrm>
            <a:off x="6595627" y="3184036"/>
            <a:ext cx="719573" cy="810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36" idx="0"/>
            <a:endCxn id="37" idx="4"/>
          </p:cNvCxnSpPr>
          <p:nvPr/>
        </p:nvCxnSpPr>
        <p:spPr>
          <a:xfrm flipH="1" flipV="1">
            <a:off x="7980218" y="3638737"/>
            <a:ext cx="41564" cy="259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Существует план изыскательных работ. </a:t>
            </a:r>
            <a:endParaRPr lang="ru-RU" dirty="0"/>
          </a:p>
        </p:txBody>
      </p:sp>
      <p:pic>
        <p:nvPicPr>
          <p:cNvPr id="1026" name="Picture 2" descr="Ставропольгеодезия, межевание, топосъемка, технические планы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134" y="2556932"/>
            <a:ext cx="3542689" cy="354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4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Последний шаг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Сохраняем полученное решение. Если оно не хуже самого плохого в популяции</a:t>
            </a:r>
          </a:p>
          <a:p>
            <a:r>
              <a:rPr lang="ru-RU" sz="3200" dirty="0" smtClean="0"/>
              <a:t>Удаляем из популяции самое худшее решение.</a:t>
            </a:r>
          </a:p>
          <a:p>
            <a:r>
              <a:rPr lang="ru-RU" sz="3200" dirty="0" smtClean="0"/>
              <a:t>Повторяем пока не достигнем критерия остановки.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889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4" y="610343"/>
            <a:ext cx="9601196" cy="1303867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679770"/>
              </p:ext>
            </p:extLst>
          </p:nvPr>
        </p:nvGraphicFramePr>
        <p:xfrm>
          <a:off x="1295394" y="1773692"/>
          <a:ext cx="96012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1">
                  <a:extLst>
                    <a:ext uri="{9D8B030D-6E8A-4147-A177-3AD203B41FA5}">
                      <a16:colId xmlns:a16="http://schemas.microsoft.com/office/drawing/2014/main" val="2304300751"/>
                    </a:ext>
                  </a:extLst>
                </a:gridCol>
                <a:gridCol w="1203709">
                  <a:extLst>
                    <a:ext uri="{9D8B030D-6E8A-4147-A177-3AD203B41FA5}">
                      <a16:colId xmlns:a16="http://schemas.microsoft.com/office/drawing/2014/main" val="2617862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74689881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404779394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94810111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2145959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6853781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4276960178"/>
                    </a:ext>
                  </a:extLst>
                </a:gridCol>
              </a:tblGrid>
              <a:tr h="673896">
                <a:tc>
                  <a:txBody>
                    <a:bodyPr/>
                    <a:lstStyle/>
                    <a:p>
                      <a:r>
                        <a:rPr lang="ru-RU" dirty="0" smtClean="0"/>
                        <a:t>         </a:t>
                      </a:r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ru-RU" dirty="0" smtClean="0"/>
                        <a:t>П.О.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</a:t>
                      </a:r>
                      <a:r>
                        <a:rPr lang="ru-RU" sz="1600" baseline="0" dirty="0" smtClean="0"/>
                        <a:t> городов</a:t>
                      </a:r>
                    </a:p>
                    <a:p>
                      <a:pPr algn="ctr"/>
                      <a:r>
                        <a:rPr lang="ru-RU" sz="1600" baseline="0" dirty="0" smtClean="0"/>
                        <a:t>5 машин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25 городов</a:t>
                      </a:r>
                    </a:p>
                    <a:p>
                      <a:pPr algn="ctr"/>
                      <a:r>
                        <a:rPr lang="ru-RU" sz="1600" dirty="0" smtClean="0"/>
                        <a:t>машин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50 городов</a:t>
                      </a:r>
                    </a:p>
                    <a:p>
                      <a:pPr algn="ctr"/>
                      <a:r>
                        <a:rPr lang="ru-RU" sz="1600" dirty="0" smtClean="0"/>
                        <a:t>машин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75 городов</a:t>
                      </a:r>
                    </a:p>
                    <a:p>
                      <a:pPr algn="ctr"/>
                      <a:r>
                        <a:rPr lang="ru-RU" sz="1600" dirty="0" smtClean="0"/>
                        <a:t>машин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100 городов</a:t>
                      </a:r>
                    </a:p>
                    <a:p>
                      <a:pPr algn="ctr"/>
                      <a:r>
                        <a:rPr lang="ru-RU" sz="1600" dirty="0" smtClean="0"/>
                        <a:t>машин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150 городов</a:t>
                      </a:r>
                    </a:p>
                    <a:p>
                      <a:pPr algn="ctr"/>
                      <a:r>
                        <a:rPr lang="ru-RU" sz="1600" dirty="0" smtClean="0"/>
                        <a:t>машин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12196"/>
                  </a:ext>
                </a:extLst>
              </a:tr>
              <a:tr h="657353">
                <a:tc rowSpan="2">
                  <a:txBody>
                    <a:bodyPr/>
                    <a:lstStyle/>
                    <a:p>
                      <a:r>
                        <a:rPr lang="en-US" dirty="0" err="1" smtClean="0"/>
                        <a:t>Gurobi</a:t>
                      </a:r>
                      <a:endParaRPr lang="ru-RU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 целевой функции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029"/>
                  </a:ext>
                </a:extLst>
              </a:tr>
              <a:tr h="492369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Время работы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17123"/>
                  </a:ext>
                </a:extLst>
              </a:tr>
              <a:tr h="673896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Моя работа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 целевой функции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88848"/>
                  </a:ext>
                </a:extLst>
              </a:tr>
              <a:tr h="673896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Время работы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37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исследования.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все </a:t>
            </a:r>
            <a:r>
              <a:rPr lang="ru-RU" dirty="0" err="1" smtClean="0"/>
              <a:t>кроссоверы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Реализовать больше операторов для локального поиска.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57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Откуда растут ноги?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 powerful route minimization heuristic for the vehicle routing problem with time windows</a:t>
            </a:r>
            <a:r>
              <a:rPr lang="en-US" dirty="0"/>
              <a:t>. </a:t>
            </a:r>
            <a:r>
              <a:rPr lang="en-US" dirty="0" err="1"/>
              <a:t>Autors</a:t>
            </a:r>
            <a:r>
              <a:rPr lang="en-US" dirty="0"/>
              <a:t>: Yuichi Nagata, Olli </a:t>
            </a:r>
            <a:r>
              <a:rPr lang="en-US" dirty="0" err="1"/>
              <a:t>Braysy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smtClean="0"/>
              <a:t>2. </a:t>
            </a:r>
            <a:r>
              <a:rPr lang="en-US" dirty="0" err="1"/>
              <a:t>Krunoslav</a:t>
            </a:r>
            <a:r>
              <a:rPr lang="en-US" dirty="0"/>
              <a:t> </a:t>
            </a:r>
            <a:r>
              <a:rPr lang="en-US" dirty="0" err="1"/>
              <a:t>Puljic</a:t>
            </a:r>
            <a:r>
              <a:rPr lang="en-US" dirty="0"/>
              <a:t>. Robert Manger. Comparison of eight evolutionary crossover operators for the vehicle routing problem.</a:t>
            </a:r>
            <a:endParaRPr lang="ru-RU" dirty="0"/>
          </a:p>
          <a:p>
            <a:r>
              <a:rPr lang="ru-RU" dirty="0" smtClean="0"/>
              <a:t>3. </a:t>
            </a:r>
            <a:r>
              <a:rPr lang="en-US" dirty="0"/>
              <a:t>Jean-Yves </a:t>
            </a:r>
            <a:r>
              <a:rPr lang="en-US" dirty="0" err="1"/>
              <a:t>Potvin</a:t>
            </a:r>
            <a:r>
              <a:rPr lang="en-US" dirty="0"/>
              <a:t> and Jean-Marc Rousseau. An Exchange Heuristic for </a:t>
            </a:r>
            <a:r>
              <a:rPr lang="en-US" dirty="0" err="1"/>
              <a:t>Routeing</a:t>
            </a:r>
            <a:r>
              <a:rPr lang="en-US" dirty="0"/>
              <a:t> Problems with Time Windows.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5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5256" y="852621"/>
            <a:ext cx="9601196" cy="130386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098" name="Picture 2" descr="Маршрут построен. Первый кана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804" y="2156488"/>
            <a:ext cx="53721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09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 известно множество локаций</a:t>
            </a:r>
            <a:r>
              <a:rPr lang="en-US" dirty="0" smtClean="0"/>
              <a:t> N</a:t>
            </a:r>
            <a:r>
              <a:rPr lang="ru-RU" dirty="0" smtClean="0"/>
              <a:t>, на каждой из которых нужно сделать свое число скважин.</a:t>
            </a:r>
            <a:endParaRPr lang="ru-RU" dirty="0"/>
          </a:p>
        </p:txBody>
      </p:sp>
      <p:pic>
        <p:nvPicPr>
          <p:cNvPr id="2052" name="Picture 4" descr="Мнения: инициатива по переименованию аэропортов выглядит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7" y="3132667"/>
            <a:ext cx="4876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843764" cy="3318936"/>
          </a:xfrm>
        </p:spPr>
        <p:txBody>
          <a:bodyPr/>
          <a:lstStyle/>
          <a:p>
            <a:r>
              <a:rPr lang="ru-RU" dirty="0" smtClean="0"/>
              <a:t>Так же нам известно число буровых установок. Для каждой из которых нужно построить маршрут.</a:t>
            </a:r>
            <a:endParaRPr lang="ru-RU" dirty="0"/>
          </a:p>
        </p:txBody>
      </p:sp>
      <p:pic>
        <p:nvPicPr>
          <p:cNvPr id="3074" name="Picture 2" descr="В автошколах Владивостока экзамен сдают по-новому - deita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851" y="2556932"/>
            <a:ext cx="2777745" cy="331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</a:t>
            </a:r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Построить маршрут с минимальными затратами на перемещение и без штрафов за опоздание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шаг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640059"/>
            <a:ext cx="9857507" cy="331893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66508" y="3994727"/>
            <a:ext cx="858982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Депо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0"/>
          </p:cNvCxnSpPr>
          <p:nvPr/>
        </p:nvCxnSpPr>
        <p:spPr>
          <a:xfrm flipV="1">
            <a:off x="6095999" y="3277368"/>
            <a:ext cx="1" cy="717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389417" y="2640059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1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946073" y="4216399"/>
            <a:ext cx="706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4946073" y="3581783"/>
            <a:ext cx="706582" cy="41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6525490" y="3581783"/>
            <a:ext cx="872837" cy="454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6553199" y="4216399"/>
            <a:ext cx="7204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049982" y="4438072"/>
            <a:ext cx="602670" cy="565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082142" y="4438073"/>
            <a:ext cx="13858" cy="729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35" idx="1"/>
          </p:cNvCxnSpPr>
          <p:nvPr/>
        </p:nvCxnSpPr>
        <p:spPr>
          <a:xfrm>
            <a:off x="6525490" y="4411519"/>
            <a:ext cx="844263" cy="659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430982" y="521431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5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3619502" y="306243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8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7162800" y="4978015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4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315200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3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273636" y="3001428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938154" y="4931061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6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491343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7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37" idx="2"/>
          </p:cNvCxnSpPr>
          <p:nvPr/>
        </p:nvCxnSpPr>
        <p:spPr>
          <a:xfrm flipV="1">
            <a:off x="6520314" y="3320083"/>
            <a:ext cx="753322" cy="716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34" idx="6"/>
          </p:cNvCxnSpPr>
          <p:nvPr/>
        </p:nvCxnSpPr>
        <p:spPr>
          <a:xfrm flipH="1" flipV="1">
            <a:off x="5032665" y="3381087"/>
            <a:ext cx="626235" cy="625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33" idx="1"/>
          </p:cNvCxnSpPr>
          <p:nvPr/>
        </p:nvCxnSpPr>
        <p:spPr>
          <a:xfrm flipH="1">
            <a:off x="5637935" y="4438072"/>
            <a:ext cx="444211" cy="869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39" idx="7"/>
          </p:cNvCxnSpPr>
          <p:nvPr/>
        </p:nvCxnSpPr>
        <p:spPr>
          <a:xfrm flipH="1" flipV="1">
            <a:off x="4697553" y="3991076"/>
            <a:ext cx="955102" cy="214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1"/>
            <a:endCxn id="39" idx="5"/>
          </p:cNvCxnSpPr>
          <p:nvPr/>
        </p:nvCxnSpPr>
        <p:spPr>
          <a:xfrm flipH="1">
            <a:off x="4697553" y="4216400"/>
            <a:ext cx="968955" cy="225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35" idx="0"/>
          </p:cNvCxnSpPr>
          <p:nvPr/>
        </p:nvCxnSpPr>
        <p:spPr>
          <a:xfrm>
            <a:off x="6511635" y="4394273"/>
            <a:ext cx="1357747" cy="58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5" idx="2"/>
          </p:cNvCxnSpPr>
          <p:nvPr/>
        </p:nvCxnSpPr>
        <p:spPr>
          <a:xfrm>
            <a:off x="6539343" y="4438072"/>
            <a:ext cx="623457" cy="858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38" idx="0"/>
          </p:cNvCxnSpPr>
          <p:nvPr/>
        </p:nvCxnSpPr>
        <p:spPr>
          <a:xfrm flipH="1">
            <a:off x="4644736" y="4438071"/>
            <a:ext cx="1033464" cy="492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шаг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640059"/>
            <a:ext cx="9601196" cy="331893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66508" y="3994727"/>
            <a:ext cx="858982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Депо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0"/>
          </p:cNvCxnSpPr>
          <p:nvPr/>
        </p:nvCxnSpPr>
        <p:spPr>
          <a:xfrm flipV="1">
            <a:off x="6095999" y="3277368"/>
            <a:ext cx="1" cy="717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389417" y="2640059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1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946073" y="4216399"/>
            <a:ext cx="706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4946073" y="3581783"/>
            <a:ext cx="706582" cy="41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6553199" y="4216399"/>
            <a:ext cx="7204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049982" y="4438072"/>
            <a:ext cx="602670" cy="565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082142" y="4438073"/>
            <a:ext cx="13858" cy="729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525490" y="4411519"/>
            <a:ext cx="637310" cy="668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430982" y="521431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5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3619502" y="306243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8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7162800" y="4978015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4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315200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3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273636" y="3001428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938154" y="4931061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6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491343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7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37" idx="2"/>
          </p:cNvCxnSpPr>
          <p:nvPr/>
        </p:nvCxnSpPr>
        <p:spPr>
          <a:xfrm flipV="1">
            <a:off x="6525490" y="3320083"/>
            <a:ext cx="748146" cy="674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39" idx="5"/>
          </p:cNvCxnSpPr>
          <p:nvPr/>
        </p:nvCxnSpPr>
        <p:spPr>
          <a:xfrm flipH="1">
            <a:off x="4697553" y="4216399"/>
            <a:ext cx="955099" cy="225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37" idx="3"/>
          </p:cNvCxnSpPr>
          <p:nvPr/>
        </p:nvCxnSpPr>
        <p:spPr>
          <a:xfrm flipV="1">
            <a:off x="6508603" y="3545405"/>
            <a:ext cx="971986" cy="447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шаг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640059"/>
            <a:ext cx="9601196" cy="331893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66508" y="3994727"/>
            <a:ext cx="858982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Депо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37" idx="0"/>
            <a:endCxn id="9" idx="6"/>
          </p:cNvCxnSpPr>
          <p:nvPr/>
        </p:nvCxnSpPr>
        <p:spPr>
          <a:xfrm flipH="1" flipV="1">
            <a:off x="6802580" y="2958714"/>
            <a:ext cx="1177638" cy="42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389417" y="2640059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1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946073" y="4216399"/>
            <a:ext cx="706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4946073" y="3581783"/>
            <a:ext cx="706582" cy="41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6553199" y="4216399"/>
            <a:ext cx="7204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049982" y="4438072"/>
            <a:ext cx="602670" cy="565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082142" y="4438073"/>
            <a:ext cx="13858" cy="729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525490" y="4411519"/>
            <a:ext cx="637310" cy="668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430982" y="521431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5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3619502" y="306243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8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7162800" y="4978015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4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315200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3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273636" y="3001428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938154" y="4931061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6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491343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7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37" idx="2"/>
          </p:cNvCxnSpPr>
          <p:nvPr/>
        </p:nvCxnSpPr>
        <p:spPr>
          <a:xfrm flipV="1">
            <a:off x="6525490" y="3320083"/>
            <a:ext cx="748146" cy="674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39" idx="5"/>
          </p:cNvCxnSpPr>
          <p:nvPr/>
        </p:nvCxnSpPr>
        <p:spPr>
          <a:xfrm flipH="1">
            <a:off x="4697553" y="4216399"/>
            <a:ext cx="955099" cy="225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37" idx="3"/>
          </p:cNvCxnSpPr>
          <p:nvPr/>
        </p:nvCxnSpPr>
        <p:spPr>
          <a:xfrm flipV="1">
            <a:off x="6508603" y="3545405"/>
            <a:ext cx="971986" cy="447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так делаем «К» раз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640059"/>
            <a:ext cx="9601196" cy="331893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66508" y="3994727"/>
            <a:ext cx="858982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Депо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37" idx="0"/>
            <a:endCxn id="9" idx="6"/>
          </p:cNvCxnSpPr>
          <p:nvPr/>
        </p:nvCxnSpPr>
        <p:spPr>
          <a:xfrm flipH="1" flipV="1">
            <a:off x="6802580" y="2958714"/>
            <a:ext cx="1177638" cy="42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389417" y="2640059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1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946073" y="4216399"/>
            <a:ext cx="706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endCxn id="34" idx="4"/>
          </p:cNvCxnSpPr>
          <p:nvPr/>
        </p:nvCxnSpPr>
        <p:spPr>
          <a:xfrm flipV="1">
            <a:off x="4253345" y="3699741"/>
            <a:ext cx="72739" cy="17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6553199" y="4216399"/>
            <a:ext cx="7204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049982" y="4438072"/>
            <a:ext cx="602670" cy="565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082142" y="4438073"/>
            <a:ext cx="13858" cy="729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525490" y="4411519"/>
            <a:ext cx="637310" cy="668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430982" y="521431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5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3619502" y="3062432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8</a:t>
            </a: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7162800" y="4978015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4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315200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3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7273636" y="3001428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2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938154" y="4931061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6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491343" y="3897744"/>
            <a:ext cx="1413163" cy="637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 7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37" idx="2"/>
          </p:cNvCxnSpPr>
          <p:nvPr/>
        </p:nvCxnSpPr>
        <p:spPr>
          <a:xfrm flipV="1">
            <a:off x="6525490" y="3320083"/>
            <a:ext cx="748146" cy="674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39" idx="5"/>
          </p:cNvCxnSpPr>
          <p:nvPr/>
        </p:nvCxnSpPr>
        <p:spPr>
          <a:xfrm flipH="1">
            <a:off x="4697553" y="4216399"/>
            <a:ext cx="955099" cy="225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37" idx="3"/>
          </p:cNvCxnSpPr>
          <p:nvPr/>
        </p:nvCxnSpPr>
        <p:spPr>
          <a:xfrm flipV="1">
            <a:off x="6508603" y="3545405"/>
            <a:ext cx="971986" cy="447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918</TotalTime>
  <Words>1066</Words>
  <Application>Microsoft Office PowerPoint</Application>
  <PresentationFormat>Широкоэкранный</PresentationFormat>
  <Paragraphs>208</Paragraphs>
  <Slides>24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Garamond</vt:lpstr>
      <vt:lpstr>Натуральные материалы</vt:lpstr>
      <vt:lpstr>Генетический алгоритм для задачи маршрутизации буровых установок</vt:lpstr>
      <vt:lpstr>Постановка задачи</vt:lpstr>
      <vt:lpstr>Постановка задачи</vt:lpstr>
      <vt:lpstr>Постановка задачи</vt:lpstr>
      <vt:lpstr>Цель задачи</vt:lpstr>
      <vt:lpstr>Первый шаг</vt:lpstr>
      <vt:lpstr>Второй шаг</vt:lpstr>
      <vt:lpstr>Третий шаг</vt:lpstr>
      <vt:lpstr>И так делаем «К» раз</vt:lpstr>
      <vt:lpstr>И так делаем «К» раз</vt:lpstr>
      <vt:lpstr>А что если не получится?</vt:lpstr>
      <vt:lpstr>Результат третьего шага*</vt:lpstr>
      <vt:lpstr>Популяция</vt:lpstr>
      <vt:lpstr>Что имеет каждое решение в популяции?</vt:lpstr>
      <vt:lpstr>Шаг 4. Генетический алгоритм.</vt:lpstr>
      <vt:lpstr>Скрещивание</vt:lpstr>
      <vt:lpstr>АЕХ</vt:lpstr>
      <vt:lpstr>Шаг 5. Мутация.</vt:lpstr>
      <vt:lpstr>Шаг 5. Мутация</vt:lpstr>
      <vt:lpstr>Последний шаг</vt:lpstr>
      <vt:lpstr>Результаты</vt:lpstr>
      <vt:lpstr>Дальнейшие исследования.</vt:lpstr>
      <vt:lpstr>Откуда растут ноги?</vt:lpstr>
      <vt:lpstr>Спасибо за внимание!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Клиент</dc:creator>
  <cp:lastModifiedBy>Попов Никита Алексеевич</cp:lastModifiedBy>
  <cp:revision>46</cp:revision>
  <dcterms:created xsi:type="dcterms:W3CDTF">2019-12-15T07:49:09Z</dcterms:created>
  <dcterms:modified xsi:type="dcterms:W3CDTF">2020-04-06T09:37:28Z</dcterms:modified>
</cp:coreProperties>
</file>