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6" r:id="rId1"/>
  </p:sldMasterIdLst>
  <p:notesMasterIdLst>
    <p:notesMasterId r:id="rId15"/>
  </p:notesMasterIdLst>
  <p:sldIdLst>
    <p:sldId id="256" r:id="rId2"/>
    <p:sldId id="291" r:id="rId3"/>
    <p:sldId id="292" r:id="rId4"/>
    <p:sldId id="297" r:id="rId5"/>
    <p:sldId id="296" r:id="rId6"/>
    <p:sldId id="287" r:id="rId7"/>
    <p:sldId id="289" r:id="rId8"/>
    <p:sldId id="299" r:id="rId9"/>
    <p:sldId id="300" r:id="rId10"/>
    <p:sldId id="288" r:id="rId11"/>
    <p:sldId id="290" r:id="rId12"/>
    <p:sldId id="283" r:id="rId13"/>
    <p:sldId id="273"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930" autoAdjust="0"/>
  </p:normalViewPr>
  <p:slideViewPr>
    <p:cSldViewPr snapToGrid="0">
      <p:cViewPr varScale="1">
        <p:scale>
          <a:sx n="81" d="100"/>
          <a:sy n="81" d="100"/>
        </p:scale>
        <p:origin x="1716" y="78"/>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85703-EE90-4580-85AF-EA7094EE9115}" type="datetimeFigureOut">
              <a:rPr lang="ru-RU" smtClean="0"/>
              <a:t>08/04/2020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8CA70-3485-4D35-BDD2-BE9B93897E26}" type="slidenum">
              <a:rPr lang="ru-RU" smtClean="0"/>
              <a:t>‹#›</a:t>
            </a:fld>
            <a:endParaRPr lang="ru-RU"/>
          </a:p>
        </p:txBody>
      </p:sp>
    </p:spTree>
    <p:extLst>
      <p:ext uri="{BB962C8B-B14F-4D97-AF65-F5344CB8AC3E}">
        <p14:creationId xmlns:p14="http://schemas.microsoft.com/office/powerpoint/2010/main" val="779904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a:t>
            </a:fld>
            <a:endParaRPr lang="ru-RU"/>
          </a:p>
        </p:txBody>
      </p:sp>
    </p:spTree>
    <p:extLst>
      <p:ext uri="{BB962C8B-B14F-4D97-AF65-F5344CB8AC3E}">
        <p14:creationId xmlns:p14="http://schemas.microsoft.com/office/powerpoint/2010/main" val="4166053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Сначала :</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r>
                  <a:rPr lang="ru-RU" dirty="0" smtClean="0">
                    <a:latin typeface="Times New Roman" panose="02020603050405020304" pitchFamily="18" charset="0"/>
                    <a:cs typeface="Times New Roman" panose="02020603050405020304" pitchFamily="18" charset="0"/>
                  </a:rPr>
                  <a:t>Идея заимствована у живой природы и состоит в организации эволюции, целью которой является получение оптимального решения в сложной комбинаторной задаче: </a:t>
                </a:r>
                <a14:m>
                  <m:oMath xmlns:m="http://schemas.openxmlformats.org/officeDocument/2006/math">
                    <m:r>
                      <a:rPr lang="en-US" b="0" i="1" smtClean="0">
                        <a:latin typeface="Cambria Math" panose="02040503050406030204" pitchFamily="18" charset="0"/>
                      </a:rPr>
                      <m:t>𝑚𝑖𝑛</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𝐾𝐴</m:t>
                        </m:r>
                      </m:sub>
                      <m:sup/>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b>
                          <m:sup/>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𝑖𝑗𝑘</m:t>
                                    </m:r>
                                  </m:sub>
                                </m:sSub>
                              </m:e>
                            </m:nary>
                            <m:r>
                              <a:rPr lang="en-US" b="0" i="1" smtClean="0">
                                <a:latin typeface="Cambria Math" panose="02040503050406030204" pitchFamily="18" charset="0"/>
                              </a:rPr>
                              <m:t>+</m:t>
                            </m:r>
                            <m:r>
                              <a:rPr lang="en-US" b="0" i="1" smtClean="0">
                                <a:latin typeface="Cambria Math" panose="02040503050406030204" pitchFamily="18" charset="0"/>
                              </a:rPr>
                              <m:t>𝐹</m:t>
                            </m:r>
                          </m:e>
                        </m:nary>
                      </m:e>
                    </m:nary>
                  </m:oMath>
                </a14:m>
                <a:r>
                  <a:rPr lang="ru-RU" dirty="0" smtClean="0">
                    <a:latin typeface="Times New Roman" panose="02020603050405020304" pitchFamily="18" charset="0"/>
                    <a:cs typeface="Times New Roman" panose="02020603050405020304" pitchFamily="18" charset="0"/>
                  </a:rPr>
                  <a:t>. </a:t>
                </a:r>
                <a:r>
                  <a:rPr lang="en-US" dirty="0" smtClean="0"/>
                  <a:t>)</a:t>
                </a:r>
                <a:r>
                  <a:rPr lang="en-US" baseline="0" dirty="0" smtClean="0"/>
                  <a:t> </a:t>
                </a:r>
                <a:r>
                  <a:rPr lang="ru-RU" baseline="0" dirty="0" smtClean="0"/>
                  <a:t>Где </a:t>
                </a:r>
                <a:r>
                  <a:rPr lang="en-US" baseline="0" dirty="0" smtClean="0"/>
                  <a:t>F –</a:t>
                </a:r>
                <a:r>
                  <a:rPr lang="ru-RU" baseline="0" dirty="0" smtClean="0"/>
                  <a:t>это штрафные функции за не выполненную работу в срок</a:t>
                </a:r>
                <a:r>
                  <a:rPr lang="en-US" baseline="0" dirty="0" smtClean="0"/>
                  <a:t> </a:t>
                </a:r>
                <a:r>
                  <a:rPr lang="ru-RU" baseline="0" dirty="0" smtClean="0"/>
                  <a:t>и арендованные машины. Штрафные функции это настраиваемый параметр, который меняется в зависимости от числа итерации.</a:t>
                </a:r>
                <a:endParaRPr lang="ru-RU" dirty="0" smtClean="0">
                  <a:latin typeface="Times New Roman" panose="02020603050405020304" pitchFamily="18" charset="0"/>
                  <a:cs typeface="Times New Roman" panose="02020603050405020304" pitchFamily="18" charset="0"/>
                </a:endParaRP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Начальная популяция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𝑝</m:t>
                            </m:r>
                          </m:sub>
                        </m:sSub>
                      </m:e>
                    </m:d>
                  </m:oMath>
                </a14:m>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набор </a:t>
                </a:r>
                <a:r>
                  <a:rPr lang="ru-RU" dirty="0">
                    <a:latin typeface="Times New Roman" panose="02020603050405020304" pitchFamily="18" charset="0"/>
                    <a:cs typeface="Times New Roman" panose="02020603050405020304" pitchFamily="18" charset="0"/>
                  </a:rPr>
                  <a:t>допустимых решений исходной задачи</a:t>
                </a:r>
                <a:r>
                  <a:rPr lang="ru-RU" dirty="0" smtClean="0">
                    <a:latin typeface="Times New Roman" panose="02020603050405020304" pitchFamily="18" charset="0"/>
                    <a:cs typeface="Times New Roman" panose="02020603050405020304" pitchFamily="18" charset="0"/>
                  </a:rPr>
                  <a:t>.</a:t>
                </a: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Шаг эволюции: выбираем из популяции два решения, скрещиваем их, применяем мутацию, локальную перестройку и добавляем в популяцию, затем наихудшее решение удаляем из популяции. </a:t>
                </a:r>
                <a:endParaRPr lang="ru-RU"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4.1</a:t>
                </a:r>
                <a:r>
                  <a:rPr lang="ru-RU" dirty="0" smtClean="0"/>
                  <a:t>.) Сценарий</a:t>
                </a:r>
                <a:r>
                  <a:rPr lang="ru-RU" baseline="0" dirty="0" smtClean="0"/>
                  <a:t> выбора родителей может быть разным.</a:t>
                </a:r>
                <a:r>
                  <a:rPr lang="ru-RU" dirty="0" smtClean="0"/>
                  <a:t> Например, два случайных родителя, одного</a:t>
                </a:r>
                <a:r>
                  <a:rPr lang="ru-RU" baseline="0" dirty="0" smtClean="0"/>
                  <a:t> с наилучшим показателем целевой функции, а второго любого</a:t>
                </a:r>
                <a:r>
                  <a:rPr lang="en-US" baseline="0" dirty="0" smtClean="0"/>
                  <a:t>, </a:t>
                </a:r>
                <a:r>
                  <a:rPr lang="ru-RU" baseline="0" dirty="0" smtClean="0"/>
                  <a:t>одного </a:t>
                </a:r>
                <a:r>
                  <a:rPr lang="ru-RU" baseline="0" dirty="0" err="1" smtClean="0"/>
                  <a:t>рандомного</a:t>
                </a:r>
                <a:r>
                  <a:rPr lang="ru-RU" baseline="0" dirty="0" smtClean="0"/>
                  <a:t>, а второго наихудшего</a:t>
                </a:r>
                <a:r>
                  <a:rPr lang="en-US" baseline="0" dirty="0" smtClean="0"/>
                  <a:t> </a:t>
                </a:r>
                <a:r>
                  <a:rPr lang="ru-RU" baseline="0" dirty="0" smtClean="0"/>
                  <a:t>или одного наилучшего а второго наихудшего. И эти способы можно чередовать</a:t>
                </a:r>
                <a:endParaRPr lang="ru-RU" dirty="0" smtClean="0"/>
              </a:p>
              <a:p>
                <a:r>
                  <a:rPr lang="ru-RU" dirty="0" smtClean="0"/>
                  <a:t>4.4) Удаление решение тоже можно сделать по разному удалять худшего</a:t>
                </a:r>
                <a:r>
                  <a:rPr lang="ru-RU" baseline="0" dirty="0" smtClean="0"/>
                  <a:t> родителя или просто худшие решение</a:t>
                </a:r>
                <a:endParaRPr lang="ru-RU" dirty="0" smtClean="0"/>
              </a:p>
            </p:txBody>
          </p:sp>
        </mc:Choice>
        <mc:Fallback>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Сначала :</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r>
                  <a:rPr lang="ru-RU" dirty="0" smtClean="0">
                    <a:latin typeface="Times New Roman" panose="02020603050405020304" pitchFamily="18" charset="0"/>
                    <a:cs typeface="Times New Roman" panose="02020603050405020304" pitchFamily="18" charset="0"/>
                  </a:rPr>
                  <a:t>Идея заимствована у живой природы и состоит в организации эволюции, целью которой является получение оптимального решения в сложной комбинаторной задаче: </a:t>
                </a:r>
                <a:r>
                  <a:rPr lang="en-US" b="0" i="0" smtClean="0">
                    <a:latin typeface="Cambria Math" panose="02040503050406030204" pitchFamily="18" charset="0"/>
                  </a:rPr>
                  <a:t>𝑚𝑖𝑛∑</a:t>
                </a:r>
                <a:r>
                  <a:rPr lang="en-US" b="0" i="0" smtClean="0">
                    <a:latin typeface="Cambria Math" panose="02040503050406030204" pitchFamily="18" charset="0"/>
                    <a:ea typeface="Cambria Math" panose="02040503050406030204" pitchFamily="18" charset="0"/>
                  </a:rPr>
                  <a:t>_(</a:t>
                </a:r>
                <a:r>
                  <a:rPr lang="en-US" b="0" i="0" smtClean="0">
                    <a:latin typeface="Cambria Math" panose="02040503050406030204" pitchFamily="18" charset="0"/>
                  </a:rPr>
                  <a:t>𝑘</a:t>
                </a:r>
                <a:r>
                  <a:rPr lang="en-US" b="0" i="0" smtClean="0">
                    <a:latin typeface="Cambria Math" panose="02040503050406030204" pitchFamily="18" charset="0"/>
                    <a:ea typeface="Cambria Math" panose="02040503050406030204" pitchFamily="18" charset="0"/>
                  </a:rPr>
                  <a:t>∈𝐾𝐴)▒∑_(</a:t>
                </a:r>
                <a:r>
                  <a:rPr lang="en-US" b="0" i="0" smtClean="0">
                    <a:latin typeface="Cambria Math" panose="02040503050406030204" pitchFamily="18" charset="0"/>
                  </a:rPr>
                  <a:t>𝑖</a:t>
                </a:r>
                <a:r>
                  <a:rPr lang="en-US" i="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𝑁)▒〖∑_(</a:t>
                </a:r>
                <a:r>
                  <a:rPr lang="en-US" b="0" i="0" smtClean="0">
                    <a:latin typeface="Cambria Math" panose="02040503050406030204" pitchFamily="18" charset="0"/>
                  </a:rPr>
                  <a:t>𝑗</a:t>
                </a:r>
                <a:r>
                  <a:rPr lang="en-US" i="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𝑁)▒〖</a:t>
                </a:r>
                <a:r>
                  <a:rPr lang="en-US" b="0" i="0" smtClean="0">
                    <a:latin typeface="Cambria Math" panose="02040503050406030204" pitchFamily="18" charset="0"/>
                  </a:rPr>
                  <a:t>𝑑_𝑖𝑗 𝑥_𝑖𝑗𝑘 〗+𝐹〗</a:t>
                </a:r>
                <a:r>
                  <a:rPr lang="ru-RU" dirty="0" smtClean="0">
                    <a:latin typeface="Times New Roman" panose="02020603050405020304" pitchFamily="18" charset="0"/>
                    <a:cs typeface="Times New Roman" panose="02020603050405020304" pitchFamily="18" charset="0"/>
                  </a:rPr>
                  <a:t>. </a:t>
                </a:r>
                <a:r>
                  <a:rPr lang="en-US" dirty="0" smtClean="0"/>
                  <a:t>)</a:t>
                </a:r>
                <a:r>
                  <a:rPr lang="en-US" baseline="0" dirty="0" smtClean="0"/>
                  <a:t> </a:t>
                </a:r>
                <a:r>
                  <a:rPr lang="ru-RU" baseline="0" dirty="0" smtClean="0"/>
                  <a:t>Где </a:t>
                </a:r>
                <a:r>
                  <a:rPr lang="en-US" baseline="0" dirty="0" smtClean="0"/>
                  <a:t>F –</a:t>
                </a:r>
                <a:r>
                  <a:rPr lang="ru-RU" baseline="0" dirty="0" smtClean="0"/>
                  <a:t>это штрафные функции за не выполненную работу в срок</a:t>
                </a:r>
                <a:r>
                  <a:rPr lang="en-US" baseline="0" dirty="0" smtClean="0"/>
                  <a:t> </a:t>
                </a:r>
                <a:r>
                  <a:rPr lang="ru-RU" baseline="0" dirty="0" smtClean="0"/>
                  <a:t>и арендованные машины. Штрафные функции это настраиваемый параметр, который меняется в зависимости от числа итерации.</a:t>
                </a:r>
                <a:endParaRPr lang="ru-RU" dirty="0" smtClean="0">
                  <a:latin typeface="Times New Roman" panose="02020603050405020304" pitchFamily="18" charset="0"/>
                  <a:cs typeface="Times New Roman" panose="02020603050405020304" pitchFamily="18" charset="0"/>
                </a:endParaRP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Начальная популяция </a:t>
                </a:r>
                <a:r>
                  <a:rPr lang="en-US" b="0" i="0" smtClean="0">
                    <a:latin typeface="Cambria Math" panose="02040503050406030204" pitchFamily="18" charset="0"/>
                  </a:rPr>
                  <a:t>𝑃={𝑆_1,</a:t>
                </a:r>
                <a:r>
                  <a:rPr lang="en-US" i="0">
                    <a:latin typeface="Cambria Math" panose="02040503050406030204" pitchFamily="18" charset="0"/>
                  </a:rPr>
                  <a:t>𝑆_</a:t>
                </a:r>
                <a:r>
                  <a:rPr lang="en-US" b="0" i="0" smtClean="0">
                    <a:latin typeface="Cambria Math" panose="02040503050406030204" pitchFamily="18" charset="0"/>
                  </a:rPr>
                  <a:t>2, …,</a:t>
                </a:r>
                <a:r>
                  <a:rPr lang="en-US" i="0">
                    <a:latin typeface="Cambria Math" panose="02040503050406030204" pitchFamily="18" charset="0"/>
                  </a:rPr>
                  <a:t>𝑆_</a:t>
                </a:r>
                <a:r>
                  <a:rPr lang="en-US" b="0" i="0" smtClean="0">
                    <a:latin typeface="Cambria Math" panose="02040503050406030204" pitchFamily="18" charset="0"/>
                  </a:rPr>
                  <a:t>𝑝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набор </a:t>
                </a:r>
                <a:r>
                  <a:rPr lang="ru-RU" dirty="0">
                    <a:latin typeface="Times New Roman" panose="02020603050405020304" pitchFamily="18" charset="0"/>
                    <a:cs typeface="Times New Roman" panose="02020603050405020304" pitchFamily="18" charset="0"/>
                  </a:rPr>
                  <a:t>допустимых решений исходной задачи</a:t>
                </a:r>
                <a:r>
                  <a:rPr lang="ru-RU" dirty="0" smtClean="0">
                    <a:latin typeface="Times New Roman" panose="02020603050405020304" pitchFamily="18" charset="0"/>
                    <a:cs typeface="Times New Roman" panose="02020603050405020304" pitchFamily="18" charset="0"/>
                  </a:rPr>
                  <a:t>.</a:t>
                </a: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Шаг эволюции: выбираем из популяции два решения, скрещиваем их, применяем мутацию, локальную перестройку и добавляем в популяцию, затем наихудшее решение удаляем из популяции. </a:t>
                </a:r>
                <a:endParaRPr lang="ru-RU"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4.1</a:t>
                </a:r>
                <a:r>
                  <a:rPr lang="ru-RU" dirty="0" smtClean="0"/>
                  <a:t>.) Сценарий</a:t>
                </a:r>
                <a:r>
                  <a:rPr lang="ru-RU" baseline="0" dirty="0" smtClean="0"/>
                  <a:t> выбора родителей может быть разным.</a:t>
                </a:r>
                <a:r>
                  <a:rPr lang="ru-RU" dirty="0" smtClean="0"/>
                  <a:t> Например, два случайных родителя, одного</a:t>
                </a:r>
                <a:r>
                  <a:rPr lang="ru-RU" baseline="0" dirty="0" smtClean="0"/>
                  <a:t> с наилучшим показателем целевой функции, а второго любого</a:t>
                </a:r>
                <a:r>
                  <a:rPr lang="en-US" baseline="0" dirty="0" smtClean="0"/>
                  <a:t>, </a:t>
                </a:r>
                <a:r>
                  <a:rPr lang="ru-RU" baseline="0" dirty="0" smtClean="0"/>
                  <a:t>одного </a:t>
                </a:r>
                <a:r>
                  <a:rPr lang="ru-RU" baseline="0" dirty="0" err="1" smtClean="0"/>
                  <a:t>рандомного</a:t>
                </a:r>
                <a:r>
                  <a:rPr lang="ru-RU" baseline="0" dirty="0" smtClean="0"/>
                  <a:t>, а второго наихудшего</a:t>
                </a:r>
                <a:r>
                  <a:rPr lang="en-US" baseline="0" dirty="0" smtClean="0"/>
                  <a:t> </a:t>
                </a:r>
                <a:r>
                  <a:rPr lang="ru-RU" baseline="0" dirty="0" smtClean="0"/>
                  <a:t>или одного наилучшего а второго наихудшего. И эти способы можно чередовать</a:t>
                </a:r>
                <a:endParaRPr lang="ru-RU" dirty="0" smtClean="0"/>
              </a:p>
              <a:p>
                <a:r>
                  <a:rPr lang="ru-RU" dirty="0" smtClean="0"/>
                  <a:t>4.4) Удаление решение тоже можно сделать по разному удалять худшего</a:t>
                </a:r>
                <a:r>
                  <a:rPr lang="ru-RU" baseline="0" dirty="0" smtClean="0"/>
                  <a:t> родителя или просто худшие решение</a:t>
                </a:r>
                <a:endParaRPr lang="ru-RU" dirty="0" smtClean="0"/>
              </a:p>
            </p:txBody>
          </p:sp>
        </mc:Fallback>
      </mc:AlternateContent>
      <p:sp>
        <p:nvSpPr>
          <p:cNvPr id="4" name="Номер слайда 3"/>
          <p:cNvSpPr>
            <a:spLocks noGrp="1"/>
          </p:cNvSpPr>
          <p:nvPr>
            <p:ph type="sldNum" sz="quarter" idx="10"/>
          </p:nvPr>
        </p:nvSpPr>
        <p:spPr/>
        <p:txBody>
          <a:bodyPr/>
          <a:lstStyle/>
          <a:p>
            <a:fld id="{E248CA70-3485-4D35-BDD2-BE9B93897E26}" type="slidenum">
              <a:rPr lang="ru-RU" smtClean="0"/>
              <a:t>5</a:t>
            </a:fld>
            <a:endParaRPr lang="ru-RU"/>
          </a:p>
        </p:txBody>
      </p:sp>
    </p:spTree>
    <p:extLst>
      <p:ext uri="{BB962C8B-B14F-4D97-AF65-F5344CB8AC3E}">
        <p14:creationId xmlns:p14="http://schemas.microsoft.com/office/powerpoint/2010/main" val="1670539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вход</a:t>
            </a:r>
            <a:r>
              <a:rPr lang="ru-RU" baseline="0" dirty="0" smtClean="0"/>
              <a:t> этим </a:t>
            </a:r>
            <a:r>
              <a:rPr lang="ru-RU" baseline="0" dirty="0" err="1" smtClean="0"/>
              <a:t>кроссоверам</a:t>
            </a:r>
            <a:r>
              <a:rPr lang="ru-RU" baseline="0" dirty="0" smtClean="0"/>
              <a:t>  подается два решения. На выход получаем новое третье решение, полученное из первых двух. </a:t>
            </a:r>
            <a:r>
              <a:rPr lang="ru-RU" dirty="0" smtClean="0"/>
              <a:t>Остальные </a:t>
            </a:r>
            <a:r>
              <a:rPr lang="ru-RU" dirty="0" err="1" smtClean="0"/>
              <a:t>кроссоверы</a:t>
            </a:r>
            <a:r>
              <a:rPr lang="ru-RU" baseline="0" dirty="0" smtClean="0"/>
              <a:t> основываются на АЕХ.</a:t>
            </a:r>
          </a:p>
          <a:p>
            <a:r>
              <a:rPr lang="ru-RU" baseline="0" dirty="0" smtClean="0"/>
              <a:t> Оставшиеся два </a:t>
            </a:r>
            <a:r>
              <a:rPr lang="ru-RU" baseline="0" dirty="0" err="1" smtClean="0"/>
              <a:t>кроссовера</a:t>
            </a:r>
            <a:r>
              <a:rPr lang="ru-RU" baseline="0" dirty="0" smtClean="0"/>
              <a:t>, являются упрощенным вариантом </a:t>
            </a:r>
            <a:r>
              <a:rPr lang="en-US" dirty="0" err="1" smtClean="0"/>
              <a:t>HGreX</a:t>
            </a:r>
            <a:r>
              <a:rPr lang="ru-RU" dirty="0" smtClean="0"/>
              <a:t>. </a:t>
            </a:r>
            <a:endParaRPr lang="en-US" baseline="0" dirty="0" smtClean="0"/>
          </a:p>
        </p:txBody>
      </p:sp>
      <p:sp>
        <p:nvSpPr>
          <p:cNvPr id="4" name="Номер слайда 3"/>
          <p:cNvSpPr>
            <a:spLocks noGrp="1"/>
          </p:cNvSpPr>
          <p:nvPr>
            <p:ph type="sldNum" sz="quarter" idx="10"/>
          </p:nvPr>
        </p:nvSpPr>
        <p:spPr/>
        <p:txBody>
          <a:bodyPr/>
          <a:lstStyle/>
          <a:p>
            <a:fld id="{E248CA70-3485-4D35-BDD2-BE9B93897E26}" type="slidenum">
              <a:rPr lang="ru-RU" smtClean="0"/>
              <a:t>6</a:t>
            </a:fld>
            <a:endParaRPr lang="ru-RU"/>
          </a:p>
        </p:txBody>
      </p:sp>
    </p:spTree>
    <p:extLst>
      <p:ext uri="{BB962C8B-B14F-4D97-AF65-F5344CB8AC3E}">
        <p14:creationId xmlns:p14="http://schemas.microsoft.com/office/powerpoint/2010/main" val="553318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7</a:t>
            </a:fld>
            <a:endParaRPr lang="ru-RU"/>
          </a:p>
        </p:txBody>
      </p:sp>
    </p:spTree>
    <p:extLst>
      <p:ext uri="{BB962C8B-B14F-4D97-AF65-F5344CB8AC3E}">
        <p14:creationId xmlns:p14="http://schemas.microsoft.com/office/powerpoint/2010/main" val="2971145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За</a:t>
            </a:r>
            <a:r>
              <a:rPr lang="ru-RU" baseline="0" dirty="0" smtClean="0"/>
              <a:t> основу взята данная статья, некоторые моменты были взяты из неё, что-то было переделано</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12</a:t>
            </a:fld>
            <a:endParaRPr lang="ru-RU"/>
          </a:p>
        </p:txBody>
      </p:sp>
    </p:spTree>
    <p:extLst>
      <p:ext uri="{BB962C8B-B14F-4D97-AF65-F5344CB8AC3E}">
        <p14:creationId xmlns:p14="http://schemas.microsoft.com/office/powerpoint/2010/main" val="3371597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9CC9E3F-DD9F-46B3-BA2B-82CCB0AB45D8}" type="datetime1">
              <a:rPr lang="ru-RU" smtClean="0"/>
              <a:t>08/04/2020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28404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81955DC-8BDE-43A9-8606-2B798AFC22DA}" type="datetime1">
              <a:rPr lang="ru-RU" smtClean="0"/>
              <a:t>08/04/2020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396264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9C577BF-68FF-4817-871A-5FAB63D65E6E}" type="datetime1">
              <a:rPr lang="ru-RU" smtClean="0"/>
              <a:t>08/04/2020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427142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A606278-A98A-4E8F-B825-8DD968401051}" type="datetime1">
              <a:rPr lang="ru-RU" smtClean="0"/>
              <a:t>08/04/2020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9113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2187602-E65D-4461-AD47-ACF81819BB9A}" type="datetime1">
              <a:rPr lang="ru-RU" smtClean="0"/>
              <a:t>08/04/2020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73004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C2802B6-2672-4DB5-A19C-63F7E463C685}" type="datetime1">
              <a:rPr lang="ru-RU" smtClean="0"/>
              <a:t>08/04/2020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72727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F894B04-852D-4FA4-9DBB-0E4D3B1D8C25}" type="datetime1">
              <a:rPr lang="ru-RU" smtClean="0"/>
              <a:t>08/04/2020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6300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73CEC1E-ED97-424B-A00A-82668925A04A}" type="datetime1">
              <a:rPr lang="ru-RU" smtClean="0"/>
              <a:t>08/04/2020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27576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05FB56C-CE87-4542-9CAF-F110C3D8BB23}" type="datetime1">
              <a:rPr lang="ru-RU" smtClean="0"/>
              <a:t>08/04/2020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48281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8526DC7-5238-458A-9F3B-12AEE5076CBE}" type="datetime1">
              <a:rPr lang="ru-RU" smtClean="0"/>
              <a:t>08/04/2020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986873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7CA1DD9-FED3-41BB-B05E-B7ABE45C97C0}" type="datetime1">
              <a:rPr lang="ru-RU" smtClean="0"/>
              <a:t>08/04/2020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1222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FE817-CB1E-478C-9DF4-A675946A3299}" type="datetime1">
              <a:rPr lang="ru-RU" smtClean="0"/>
              <a:t>08/04/2020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1452A-E4C5-4FCE-999B-408265C67809}" type="slidenum">
              <a:rPr lang="ru-RU" smtClean="0"/>
              <a:t>‹#›</a:t>
            </a:fld>
            <a:endParaRPr lang="ru-RU"/>
          </a:p>
        </p:txBody>
      </p:sp>
    </p:spTree>
    <p:extLst>
      <p:ext uri="{BB962C8B-B14F-4D97-AF65-F5344CB8AC3E}">
        <p14:creationId xmlns:p14="http://schemas.microsoft.com/office/powerpoint/2010/main" val="345682819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sz="3600" dirty="0" smtClean="0">
                <a:latin typeface="Times New Roman" panose="02020603050405020304" pitchFamily="18" charset="0"/>
                <a:cs typeface="Times New Roman" panose="02020603050405020304" pitchFamily="18" charset="0"/>
              </a:rPr>
              <a:t>Генетический алгоритм для задачи маршрутизации буровых установок</a:t>
            </a:r>
            <a:endParaRPr lang="ru-RU" sz="3600"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p:txBody>
          <a:bodyPr/>
          <a:lstStyle/>
          <a:p>
            <a:r>
              <a:rPr lang="ru-RU" dirty="0" smtClean="0">
                <a:latin typeface="Times New Roman" panose="02020603050405020304" pitchFamily="18" charset="0"/>
                <a:cs typeface="Times New Roman" panose="02020603050405020304" pitchFamily="18" charset="0"/>
              </a:rPr>
              <a:t>Попов Никита Алексеевич</a:t>
            </a:r>
          </a:p>
          <a:p>
            <a:r>
              <a:rPr lang="ru-RU" dirty="0" smtClean="0">
                <a:latin typeface="Times New Roman" panose="02020603050405020304" pitchFamily="18" charset="0"/>
                <a:cs typeface="Times New Roman" panose="02020603050405020304" pitchFamily="18" charset="0"/>
              </a:rPr>
              <a:t>НГУ</a:t>
            </a:r>
          </a:p>
          <a:p>
            <a:r>
              <a:rPr lang="ru-RU" sz="1400" dirty="0" smtClean="0">
                <a:latin typeface="Times New Roman" panose="02020603050405020304" pitchFamily="18" charset="0"/>
                <a:cs typeface="Times New Roman" panose="02020603050405020304" pitchFamily="18" charset="0"/>
              </a:rPr>
              <a:t>Научный руководитель Кочетов Юрий Андреевич</a:t>
            </a:r>
            <a:endParaRPr lang="ru-R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949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5394" y="610343"/>
            <a:ext cx="9601196" cy="1303867"/>
          </a:xfrm>
        </p:spPr>
        <p:txBody>
          <a:bodyPr/>
          <a:lstStyle/>
          <a:p>
            <a:r>
              <a:rPr lang="ru-RU" dirty="0" smtClean="0">
                <a:latin typeface="Times New Roman" panose="02020603050405020304" pitchFamily="18" charset="0"/>
                <a:cs typeface="Times New Roman" panose="02020603050405020304" pitchFamily="18" charset="0"/>
              </a:rPr>
              <a:t>Результаты</a:t>
            </a:r>
            <a:endParaRPr lang="ru-RU"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2909263707"/>
              </p:ext>
            </p:extLst>
          </p:nvPr>
        </p:nvGraphicFramePr>
        <p:xfrm>
          <a:off x="509578" y="1821317"/>
          <a:ext cx="11172828" cy="4057176"/>
        </p:xfrm>
        <a:graphic>
          <a:graphicData uri="http://schemas.openxmlformats.org/drawingml/2006/table">
            <a:tbl>
              <a:tblPr firstRow="1" bandRow="1">
                <a:tableStyleId>{5C22544A-7EE6-4342-B048-85BDC9FD1C3A}</a:tableStyleId>
              </a:tblPr>
              <a:tblGrid>
                <a:gridCol w="1504951">
                  <a:extLst>
                    <a:ext uri="{9D8B030D-6E8A-4147-A177-3AD203B41FA5}">
                      <a16:colId xmlns:a16="http://schemas.microsoft.com/office/drawing/2014/main" val="2304300751"/>
                    </a:ext>
                  </a:extLst>
                </a:gridCol>
                <a:gridCol w="1288253">
                  <a:extLst>
                    <a:ext uri="{9D8B030D-6E8A-4147-A177-3AD203B41FA5}">
                      <a16:colId xmlns:a16="http://schemas.microsoft.com/office/drawing/2014/main" val="26178623"/>
                    </a:ext>
                  </a:extLst>
                </a:gridCol>
                <a:gridCol w="1396604">
                  <a:extLst>
                    <a:ext uri="{9D8B030D-6E8A-4147-A177-3AD203B41FA5}">
                      <a16:colId xmlns:a16="http://schemas.microsoft.com/office/drawing/2014/main" val="2746898810"/>
                    </a:ext>
                  </a:extLst>
                </a:gridCol>
                <a:gridCol w="1396604">
                  <a:extLst>
                    <a:ext uri="{9D8B030D-6E8A-4147-A177-3AD203B41FA5}">
                      <a16:colId xmlns:a16="http://schemas.microsoft.com/office/drawing/2014/main" val="4047793946"/>
                    </a:ext>
                  </a:extLst>
                </a:gridCol>
                <a:gridCol w="1396604">
                  <a:extLst>
                    <a:ext uri="{9D8B030D-6E8A-4147-A177-3AD203B41FA5}">
                      <a16:colId xmlns:a16="http://schemas.microsoft.com/office/drawing/2014/main" val="948101119"/>
                    </a:ext>
                  </a:extLst>
                </a:gridCol>
                <a:gridCol w="1396604">
                  <a:extLst>
                    <a:ext uri="{9D8B030D-6E8A-4147-A177-3AD203B41FA5}">
                      <a16:colId xmlns:a16="http://schemas.microsoft.com/office/drawing/2014/main" val="2214595903"/>
                    </a:ext>
                  </a:extLst>
                </a:gridCol>
                <a:gridCol w="1396604">
                  <a:extLst>
                    <a:ext uri="{9D8B030D-6E8A-4147-A177-3AD203B41FA5}">
                      <a16:colId xmlns:a16="http://schemas.microsoft.com/office/drawing/2014/main" val="68537811"/>
                    </a:ext>
                  </a:extLst>
                </a:gridCol>
                <a:gridCol w="1396604">
                  <a:extLst>
                    <a:ext uri="{9D8B030D-6E8A-4147-A177-3AD203B41FA5}">
                      <a16:colId xmlns:a16="http://schemas.microsoft.com/office/drawing/2014/main" val="4276960178"/>
                    </a:ext>
                  </a:extLst>
                </a:gridCol>
              </a:tblGrid>
              <a:tr h="673896">
                <a:tc>
                  <a:txBody>
                    <a:bodyPr/>
                    <a:lstStyle/>
                    <a:p>
                      <a:r>
                        <a:rPr lang="ru-RU" dirty="0" smtClean="0"/>
                        <a:t>         </a:t>
                      </a:r>
                      <a:r>
                        <a:rPr lang="en-US" dirty="0" smtClean="0"/>
                        <a:t>Size</a:t>
                      </a:r>
                    </a:p>
                    <a:p>
                      <a:r>
                        <a:rPr lang="ru-RU" dirty="0" smtClean="0"/>
                        <a:t>П.О.</a:t>
                      </a:r>
                      <a:endParaRPr lang="ru-RU" dirty="0"/>
                    </a:p>
                  </a:txBody>
                  <a:tcPr>
                    <a:lnL w="12700" cmpd="sng">
                      <a:noFill/>
                    </a:lnL>
                    <a:lnR w="12700" cmpd="sng">
                      <a:noFill/>
                    </a:lnR>
                    <a:lnT w="12700" cmpd="sng">
                      <a:noFill/>
                    </a:lnT>
                    <a:lnB w="38100" cmpd="sng">
                      <a:noFill/>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endParaRPr lang="ru-RU"/>
                    </a:p>
                  </a:txBody>
                  <a:tcPr>
                    <a:lnL w="12700" cmpd="sng">
                      <a:noFill/>
                    </a:lnL>
                  </a:tcPr>
                </a:tc>
                <a:tc>
                  <a:txBody>
                    <a:bodyPr/>
                    <a:lstStyle/>
                    <a:p>
                      <a:pPr algn="ctr"/>
                      <a:r>
                        <a:rPr lang="ru-RU" sz="1600" dirty="0" smtClean="0">
                          <a:latin typeface="Times New Roman" panose="02020603050405020304" pitchFamily="18" charset="0"/>
                          <a:cs typeface="Times New Roman" panose="02020603050405020304" pitchFamily="18" charset="0"/>
                        </a:rPr>
                        <a:t>10</a:t>
                      </a:r>
                      <a:r>
                        <a:rPr lang="ru-RU" sz="1600" baseline="0" dirty="0" smtClean="0">
                          <a:latin typeface="Times New Roman" panose="02020603050405020304" pitchFamily="18" charset="0"/>
                          <a:cs typeface="Times New Roman" panose="02020603050405020304" pitchFamily="18" charset="0"/>
                        </a:rPr>
                        <a:t> городов</a:t>
                      </a:r>
                    </a:p>
                    <a:p>
                      <a:pPr algn="ctr"/>
                      <a:r>
                        <a:rPr lang="ru-RU" sz="1600" baseline="0" dirty="0" smtClean="0">
                          <a:latin typeface="Times New Roman" panose="02020603050405020304" pitchFamily="18" charset="0"/>
                          <a:cs typeface="Times New Roman" panose="02020603050405020304" pitchFamily="18" charset="0"/>
                        </a:rPr>
                        <a:t>5 машин</a:t>
                      </a:r>
                      <a:endParaRPr lang="ru-RU" sz="1600" dirty="0">
                        <a:latin typeface="Times New Roman" panose="02020603050405020304" pitchFamily="18" charset="0"/>
                        <a:cs typeface="Times New Roman" panose="02020603050405020304" pitchFamily="18" charset="0"/>
                      </a:endParaRPr>
                    </a:p>
                  </a:txBody>
                  <a:tcPr/>
                </a:tc>
                <a:tc>
                  <a:txBody>
                    <a:bodyPr/>
                    <a:lstStyle/>
                    <a:p>
                      <a:pPr algn="ctr"/>
                      <a:r>
                        <a:rPr lang="ru-RU" sz="1600" dirty="0" smtClean="0">
                          <a:latin typeface="Times New Roman" panose="02020603050405020304" pitchFamily="18" charset="0"/>
                          <a:cs typeface="Times New Roman" panose="02020603050405020304" pitchFamily="18" charset="0"/>
                        </a:rPr>
                        <a:t>25 городов</a:t>
                      </a:r>
                    </a:p>
                    <a:p>
                      <a:pPr algn="ctr"/>
                      <a:r>
                        <a:rPr lang="ru-RU" sz="1600" dirty="0" smtClean="0">
                          <a:latin typeface="Times New Roman" panose="02020603050405020304" pitchFamily="18" charset="0"/>
                          <a:cs typeface="Times New Roman" panose="02020603050405020304" pitchFamily="18" charset="0"/>
                        </a:rPr>
                        <a:t>3 машины</a:t>
                      </a:r>
                      <a:endParaRPr lang="ru-RU" sz="1600" dirty="0">
                        <a:latin typeface="Times New Roman" panose="02020603050405020304" pitchFamily="18" charset="0"/>
                        <a:cs typeface="Times New Roman" panose="02020603050405020304" pitchFamily="18" charset="0"/>
                      </a:endParaRPr>
                    </a:p>
                  </a:txBody>
                  <a:tcPr/>
                </a:tc>
                <a:tc>
                  <a:txBody>
                    <a:bodyPr/>
                    <a:lstStyle/>
                    <a:p>
                      <a:pPr algn="ctr"/>
                      <a:r>
                        <a:rPr lang="ru-RU" sz="1600" dirty="0" smtClean="0">
                          <a:latin typeface="Times New Roman" panose="02020603050405020304" pitchFamily="18" charset="0"/>
                          <a:cs typeface="Times New Roman" panose="02020603050405020304" pitchFamily="18" charset="0"/>
                        </a:rPr>
                        <a:t>50 городов</a:t>
                      </a:r>
                    </a:p>
                    <a:p>
                      <a:pPr algn="ctr"/>
                      <a:r>
                        <a:rPr lang="ru-RU" sz="1600" dirty="0" smtClean="0">
                          <a:latin typeface="Times New Roman" panose="02020603050405020304" pitchFamily="18" charset="0"/>
                          <a:cs typeface="Times New Roman" panose="02020603050405020304" pitchFamily="18" charset="0"/>
                        </a:rPr>
                        <a:t>машин</a:t>
                      </a:r>
                      <a:endParaRPr lang="ru-RU" sz="1600" dirty="0">
                        <a:latin typeface="Times New Roman" panose="02020603050405020304" pitchFamily="18" charset="0"/>
                        <a:cs typeface="Times New Roman" panose="02020603050405020304" pitchFamily="18" charset="0"/>
                      </a:endParaRPr>
                    </a:p>
                  </a:txBody>
                  <a:tcPr/>
                </a:tc>
                <a:tc>
                  <a:txBody>
                    <a:bodyPr/>
                    <a:lstStyle/>
                    <a:p>
                      <a:pPr algn="ctr"/>
                      <a:r>
                        <a:rPr lang="ru-RU" sz="1600" dirty="0" smtClean="0">
                          <a:latin typeface="Times New Roman" panose="02020603050405020304" pitchFamily="18" charset="0"/>
                          <a:cs typeface="Times New Roman" panose="02020603050405020304" pitchFamily="18" charset="0"/>
                        </a:rPr>
                        <a:t>75 городов</a:t>
                      </a:r>
                    </a:p>
                    <a:p>
                      <a:pPr algn="ctr"/>
                      <a:r>
                        <a:rPr lang="ru-RU" sz="1600" dirty="0" smtClean="0">
                          <a:latin typeface="Times New Roman" panose="02020603050405020304" pitchFamily="18" charset="0"/>
                          <a:cs typeface="Times New Roman" panose="02020603050405020304" pitchFamily="18" charset="0"/>
                        </a:rPr>
                        <a:t>машин</a:t>
                      </a:r>
                      <a:endParaRPr lang="ru-RU" sz="1600" dirty="0">
                        <a:latin typeface="Times New Roman" panose="02020603050405020304" pitchFamily="18" charset="0"/>
                        <a:cs typeface="Times New Roman" panose="02020603050405020304" pitchFamily="18" charset="0"/>
                      </a:endParaRPr>
                    </a:p>
                  </a:txBody>
                  <a:tcPr/>
                </a:tc>
                <a:tc>
                  <a:txBody>
                    <a:bodyPr/>
                    <a:lstStyle/>
                    <a:p>
                      <a:pPr algn="ctr"/>
                      <a:r>
                        <a:rPr lang="ru-RU" sz="1600" dirty="0" smtClean="0">
                          <a:latin typeface="Times New Roman" panose="02020603050405020304" pitchFamily="18" charset="0"/>
                          <a:cs typeface="Times New Roman" panose="02020603050405020304" pitchFamily="18" charset="0"/>
                        </a:rPr>
                        <a:t>100 городов</a:t>
                      </a:r>
                    </a:p>
                    <a:p>
                      <a:pPr algn="ctr"/>
                      <a:r>
                        <a:rPr lang="ru-RU" sz="1600" dirty="0" smtClean="0">
                          <a:latin typeface="Times New Roman" panose="02020603050405020304" pitchFamily="18" charset="0"/>
                          <a:cs typeface="Times New Roman" panose="02020603050405020304" pitchFamily="18" charset="0"/>
                        </a:rPr>
                        <a:t>машин</a:t>
                      </a:r>
                      <a:endParaRPr lang="ru-RU" sz="1600" dirty="0">
                        <a:latin typeface="Times New Roman" panose="02020603050405020304" pitchFamily="18" charset="0"/>
                        <a:cs typeface="Times New Roman" panose="02020603050405020304" pitchFamily="18" charset="0"/>
                      </a:endParaRPr>
                    </a:p>
                  </a:txBody>
                  <a:tcPr/>
                </a:tc>
                <a:tc>
                  <a:txBody>
                    <a:bodyPr/>
                    <a:lstStyle/>
                    <a:p>
                      <a:pPr algn="ctr"/>
                      <a:r>
                        <a:rPr lang="ru-RU" sz="1600" dirty="0" smtClean="0">
                          <a:latin typeface="Times New Roman" panose="02020603050405020304" pitchFamily="18" charset="0"/>
                          <a:cs typeface="Times New Roman" panose="02020603050405020304" pitchFamily="18" charset="0"/>
                        </a:rPr>
                        <a:t>150 городов</a:t>
                      </a:r>
                    </a:p>
                    <a:p>
                      <a:pPr algn="ctr"/>
                      <a:r>
                        <a:rPr lang="ru-RU" sz="1600" dirty="0" smtClean="0">
                          <a:latin typeface="Times New Roman" panose="02020603050405020304" pitchFamily="18" charset="0"/>
                          <a:cs typeface="Times New Roman" panose="02020603050405020304" pitchFamily="18" charset="0"/>
                        </a:rPr>
                        <a:t>машин</a:t>
                      </a:r>
                      <a:endParaRPr lang="ru-RU"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9612196"/>
                  </a:ext>
                </a:extLst>
              </a:tr>
              <a:tr h="657353">
                <a:tc rowSpan="2">
                  <a:txBody>
                    <a:bodyPr/>
                    <a:lstStyle/>
                    <a:p>
                      <a:r>
                        <a:rPr lang="en-US" dirty="0" err="1" smtClean="0"/>
                        <a:t>Gurobi</a:t>
                      </a:r>
                      <a:endParaRPr lang="ru-RU" dirty="0"/>
                    </a:p>
                  </a:txBody>
                  <a:tcPr>
                    <a:lnT w="38100" cmpd="sng">
                      <a:noFill/>
                    </a:lnT>
                  </a:tcPr>
                </a:tc>
                <a:tc>
                  <a:txBody>
                    <a:bodyPr/>
                    <a:lstStyle/>
                    <a:p>
                      <a:r>
                        <a:rPr lang="ru-RU" dirty="0" smtClean="0"/>
                        <a:t>Результат целевой функции</a:t>
                      </a:r>
                      <a:endParaRPr lang="ru-RU" dirty="0"/>
                    </a:p>
                  </a:txBody>
                  <a:tcPr/>
                </a:tc>
                <a:tc>
                  <a:txBody>
                    <a:bodyPr/>
                    <a:lstStyle/>
                    <a:p>
                      <a:endParaRPr lang="ru-RU" dirty="0"/>
                    </a:p>
                  </a:txBody>
                  <a:tcPr/>
                </a:tc>
                <a:tc>
                  <a:txBody>
                    <a:bodyPr/>
                    <a:lstStyle/>
                    <a:p>
                      <a:r>
                        <a:rPr lang="ru-RU" dirty="0" smtClean="0"/>
                        <a:t>91</a:t>
                      </a:r>
                      <a:endParaRPr lang="ru-RU" dirty="0"/>
                    </a:p>
                  </a:txBody>
                  <a:tcPr/>
                </a:tc>
                <a:tc>
                  <a:txBody>
                    <a:bodyPr/>
                    <a:lstStyle/>
                    <a:p>
                      <a:r>
                        <a:rPr lang="ru-RU" dirty="0" smtClean="0"/>
                        <a:t>1908</a:t>
                      </a:r>
                      <a:endParaRPr lang="ru-RU" dirty="0"/>
                    </a:p>
                  </a:txBody>
                  <a:tcPr/>
                </a:tc>
                <a:tc>
                  <a:txBody>
                    <a:bodyPr/>
                    <a:lstStyle/>
                    <a:p>
                      <a:endParaRPr lang="ru-RU"/>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347941029"/>
                  </a:ext>
                </a:extLst>
              </a:tr>
              <a:tr h="492369">
                <a:tc vMerge="1">
                  <a:txBody>
                    <a:bodyPr/>
                    <a:lstStyle/>
                    <a:p>
                      <a:endParaRPr lang="ru-RU" dirty="0"/>
                    </a:p>
                  </a:txBody>
                  <a:tcPr/>
                </a:tc>
                <a:tc>
                  <a:txBody>
                    <a:bodyPr/>
                    <a:lstStyle/>
                    <a:p>
                      <a:r>
                        <a:rPr lang="ru-RU" dirty="0" smtClean="0"/>
                        <a:t>Время работы</a:t>
                      </a:r>
                      <a:endParaRPr lang="ru-RU" dirty="0"/>
                    </a:p>
                  </a:txBody>
                  <a:tcPr/>
                </a:tc>
                <a:tc>
                  <a:txBody>
                    <a:bodyPr/>
                    <a:lstStyle/>
                    <a:p>
                      <a:endParaRPr lang="ru-RU" dirty="0"/>
                    </a:p>
                  </a:txBody>
                  <a:tcPr/>
                </a:tc>
                <a:tc>
                  <a:txBody>
                    <a:bodyPr/>
                    <a:lstStyle/>
                    <a:p>
                      <a:r>
                        <a:rPr lang="ru-RU" dirty="0" smtClean="0"/>
                        <a:t>1</a:t>
                      </a:r>
                      <a:r>
                        <a:rPr lang="en-US" dirty="0" smtClean="0"/>
                        <a:t>2</a:t>
                      </a:r>
                      <a:r>
                        <a:rPr lang="ru-RU" dirty="0" smtClean="0"/>
                        <a:t>0</a:t>
                      </a:r>
                      <a:r>
                        <a:rPr lang="en-US" dirty="0" smtClean="0"/>
                        <a:t> </a:t>
                      </a:r>
                      <a:r>
                        <a:rPr lang="ru-RU" dirty="0" smtClean="0"/>
                        <a:t>мин</a:t>
                      </a:r>
                      <a:endParaRPr lang="ru-RU" dirty="0"/>
                    </a:p>
                  </a:txBody>
                  <a:tcPr/>
                </a:tc>
                <a:tc>
                  <a:txBody>
                    <a:bodyPr/>
                    <a:lstStyle/>
                    <a:p>
                      <a:r>
                        <a:rPr lang="ru-RU" dirty="0" smtClean="0"/>
                        <a:t>370 сек</a:t>
                      </a:r>
                      <a:endParaRPr lang="ru-RU" dirty="0"/>
                    </a:p>
                  </a:txBody>
                  <a:tcPr/>
                </a:tc>
                <a:tc>
                  <a:txBody>
                    <a:bodyPr/>
                    <a:lstStyle/>
                    <a:p>
                      <a:endParaRPr lang="ru-RU"/>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1935017123"/>
                  </a:ext>
                </a:extLst>
              </a:tr>
              <a:tr h="673896">
                <a:tc rowSpan="2">
                  <a:txBody>
                    <a:bodyPr/>
                    <a:lstStyle/>
                    <a:p>
                      <a:r>
                        <a:rPr lang="ru-RU" dirty="0" smtClean="0"/>
                        <a:t>Генетический алгоритм</a:t>
                      </a:r>
                      <a:endParaRPr lang="ru-RU" dirty="0"/>
                    </a:p>
                  </a:txBody>
                  <a:tcPr/>
                </a:tc>
                <a:tc>
                  <a:txBody>
                    <a:bodyPr/>
                    <a:lstStyle/>
                    <a:p>
                      <a:r>
                        <a:rPr lang="ru-RU" dirty="0" smtClean="0"/>
                        <a:t>Результат целевой функции</a:t>
                      </a:r>
                      <a:endParaRPr lang="ru-RU" dirty="0"/>
                    </a:p>
                  </a:txBody>
                  <a:tcPr/>
                </a:tc>
                <a:tc>
                  <a:txBody>
                    <a:bodyPr/>
                    <a:lstStyle/>
                    <a:p>
                      <a:r>
                        <a:rPr lang="ru-RU" dirty="0" smtClean="0"/>
                        <a:t>1031</a:t>
                      </a:r>
                      <a:endParaRPr lang="ru-RU" dirty="0"/>
                    </a:p>
                  </a:txBody>
                  <a:tcPr/>
                </a:tc>
                <a:tc>
                  <a:txBody>
                    <a:bodyPr/>
                    <a:lstStyle/>
                    <a:p>
                      <a:r>
                        <a:rPr lang="en-US" dirty="0" smtClean="0"/>
                        <a:t>130</a:t>
                      </a:r>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3464588848"/>
                  </a:ext>
                </a:extLst>
              </a:tr>
              <a:tr h="673896">
                <a:tc vMerge="1">
                  <a:txBody>
                    <a:bodyPr/>
                    <a:lstStyle/>
                    <a:p>
                      <a:endParaRPr lang="ru-RU"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u-RU" dirty="0" smtClean="0"/>
                        <a:t>Время работы</a:t>
                      </a:r>
                    </a:p>
                    <a:p>
                      <a:endParaRPr lang="ru-RU" dirty="0"/>
                    </a:p>
                  </a:txBody>
                  <a:tcPr/>
                </a:tc>
                <a:tc>
                  <a:txBody>
                    <a:bodyPr/>
                    <a:lstStyle/>
                    <a:p>
                      <a:r>
                        <a:rPr lang="en-US" baseline="0" dirty="0" smtClean="0"/>
                        <a:t>~ 0.6</a:t>
                      </a:r>
                      <a:r>
                        <a:rPr lang="ru-RU" baseline="0" dirty="0" smtClean="0"/>
                        <a:t>сек</a:t>
                      </a:r>
                      <a:endParaRPr lang="ru-RU" dirty="0"/>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1651615049"/>
                  </a:ext>
                </a:extLst>
              </a:tr>
            </a:tbl>
          </a:graphicData>
        </a:graphic>
      </p:graphicFrame>
      <p:sp>
        <p:nvSpPr>
          <p:cNvPr id="3" name="Номер слайда 2"/>
          <p:cNvSpPr>
            <a:spLocks noGrp="1"/>
          </p:cNvSpPr>
          <p:nvPr>
            <p:ph type="sldNum" sz="quarter" idx="12"/>
          </p:nvPr>
        </p:nvSpPr>
        <p:spPr/>
        <p:txBody>
          <a:bodyPr/>
          <a:lstStyle/>
          <a:p>
            <a:fld id="{9171452A-E4C5-4FCE-999B-408265C67809}" type="slidenum">
              <a:rPr lang="ru-RU" sz="2800" smtClean="0"/>
              <a:t>10</a:t>
            </a:fld>
            <a:endParaRPr lang="ru-RU" sz="2800" dirty="0"/>
          </a:p>
        </p:txBody>
      </p:sp>
    </p:spTree>
    <p:extLst>
      <p:ext uri="{BB962C8B-B14F-4D97-AF65-F5344CB8AC3E}">
        <p14:creationId xmlns:p14="http://schemas.microsoft.com/office/powerpoint/2010/main" val="2274372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Дальнейшие исследования</a:t>
            </a:r>
            <a:r>
              <a:rPr lang="ru-RU" dirty="0" smtClean="0"/>
              <a:t>.</a:t>
            </a:r>
            <a:endParaRPr lang="ru-RU" dirty="0"/>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Реализовать все </a:t>
            </a:r>
            <a:r>
              <a:rPr lang="ru-RU" dirty="0" err="1" smtClean="0">
                <a:latin typeface="Times New Roman" panose="02020603050405020304" pitchFamily="18" charset="0"/>
                <a:cs typeface="Times New Roman" panose="02020603050405020304" pitchFamily="18" charset="0"/>
              </a:rPr>
              <a:t>кроссоверы</a:t>
            </a:r>
            <a:r>
              <a:rPr lang="ru-RU" dirty="0" smtClean="0">
                <a:latin typeface="Times New Roman" panose="02020603050405020304" pitchFamily="18" charset="0"/>
                <a:cs typeface="Times New Roman" panose="02020603050405020304" pitchFamily="18" charset="0"/>
              </a:rPr>
              <a:t>.</a:t>
            </a:r>
          </a:p>
          <a:p>
            <a:r>
              <a:rPr lang="ru-RU" dirty="0" smtClean="0">
                <a:latin typeface="Times New Roman" panose="02020603050405020304" pitchFamily="18" charset="0"/>
                <a:cs typeface="Times New Roman" panose="02020603050405020304" pitchFamily="18" charset="0"/>
              </a:rPr>
              <a:t>Реализовать больше операторов для локального поиска.</a:t>
            </a:r>
            <a:endParaRPr lang="ru-RU"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9171452A-E4C5-4FCE-999B-408265C67809}" type="slidenum">
              <a:rPr lang="ru-RU" sz="2800" smtClean="0"/>
              <a:t>11</a:t>
            </a:fld>
            <a:endParaRPr lang="ru-RU" sz="2800" dirty="0"/>
          </a:p>
        </p:txBody>
      </p:sp>
    </p:spTree>
    <p:extLst>
      <p:ext uri="{BB962C8B-B14F-4D97-AF65-F5344CB8AC3E}">
        <p14:creationId xmlns:p14="http://schemas.microsoft.com/office/powerpoint/2010/main" val="2768578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Литература.</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1. A powerful route minimization heuristic for the vehicle routing problem with time windows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Autors</a:t>
            </a:r>
            <a:r>
              <a:rPr lang="en-US" dirty="0">
                <a:latin typeface="Times New Roman" panose="02020603050405020304" pitchFamily="18" charset="0"/>
                <a:cs typeface="Times New Roman" panose="02020603050405020304" pitchFamily="18" charset="0"/>
              </a:rPr>
              <a:t>: Yuichi Nagata, Olli </a:t>
            </a:r>
            <a:r>
              <a:rPr lang="en-US" dirty="0" err="1">
                <a:latin typeface="Times New Roman" panose="02020603050405020304" pitchFamily="18" charset="0"/>
                <a:cs typeface="Times New Roman" panose="02020603050405020304" pitchFamily="18" charset="0"/>
              </a:rPr>
              <a:t>Braysy</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Krunoslav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Puljic</a:t>
            </a:r>
            <a:r>
              <a:rPr lang="en-US" dirty="0">
                <a:latin typeface="Times New Roman" panose="02020603050405020304" pitchFamily="18" charset="0"/>
                <a:cs typeface="Times New Roman" panose="02020603050405020304" pitchFamily="18" charset="0"/>
              </a:rPr>
              <a:t>. Robert Manger. Comparison of eight evolutionary crossover operators for the vehicle routing problem.</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Jean-Yves </a:t>
            </a:r>
            <a:r>
              <a:rPr lang="en-US" dirty="0" err="1">
                <a:latin typeface="Times New Roman" panose="02020603050405020304" pitchFamily="18" charset="0"/>
                <a:cs typeface="Times New Roman" panose="02020603050405020304" pitchFamily="18" charset="0"/>
              </a:rPr>
              <a:t>Potvin</a:t>
            </a:r>
            <a:r>
              <a:rPr lang="en-US" dirty="0">
                <a:latin typeface="Times New Roman" panose="02020603050405020304" pitchFamily="18" charset="0"/>
                <a:cs typeface="Times New Roman" panose="02020603050405020304" pitchFamily="18" charset="0"/>
              </a:rPr>
              <a:t> and Jean-Marc Rousseau. An Exchange Heuristic for </a:t>
            </a:r>
            <a:r>
              <a:rPr lang="en-US" dirty="0" err="1">
                <a:latin typeface="Times New Roman" panose="02020603050405020304" pitchFamily="18" charset="0"/>
                <a:cs typeface="Times New Roman" panose="02020603050405020304" pitchFamily="18" charset="0"/>
              </a:rPr>
              <a:t>Routeing</a:t>
            </a:r>
            <a:r>
              <a:rPr lang="en-US" dirty="0">
                <a:latin typeface="Times New Roman" panose="02020603050405020304" pitchFamily="18" charset="0"/>
                <a:cs typeface="Times New Roman" panose="02020603050405020304" pitchFamily="18" charset="0"/>
              </a:rPr>
              <a:t> Problems with Time Windows.</a:t>
            </a:r>
            <a:endParaRPr lang="ru-RU" dirty="0">
              <a:latin typeface="Times New Roman" panose="02020603050405020304" pitchFamily="18" charset="0"/>
              <a:cs typeface="Times New Roman" panose="02020603050405020304" pitchFamily="18" charset="0"/>
            </a:endParaRPr>
          </a:p>
          <a:p>
            <a:endParaRPr lang="en-US" dirty="0" smtClean="0"/>
          </a:p>
        </p:txBody>
      </p:sp>
      <p:sp>
        <p:nvSpPr>
          <p:cNvPr id="4" name="Номер слайда 3"/>
          <p:cNvSpPr>
            <a:spLocks noGrp="1"/>
          </p:cNvSpPr>
          <p:nvPr>
            <p:ph type="sldNum" sz="quarter" idx="12"/>
          </p:nvPr>
        </p:nvSpPr>
        <p:spPr/>
        <p:txBody>
          <a:bodyPr/>
          <a:lstStyle/>
          <a:p>
            <a:fld id="{9171452A-E4C5-4FCE-999B-408265C67809}" type="slidenum">
              <a:rPr lang="ru-RU" sz="2800" smtClean="0"/>
              <a:t>12</a:t>
            </a:fld>
            <a:endParaRPr lang="ru-RU" sz="2800" dirty="0"/>
          </a:p>
        </p:txBody>
      </p:sp>
    </p:spTree>
    <p:extLst>
      <p:ext uri="{BB962C8B-B14F-4D97-AF65-F5344CB8AC3E}">
        <p14:creationId xmlns:p14="http://schemas.microsoft.com/office/powerpoint/2010/main" val="827590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5256" y="852621"/>
            <a:ext cx="9601196" cy="1303867"/>
          </a:xfrm>
        </p:spPr>
        <p:txBody>
          <a:bodyPr/>
          <a:lstStyle/>
          <a:p>
            <a:r>
              <a:rPr lang="ru-RU" dirty="0" smtClean="0"/>
              <a:t>Спасибо за внимание!</a:t>
            </a:r>
            <a:endParaRPr lang="ru-RU" dirty="0"/>
          </a:p>
        </p:txBody>
      </p:sp>
      <p:sp>
        <p:nvSpPr>
          <p:cNvPr id="3" name="Номер слайда 2"/>
          <p:cNvSpPr>
            <a:spLocks noGrp="1"/>
          </p:cNvSpPr>
          <p:nvPr>
            <p:ph type="sldNum" sz="quarter" idx="12"/>
          </p:nvPr>
        </p:nvSpPr>
        <p:spPr>
          <a:xfrm>
            <a:off x="8751904" y="6340585"/>
            <a:ext cx="2743200" cy="365125"/>
          </a:xfrm>
        </p:spPr>
        <p:txBody>
          <a:bodyPr/>
          <a:lstStyle/>
          <a:p>
            <a:fld id="{9171452A-E4C5-4FCE-999B-408265C67809}" type="slidenum">
              <a:rPr lang="ru-RU" sz="2800" smtClean="0"/>
              <a:t>13</a:t>
            </a:fld>
            <a:endParaRPr lang="ru-RU" sz="2800" dirty="0"/>
          </a:p>
        </p:txBody>
      </p:sp>
      <p:pic>
        <p:nvPicPr>
          <p:cNvPr id="4098" name="Picture 2" descr="Маршрут построен. Первый кана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804" y="2156488"/>
            <a:ext cx="53721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090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Содержание</a:t>
            </a:r>
            <a:endParaRPr lang="ru-RU" dirty="0">
              <a:latin typeface="Times New Roman" panose="02020603050405020304" pitchFamily="18" charset="0"/>
              <a:cs typeface="Times New Roman" panose="02020603050405020304" pitchFamily="18" charset="0"/>
            </a:endParaRPr>
          </a:p>
        </p:txBody>
      </p:sp>
      <p:sp>
        <p:nvSpPr>
          <p:cNvPr id="9" name="Объект 8"/>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Постановка задачи</a:t>
            </a:r>
          </a:p>
          <a:p>
            <a:r>
              <a:rPr lang="ru-RU" dirty="0" smtClean="0">
                <a:latin typeface="Times New Roman" panose="02020603050405020304" pitchFamily="18" charset="0"/>
                <a:cs typeface="Times New Roman" panose="02020603050405020304" pitchFamily="18" charset="0"/>
              </a:rPr>
              <a:t>Идея алгоритма</a:t>
            </a:r>
          </a:p>
          <a:p>
            <a:r>
              <a:rPr lang="ru-RU" dirty="0" smtClean="0">
                <a:latin typeface="Times New Roman" panose="02020603050405020304" pitchFamily="18" charset="0"/>
                <a:cs typeface="Times New Roman" panose="02020603050405020304" pitchFamily="18" charset="0"/>
              </a:rPr>
              <a:t>Варианты </a:t>
            </a:r>
            <a:r>
              <a:rPr lang="ru-RU" dirty="0" err="1" smtClean="0">
                <a:latin typeface="Times New Roman" panose="02020603050405020304" pitchFamily="18" charset="0"/>
                <a:cs typeface="Times New Roman" panose="02020603050405020304" pitchFamily="18" charset="0"/>
              </a:rPr>
              <a:t>кроссоверов</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Результаты</a:t>
            </a:r>
          </a:p>
          <a:p>
            <a:r>
              <a:rPr lang="ru-RU" dirty="0" smtClean="0">
                <a:latin typeface="Times New Roman" panose="02020603050405020304" pitchFamily="18" charset="0"/>
                <a:cs typeface="Times New Roman" panose="02020603050405020304" pitchFamily="18" charset="0"/>
              </a:rPr>
              <a:t>Литература</a:t>
            </a:r>
          </a:p>
          <a:p>
            <a:endParaRPr lang="ru-RU" dirty="0"/>
          </a:p>
        </p:txBody>
      </p:sp>
      <p:sp>
        <p:nvSpPr>
          <p:cNvPr id="4" name="Номер слайда 3"/>
          <p:cNvSpPr>
            <a:spLocks noGrp="1"/>
          </p:cNvSpPr>
          <p:nvPr>
            <p:ph type="sldNum" sz="quarter" idx="12"/>
          </p:nvPr>
        </p:nvSpPr>
        <p:spPr/>
        <p:txBody>
          <a:bodyPr/>
          <a:lstStyle/>
          <a:p>
            <a:fld id="{9171452A-E4C5-4FCE-999B-408265C67809}" type="slidenum">
              <a:rPr lang="ru-RU" sz="2800" smtClean="0"/>
              <a:t>2</a:t>
            </a:fld>
            <a:endParaRPr lang="ru-RU" sz="2800" dirty="0"/>
          </a:p>
        </p:txBody>
      </p:sp>
    </p:spTree>
    <p:extLst>
      <p:ext uri="{BB962C8B-B14F-4D97-AF65-F5344CB8AC3E}">
        <p14:creationId xmlns:p14="http://schemas.microsoft.com/office/powerpoint/2010/main" val="228331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7764" y="1044377"/>
            <a:ext cx="6241816" cy="852161"/>
          </a:xfrm>
        </p:spPr>
        <p:txBody>
          <a:bodyPr/>
          <a:lstStyle/>
          <a:p>
            <a:pPr algn="l"/>
            <a:r>
              <a:rPr lang="ru-RU" dirty="0" smtClean="0">
                <a:latin typeface="Times New Roman" panose="02020603050405020304" pitchFamily="18" charset="0"/>
                <a:cs typeface="Times New Roman" panose="02020603050405020304" pitchFamily="18" charset="0"/>
              </a:rPr>
              <a:t>Постановка задачи.</a:t>
            </a:r>
            <a:endParaRPr lang="ru-RU" dirty="0">
              <a:latin typeface="Times New Roman" panose="02020603050405020304" pitchFamily="18" charset="0"/>
              <a:cs typeface="Times New Roman" panose="02020603050405020304" pitchFamily="18" charset="0"/>
            </a:endParaRPr>
          </a:p>
        </p:txBody>
      </p:sp>
      <p:sp>
        <p:nvSpPr>
          <p:cNvPr id="7" name="Рисунок 6"/>
          <p:cNvSpPr>
            <a:spLocks noGrp="1"/>
          </p:cNvSpPr>
          <p:nvPr>
            <p:ph type="pic" idx="1"/>
          </p:nvPr>
        </p:nvSpPr>
        <p:spPr>
          <a:xfrm>
            <a:off x="7250680" y="1072385"/>
            <a:ext cx="3903268" cy="4775200"/>
          </a:xfrm>
        </p:spPr>
      </p:sp>
      <p:sp>
        <p:nvSpPr>
          <p:cNvPr id="8" name="Текст 7"/>
          <p:cNvSpPr>
            <a:spLocks noGrp="1"/>
          </p:cNvSpPr>
          <p:nvPr>
            <p:ph type="body" sz="half" idx="2"/>
          </p:nvPr>
        </p:nvSpPr>
        <p:spPr>
          <a:xfrm>
            <a:off x="1293755" y="2114478"/>
            <a:ext cx="5946547" cy="3733107"/>
          </a:xfrm>
        </p:spPr>
        <p:txBody>
          <a:bodyPr>
            <a:normAutofit lnSpcReduction="10000"/>
          </a:bodyPr>
          <a:lstStyle/>
          <a:p>
            <a:pPr marL="285750" indent="-285750">
              <a:buFont typeface="Arial" panose="020B0604020202020204" pitchFamily="34" charset="0"/>
              <a:buChar char="•"/>
            </a:pPr>
            <a:r>
              <a:rPr lang="ru-RU" sz="1800" dirty="0">
                <a:latin typeface="Times New Roman" panose="02020603050405020304" pitchFamily="18" charset="0"/>
                <a:cs typeface="Times New Roman" panose="02020603050405020304" pitchFamily="18" charset="0"/>
              </a:rPr>
              <a:t>В задаче маршрутизации буровых установок задано множество объектов для изыскательских работ и множество буровых установок. Известно расстояние между объектами и время на перемещение установок между ними. Для каждого объекта задан план работ, т.е. известно число скважин, которые необходимо пробурить и число рабочих дней для проведения работ одной буровой установкой. Заданы временные окна, которые определяют временной интервал проведения работ на каждом объекте. Если буровая установка приехала на объект раньше поставленного срока, то она ждет начало окна. </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u-RU" sz="1800" b="1" dirty="0" smtClean="0">
                <a:latin typeface="Times New Roman" panose="02020603050405020304" pitchFamily="18" charset="0"/>
                <a:cs typeface="Times New Roman" panose="02020603050405020304" pitchFamily="18" charset="0"/>
              </a:rPr>
              <a:t>Цель</a:t>
            </a:r>
            <a:r>
              <a:rPr lang="ru-RU" sz="1800" b="1" dirty="0" smtClean="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Требуется </a:t>
            </a:r>
            <a:r>
              <a:rPr lang="ru-RU" sz="1800" dirty="0">
                <a:latin typeface="Times New Roman" panose="02020603050405020304" pitchFamily="18" charset="0"/>
                <a:cs typeface="Times New Roman" panose="02020603050405020304" pitchFamily="18" charset="0"/>
              </a:rPr>
              <a:t>построить график посещения городов для каждой машины и минимизировать суммарные расходы</a:t>
            </a:r>
            <a:r>
              <a:rPr lang="ru-RU" sz="1800" dirty="0" smtClean="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ru-RU" dirty="0" smtClean="0"/>
          </a:p>
        </p:txBody>
      </p:sp>
      <p:sp>
        <p:nvSpPr>
          <p:cNvPr id="4" name="Номер слайда 3"/>
          <p:cNvSpPr>
            <a:spLocks noGrp="1"/>
          </p:cNvSpPr>
          <p:nvPr>
            <p:ph type="sldNum" sz="quarter" idx="12"/>
          </p:nvPr>
        </p:nvSpPr>
        <p:spPr/>
        <p:txBody>
          <a:bodyPr/>
          <a:lstStyle/>
          <a:p>
            <a:fld id="{9171452A-E4C5-4FCE-999B-408265C67809}" type="slidenum">
              <a:rPr lang="ru-RU" sz="2800" smtClean="0"/>
              <a:pPr/>
              <a:t>3</a:t>
            </a:fld>
            <a:endParaRPr lang="ru-RU" sz="2800" dirty="0"/>
          </a:p>
        </p:txBody>
      </p:sp>
      <p:sp>
        <p:nvSpPr>
          <p:cNvPr id="9" name="Скругленный прямоугольник 8"/>
          <p:cNvSpPr/>
          <p:nvPr/>
        </p:nvSpPr>
        <p:spPr>
          <a:xfrm>
            <a:off x="8829731" y="3268226"/>
            <a:ext cx="753627" cy="321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Депо</a:t>
            </a:r>
            <a:endParaRPr lang="ru-RU" dirty="0"/>
          </a:p>
        </p:txBody>
      </p:sp>
      <p:sp>
        <p:nvSpPr>
          <p:cNvPr id="12" name="Овал 11"/>
          <p:cNvSpPr/>
          <p:nvPr/>
        </p:nvSpPr>
        <p:spPr>
          <a:xfrm>
            <a:off x="7437380" y="2644670"/>
            <a:ext cx="137040" cy="12085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3" name="Овал 12"/>
          <p:cNvSpPr/>
          <p:nvPr/>
        </p:nvSpPr>
        <p:spPr>
          <a:xfrm>
            <a:off x="8150826" y="3363684"/>
            <a:ext cx="118057" cy="14289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4" name="Овал 13"/>
          <p:cNvSpPr/>
          <p:nvPr/>
        </p:nvSpPr>
        <p:spPr>
          <a:xfrm>
            <a:off x="7537215" y="3137597"/>
            <a:ext cx="122616" cy="1306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5" name="Овал 14"/>
          <p:cNvSpPr/>
          <p:nvPr/>
        </p:nvSpPr>
        <p:spPr>
          <a:xfrm>
            <a:off x="9073662" y="2514601"/>
            <a:ext cx="150725" cy="1300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6" name="Овал 15"/>
          <p:cNvSpPr/>
          <p:nvPr/>
        </p:nvSpPr>
        <p:spPr>
          <a:xfrm>
            <a:off x="7850645" y="2307814"/>
            <a:ext cx="127746" cy="13247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7" name="Овал 16"/>
          <p:cNvSpPr/>
          <p:nvPr/>
        </p:nvSpPr>
        <p:spPr>
          <a:xfrm>
            <a:off x="8216119" y="2872910"/>
            <a:ext cx="124963" cy="1414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cxnSp>
        <p:nvCxnSpPr>
          <p:cNvPr id="19" name="Прямая со стрелкой 18"/>
          <p:cNvCxnSpPr>
            <a:stCxn id="9" idx="1"/>
            <a:endCxn id="13" idx="6"/>
          </p:cNvCxnSpPr>
          <p:nvPr/>
        </p:nvCxnSpPr>
        <p:spPr>
          <a:xfrm flipH="1">
            <a:off x="8268883" y="3429000"/>
            <a:ext cx="560848" cy="613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1" name="Прямая со стрелкой 20"/>
          <p:cNvCxnSpPr>
            <a:stCxn id="13" idx="2"/>
            <a:endCxn id="14" idx="5"/>
          </p:cNvCxnSpPr>
          <p:nvPr/>
        </p:nvCxnSpPr>
        <p:spPr>
          <a:xfrm flipH="1" flipV="1">
            <a:off x="7641874" y="3249096"/>
            <a:ext cx="508952" cy="18603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5" name="Прямая со стрелкой 24"/>
          <p:cNvCxnSpPr>
            <a:stCxn id="14" idx="1"/>
            <a:endCxn id="12" idx="4"/>
          </p:cNvCxnSpPr>
          <p:nvPr/>
        </p:nvCxnSpPr>
        <p:spPr>
          <a:xfrm flipH="1" flipV="1">
            <a:off x="7505900" y="2765528"/>
            <a:ext cx="49272" cy="3911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Прямая со стрелкой 26"/>
          <p:cNvCxnSpPr>
            <a:stCxn id="12" idx="7"/>
            <a:endCxn id="16" idx="3"/>
          </p:cNvCxnSpPr>
          <p:nvPr/>
        </p:nvCxnSpPr>
        <p:spPr>
          <a:xfrm flipV="1">
            <a:off x="7554351" y="2420885"/>
            <a:ext cx="315002" cy="24148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9" name="Прямая со стрелкой 28"/>
          <p:cNvCxnSpPr>
            <a:stCxn id="16" idx="6"/>
            <a:endCxn id="17" idx="1"/>
          </p:cNvCxnSpPr>
          <p:nvPr/>
        </p:nvCxnSpPr>
        <p:spPr>
          <a:xfrm>
            <a:off x="7978391" y="2374050"/>
            <a:ext cx="256028" cy="5195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1" name="Прямая со стрелкой 30"/>
          <p:cNvCxnSpPr>
            <a:stCxn id="17" idx="7"/>
            <a:endCxn id="15" idx="1"/>
          </p:cNvCxnSpPr>
          <p:nvPr/>
        </p:nvCxnSpPr>
        <p:spPr>
          <a:xfrm flipV="1">
            <a:off x="8322782" y="2533649"/>
            <a:ext cx="772953" cy="35997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Прямая со стрелкой 35"/>
          <p:cNvCxnSpPr>
            <a:stCxn id="15" idx="3"/>
            <a:endCxn id="9" idx="1"/>
          </p:cNvCxnSpPr>
          <p:nvPr/>
        </p:nvCxnSpPr>
        <p:spPr>
          <a:xfrm flipH="1">
            <a:off x="8829731" y="2625622"/>
            <a:ext cx="266004" cy="80337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41" name="Прямоугольник 40"/>
          <p:cNvSpPr/>
          <p:nvPr/>
        </p:nvSpPr>
        <p:spPr>
          <a:xfrm>
            <a:off x="7376737" y="1999669"/>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1</a:t>
            </a:r>
            <a:endParaRPr lang="ru-RU" sz="1200" dirty="0"/>
          </a:p>
        </p:txBody>
      </p:sp>
      <p:sp>
        <p:nvSpPr>
          <p:cNvPr id="42" name="Овал 41"/>
          <p:cNvSpPr/>
          <p:nvPr/>
        </p:nvSpPr>
        <p:spPr>
          <a:xfrm>
            <a:off x="8341083" y="3705734"/>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3" name="Овал 42"/>
          <p:cNvSpPr/>
          <p:nvPr/>
        </p:nvSpPr>
        <p:spPr>
          <a:xfrm>
            <a:off x="7710126" y="3634086"/>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4" name="Овал 43"/>
          <p:cNvSpPr/>
          <p:nvPr/>
        </p:nvSpPr>
        <p:spPr>
          <a:xfrm>
            <a:off x="7378161" y="4019618"/>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5" name="Овал 44"/>
          <p:cNvSpPr/>
          <p:nvPr/>
        </p:nvSpPr>
        <p:spPr>
          <a:xfrm>
            <a:off x="7732207" y="4502219"/>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6" name="Овал 45"/>
          <p:cNvSpPr/>
          <p:nvPr/>
        </p:nvSpPr>
        <p:spPr>
          <a:xfrm>
            <a:off x="8086637" y="4153878"/>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7" name="Овал 46"/>
          <p:cNvSpPr/>
          <p:nvPr/>
        </p:nvSpPr>
        <p:spPr>
          <a:xfrm>
            <a:off x="8816937" y="3972726"/>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cxnSp>
        <p:nvCxnSpPr>
          <p:cNvPr id="49" name="Прямая со стрелкой 48"/>
          <p:cNvCxnSpPr>
            <a:stCxn id="9" idx="1"/>
            <a:endCxn id="42" idx="7"/>
          </p:cNvCxnSpPr>
          <p:nvPr/>
        </p:nvCxnSpPr>
        <p:spPr>
          <a:xfrm flipH="1">
            <a:off x="8442176" y="3429000"/>
            <a:ext cx="387555" cy="29439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0" name="Прямая со стрелкой 49"/>
          <p:cNvCxnSpPr>
            <a:stCxn id="42" idx="2"/>
            <a:endCxn id="43" idx="6"/>
          </p:cNvCxnSpPr>
          <p:nvPr/>
        </p:nvCxnSpPr>
        <p:spPr>
          <a:xfrm flipH="1" flipV="1">
            <a:off x="7828564" y="3694376"/>
            <a:ext cx="512519" cy="7164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1" name="Прямая со стрелкой 50"/>
          <p:cNvCxnSpPr>
            <a:stCxn id="43" idx="1"/>
            <a:endCxn id="14" idx="4"/>
          </p:cNvCxnSpPr>
          <p:nvPr/>
        </p:nvCxnSpPr>
        <p:spPr>
          <a:xfrm flipH="1" flipV="1">
            <a:off x="7598523" y="3268226"/>
            <a:ext cx="128948" cy="38351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2" name="Прямая со стрелкой 51"/>
          <p:cNvCxnSpPr>
            <a:stCxn id="14" idx="4"/>
            <a:endCxn id="44" idx="0"/>
          </p:cNvCxnSpPr>
          <p:nvPr/>
        </p:nvCxnSpPr>
        <p:spPr>
          <a:xfrm flipH="1">
            <a:off x="7437380" y="3268226"/>
            <a:ext cx="161143" cy="75139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Прямая со стрелкой 52"/>
          <p:cNvCxnSpPr>
            <a:stCxn id="44" idx="4"/>
            <a:endCxn id="45" idx="2"/>
          </p:cNvCxnSpPr>
          <p:nvPr/>
        </p:nvCxnSpPr>
        <p:spPr>
          <a:xfrm>
            <a:off x="7437380" y="4140198"/>
            <a:ext cx="294827" cy="4223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Прямая со стрелкой 53"/>
          <p:cNvCxnSpPr>
            <a:stCxn id="45" idx="6"/>
            <a:endCxn id="46" idx="3"/>
          </p:cNvCxnSpPr>
          <p:nvPr/>
        </p:nvCxnSpPr>
        <p:spPr>
          <a:xfrm flipV="1">
            <a:off x="7850645" y="4256799"/>
            <a:ext cx="253337" cy="30571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6" name="Прямая со стрелкой 65"/>
          <p:cNvCxnSpPr>
            <a:stCxn id="46" idx="6"/>
            <a:endCxn id="47" idx="2"/>
          </p:cNvCxnSpPr>
          <p:nvPr/>
        </p:nvCxnSpPr>
        <p:spPr>
          <a:xfrm flipV="1">
            <a:off x="8205075" y="4033016"/>
            <a:ext cx="611862" cy="18115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7" name="Прямая со стрелкой 66"/>
          <p:cNvCxnSpPr>
            <a:stCxn id="47" idx="1"/>
            <a:endCxn id="9" idx="1"/>
          </p:cNvCxnSpPr>
          <p:nvPr/>
        </p:nvCxnSpPr>
        <p:spPr>
          <a:xfrm flipH="1" flipV="1">
            <a:off x="8829731" y="3429000"/>
            <a:ext cx="4551" cy="56138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99" name="Овал 98"/>
          <p:cNvSpPr/>
          <p:nvPr/>
        </p:nvSpPr>
        <p:spPr>
          <a:xfrm>
            <a:off x="9734441" y="2983719"/>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0" name="Овал 99"/>
          <p:cNvSpPr/>
          <p:nvPr/>
        </p:nvSpPr>
        <p:spPr>
          <a:xfrm>
            <a:off x="10896598" y="2551720"/>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1" name="Овал 100"/>
          <p:cNvSpPr/>
          <p:nvPr/>
        </p:nvSpPr>
        <p:spPr>
          <a:xfrm>
            <a:off x="10353901" y="4297550"/>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2" name="Овал 101"/>
          <p:cNvSpPr/>
          <p:nvPr/>
        </p:nvSpPr>
        <p:spPr>
          <a:xfrm>
            <a:off x="10784725" y="3583632"/>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3" name="Овал 102"/>
          <p:cNvSpPr/>
          <p:nvPr/>
        </p:nvSpPr>
        <p:spPr>
          <a:xfrm>
            <a:off x="10167701" y="2840547"/>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4" name="Овал 103"/>
          <p:cNvSpPr/>
          <p:nvPr/>
        </p:nvSpPr>
        <p:spPr>
          <a:xfrm>
            <a:off x="9616003" y="2558514"/>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5" name="Овал 104"/>
          <p:cNvSpPr/>
          <p:nvPr/>
        </p:nvSpPr>
        <p:spPr>
          <a:xfrm>
            <a:off x="10006385" y="3614677"/>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6" name="Овал 105"/>
          <p:cNvSpPr/>
          <p:nvPr/>
        </p:nvSpPr>
        <p:spPr>
          <a:xfrm>
            <a:off x="9512642" y="4136219"/>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08" name="Прямая со стрелкой 107"/>
          <p:cNvCxnSpPr>
            <a:stCxn id="9" idx="3"/>
            <a:endCxn id="99" idx="3"/>
          </p:cNvCxnSpPr>
          <p:nvPr/>
        </p:nvCxnSpPr>
        <p:spPr>
          <a:xfrm flipV="1">
            <a:off x="9583358" y="3086640"/>
            <a:ext cx="168428" cy="3423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1" name="Прямая со стрелкой 110"/>
          <p:cNvCxnSpPr>
            <a:stCxn id="99" idx="6"/>
            <a:endCxn id="103" idx="3"/>
          </p:cNvCxnSpPr>
          <p:nvPr/>
        </p:nvCxnSpPr>
        <p:spPr>
          <a:xfrm flipV="1">
            <a:off x="9852879" y="2943468"/>
            <a:ext cx="332167" cy="10054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2" name="Прямая со стрелкой 111"/>
          <p:cNvCxnSpPr>
            <a:stCxn id="103" idx="1"/>
            <a:endCxn id="104" idx="4"/>
          </p:cNvCxnSpPr>
          <p:nvPr/>
        </p:nvCxnSpPr>
        <p:spPr>
          <a:xfrm flipH="1" flipV="1">
            <a:off x="9675222" y="2679094"/>
            <a:ext cx="509824" cy="1791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3" name="Прямая со стрелкой 112"/>
          <p:cNvCxnSpPr>
            <a:stCxn id="104" idx="2"/>
            <a:endCxn id="15" idx="6"/>
          </p:cNvCxnSpPr>
          <p:nvPr/>
        </p:nvCxnSpPr>
        <p:spPr>
          <a:xfrm flipH="1" flipV="1">
            <a:off x="9224387" y="2579636"/>
            <a:ext cx="391616" cy="3916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4" name="Прямая со стрелкой 113"/>
          <p:cNvCxnSpPr>
            <a:stCxn id="15" idx="7"/>
            <a:endCxn id="125" idx="3"/>
          </p:cNvCxnSpPr>
          <p:nvPr/>
        </p:nvCxnSpPr>
        <p:spPr>
          <a:xfrm flipV="1">
            <a:off x="9202314" y="2014506"/>
            <a:ext cx="507598" cy="51914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5" name="Прямая со стрелкой 114"/>
          <p:cNvCxnSpPr>
            <a:stCxn id="125" idx="6"/>
            <a:endCxn id="100" idx="2"/>
          </p:cNvCxnSpPr>
          <p:nvPr/>
        </p:nvCxnSpPr>
        <p:spPr>
          <a:xfrm>
            <a:off x="9811005" y="1971875"/>
            <a:ext cx="1085593" cy="64013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6" name="Прямая со стрелкой 115"/>
          <p:cNvCxnSpPr>
            <a:stCxn id="100" idx="4"/>
            <a:endCxn id="102" idx="0"/>
          </p:cNvCxnSpPr>
          <p:nvPr/>
        </p:nvCxnSpPr>
        <p:spPr>
          <a:xfrm flipH="1">
            <a:off x="10843944" y="2672300"/>
            <a:ext cx="111873" cy="91133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7" name="Прямая со стрелкой 116"/>
          <p:cNvCxnSpPr>
            <a:stCxn id="102" idx="4"/>
            <a:endCxn id="101" idx="7"/>
          </p:cNvCxnSpPr>
          <p:nvPr/>
        </p:nvCxnSpPr>
        <p:spPr>
          <a:xfrm flipH="1">
            <a:off x="10454994" y="3704212"/>
            <a:ext cx="388950" cy="61099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5" name="Овал 124"/>
          <p:cNvSpPr/>
          <p:nvPr/>
        </p:nvSpPr>
        <p:spPr>
          <a:xfrm>
            <a:off x="9692567" y="1911585"/>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35" name="Прямая со стрелкой 134"/>
          <p:cNvCxnSpPr>
            <a:stCxn id="101" idx="3"/>
            <a:endCxn id="106" idx="6"/>
          </p:cNvCxnSpPr>
          <p:nvPr/>
        </p:nvCxnSpPr>
        <p:spPr>
          <a:xfrm flipH="1" flipV="1">
            <a:off x="9631080" y="4196509"/>
            <a:ext cx="740166" cy="20396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6" name="Прямая со стрелкой 135"/>
          <p:cNvCxnSpPr>
            <a:stCxn id="106" idx="2"/>
            <a:endCxn id="47" idx="6"/>
          </p:cNvCxnSpPr>
          <p:nvPr/>
        </p:nvCxnSpPr>
        <p:spPr>
          <a:xfrm flipH="1" flipV="1">
            <a:off x="8935375" y="4033016"/>
            <a:ext cx="577267" cy="16349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7" name="Прямая со стрелкой 136"/>
          <p:cNvCxnSpPr>
            <a:stCxn id="47" idx="6"/>
            <a:endCxn id="105" idx="2"/>
          </p:cNvCxnSpPr>
          <p:nvPr/>
        </p:nvCxnSpPr>
        <p:spPr>
          <a:xfrm flipV="1">
            <a:off x="8935375" y="3674967"/>
            <a:ext cx="1071010" cy="3580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8" name="Прямая со стрелкой 137"/>
          <p:cNvCxnSpPr>
            <a:stCxn id="105" idx="2"/>
            <a:endCxn id="9" idx="3"/>
          </p:cNvCxnSpPr>
          <p:nvPr/>
        </p:nvCxnSpPr>
        <p:spPr>
          <a:xfrm flipH="1" flipV="1">
            <a:off x="9583358" y="3429000"/>
            <a:ext cx="423027" cy="24596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8" name="Прямоугольник 147"/>
          <p:cNvSpPr/>
          <p:nvPr/>
        </p:nvSpPr>
        <p:spPr>
          <a:xfrm>
            <a:off x="10004062" y="1779199"/>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3</a:t>
            </a:r>
            <a:endParaRPr lang="ru-RU" sz="1200" dirty="0"/>
          </a:p>
        </p:txBody>
      </p:sp>
      <p:sp>
        <p:nvSpPr>
          <p:cNvPr id="149" name="Прямоугольник 148"/>
          <p:cNvSpPr/>
          <p:nvPr/>
        </p:nvSpPr>
        <p:spPr>
          <a:xfrm>
            <a:off x="7429313" y="4675060"/>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2</a:t>
            </a:r>
            <a:endParaRPr lang="ru-RU" sz="1200" dirty="0"/>
          </a:p>
        </p:txBody>
      </p:sp>
    </p:spTree>
    <p:extLst>
      <p:ext uri="{BB962C8B-B14F-4D97-AF65-F5344CB8AC3E}">
        <p14:creationId xmlns:p14="http://schemas.microsoft.com/office/powerpoint/2010/main" val="3583718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Текст 6"/>
              <p:cNvSpPr>
                <a:spLocks noGrp="1"/>
              </p:cNvSpPr>
              <p:nvPr>
                <p:ph type="body" sz="half" idx="2"/>
              </p:nvPr>
            </p:nvSpPr>
            <p:spPr>
              <a:xfrm>
                <a:off x="839788" y="545910"/>
                <a:ext cx="4660260" cy="5964072"/>
              </a:xfrm>
            </p:spPr>
            <p:txBody>
              <a:bodyPr>
                <a:normAutofit/>
              </a:bodyPr>
              <a:lstStyle/>
              <a:p>
                <a:r>
                  <a:rPr lang="ru-RU" sz="1800" b="1" dirty="0" smtClean="0">
                    <a:latin typeface="Times New Roman" panose="02020603050405020304" pitchFamily="18" charset="0"/>
                    <a:cs typeface="Times New Roman" panose="02020603050405020304" pitchFamily="18" charset="0"/>
                  </a:rPr>
                  <a:t>Параметры задачи:</a:t>
                </a:r>
              </a:p>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i="1">
                            <a:latin typeface="Cambria Math" panose="02040503050406030204" pitchFamily="18" charset="0"/>
                          </a:rPr>
                          <m:t>𝑖</m:t>
                        </m:r>
                        <m:r>
                          <a:rPr lang="en-US" b="0" i="1" smtClean="0">
                            <a:latin typeface="Cambria Math" panose="02040503050406030204" pitchFamily="18" charset="0"/>
                          </a:rPr>
                          <m:t>𝑗</m:t>
                        </m:r>
                      </m:sub>
                    </m:sSub>
                  </m:oMath>
                </a14:m>
                <a:r>
                  <a:rPr lang="ru-RU" dirty="0" smtClean="0">
                    <a:latin typeface="Times New Roman" panose="02020603050405020304" pitchFamily="18" charset="0"/>
                    <a:cs typeface="Times New Roman" panose="02020603050405020304" pitchFamily="18" charset="0"/>
                  </a:rPr>
                  <a:t> - матрица расстояний между городами</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𝑖𝑗</m:t>
                        </m:r>
                      </m:sub>
                    </m:sSub>
                  </m:oMath>
                </a14:m>
                <a:r>
                  <a:rPr lang="ru-RU" dirty="0" smtClean="0">
                    <a:latin typeface="Times New Roman" panose="02020603050405020304" pitchFamily="18" charset="0"/>
                    <a:cs typeface="Times New Roman" panose="02020603050405020304" pitchFamily="18" charset="0"/>
                  </a:rPr>
                  <a:t> - матрица времени затраченного на перемещение между городами</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𝑆</m:t>
                        </m:r>
                      </m:e>
                      <m:sub>
                        <m:r>
                          <a:rPr lang="en-US" i="1">
                            <a:latin typeface="Cambria Math" panose="02040503050406030204" pitchFamily="18" charset="0"/>
                          </a:rPr>
                          <m:t>𝑖</m:t>
                        </m:r>
                      </m:sub>
                    </m:sSub>
                  </m:oMath>
                </a14:m>
                <a:r>
                  <a:rPr lang="en-US" dirty="0" smtClean="0">
                    <a:latin typeface="Times New Roman" panose="02020603050405020304" pitchFamily="18" charset="0"/>
                    <a:cs typeface="Times New Roman" panose="02020603050405020304" pitchFamily="18" charset="0"/>
                  </a:rPr>
                  <a:t> - </a:t>
                </a:r>
                <a:r>
                  <a:rPr lang="ru-RU" dirty="0" smtClean="0">
                    <a:latin typeface="Times New Roman" panose="02020603050405020304" pitchFamily="18" charset="0"/>
                    <a:cs typeface="Times New Roman" panose="02020603050405020304" pitchFamily="18" charset="0"/>
                  </a:rPr>
                  <a:t>целое положительное число, задает число рабочих дней, необходимое одной БУ для выполнения всех изыскательных работ</a:t>
                </a:r>
              </a:p>
              <a:p>
                <a:r>
                  <a:rPr lang="ru-RU" sz="1800" b="1" dirty="0" smtClean="0">
                    <a:latin typeface="Times New Roman" panose="02020603050405020304" pitchFamily="18" charset="0"/>
                    <a:cs typeface="Times New Roman" panose="02020603050405020304" pitchFamily="18" charset="0"/>
                  </a:rPr>
                  <a:t>Переменные задачи:</a:t>
                </a:r>
              </a:p>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𝑖𝑗</m:t>
                        </m:r>
                        <m:r>
                          <a:rPr lang="en-US" b="0" i="1" smtClean="0">
                            <a:latin typeface="Cambria Math" panose="02040503050406030204" pitchFamily="18" charset="0"/>
                          </a:rPr>
                          <m:t>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 1}</m:t>
                    </m:r>
                  </m:oMath>
                </a14:m>
                <a:r>
                  <a:rPr lang="en-US" dirty="0" smtClean="0">
                    <a:latin typeface="Times New Roman" panose="02020603050405020304" pitchFamily="18" charset="0"/>
                    <a:cs typeface="Times New Roman" panose="02020603050405020304" pitchFamily="18" charset="0"/>
                  </a:rPr>
                  <a:t> – </a:t>
                </a:r>
                <a:r>
                  <a:rPr lang="ru-RU" dirty="0" smtClean="0">
                    <a:latin typeface="Times New Roman" panose="02020603050405020304" pitchFamily="18" charset="0"/>
                    <a:cs typeface="Times New Roman" panose="02020603050405020304" pitchFamily="18" charset="0"/>
                  </a:rPr>
                  <a:t>показывает едет или нет БУ с номером </a:t>
                </a:r>
                <a:r>
                  <a:rPr lang="en-US" i="1" dirty="0" smtClean="0">
                    <a:latin typeface="Times New Roman" panose="02020603050405020304" pitchFamily="18" charset="0"/>
                    <a:cs typeface="Times New Roman" panose="02020603050405020304" pitchFamily="18" charset="0"/>
                  </a:rPr>
                  <a:t>k</a:t>
                </a:r>
                <a:r>
                  <a:rPr lang="ru-RU" i="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из объекта </a:t>
                </a:r>
                <a:r>
                  <a:rPr lang="en-US" i="1" dirty="0" err="1" smtClean="0">
                    <a:latin typeface="Times New Roman" panose="02020603050405020304" pitchFamily="18" charset="0"/>
                    <a:cs typeface="Times New Roman" panose="02020603050405020304" pitchFamily="18" charset="0"/>
                  </a:rPr>
                  <a:t>i</a:t>
                </a:r>
                <a:r>
                  <a:rPr lang="en-US" i="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к объекту</a:t>
                </a:r>
                <a:r>
                  <a:rPr lang="ru-RU" i="1"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j</a:t>
                </a: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 1}</m:t>
                    </m:r>
                  </m:oMath>
                </a14:m>
                <a:r>
                  <a:rPr lang="ru-RU" dirty="0" smtClean="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показывает </a:t>
                </a:r>
                <a:r>
                  <a:rPr lang="ru-RU" dirty="0" smtClean="0">
                    <a:latin typeface="Times New Roman" panose="02020603050405020304" pitchFamily="18" charset="0"/>
                    <a:cs typeface="Times New Roman" panose="02020603050405020304" pitchFamily="18" charset="0"/>
                  </a:rPr>
                  <a:t>посещает или </a:t>
                </a:r>
                <a:r>
                  <a:rPr lang="ru-RU" dirty="0">
                    <a:latin typeface="Times New Roman" panose="02020603050405020304" pitchFamily="18" charset="0"/>
                    <a:cs typeface="Times New Roman" panose="02020603050405020304" pitchFamily="18" charset="0"/>
                  </a:rPr>
                  <a:t>нет 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объект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ru-RU" dirty="0" smtClean="0">
                    <a:latin typeface="Times New Roman" panose="02020603050405020304" pitchFamily="18" charset="0"/>
                    <a:cs typeface="Times New Roman" panose="02020603050405020304" pitchFamily="18" charset="0"/>
                  </a:rPr>
                  <a:t> – время работы </a:t>
                </a:r>
                <a:r>
                  <a:rPr lang="ru-RU" dirty="0">
                    <a:latin typeface="Times New Roman" panose="02020603050405020304" pitchFamily="18" charset="0"/>
                    <a:cs typeface="Times New Roman" panose="02020603050405020304" pitchFamily="18" charset="0"/>
                  </a:rPr>
                  <a:t>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на объекте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ru-RU" dirty="0" smtClean="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время </a:t>
                </a:r>
                <a:r>
                  <a:rPr lang="ru-RU" dirty="0" smtClean="0">
                    <a:latin typeface="Times New Roman" panose="02020603050405020304" pitchFamily="18" charset="0"/>
                    <a:cs typeface="Times New Roman" panose="02020603050405020304" pitchFamily="18" charset="0"/>
                  </a:rPr>
                  <a:t>прибытия </a:t>
                </a:r>
                <a:r>
                  <a:rPr lang="ru-RU" dirty="0">
                    <a:latin typeface="Times New Roman" panose="02020603050405020304" pitchFamily="18" charset="0"/>
                    <a:cs typeface="Times New Roman" panose="02020603050405020304" pitchFamily="18" charset="0"/>
                  </a:rPr>
                  <a:t>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на </a:t>
                </a:r>
                <a:r>
                  <a:rPr lang="ru-RU" dirty="0" smtClean="0">
                    <a:latin typeface="Times New Roman" panose="02020603050405020304" pitchFamily="18" charset="0"/>
                    <a:cs typeface="Times New Roman" panose="02020603050405020304" pitchFamily="18" charset="0"/>
                  </a:rPr>
                  <a:t>объект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ru-RU" dirty="0" smtClean="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mc:Choice>
        <mc:Fallback xmlns="">
          <p:sp>
            <p:nvSpPr>
              <p:cNvPr id="7" name="Текст 6"/>
              <p:cNvSpPr>
                <a:spLocks noGrp="1" noRot="1" noChangeAspect="1" noMove="1" noResize="1" noEditPoints="1" noAdjustHandles="1" noChangeArrowheads="1" noChangeShapeType="1" noTextEdit="1"/>
              </p:cNvSpPr>
              <p:nvPr>
                <p:ph type="body" sz="half" idx="2"/>
              </p:nvPr>
            </p:nvSpPr>
            <p:spPr>
              <a:xfrm>
                <a:off x="839788" y="545910"/>
                <a:ext cx="4660260" cy="5964072"/>
              </a:xfrm>
              <a:blipFill>
                <a:blip r:embed="rId2"/>
                <a:stretch>
                  <a:fillRect l="-1178" t="-1022" r="-785"/>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9171452A-E4C5-4FCE-999B-408265C67809}" type="slidenum">
              <a:rPr lang="ru-RU" sz="2800" smtClean="0"/>
              <a:t>4</a:t>
            </a:fld>
            <a:endParaRPr lang="ru-RU" sz="2800" dirty="0"/>
          </a:p>
        </p:txBody>
      </p:sp>
      <p:pic>
        <p:nvPicPr>
          <p:cNvPr id="8" name="Picture 2" descr="https://sun9-36.userapi.com/c206616/v206616580/d27ef/H_F-jGaAaYU.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81087" y="544479"/>
            <a:ext cx="6747017" cy="569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044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Общая схема алгоритма</a:t>
            </a:r>
            <a:endParaRPr lang="ru-RU"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Объект 3"/>
              <p:cNvSpPr>
                <a:spLocks noGrp="1"/>
              </p:cNvSpPr>
              <p:nvPr>
                <p:ph idx="1"/>
              </p:nvPr>
            </p:nvSpPr>
            <p:spPr/>
            <p:txBody>
              <a:bodyPr>
                <a:normAutofit fontScale="92500" lnSpcReduction="10000"/>
              </a:bodyPr>
              <a:lstStyle/>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Построить стартовое решение, отправив на каждую скважину по одной БУ</a:t>
                </a:r>
              </a:p>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По возможности убираем БУ с маршрута, и назначаем его работу, другой машине, которая находится на этой же локации</a:t>
                </a:r>
              </a:p>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С помощью локального поиска, оператором </a:t>
                </a:r>
                <a:r>
                  <a:rPr lang="en-US" i="1" dirty="0" smtClean="0">
                    <a:latin typeface="Times New Roman" panose="02020603050405020304" pitchFamily="18" charset="0"/>
                    <a:cs typeface="Times New Roman" panose="02020603050405020304" pitchFamily="18" charset="0"/>
                  </a:rPr>
                  <a:t>relocate</a:t>
                </a:r>
                <a:r>
                  <a:rPr lang="ru-RU" i="1"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перестраиваем полученное решение </a:t>
                </a:r>
                <a:r>
                  <a:rPr lang="ru-RU" dirty="0">
                    <a:latin typeface="Times New Roman" panose="02020603050405020304" pitchFamily="18" charset="0"/>
                    <a:cs typeface="Times New Roman" panose="02020603050405020304" pitchFamily="18" charset="0"/>
                  </a:rPr>
                  <a:t>и сохраняем в </a:t>
                </a:r>
                <a:r>
                  <a:rPr lang="ru-RU" dirty="0" smtClean="0">
                    <a:latin typeface="Times New Roman" panose="02020603050405020304" pitchFamily="18" charset="0"/>
                    <a:cs typeface="Times New Roman" panose="02020603050405020304" pitchFamily="18" charset="0"/>
                  </a:rPr>
                  <a:t>популяцию</a:t>
                </a: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Пока не выполнен критерий остановки делать следующее</a:t>
                </a:r>
                <a:r>
                  <a:rPr lang="ru-RU" dirty="0" smtClean="0">
                    <a:latin typeface="Times New Roman" panose="02020603050405020304" pitchFamily="18" charset="0"/>
                    <a:cs typeface="Times New Roman" panose="02020603050405020304" pitchFamily="18" charset="0"/>
                  </a:rPr>
                  <a:t>:</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Выбрать «родителей»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𝑗</m:t>
                        </m:r>
                      </m:sub>
                    </m:sSub>
                  </m:oMath>
                </a14:m>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из популяции</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Применить к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𝑗</m:t>
                        </m:r>
                      </m:sub>
                    </m:sSub>
                  </m:oMath>
                </a14:m>
                <a:r>
                  <a:rPr lang="ru-RU" dirty="0" smtClean="0">
                    <a:latin typeface="Times New Roman" panose="02020603050405020304" pitchFamily="18" charset="0"/>
                    <a:cs typeface="Times New Roman" panose="02020603050405020304" pitchFamily="18" charset="0"/>
                  </a:rPr>
                  <a:t> оператор скрещивания</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К полученному решению применить оператор мутации и оператор локального улучшения</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Удалить наихудшее решение и добавить новое решение в популяцию</a:t>
                </a:r>
              </a:p>
              <a:p>
                <a:pPr marL="457200" indent="-457200">
                  <a:buFont typeface="+mj-lt"/>
                  <a:buAutoNum type="arabicParenR"/>
                </a:pPr>
                <a:endParaRPr lang="ru-RU" dirty="0" smtClean="0"/>
              </a:p>
              <a:p>
                <a:pPr marL="457200" indent="-457200">
                  <a:buFont typeface="+mj-lt"/>
                  <a:buAutoNum type="arabicParenR"/>
                </a:pPr>
                <a:endParaRPr lang="ru-RU" dirty="0"/>
              </a:p>
            </p:txBody>
          </p:sp>
        </mc:Choice>
        <mc:Fallback xmlns="">
          <p:sp>
            <p:nvSpPr>
              <p:cNvPr id="4" name="Объект 3"/>
              <p:cNvSpPr>
                <a:spLocks noGrp="1" noRot="1" noChangeAspect="1" noMove="1" noResize="1" noEditPoints="1" noAdjustHandles="1" noChangeArrowheads="1" noChangeShapeType="1" noTextEdit="1"/>
              </p:cNvSpPr>
              <p:nvPr>
                <p:ph idx="1"/>
              </p:nvPr>
            </p:nvSpPr>
            <p:spPr>
              <a:blipFill>
                <a:blip r:embed="rId3"/>
                <a:stretch>
                  <a:fillRect l="-928" t="-3081" r="-754" b="-2381"/>
                </a:stretch>
              </a:blipFill>
            </p:spPr>
            <p:txBody>
              <a:bodyPr/>
              <a:lstStyle/>
              <a:p>
                <a:r>
                  <a:rPr lang="ru-RU">
                    <a:noFill/>
                  </a:rPr>
                  <a:t> </a:t>
                </a:r>
              </a:p>
            </p:txBody>
          </p:sp>
        </mc:Fallback>
      </mc:AlternateContent>
      <p:sp>
        <p:nvSpPr>
          <p:cNvPr id="2" name="Номер слайда 1"/>
          <p:cNvSpPr>
            <a:spLocks noGrp="1"/>
          </p:cNvSpPr>
          <p:nvPr>
            <p:ph type="sldNum" sz="quarter" idx="12"/>
          </p:nvPr>
        </p:nvSpPr>
        <p:spPr/>
        <p:txBody>
          <a:bodyPr/>
          <a:lstStyle/>
          <a:p>
            <a:fld id="{9171452A-E4C5-4FCE-999B-408265C67809}" type="slidenum">
              <a:rPr lang="ru-RU" sz="2800" smtClean="0"/>
              <a:t>5</a:t>
            </a:fld>
            <a:endParaRPr lang="ru-RU" sz="2800" dirty="0"/>
          </a:p>
        </p:txBody>
      </p:sp>
    </p:spTree>
    <p:extLst>
      <p:ext uri="{BB962C8B-B14F-4D97-AF65-F5344CB8AC3E}">
        <p14:creationId xmlns:p14="http://schemas.microsoft.com/office/powerpoint/2010/main" val="3237706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Скрещивание</a:t>
            </a:r>
          </a:p>
        </p:txBody>
      </p:sp>
      <p:sp>
        <p:nvSpPr>
          <p:cNvPr id="3" name="Объект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AEX</a:t>
            </a:r>
            <a:r>
              <a:rPr lang="ru-RU"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порождает решение путем выбора чередующихся дуг из первого и второго решения.</a:t>
            </a:r>
          </a:p>
          <a:p>
            <a:r>
              <a:rPr lang="en-US" dirty="0" err="1" smtClean="0">
                <a:latin typeface="Times New Roman" panose="02020603050405020304" pitchFamily="18" charset="0"/>
                <a:cs typeface="Times New Roman" panose="02020603050405020304" pitchFamily="18" charset="0"/>
              </a:rPr>
              <a:t>HGreX</a:t>
            </a:r>
            <a:r>
              <a:rPr lang="ru-RU" dirty="0" smtClean="0">
                <a:latin typeface="Times New Roman" panose="02020603050405020304" pitchFamily="18" charset="0"/>
                <a:cs typeface="Times New Roman" panose="02020603050405020304" pitchFamily="18" charset="0"/>
              </a:rPr>
              <a:t> - точно</a:t>
            </a:r>
            <a:r>
              <a:rPr lang="ru-RU" baseline="0" dirty="0" smtClean="0">
                <a:latin typeface="Times New Roman" panose="02020603050405020304" pitchFamily="18" charset="0"/>
                <a:cs typeface="Times New Roman" panose="02020603050405020304" pitchFamily="18" charset="0"/>
              </a:rPr>
              <a:t> также чередует дуги от разных родителей, но делает приоритет на короткое ребро.</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HRndX</a:t>
            </a:r>
            <a:r>
              <a:rPr lang="ru-RU" dirty="0" smtClean="0">
                <a:latin typeface="Times New Roman" panose="02020603050405020304" pitchFamily="18" charset="0"/>
                <a:cs typeface="Times New Roman" panose="02020603050405020304" pitchFamily="18" charset="0"/>
              </a:rPr>
              <a:t> - из двух ребер выбирает </a:t>
            </a:r>
            <a:r>
              <a:rPr lang="ru-RU" dirty="0" err="1" smtClean="0">
                <a:latin typeface="Times New Roman" panose="02020603050405020304" pitchFamily="18" charset="0"/>
                <a:cs typeface="Times New Roman" panose="02020603050405020304" pitchFamily="18" charset="0"/>
              </a:rPr>
              <a:t>рандомное</a:t>
            </a:r>
            <a:r>
              <a:rPr lang="ru-RU" dirty="0" smtClean="0">
                <a:latin typeface="Times New Roman" panose="02020603050405020304" pitchFamily="18" charset="0"/>
                <a:cs typeface="Times New Roman" panose="02020603050405020304" pitchFamily="18" charset="0"/>
              </a:rPr>
              <a:t>.</a:t>
            </a:r>
            <a:r>
              <a:rPr lang="ru-RU" baseline="0"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HProX</a:t>
            </a:r>
            <a:r>
              <a:rPr lang="ru-RU" dirty="0" smtClean="0">
                <a:latin typeface="Times New Roman" panose="02020603050405020304" pitchFamily="18" charset="0"/>
                <a:cs typeface="Times New Roman" panose="02020603050405020304" pitchFamily="18" charset="0"/>
              </a:rPr>
              <a:t> - </a:t>
            </a:r>
            <a:r>
              <a:rPr lang="ru-RU" baseline="0" dirty="0" smtClean="0">
                <a:latin typeface="Times New Roman" panose="02020603050405020304" pitchFamily="18" charset="0"/>
                <a:cs typeface="Times New Roman" panose="02020603050405020304" pitchFamily="18" charset="0"/>
              </a:rPr>
              <a:t>из двух ребер выбирает любое но с большей вероятностью на самое короткое.</a:t>
            </a:r>
            <a:endParaRPr lang="ru-RU" dirty="0" smtClean="0">
              <a:latin typeface="Times New Roman" panose="02020603050405020304" pitchFamily="18" charset="0"/>
              <a:cs typeface="Times New Roman" panose="02020603050405020304" pitchFamily="18" charset="0"/>
            </a:endParaRPr>
          </a:p>
          <a:p>
            <a:pPr marL="0" indent="0">
              <a:buNone/>
            </a:pPr>
            <a:endParaRPr lang="ru-RU" dirty="0"/>
          </a:p>
        </p:txBody>
      </p:sp>
      <p:sp>
        <p:nvSpPr>
          <p:cNvPr id="4" name="Номер слайда 3"/>
          <p:cNvSpPr>
            <a:spLocks noGrp="1"/>
          </p:cNvSpPr>
          <p:nvPr>
            <p:ph type="sldNum" sz="quarter" idx="12"/>
          </p:nvPr>
        </p:nvSpPr>
        <p:spPr/>
        <p:txBody>
          <a:bodyPr/>
          <a:lstStyle/>
          <a:p>
            <a:fld id="{9171452A-E4C5-4FCE-999B-408265C67809}" type="slidenum">
              <a:rPr lang="ru-RU" sz="2800" smtClean="0"/>
              <a:t>6</a:t>
            </a:fld>
            <a:endParaRPr lang="ru-RU" sz="2800" dirty="0"/>
          </a:p>
        </p:txBody>
      </p:sp>
    </p:spTree>
    <p:extLst>
      <p:ext uri="{BB962C8B-B14F-4D97-AF65-F5344CB8AC3E}">
        <p14:creationId xmlns:p14="http://schemas.microsoft.com/office/powerpoint/2010/main" val="71169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АЕХ</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Чередуем конец ребра из двух </a:t>
            </a:r>
            <a:r>
              <a:rPr lang="ru-RU" dirty="0" smtClean="0">
                <a:latin typeface="Times New Roman" panose="02020603050405020304" pitchFamily="18" charset="0"/>
                <a:cs typeface="Times New Roman" panose="02020603050405020304" pitchFamily="18" charset="0"/>
              </a:rPr>
              <a:t>выбранных решений</a:t>
            </a:r>
            <a:r>
              <a:rPr lang="ru-RU" dirty="0" smtClean="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Е</a:t>
            </a:r>
            <a:r>
              <a:rPr lang="ru-RU" dirty="0" smtClean="0">
                <a:latin typeface="Times New Roman" panose="02020603050405020304" pitchFamily="18" charset="0"/>
                <a:cs typeface="Times New Roman" panose="02020603050405020304" pitchFamily="18" charset="0"/>
              </a:rPr>
              <a:t>сли очередное ребро ведет в депо, а еще не все клиенты посещены, то берем любого не посещенного клиента.</a:t>
            </a:r>
            <a:endParaRPr lang="ru-RU" dirty="0">
              <a:latin typeface="Times New Roman" panose="02020603050405020304" pitchFamily="18" charset="0"/>
              <a:cs typeface="Times New Roman" panose="02020603050405020304" pitchFamily="18" charset="0"/>
            </a:endParaRPr>
          </a:p>
        </p:txBody>
      </p:sp>
      <p:sp>
        <p:nvSpPr>
          <p:cNvPr id="5" name="Номер слайда 4"/>
          <p:cNvSpPr>
            <a:spLocks noGrp="1"/>
          </p:cNvSpPr>
          <p:nvPr>
            <p:ph type="sldNum" sz="quarter" idx="12"/>
          </p:nvPr>
        </p:nvSpPr>
        <p:spPr/>
        <p:txBody>
          <a:bodyPr/>
          <a:lstStyle/>
          <a:p>
            <a:fld id="{9171452A-E4C5-4FCE-999B-408265C67809}" type="slidenum">
              <a:rPr lang="ru-RU" sz="2800" smtClean="0"/>
              <a:t>7</a:t>
            </a:fld>
            <a:endParaRPr lang="ru-RU" sz="2800" dirty="0"/>
          </a:p>
        </p:txBody>
      </p:sp>
      <p:graphicFrame>
        <p:nvGraphicFramePr>
          <p:cNvPr id="4" name="Таблица 3"/>
          <p:cNvGraphicFramePr>
            <a:graphicFrameLocks noGrp="1"/>
          </p:cNvGraphicFramePr>
          <p:nvPr>
            <p:extLst>
              <p:ext uri="{D42A27DB-BD31-4B8C-83A1-F6EECF244321}">
                <p14:modId xmlns:p14="http://schemas.microsoft.com/office/powerpoint/2010/main" val="584827939"/>
              </p:ext>
            </p:extLst>
          </p:nvPr>
        </p:nvGraphicFramePr>
        <p:xfrm>
          <a:off x="1686035" y="4001294"/>
          <a:ext cx="8819929" cy="1112520"/>
        </p:xfrm>
        <a:graphic>
          <a:graphicData uri="http://schemas.openxmlformats.org/drawingml/2006/table">
            <a:tbl>
              <a:tblPr firstRow="1" bandRow="1">
                <a:tableStyleId>{69CF1AB2-1976-4502-BF36-3FF5EA218861}</a:tableStyleId>
              </a:tblPr>
              <a:tblGrid>
                <a:gridCol w="1260712">
                  <a:extLst>
                    <a:ext uri="{9D8B030D-6E8A-4147-A177-3AD203B41FA5}">
                      <a16:colId xmlns:a16="http://schemas.microsoft.com/office/drawing/2014/main" val="4234305900"/>
                    </a:ext>
                  </a:extLst>
                </a:gridCol>
                <a:gridCol w="838991">
                  <a:extLst>
                    <a:ext uri="{9D8B030D-6E8A-4147-A177-3AD203B41FA5}">
                      <a16:colId xmlns:a16="http://schemas.microsoft.com/office/drawing/2014/main" val="3528593534"/>
                    </a:ext>
                  </a:extLst>
                </a:gridCol>
                <a:gridCol w="840835">
                  <a:extLst>
                    <a:ext uri="{9D8B030D-6E8A-4147-A177-3AD203B41FA5}">
                      <a16:colId xmlns:a16="http://schemas.microsoft.com/office/drawing/2014/main" val="74800561"/>
                    </a:ext>
                  </a:extLst>
                </a:gridCol>
                <a:gridCol w="839913">
                  <a:extLst>
                    <a:ext uri="{9D8B030D-6E8A-4147-A177-3AD203B41FA5}">
                      <a16:colId xmlns:a16="http://schemas.microsoft.com/office/drawing/2014/main" val="80431408"/>
                    </a:ext>
                  </a:extLst>
                </a:gridCol>
                <a:gridCol w="839913">
                  <a:extLst>
                    <a:ext uri="{9D8B030D-6E8A-4147-A177-3AD203B41FA5}">
                      <a16:colId xmlns:a16="http://schemas.microsoft.com/office/drawing/2014/main" val="3256960834"/>
                    </a:ext>
                  </a:extLst>
                </a:gridCol>
                <a:gridCol w="839913">
                  <a:extLst>
                    <a:ext uri="{9D8B030D-6E8A-4147-A177-3AD203B41FA5}">
                      <a16:colId xmlns:a16="http://schemas.microsoft.com/office/drawing/2014/main" val="100676211"/>
                    </a:ext>
                  </a:extLst>
                </a:gridCol>
                <a:gridCol w="839913">
                  <a:extLst>
                    <a:ext uri="{9D8B030D-6E8A-4147-A177-3AD203B41FA5}">
                      <a16:colId xmlns:a16="http://schemas.microsoft.com/office/drawing/2014/main" val="1034584365"/>
                    </a:ext>
                  </a:extLst>
                </a:gridCol>
                <a:gridCol w="839913">
                  <a:extLst>
                    <a:ext uri="{9D8B030D-6E8A-4147-A177-3AD203B41FA5}">
                      <a16:colId xmlns:a16="http://schemas.microsoft.com/office/drawing/2014/main" val="2847072131"/>
                    </a:ext>
                  </a:extLst>
                </a:gridCol>
                <a:gridCol w="839913">
                  <a:extLst>
                    <a:ext uri="{9D8B030D-6E8A-4147-A177-3AD203B41FA5}">
                      <a16:colId xmlns:a16="http://schemas.microsoft.com/office/drawing/2014/main" val="465248130"/>
                    </a:ext>
                  </a:extLst>
                </a:gridCol>
                <a:gridCol w="839913">
                  <a:extLst>
                    <a:ext uri="{9D8B030D-6E8A-4147-A177-3AD203B41FA5}">
                      <a16:colId xmlns:a16="http://schemas.microsoft.com/office/drawing/2014/main" val="2730893634"/>
                    </a:ext>
                  </a:extLst>
                </a:gridCol>
              </a:tblGrid>
              <a:tr h="370840">
                <a:tc>
                  <a:txBody>
                    <a:bodyPr/>
                    <a:lstStyle/>
                    <a:p>
                      <a:r>
                        <a:rPr lang="en-US" dirty="0" smtClean="0"/>
                        <a:t>1 </a:t>
                      </a:r>
                      <a:r>
                        <a:rPr lang="ru-RU" dirty="0" smtClean="0"/>
                        <a:t>решение</a:t>
                      </a:r>
                      <a:endParaRPr lang="ru-RU"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1">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1">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1">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extLst>
                  <a:ext uri="{0D108BD9-81ED-4DB2-BD59-A6C34878D82A}">
                    <a16:rowId xmlns:a16="http://schemas.microsoft.com/office/drawing/2014/main" val="552606146"/>
                  </a:ext>
                </a:extLst>
              </a:tr>
              <a:tr h="370840">
                <a:tc>
                  <a:txBody>
                    <a:bodyPr/>
                    <a:lstStyle/>
                    <a:p>
                      <a:r>
                        <a:rPr lang="ru-RU" b="1" dirty="0" smtClean="0"/>
                        <a:t>2 решение</a:t>
                      </a:r>
                      <a:endParaRPr lang="ru-RU" b="1" dirty="0"/>
                    </a:p>
                  </a:txBody>
                  <a:tcPr>
                    <a:solidFill>
                      <a:schemeClr val="accent2">
                        <a:lumMod val="60000"/>
                        <a:lumOff val="40000"/>
                      </a:schemeClr>
                    </a:solidFill>
                  </a:tcPr>
                </a:tc>
                <a:tc>
                  <a:txBody>
                    <a:bodyPr/>
                    <a:lstStyle/>
                    <a:p>
                      <a:r>
                        <a:rPr lang="ru-RU" dirty="0" smtClean="0"/>
                        <a:t>3</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2">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5</a:t>
                      </a:r>
                      <a:endParaRPr lang="ru-RU" dirty="0"/>
                    </a:p>
                  </a:txBody>
                  <a:tcPr>
                    <a:solidFill>
                      <a:schemeClr val="accent2">
                        <a:lumMod val="60000"/>
                        <a:lumOff val="40000"/>
                      </a:schemeClr>
                    </a:solidFill>
                  </a:tcPr>
                </a:tc>
                <a:tc>
                  <a:txBody>
                    <a:bodyPr/>
                    <a:lstStyle/>
                    <a:p>
                      <a:r>
                        <a:rPr lang="ru-RU" dirty="0" smtClean="0"/>
                        <a:t>1</a:t>
                      </a:r>
                      <a:endParaRPr lang="ru-RU" dirty="0"/>
                    </a:p>
                  </a:txBody>
                  <a:tcPr>
                    <a:solidFill>
                      <a:schemeClr val="accent2">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2">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extLst>
                  <a:ext uri="{0D108BD9-81ED-4DB2-BD59-A6C34878D82A}">
                    <a16:rowId xmlns:a16="http://schemas.microsoft.com/office/drawing/2014/main" val="2030924745"/>
                  </a:ext>
                </a:extLst>
              </a:tr>
              <a:tr h="370840">
                <a:tc>
                  <a:txBody>
                    <a:bodyPr/>
                    <a:lstStyle/>
                    <a:p>
                      <a:r>
                        <a:rPr lang="ru-RU" b="1" dirty="0" smtClean="0"/>
                        <a:t>Результат</a:t>
                      </a:r>
                      <a:endParaRPr lang="ru-RU" b="1"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extLst>
                  <a:ext uri="{0D108BD9-81ED-4DB2-BD59-A6C34878D82A}">
                    <a16:rowId xmlns:a16="http://schemas.microsoft.com/office/drawing/2014/main" val="3043068986"/>
                  </a:ext>
                </a:extLst>
              </a:tr>
            </a:tbl>
          </a:graphicData>
        </a:graphic>
      </p:graphicFrame>
    </p:spTree>
    <p:extLst>
      <p:ext uri="{BB962C8B-B14F-4D97-AF65-F5344CB8AC3E}">
        <p14:creationId xmlns:p14="http://schemas.microsoft.com/office/powerpoint/2010/main" val="2191294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Мутация</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Случайным образом вносим изменения в допустимое решение задачи. Например, меняем номер посещения для двух случайных городов.</a:t>
            </a:r>
          </a:p>
          <a:p>
            <a:r>
              <a:rPr lang="ru-RU" dirty="0" smtClean="0">
                <a:latin typeface="Times New Roman" panose="02020603050405020304" pitchFamily="18" charset="0"/>
                <a:cs typeface="Times New Roman" panose="02020603050405020304" pitchFamily="18" charset="0"/>
              </a:rPr>
              <a:t>И так делаем для каждой машины в решении.</a:t>
            </a:r>
            <a:endParaRPr lang="ru-RU"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9171452A-E4C5-4FCE-999B-408265C67809}" type="slidenum">
              <a:rPr lang="ru-RU" smtClean="0"/>
              <a:t>8</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2841946360"/>
              </p:ext>
            </p:extLst>
          </p:nvPr>
        </p:nvGraphicFramePr>
        <p:xfrm>
          <a:off x="1200153" y="4601369"/>
          <a:ext cx="9791694" cy="741680"/>
        </p:xfrm>
        <a:graphic>
          <a:graphicData uri="http://schemas.openxmlformats.org/drawingml/2006/table">
            <a:tbl>
              <a:tblPr firstRow="1" bandRow="1">
                <a:tableStyleId>{69CF1AB2-1976-4502-BF36-3FF5EA218861}</a:tableStyleId>
              </a:tblPr>
              <a:tblGrid>
                <a:gridCol w="1399617">
                  <a:extLst>
                    <a:ext uri="{9D8B030D-6E8A-4147-A177-3AD203B41FA5}">
                      <a16:colId xmlns:a16="http://schemas.microsoft.com/office/drawing/2014/main" val="4234305900"/>
                    </a:ext>
                  </a:extLst>
                </a:gridCol>
                <a:gridCol w="931429">
                  <a:extLst>
                    <a:ext uri="{9D8B030D-6E8A-4147-A177-3AD203B41FA5}">
                      <a16:colId xmlns:a16="http://schemas.microsoft.com/office/drawing/2014/main" val="3528593534"/>
                    </a:ext>
                  </a:extLst>
                </a:gridCol>
                <a:gridCol w="933477">
                  <a:extLst>
                    <a:ext uri="{9D8B030D-6E8A-4147-A177-3AD203B41FA5}">
                      <a16:colId xmlns:a16="http://schemas.microsoft.com/office/drawing/2014/main" val="74800561"/>
                    </a:ext>
                  </a:extLst>
                </a:gridCol>
                <a:gridCol w="932453">
                  <a:extLst>
                    <a:ext uri="{9D8B030D-6E8A-4147-A177-3AD203B41FA5}">
                      <a16:colId xmlns:a16="http://schemas.microsoft.com/office/drawing/2014/main" val="80431408"/>
                    </a:ext>
                  </a:extLst>
                </a:gridCol>
                <a:gridCol w="932453">
                  <a:extLst>
                    <a:ext uri="{9D8B030D-6E8A-4147-A177-3AD203B41FA5}">
                      <a16:colId xmlns:a16="http://schemas.microsoft.com/office/drawing/2014/main" val="3256960834"/>
                    </a:ext>
                  </a:extLst>
                </a:gridCol>
                <a:gridCol w="932453">
                  <a:extLst>
                    <a:ext uri="{9D8B030D-6E8A-4147-A177-3AD203B41FA5}">
                      <a16:colId xmlns:a16="http://schemas.microsoft.com/office/drawing/2014/main" val="100676211"/>
                    </a:ext>
                  </a:extLst>
                </a:gridCol>
                <a:gridCol w="932453">
                  <a:extLst>
                    <a:ext uri="{9D8B030D-6E8A-4147-A177-3AD203B41FA5}">
                      <a16:colId xmlns:a16="http://schemas.microsoft.com/office/drawing/2014/main" val="1034584365"/>
                    </a:ext>
                  </a:extLst>
                </a:gridCol>
                <a:gridCol w="932453">
                  <a:extLst>
                    <a:ext uri="{9D8B030D-6E8A-4147-A177-3AD203B41FA5}">
                      <a16:colId xmlns:a16="http://schemas.microsoft.com/office/drawing/2014/main" val="2847072131"/>
                    </a:ext>
                  </a:extLst>
                </a:gridCol>
                <a:gridCol w="932453">
                  <a:extLst>
                    <a:ext uri="{9D8B030D-6E8A-4147-A177-3AD203B41FA5}">
                      <a16:colId xmlns:a16="http://schemas.microsoft.com/office/drawing/2014/main" val="465248130"/>
                    </a:ext>
                  </a:extLst>
                </a:gridCol>
                <a:gridCol w="932453">
                  <a:extLst>
                    <a:ext uri="{9D8B030D-6E8A-4147-A177-3AD203B41FA5}">
                      <a16:colId xmlns:a16="http://schemas.microsoft.com/office/drawing/2014/main" val="2730893634"/>
                    </a:ext>
                  </a:extLst>
                </a:gridCol>
              </a:tblGrid>
              <a:tr h="370840">
                <a:tc>
                  <a:txBody>
                    <a:bodyPr/>
                    <a:lstStyle/>
                    <a:p>
                      <a:r>
                        <a:rPr lang="ru-RU" b="1" dirty="0" smtClean="0"/>
                        <a:t>До</a:t>
                      </a:r>
                      <a:r>
                        <a:rPr lang="ru-RU" b="1" baseline="0" dirty="0" smtClean="0"/>
                        <a:t> мутации</a:t>
                      </a:r>
                      <a:endParaRPr lang="ru-RU" b="1"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extLst>
                  <a:ext uri="{0D108BD9-81ED-4DB2-BD59-A6C34878D82A}">
                    <a16:rowId xmlns:a16="http://schemas.microsoft.com/office/drawing/2014/main" val="3043068986"/>
                  </a:ext>
                </a:extLst>
              </a:tr>
              <a:tr h="370840">
                <a:tc>
                  <a:txBody>
                    <a:bodyPr/>
                    <a:lstStyle/>
                    <a:p>
                      <a:r>
                        <a:rPr lang="ru-RU" b="1" dirty="0" smtClean="0"/>
                        <a:t>После</a:t>
                      </a:r>
                      <a:endParaRPr lang="ru-RU" b="1" dirty="0"/>
                    </a:p>
                  </a:txBody>
                  <a:tcPr>
                    <a:solidFill>
                      <a:schemeClr val="accent1">
                        <a:lumMod val="60000"/>
                        <a:lumOff val="40000"/>
                      </a:schemeClr>
                    </a:solidFill>
                  </a:tcPr>
                </a:tc>
                <a:tc>
                  <a:txBody>
                    <a:bodyPr/>
                    <a:lstStyle/>
                    <a:p>
                      <a:r>
                        <a:rPr lang="ru-RU" dirty="0" smtClean="0"/>
                        <a:t>4</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5</a:t>
                      </a:r>
                      <a:endParaRPr lang="ru-RU" dirty="0"/>
                    </a:p>
                  </a:txBody>
                  <a:tcPr>
                    <a:solidFill>
                      <a:schemeClr val="accent2">
                        <a:lumMod val="60000"/>
                        <a:lumOff val="40000"/>
                      </a:schemeClr>
                    </a:solidFill>
                  </a:tcPr>
                </a:tc>
                <a:extLst>
                  <a:ext uri="{0D108BD9-81ED-4DB2-BD59-A6C34878D82A}">
                    <a16:rowId xmlns:a16="http://schemas.microsoft.com/office/drawing/2014/main" val="372837767"/>
                  </a:ext>
                </a:extLst>
              </a:tr>
            </a:tbl>
          </a:graphicData>
        </a:graphic>
      </p:graphicFrame>
      <p:cxnSp>
        <p:nvCxnSpPr>
          <p:cNvPr id="12" name="Прямая со стрелкой 11"/>
          <p:cNvCxnSpPr/>
          <p:nvPr/>
        </p:nvCxnSpPr>
        <p:spPr>
          <a:xfrm>
            <a:off x="3009900" y="4305300"/>
            <a:ext cx="0" cy="296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p:nvPr/>
        </p:nvCxnSpPr>
        <p:spPr>
          <a:xfrm>
            <a:off x="10496550" y="4305300"/>
            <a:ext cx="9525" cy="296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a:off x="3009900" y="4305300"/>
            <a:ext cx="74961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4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Локальный поиск</a:t>
            </a:r>
            <a:endParaRPr lang="ru-RU" dirty="0"/>
          </a:p>
        </p:txBody>
      </p:sp>
      <p:sp>
        <p:nvSpPr>
          <p:cNvPr id="3" name="Объект 2"/>
          <p:cNvSpPr>
            <a:spLocks noGrp="1"/>
          </p:cNvSpPr>
          <p:nvPr>
            <p:ph idx="1"/>
          </p:nvPr>
        </p:nvSpPr>
        <p:spPr/>
        <p:txBody>
          <a:bodyPr/>
          <a:lstStyle/>
          <a:p>
            <a:r>
              <a:rPr lang="en-US" dirty="0" smtClean="0"/>
              <a:t>Relocate - </a:t>
            </a:r>
            <a:r>
              <a:rPr lang="ru-RU" dirty="0" smtClean="0"/>
              <a:t>переставляет любого клиента в случайного клиента</a:t>
            </a:r>
            <a:endParaRPr lang="en-US" dirty="0" smtClean="0"/>
          </a:p>
          <a:p>
            <a:r>
              <a:rPr lang="en-US" dirty="0" smtClean="0"/>
              <a:t>2-Opt</a:t>
            </a:r>
            <a:r>
              <a:rPr lang="ru-RU" dirty="0" smtClean="0"/>
              <a:t> </a:t>
            </a:r>
            <a:r>
              <a:rPr lang="en-US" dirty="0" smtClean="0"/>
              <a:t>- </a:t>
            </a:r>
          </a:p>
          <a:p>
            <a:r>
              <a:rPr lang="en-US" dirty="0" smtClean="0"/>
              <a:t>Exchange</a:t>
            </a:r>
            <a:r>
              <a:rPr lang="ru-RU" dirty="0" smtClean="0"/>
              <a:t> - </a:t>
            </a:r>
            <a:endParaRPr lang="ru-RU" dirty="0"/>
          </a:p>
        </p:txBody>
      </p:sp>
      <p:sp>
        <p:nvSpPr>
          <p:cNvPr id="4" name="Номер слайда 3"/>
          <p:cNvSpPr>
            <a:spLocks noGrp="1"/>
          </p:cNvSpPr>
          <p:nvPr>
            <p:ph type="sldNum" sz="quarter" idx="12"/>
          </p:nvPr>
        </p:nvSpPr>
        <p:spPr/>
        <p:txBody>
          <a:bodyPr/>
          <a:lstStyle/>
          <a:p>
            <a:fld id="{9171452A-E4C5-4FCE-999B-408265C67809}" type="slidenum">
              <a:rPr lang="ru-RU" smtClean="0"/>
              <a:t>9</a:t>
            </a:fld>
            <a:endParaRPr lang="ru-RU"/>
          </a:p>
        </p:txBody>
      </p:sp>
    </p:spTree>
    <p:extLst>
      <p:ext uri="{BB962C8B-B14F-4D97-AF65-F5344CB8AC3E}">
        <p14:creationId xmlns:p14="http://schemas.microsoft.com/office/powerpoint/2010/main" val="2445212313"/>
      </p:ext>
    </p:extLst>
  </p:cSld>
  <p:clrMapOvr>
    <a:masterClrMapping/>
  </p:clrMapOvr>
</p:sld>
</file>

<file path=ppt/theme/theme1.xml><?xml version="1.0" encoding="utf-8"?>
<a:theme xmlns:a="http://schemas.openxmlformats.org/drawingml/2006/main" name="Тема Off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2511</TotalTime>
  <Words>977</Words>
  <Application>Microsoft Office PowerPoint</Application>
  <PresentationFormat>Широкоэкранный</PresentationFormat>
  <Paragraphs>163</Paragraphs>
  <Slides>13</Slides>
  <Notes>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Calibri</vt:lpstr>
      <vt:lpstr>Calibri Light</vt:lpstr>
      <vt:lpstr>Cambria Math</vt:lpstr>
      <vt:lpstr>Times New Roman</vt:lpstr>
      <vt:lpstr>Тема Office</vt:lpstr>
      <vt:lpstr>Генетический алгоритм для задачи маршрутизации буровых установок</vt:lpstr>
      <vt:lpstr>Содержание</vt:lpstr>
      <vt:lpstr>Постановка задачи.</vt:lpstr>
      <vt:lpstr>Презентация PowerPoint</vt:lpstr>
      <vt:lpstr>Общая схема алгоритма</vt:lpstr>
      <vt:lpstr>Скрещивание</vt:lpstr>
      <vt:lpstr>АЕХ</vt:lpstr>
      <vt:lpstr>Мутация</vt:lpstr>
      <vt:lpstr>Локальный поиск</vt:lpstr>
      <vt:lpstr>Результаты</vt:lpstr>
      <vt:lpstr>Дальнейшие исследования.</vt:lpstr>
      <vt:lpstr>Литература.</vt:lpstr>
      <vt:lpstr>Спасибо за внимание!</vt:lpstr>
    </vt:vector>
  </TitlesOfParts>
  <Company>RePack by SPecialiST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Клиент</dc:creator>
  <cp:lastModifiedBy>Попов Никита Алексеевич</cp:lastModifiedBy>
  <cp:revision>86</cp:revision>
  <dcterms:created xsi:type="dcterms:W3CDTF">2019-12-15T07:49:09Z</dcterms:created>
  <dcterms:modified xsi:type="dcterms:W3CDTF">2020-04-08T08:04:37Z</dcterms:modified>
</cp:coreProperties>
</file>