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6" r:id="rId1"/>
  </p:sldMasterIdLst>
  <p:notesMasterIdLst>
    <p:notesMasterId r:id="rId15"/>
  </p:notesMasterIdLst>
  <p:sldIdLst>
    <p:sldId id="256" r:id="rId2"/>
    <p:sldId id="291" r:id="rId3"/>
    <p:sldId id="292" r:id="rId4"/>
    <p:sldId id="297" r:id="rId5"/>
    <p:sldId id="296" r:id="rId6"/>
    <p:sldId id="287" r:id="rId7"/>
    <p:sldId id="289" r:id="rId8"/>
    <p:sldId id="299" r:id="rId9"/>
    <p:sldId id="300" r:id="rId10"/>
    <p:sldId id="288" r:id="rId11"/>
    <p:sldId id="290" r:id="rId12"/>
    <p:sldId id="283" r:id="rId13"/>
    <p:sldId id="273"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64" autoAdjust="0"/>
  </p:normalViewPr>
  <p:slideViewPr>
    <p:cSldViewPr snapToGrid="0">
      <p:cViewPr varScale="1">
        <p:scale>
          <a:sx n="56" d="100"/>
          <a:sy n="56" d="100"/>
        </p:scale>
        <p:origin x="1452" y="42"/>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85703-EE90-4580-85AF-EA7094EE9115}" type="datetimeFigureOut">
              <a:rPr lang="ru-RU" smtClean="0"/>
              <a:t>02/05/2020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8CA70-3485-4D35-BDD2-BE9B93897E26}" type="slidenum">
              <a:rPr lang="ru-RU" smtClean="0"/>
              <a:t>‹#›</a:t>
            </a:fld>
            <a:endParaRPr lang="ru-RU"/>
          </a:p>
        </p:txBody>
      </p:sp>
    </p:spTree>
    <p:extLst>
      <p:ext uri="{BB962C8B-B14F-4D97-AF65-F5344CB8AC3E}">
        <p14:creationId xmlns:p14="http://schemas.microsoft.com/office/powerpoint/2010/main" val="77990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a:t>
            </a:fld>
            <a:endParaRPr lang="ru-RU"/>
          </a:p>
        </p:txBody>
      </p:sp>
    </p:spTree>
    <p:extLst>
      <p:ext uri="{BB962C8B-B14F-4D97-AF65-F5344CB8AC3E}">
        <p14:creationId xmlns:p14="http://schemas.microsoft.com/office/powerpoint/2010/main" val="416605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Такая задача является задачей</a:t>
            </a:r>
            <a:r>
              <a:rPr lang="en-US" dirty="0" smtClean="0"/>
              <a:t> </a:t>
            </a:r>
            <a:r>
              <a:rPr lang="ru-RU" dirty="0" smtClean="0"/>
              <a:t>частичного целочисленного линейного</a:t>
            </a:r>
            <a:r>
              <a:rPr lang="ru-RU" baseline="0" dirty="0" smtClean="0"/>
              <a:t> программирования,  и такая модель позволяет применить </a:t>
            </a:r>
            <a:r>
              <a:rPr lang="ru-RU" baseline="0" dirty="0" err="1" smtClean="0"/>
              <a:t>комерческий</a:t>
            </a:r>
            <a:r>
              <a:rPr lang="ru-RU" baseline="0" dirty="0" smtClean="0"/>
              <a:t> программный пакет </a:t>
            </a:r>
            <a:r>
              <a:rPr lang="en-US" baseline="0" dirty="0" err="1" smtClean="0"/>
              <a:t>Gurobi</a:t>
            </a:r>
            <a:r>
              <a:rPr lang="ru-RU" baseline="0" dirty="0" smtClean="0"/>
              <a:t>, который работает только на малых размерностей.</a:t>
            </a:r>
            <a:endParaRPr lang="ru-RU" dirty="0" smtClean="0"/>
          </a:p>
          <a:p>
            <a:r>
              <a:rPr lang="ru-RU" dirty="0" smtClean="0"/>
              <a:t>1-3) Все БУ изначально находятся в депо, не работают там</a:t>
            </a:r>
            <a:endParaRPr lang="ru-RU" baseline="0" dirty="0" smtClean="0"/>
          </a:p>
          <a:p>
            <a:r>
              <a:rPr lang="ru-RU" dirty="0" smtClean="0"/>
              <a:t>4) Если приехали то и уехали на </a:t>
            </a:r>
            <a:r>
              <a:rPr lang="ru-RU" dirty="0" err="1" smtClean="0"/>
              <a:t>соответсвующей</a:t>
            </a:r>
            <a:r>
              <a:rPr lang="ru-RU" baseline="0" dirty="0" smtClean="0"/>
              <a:t> машине</a:t>
            </a:r>
          </a:p>
          <a:p>
            <a:r>
              <a:rPr lang="ru-RU" baseline="0" dirty="0" smtClean="0"/>
              <a:t>5) Учет общего кол-ва работ на каждом объекте</a:t>
            </a:r>
          </a:p>
          <a:p>
            <a:r>
              <a:rPr lang="ru-RU" baseline="0" dirty="0" smtClean="0"/>
              <a:t>6) Кол-во машин на объекте не больше чем скважин</a:t>
            </a:r>
          </a:p>
          <a:p>
            <a:r>
              <a:rPr lang="ru-RU" baseline="0" dirty="0" smtClean="0"/>
              <a:t>7) Осуществляем бурение на объекте если приехали на него</a:t>
            </a:r>
          </a:p>
          <a:p>
            <a:r>
              <a:rPr lang="ru-RU" dirty="0" smtClean="0"/>
              <a:t>8) Временные</a:t>
            </a:r>
            <a:r>
              <a:rPr lang="ru-RU" baseline="0" dirty="0" smtClean="0"/>
              <a:t> окна</a:t>
            </a:r>
          </a:p>
          <a:p>
            <a:r>
              <a:rPr lang="ru-RU" baseline="0" dirty="0" smtClean="0"/>
              <a:t>9) Запрещает циклы не проходящие через депо</a:t>
            </a:r>
          </a:p>
          <a:p>
            <a:r>
              <a:rPr lang="ru-RU" baseline="0" dirty="0" smtClean="0"/>
              <a:t>10) Область изменения каждой переменной</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4</a:t>
            </a:fld>
            <a:endParaRPr lang="ru-RU"/>
          </a:p>
        </p:txBody>
      </p:sp>
    </p:spTree>
    <p:extLst>
      <p:ext uri="{BB962C8B-B14F-4D97-AF65-F5344CB8AC3E}">
        <p14:creationId xmlns:p14="http://schemas.microsoft.com/office/powerpoint/2010/main" val="111105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2)</a:t>
                </a:r>
                <a:r>
                  <a:rPr lang="ru-RU" baseline="0" dirty="0" smtClean="0"/>
                  <a:t> К сожалению эта процедура может потребовать больше буровых установок чем у меня есть, поэтому я буду их брать в аренду, за это я буду накладывать штрафную функцию. В дальнейшем увеличивать штраф в надежде на то что от них мне удастся избавиться</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3)</a:t>
                </a:r>
                <a:r>
                  <a:rPr lang="ru-RU" baseline="0" dirty="0" smtClean="0"/>
                  <a:t> Но основная проблема в </a:t>
                </a:r>
                <a:r>
                  <a:rPr lang="ru-RU" baseline="0" dirty="0" err="1" smtClean="0"/>
                  <a:t>использвании</a:t>
                </a:r>
                <a:r>
                  <a:rPr lang="ru-RU" baseline="0" dirty="0" smtClean="0"/>
                  <a:t> оператора </a:t>
                </a:r>
                <a:r>
                  <a:rPr lang="en-US" baseline="0" dirty="0" smtClean="0"/>
                  <a:t>relocate</a:t>
                </a:r>
                <a:r>
                  <a:rPr lang="ru-RU" baseline="0" dirty="0" smtClean="0"/>
                  <a:t>, это нарушение ограничения 8 на временные окна. Поэтому если где-то опоздал, то платим штраф и потом этот штраф увеличиваю, в надежде получить допустимое решение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4.4) 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 </a:t>
                </a:r>
                <a:r>
                  <a:rPr lang="en-US" b="0" i="0" smtClean="0">
                    <a:latin typeface="Cambria Math" panose="02040503050406030204" pitchFamily="18" charset="0"/>
                  </a:rPr>
                  <a:t>𝑚𝑖𝑛∑</a:t>
                </a:r>
                <a:r>
                  <a:rPr lang="en-US" b="0" i="0" smtClean="0">
                    <a:latin typeface="Cambria Math" panose="02040503050406030204" pitchFamily="18" charset="0"/>
                    <a:ea typeface="Cambria Math" panose="02040503050406030204" pitchFamily="18" charset="0"/>
                  </a:rPr>
                  <a:t>_(</a:t>
                </a:r>
                <a:r>
                  <a:rPr lang="en-US" b="0" i="0" smtClean="0">
                    <a:latin typeface="Cambria Math" panose="02040503050406030204" pitchFamily="18" charset="0"/>
                  </a:rPr>
                  <a:t>𝑘</a:t>
                </a:r>
                <a:r>
                  <a:rPr lang="en-US" b="0" i="0" smtClean="0">
                    <a:latin typeface="Cambria Math" panose="02040503050406030204" pitchFamily="18" charset="0"/>
                    <a:ea typeface="Cambria Math" panose="02040503050406030204" pitchFamily="18" charset="0"/>
                  </a:rPr>
                  <a:t>∈𝐾𝐴)▒∑_(</a:t>
                </a:r>
                <a:r>
                  <a:rPr lang="en-US" b="0" i="0" smtClean="0">
                    <a:latin typeface="Cambria Math" panose="02040503050406030204" pitchFamily="18" charset="0"/>
                  </a:rPr>
                  <a:t>𝑖</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𝑁)▒〖∑_(</a:t>
                </a:r>
                <a:r>
                  <a:rPr lang="en-US" b="0" i="0" smtClean="0">
                    <a:latin typeface="Cambria Math" panose="02040503050406030204" pitchFamily="18" charset="0"/>
                  </a:rPr>
                  <a:t>𝑗</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a:t>
                </a:r>
                <a:r>
                  <a:rPr lang="en-US" b="0" i="0" smtClean="0">
                    <a:latin typeface="Cambria Math" panose="02040503050406030204" pitchFamily="18" charset="0"/>
                  </a:rPr>
                  <a:t>𝑑_𝑖𝑗 𝑥_𝑖𝑗𝑘 〗+𝐹〗</a:t>
                </a:r>
                <a:r>
                  <a:rPr lang="ru-RU" dirty="0" smtClean="0">
                    <a:latin typeface="Times New Roman" panose="02020603050405020304" pitchFamily="18" charset="0"/>
                    <a:cs typeface="Times New Roman" panose="02020603050405020304" pitchFamily="18" charset="0"/>
                  </a:rPr>
                  <a:t>. </a:t>
                </a:r>
                <a:r>
                  <a:rPr lang="en-US" dirty="0" smtClean="0"/>
                  <a:t>)</a:t>
                </a:r>
                <a:r>
                  <a:rPr lang="en-US" baseline="0" dirty="0" smtClean="0"/>
                  <a:t> </a:t>
                </a:r>
                <a:r>
                  <a:rPr lang="ru-RU" baseline="0" dirty="0" smtClean="0"/>
                  <a:t>Где </a:t>
                </a:r>
                <a:r>
                  <a:rPr lang="en-US" baseline="0" dirty="0" smtClean="0"/>
                  <a:t>F –</a:t>
                </a:r>
                <a:r>
                  <a:rPr lang="ru-RU" baseline="0" dirty="0" smtClean="0"/>
                  <a:t>это штрафные функции за не выполненную работу в срок</a:t>
                </a:r>
                <a:r>
                  <a:rPr lang="en-US" baseline="0" dirty="0" smtClean="0"/>
                  <a:t> </a:t>
                </a:r>
                <a:r>
                  <a:rPr lang="ru-RU" baseline="0" dirty="0" smtClean="0"/>
                  <a:t>и арендованные машины. Штрафные функции это настраиваемый параметр, который меняется в зависимости от числа итерации.</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Начальная популяция </a:t>
                </a:r>
                <a:r>
                  <a:rPr lang="en-US" b="0" i="0" smtClean="0">
                    <a:latin typeface="Cambria Math" panose="02040503050406030204" pitchFamily="18" charset="0"/>
                  </a:rPr>
                  <a:t>𝑃={𝑆_1,</a:t>
                </a:r>
                <a:r>
                  <a:rPr lang="en-US" i="0">
                    <a:latin typeface="Cambria Math" panose="02040503050406030204" pitchFamily="18" charset="0"/>
                  </a:rPr>
                  <a:t>𝑆_</a:t>
                </a:r>
                <a:r>
                  <a:rPr lang="en-US" b="0" i="0" smtClean="0">
                    <a:latin typeface="Cambria Math" panose="02040503050406030204" pitchFamily="18" charset="0"/>
                  </a:rPr>
                  <a:t>2, …,</a:t>
                </a:r>
                <a:r>
                  <a:rPr lang="en-US" i="0">
                    <a:latin typeface="Cambria Math" panose="02040503050406030204" pitchFamily="18" charset="0"/>
                  </a:rPr>
                  <a:t>𝑆_</a:t>
                </a:r>
                <a:r>
                  <a:rPr lang="en-US" b="0" i="0" smtClean="0">
                    <a:latin typeface="Cambria Math" panose="02040503050406030204" pitchFamily="18" charset="0"/>
                  </a:rPr>
                  <a:t>𝑝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набор </a:t>
                </a:r>
                <a:r>
                  <a:rPr lang="ru-RU" dirty="0">
                    <a:latin typeface="Times New Roman" panose="02020603050405020304" pitchFamily="18" charset="0"/>
                    <a:cs typeface="Times New Roman" panose="02020603050405020304" pitchFamily="18" charset="0"/>
                  </a:rPr>
                  <a:t>допустимых решений исходной задачи</a:t>
                </a:r>
                <a:r>
                  <a:rPr lang="ru-RU" dirty="0" smtClean="0">
                    <a:latin typeface="Times New Roman" panose="02020603050405020304" pitchFamily="18" charset="0"/>
                    <a:cs typeface="Times New Roman" panose="02020603050405020304" pitchFamily="18" charset="0"/>
                  </a:rPr>
                  <a:t>.</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Шаг эволюции: выбираем из популяции два решения, скрещиваем их, применяем мутацию, локальную перестройку и добавляем в популяцию, затем наихудшее решение удаляем из популяции. </a:t>
                </a:r>
                <a:endParaRPr lang="ru-RU"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a:t>
                </a:r>
                <a:r>
                  <a:rPr lang="ru-RU" dirty="0" smtClean="0"/>
                  <a:t>.)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4.4) 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Fallback>
      </mc:AlternateContent>
      <p:sp>
        <p:nvSpPr>
          <p:cNvPr id="4" name="Номер слайда 3"/>
          <p:cNvSpPr>
            <a:spLocks noGrp="1"/>
          </p:cNvSpPr>
          <p:nvPr>
            <p:ph type="sldNum" sz="quarter" idx="10"/>
          </p:nvPr>
        </p:nvSpPr>
        <p:spPr/>
        <p:txBody>
          <a:bodyPr/>
          <a:lstStyle/>
          <a:p>
            <a:fld id="{E248CA70-3485-4D35-BDD2-BE9B93897E26}" type="slidenum">
              <a:rPr lang="ru-RU" smtClean="0"/>
              <a:t>5</a:t>
            </a:fld>
            <a:endParaRPr lang="ru-RU"/>
          </a:p>
        </p:txBody>
      </p:sp>
    </p:spTree>
    <p:extLst>
      <p:ext uri="{BB962C8B-B14F-4D97-AF65-F5344CB8AC3E}">
        <p14:creationId xmlns:p14="http://schemas.microsoft.com/office/powerpoint/2010/main" val="1670539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вход</a:t>
            </a:r>
            <a:r>
              <a:rPr lang="ru-RU" baseline="0" dirty="0" smtClean="0"/>
              <a:t> этим </a:t>
            </a:r>
            <a:r>
              <a:rPr lang="ru-RU" baseline="0" dirty="0" err="1" smtClean="0"/>
              <a:t>кроссоверам</a:t>
            </a:r>
            <a:r>
              <a:rPr lang="ru-RU" baseline="0" dirty="0" smtClean="0"/>
              <a:t>  подается два решения. На выход получаем новое третье решение, полученное из первых двух. </a:t>
            </a:r>
            <a:r>
              <a:rPr lang="ru-RU" dirty="0" smtClean="0"/>
              <a:t>Остальные </a:t>
            </a:r>
            <a:r>
              <a:rPr lang="ru-RU" dirty="0" err="1" smtClean="0"/>
              <a:t>кроссоверы</a:t>
            </a:r>
            <a:r>
              <a:rPr lang="ru-RU" baseline="0" dirty="0" smtClean="0"/>
              <a:t> основываются на АЕХ.</a:t>
            </a:r>
          </a:p>
          <a:p>
            <a:r>
              <a:rPr lang="ru-RU" baseline="0" dirty="0" smtClean="0"/>
              <a:t> Оставшиеся два </a:t>
            </a:r>
            <a:r>
              <a:rPr lang="ru-RU" baseline="0" dirty="0" err="1" smtClean="0"/>
              <a:t>кроссовера</a:t>
            </a:r>
            <a:r>
              <a:rPr lang="ru-RU" baseline="0" dirty="0" smtClean="0"/>
              <a:t>, являются упрощенным вариантом </a:t>
            </a:r>
            <a:r>
              <a:rPr lang="en-US" dirty="0" err="1" smtClean="0"/>
              <a:t>HGreX</a:t>
            </a:r>
            <a:r>
              <a:rPr lang="ru-RU" dirty="0" smtClean="0"/>
              <a:t>. </a:t>
            </a:r>
            <a:endParaRPr lang="en-US" baseline="0" dirty="0" smtClean="0"/>
          </a:p>
        </p:txBody>
      </p:sp>
      <p:sp>
        <p:nvSpPr>
          <p:cNvPr id="4" name="Номер слайда 3"/>
          <p:cNvSpPr>
            <a:spLocks noGrp="1"/>
          </p:cNvSpPr>
          <p:nvPr>
            <p:ph type="sldNum" sz="quarter" idx="10"/>
          </p:nvPr>
        </p:nvSpPr>
        <p:spPr/>
        <p:txBody>
          <a:bodyPr/>
          <a:lstStyle/>
          <a:p>
            <a:fld id="{E248CA70-3485-4D35-BDD2-BE9B93897E26}" type="slidenum">
              <a:rPr lang="ru-RU" smtClean="0"/>
              <a:t>6</a:t>
            </a:fld>
            <a:endParaRPr lang="ru-RU"/>
          </a:p>
        </p:txBody>
      </p:sp>
    </p:spTree>
    <p:extLst>
      <p:ext uri="{BB962C8B-B14F-4D97-AF65-F5344CB8AC3E}">
        <p14:creationId xmlns:p14="http://schemas.microsoft.com/office/powerpoint/2010/main" val="553318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7</a:t>
            </a:fld>
            <a:endParaRPr lang="ru-RU"/>
          </a:p>
        </p:txBody>
      </p:sp>
    </p:spTree>
    <p:extLst>
      <p:ext uri="{BB962C8B-B14F-4D97-AF65-F5344CB8AC3E}">
        <p14:creationId xmlns:p14="http://schemas.microsoft.com/office/powerpoint/2010/main" val="2971145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2) </a:t>
            </a:r>
            <a:r>
              <a:rPr lang="ru-RU" dirty="0" smtClean="0"/>
              <a:t>Берем</a:t>
            </a:r>
            <a:r>
              <a:rPr lang="ru-RU" baseline="0" dirty="0" smtClean="0"/>
              <a:t> два маршрута и разрываем их а  потом склеиваем их но по другому</a:t>
            </a:r>
          </a:p>
          <a:p>
            <a:endParaRPr lang="ru-RU" baseline="0" dirty="0" smtClean="0"/>
          </a:p>
          <a:p>
            <a:r>
              <a:rPr lang="ru-RU" dirty="0" smtClean="0"/>
              <a:t>меняет местами продолжение двух маршрутов, начиная со случайных объектов</a:t>
            </a:r>
            <a:r>
              <a:rPr lang="en-US" dirty="0" smtClean="0"/>
              <a:t>. </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9</a:t>
            </a:fld>
            <a:endParaRPr lang="ru-RU"/>
          </a:p>
        </p:txBody>
      </p:sp>
    </p:spTree>
    <p:extLst>
      <p:ext uri="{BB962C8B-B14F-4D97-AF65-F5344CB8AC3E}">
        <p14:creationId xmlns:p14="http://schemas.microsoft.com/office/powerpoint/2010/main" val="1704084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50 – объектов не</a:t>
            </a:r>
            <a:r>
              <a:rPr lang="ru-RU" baseline="0" dirty="0" smtClean="0"/>
              <a:t> </a:t>
            </a:r>
            <a:r>
              <a:rPr lang="ru-RU" baseline="0" dirty="0" err="1" smtClean="0"/>
              <a:t>дорешал</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10</a:t>
            </a:fld>
            <a:endParaRPr lang="ru-RU"/>
          </a:p>
        </p:txBody>
      </p:sp>
    </p:spTree>
    <p:extLst>
      <p:ext uri="{BB962C8B-B14F-4D97-AF65-F5344CB8AC3E}">
        <p14:creationId xmlns:p14="http://schemas.microsoft.com/office/powerpoint/2010/main" val="1023082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a:t>
            </a:r>
            <a:r>
              <a:rPr lang="ru-RU" baseline="0" dirty="0" smtClean="0"/>
              <a:t> основу взята данная статья, некоторые моменты были взяты из неё, что-то было переделано</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12</a:t>
            </a:fld>
            <a:endParaRPr lang="ru-RU"/>
          </a:p>
        </p:txBody>
      </p:sp>
    </p:spTree>
    <p:extLst>
      <p:ext uri="{BB962C8B-B14F-4D97-AF65-F5344CB8AC3E}">
        <p14:creationId xmlns:p14="http://schemas.microsoft.com/office/powerpoint/2010/main" val="337159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9CC9E3F-DD9F-46B3-BA2B-82CCB0AB45D8}" type="datetime1">
              <a:rPr lang="ru-RU" smtClean="0"/>
              <a:t>02/05/2020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28404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81955DC-8BDE-43A9-8606-2B798AFC22DA}" type="datetime1">
              <a:rPr lang="ru-RU" smtClean="0"/>
              <a:t>02/05/2020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396264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C577BF-68FF-4817-871A-5FAB63D65E6E}" type="datetime1">
              <a:rPr lang="ru-RU" smtClean="0"/>
              <a:t>02/05/2020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427142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606278-A98A-4E8F-B825-8DD968401051}" type="datetime1">
              <a:rPr lang="ru-RU" smtClean="0"/>
              <a:t>02/05/2020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113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2187602-E65D-4461-AD47-ACF81819BB9A}" type="datetime1">
              <a:rPr lang="ru-RU" smtClean="0"/>
              <a:t>02/05/2020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3004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C2802B6-2672-4DB5-A19C-63F7E463C685}" type="datetime1">
              <a:rPr lang="ru-RU" smtClean="0"/>
              <a:t>02/05/2020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2727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F894B04-852D-4FA4-9DBB-0E4D3B1D8C25}" type="datetime1">
              <a:rPr lang="ru-RU" smtClean="0"/>
              <a:t>02/05/2020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6300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73CEC1E-ED97-424B-A00A-82668925A04A}" type="datetime1">
              <a:rPr lang="ru-RU" smtClean="0"/>
              <a:t>02/05/2020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27576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05FB56C-CE87-4542-9CAF-F110C3D8BB23}" type="datetime1">
              <a:rPr lang="ru-RU" smtClean="0"/>
              <a:t>02/05/2020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48281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8526DC7-5238-458A-9F3B-12AEE5076CBE}" type="datetime1">
              <a:rPr lang="ru-RU" smtClean="0"/>
              <a:t>02/05/2020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8687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7CA1DD9-FED3-41BB-B05E-B7ABE45C97C0}" type="datetime1">
              <a:rPr lang="ru-RU" smtClean="0"/>
              <a:t>02/05/2020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1222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FE817-CB1E-478C-9DF4-A675946A3299}" type="datetime1">
              <a:rPr lang="ru-RU" smtClean="0"/>
              <a:t>02/05/2020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1452A-E4C5-4FCE-999B-408265C67809}" type="slidenum">
              <a:rPr lang="ru-RU" smtClean="0"/>
              <a:t>‹#›</a:t>
            </a:fld>
            <a:endParaRPr lang="ru-RU"/>
          </a:p>
        </p:txBody>
      </p:sp>
    </p:spTree>
    <p:extLst>
      <p:ext uri="{BB962C8B-B14F-4D97-AF65-F5344CB8AC3E}">
        <p14:creationId xmlns:p14="http://schemas.microsoft.com/office/powerpoint/2010/main" val="345682819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3600" dirty="0" smtClean="0">
                <a:latin typeface="Times New Roman" panose="02020603050405020304" pitchFamily="18" charset="0"/>
                <a:cs typeface="Times New Roman" panose="02020603050405020304" pitchFamily="18" charset="0"/>
              </a:rPr>
              <a:t>Генетический алгоритм для задачи маршрутизации буровых установок</a:t>
            </a:r>
            <a:endParaRPr lang="ru-RU" sz="3600"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p:txBody>
          <a:bodyPr/>
          <a:lstStyle/>
          <a:p>
            <a:r>
              <a:rPr lang="ru-RU" dirty="0" smtClean="0">
                <a:latin typeface="Times New Roman" panose="02020603050405020304" pitchFamily="18" charset="0"/>
                <a:cs typeface="Times New Roman" panose="02020603050405020304" pitchFamily="18" charset="0"/>
              </a:rPr>
              <a:t>Попов Никита Алексеевич</a:t>
            </a:r>
          </a:p>
          <a:p>
            <a:r>
              <a:rPr lang="ru-RU" dirty="0" smtClean="0">
                <a:latin typeface="Times New Roman" panose="02020603050405020304" pitchFamily="18" charset="0"/>
                <a:cs typeface="Times New Roman" panose="02020603050405020304" pitchFamily="18" charset="0"/>
              </a:rPr>
              <a:t>НГУ</a:t>
            </a:r>
          </a:p>
          <a:p>
            <a:r>
              <a:rPr lang="ru-RU" sz="1400" dirty="0" smtClean="0">
                <a:latin typeface="Times New Roman" panose="02020603050405020304" pitchFamily="18" charset="0"/>
                <a:cs typeface="Times New Roman" panose="02020603050405020304" pitchFamily="18" charset="0"/>
              </a:rPr>
              <a:t>Научный руководитель Кочетов Юрий Андреевич</a:t>
            </a:r>
            <a:endParaRPr lang="ru-R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949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394" y="321411"/>
            <a:ext cx="9601196" cy="1303867"/>
          </a:xfrm>
        </p:spPr>
        <p:txBody>
          <a:bodyPr/>
          <a:lstStyle/>
          <a:p>
            <a:r>
              <a:rPr lang="ru-RU" dirty="0" smtClean="0">
                <a:latin typeface="Times New Roman" panose="02020603050405020304" pitchFamily="18" charset="0"/>
                <a:cs typeface="Times New Roman" panose="02020603050405020304" pitchFamily="18" charset="0"/>
              </a:rPr>
              <a:t>Результаты</a:t>
            </a:r>
            <a:endParaRPr lang="ru-RU"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3265258855"/>
              </p:ext>
            </p:extLst>
          </p:nvPr>
        </p:nvGraphicFramePr>
        <p:xfrm>
          <a:off x="1295394" y="1625278"/>
          <a:ext cx="10058407" cy="3869538"/>
        </p:xfrm>
        <a:graphic>
          <a:graphicData uri="http://schemas.openxmlformats.org/drawingml/2006/table">
            <a:tbl>
              <a:tblPr firstRow="1" bandRow="1">
                <a:tableStyleId>{5C22544A-7EE6-4342-B048-85BDC9FD1C3A}</a:tableStyleId>
              </a:tblPr>
              <a:tblGrid>
                <a:gridCol w="1586702">
                  <a:extLst>
                    <a:ext uri="{9D8B030D-6E8A-4147-A177-3AD203B41FA5}">
                      <a16:colId xmlns:a16="http://schemas.microsoft.com/office/drawing/2014/main" val="2304300751"/>
                    </a:ext>
                  </a:extLst>
                </a:gridCol>
                <a:gridCol w="2436656">
                  <a:extLst>
                    <a:ext uri="{9D8B030D-6E8A-4147-A177-3AD203B41FA5}">
                      <a16:colId xmlns:a16="http://schemas.microsoft.com/office/drawing/2014/main" val="26178623"/>
                    </a:ext>
                  </a:extLst>
                </a:gridCol>
                <a:gridCol w="2011683">
                  <a:extLst>
                    <a:ext uri="{9D8B030D-6E8A-4147-A177-3AD203B41FA5}">
                      <a16:colId xmlns:a16="http://schemas.microsoft.com/office/drawing/2014/main" val="2746898810"/>
                    </a:ext>
                  </a:extLst>
                </a:gridCol>
                <a:gridCol w="2011683">
                  <a:extLst>
                    <a:ext uri="{9D8B030D-6E8A-4147-A177-3AD203B41FA5}">
                      <a16:colId xmlns:a16="http://schemas.microsoft.com/office/drawing/2014/main" val="4047793946"/>
                    </a:ext>
                  </a:extLst>
                </a:gridCol>
                <a:gridCol w="2011683">
                  <a:extLst>
                    <a:ext uri="{9D8B030D-6E8A-4147-A177-3AD203B41FA5}">
                      <a16:colId xmlns:a16="http://schemas.microsoft.com/office/drawing/2014/main" val="948101119"/>
                    </a:ext>
                  </a:extLst>
                </a:gridCol>
              </a:tblGrid>
              <a:tr h="673896">
                <a:tc>
                  <a:txBody>
                    <a:bodyPr/>
                    <a:lstStyle/>
                    <a:p>
                      <a:r>
                        <a:rPr lang="ru-RU" dirty="0" smtClean="0"/>
                        <a:t>                   </a:t>
                      </a:r>
                      <a:r>
                        <a:rPr lang="en-US" dirty="0" smtClean="0"/>
                        <a:t>Size</a:t>
                      </a:r>
                    </a:p>
                    <a:p>
                      <a:r>
                        <a:rPr lang="ru-RU" dirty="0" smtClean="0"/>
                        <a:t>П.О.</a:t>
                      </a:r>
                      <a:endParaRPr lang="ru-RU" dirty="0"/>
                    </a:p>
                  </a:txBody>
                  <a:tcPr>
                    <a:lnL w="12700" cmpd="sng">
                      <a:noFill/>
                    </a:lnL>
                    <a:lnR w="12700" cmpd="sng">
                      <a:noFill/>
                    </a:lnR>
                    <a:lnT w="12700" cmpd="sng">
                      <a:noFill/>
                    </a:lnT>
                    <a:lnB w="38100" cmpd="sng">
                      <a:noFill/>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endParaRPr lang="ru-RU"/>
                    </a:p>
                  </a:txBody>
                  <a:tcPr>
                    <a:lnL w="12700" cmpd="sng">
                      <a:noFill/>
                    </a:lnL>
                  </a:tcPr>
                </a:tc>
                <a:tc>
                  <a:txBody>
                    <a:bodyPr/>
                    <a:lstStyle/>
                    <a:p>
                      <a:pPr algn="ctr"/>
                      <a:r>
                        <a:rPr lang="ru-RU" sz="1600" dirty="0" smtClean="0">
                          <a:latin typeface="Times New Roman" panose="02020603050405020304" pitchFamily="18" charset="0"/>
                          <a:cs typeface="Times New Roman" panose="02020603050405020304" pitchFamily="18" charset="0"/>
                        </a:rPr>
                        <a:t>10</a:t>
                      </a:r>
                      <a:r>
                        <a:rPr lang="ru-RU" sz="1600" baseline="0" dirty="0" smtClean="0">
                          <a:latin typeface="Times New Roman" panose="02020603050405020304" pitchFamily="18" charset="0"/>
                          <a:cs typeface="Times New Roman" panose="02020603050405020304" pitchFamily="18" charset="0"/>
                        </a:rPr>
                        <a:t> объект</a:t>
                      </a:r>
                    </a:p>
                    <a:p>
                      <a:pPr algn="ctr"/>
                      <a:r>
                        <a:rPr lang="ru-RU" sz="1600" baseline="0" dirty="0" smtClean="0">
                          <a:latin typeface="Times New Roman" panose="02020603050405020304" pitchFamily="18" charset="0"/>
                          <a:cs typeface="Times New Roman" panose="02020603050405020304" pitchFamily="18" charset="0"/>
                        </a:rPr>
                        <a:t>5 машин</a:t>
                      </a:r>
                      <a:endParaRPr lang="ru-RU"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15</a:t>
                      </a:r>
                      <a:r>
                        <a:rPr lang="ru-RU" sz="1600" dirty="0" smtClean="0">
                          <a:latin typeface="Times New Roman" panose="02020603050405020304" pitchFamily="18" charset="0"/>
                          <a:cs typeface="Times New Roman" panose="02020603050405020304" pitchFamily="18" charset="0"/>
                        </a:rPr>
                        <a:t> </a:t>
                      </a:r>
                      <a:r>
                        <a:rPr lang="ru-RU" sz="1600" baseline="0" dirty="0" smtClean="0">
                          <a:latin typeface="Times New Roman" panose="02020603050405020304" pitchFamily="18" charset="0"/>
                          <a:cs typeface="Times New Roman" panose="02020603050405020304" pitchFamily="18" charset="0"/>
                        </a:rPr>
                        <a:t>объект</a:t>
                      </a:r>
                      <a:endParaRPr lang="ru-RU" sz="1600" dirty="0" smtClean="0">
                        <a:latin typeface="Times New Roman" panose="02020603050405020304" pitchFamily="18" charset="0"/>
                        <a:cs typeface="Times New Roman" panose="02020603050405020304" pitchFamily="18" charset="0"/>
                      </a:endParaRPr>
                    </a:p>
                    <a:p>
                      <a:pPr algn="ctr"/>
                      <a:r>
                        <a:rPr lang="ru-RU" sz="1600" dirty="0" smtClean="0">
                          <a:latin typeface="Times New Roman" panose="02020603050405020304" pitchFamily="18" charset="0"/>
                          <a:cs typeface="Times New Roman" panose="02020603050405020304" pitchFamily="18" charset="0"/>
                        </a:rPr>
                        <a:t>3 машины</a:t>
                      </a:r>
                      <a:endParaRPr lang="ru-RU" sz="1600" dirty="0">
                        <a:latin typeface="Times New Roman" panose="02020603050405020304" pitchFamily="18" charset="0"/>
                        <a:cs typeface="Times New Roman" panose="02020603050405020304" pitchFamily="18" charset="0"/>
                      </a:endParaRPr>
                    </a:p>
                  </a:txBody>
                  <a:tcPr/>
                </a:tc>
                <a:tc>
                  <a:txBody>
                    <a:bodyPr/>
                    <a:lstStyle/>
                    <a:p>
                      <a:pPr algn="ctr"/>
                      <a:r>
                        <a:rPr lang="ru-RU" sz="1600" dirty="0" smtClean="0">
                          <a:latin typeface="Times New Roman" panose="02020603050405020304" pitchFamily="18" charset="0"/>
                          <a:cs typeface="Times New Roman" panose="02020603050405020304" pitchFamily="18" charset="0"/>
                        </a:rPr>
                        <a:t>45 </a:t>
                      </a:r>
                      <a:r>
                        <a:rPr lang="ru-RU" sz="1600" baseline="0" dirty="0" smtClean="0">
                          <a:latin typeface="Times New Roman" panose="02020603050405020304" pitchFamily="18" charset="0"/>
                          <a:cs typeface="Times New Roman" panose="02020603050405020304" pitchFamily="18" charset="0"/>
                        </a:rPr>
                        <a:t>объект</a:t>
                      </a:r>
                      <a:endParaRPr lang="ru-RU" sz="1600" dirty="0" smtClean="0">
                        <a:latin typeface="Times New Roman" panose="02020603050405020304" pitchFamily="18" charset="0"/>
                        <a:cs typeface="Times New Roman" panose="02020603050405020304" pitchFamily="18" charset="0"/>
                      </a:endParaRPr>
                    </a:p>
                    <a:p>
                      <a:pPr algn="ctr"/>
                      <a:r>
                        <a:rPr lang="ru-RU" sz="1600" dirty="0" smtClean="0">
                          <a:latin typeface="Times New Roman" panose="02020603050405020304" pitchFamily="18" charset="0"/>
                          <a:cs typeface="Times New Roman" panose="02020603050405020304" pitchFamily="18" charset="0"/>
                        </a:rPr>
                        <a:t>6</a:t>
                      </a:r>
                      <a:r>
                        <a:rPr lang="ru-RU" sz="1600" baseline="0" dirty="0" smtClean="0">
                          <a:latin typeface="Times New Roman" panose="02020603050405020304" pitchFamily="18" charset="0"/>
                          <a:cs typeface="Times New Roman" panose="02020603050405020304" pitchFamily="18" charset="0"/>
                        </a:rPr>
                        <a:t> м</a:t>
                      </a:r>
                      <a:r>
                        <a:rPr lang="ru-RU" sz="1600" dirty="0" smtClean="0">
                          <a:latin typeface="Times New Roman" panose="02020603050405020304" pitchFamily="18" charset="0"/>
                          <a:cs typeface="Times New Roman" panose="02020603050405020304" pitchFamily="18" charset="0"/>
                        </a:rPr>
                        <a:t>ашин</a:t>
                      </a:r>
                      <a:endParaRPr lang="ru-RU"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9612196"/>
                  </a:ext>
                </a:extLst>
              </a:tr>
              <a:tr h="657353">
                <a:tc rowSpan="2">
                  <a:txBody>
                    <a:bodyPr/>
                    <a:lstStyle/>
                    <a:p>
                      <a:pPr algn="ctr"/>
                      <a:endParaRPr lang="ru-RU" dirty="0" smtClean="0"/>
                    </a:p>
                    <a:p>
                      <a:pPr algn="ctr"/>
                      <a:endParaRPr lang="ru-RU" dirty="0" smtClean="0"/>
                    </a:p>
                    <a:p>
                      <a:pPr algn="ctr"/>
                      <a:r>
                        <a:rPr lang="en-US" dirty="0" err="1" smtClean="0"/>
                        <a:t>Gurobi</a:t>
                      </a:r>
                      <a:endParaRPr lang="ru-RU" dirty="0"/>
                    </a:p>
                  </a:txBody>
                  <a:tcPr>
                    <a:lnT w="38100" cmpd="sng">
                      <a:noFill/>
                    </a:lnT>
                  </a:tcPr>
                </a:tc>
                <a:tc>
                  <a:txBody>
                    <a:bodyPr/>
                    <a:lstStyle/>
                    <a:p>
                      <a:r>
                        <a:rPr lang="ru-RU" dirty="0" smtClean="0"/>
                        <a:t>Результат целевой функции</a:t>
                      </a:r>
                      <a:endParaRPr lang="ru-RU" dirty="0"/>
                    </a:p>
                  </a:txBody>
                  <a:tcPr/>
                </a:tc>
                <a:tc>
                  <a:txBody>
                    <a:bodyPr/>
                    <a:lstStyle/>
                    <a:p>
                      <a:endParaRPr lang="ru-RU" dirty="0"/>
                    </a:p>
                  </a:txBody>
                  <a:tcPr/>
                </a:tc>
                <a:tc>
                  <a:txBody>
                    <a:bodyPr/>
                    <a:lstStyle/>
                    <a:p>
                      <a:r>
                        <a:rPr lang="ru-RU" dirty="0" smtClean="0"/>
                        <a:t>91</a:t>
                      </a:r>
                      <a:endParaRPr lang="ru-RU" dirty="0"/>
                    </a:p>
                  </a:txBody>
                  <a:tcPr/>
                </a:tc>
                <a:tc>
                  <a:txBody>
                    <a:bodyPr/>
                    <a:lstStyle/>
                    <a:p>
                      <a:r>
                        <a:rPr lang="ru-RU" dirty="0" smtClean="0"/>
                        <a:t>247</a:t>
                      </a:r>
                      <a:endParaRPr lang="ru-RU" dirty="0"/>
                    </a:p>
                  </a:txBody>
                  <a:tcPr/>
                </a:tc>
                <a:extLst>
                  <a:ext uri="{0D108BD9-81ED-4DB2-BD59-A6C34878D82A}">
                    <a16:rowId xmlns:a16="http://schemas.microsoft.com/office/drawing/2014/main" val="347941029"/>
                  </a:ext>
                </a:extLst>
              </a:tr>
              <a:tr h="516601">
                <a:tc vMerge="1">
                  <a:txBody>
                    <a:bodyPr/>
                    <a:lstStyle/>
                    <a:p>
                      <a:endParaRPr lang="ru-RU" dirty="0"/>
                    </a:p>
                  </a:txBody>
                  <a:tcPr/>
                </a:tc>
                <a:tc>
                  <a:txBody>
                    <a:bodyPr/>
                    <a:lstStyle/>
                    <a:p>
                      <a:r>
                        <a:rPr lang="ru-RU" dirty="0" smtClean="0"/>
                        <a:t>Время работы</a:t>
                      </a:r>
                      <a:endParaRPr lang="ru-RU" dirty="0"/>
                    </a:p>
                  </a:txBody>
                  <a:tcPr/>
                </a:tc>
                <a:tc>
                  <a:txBody>
                    <a:bodyPr/>
                    <a:lstStyle/>
                    <a:p>
                      <a:endParaRPr lang="ru-RU" dirty="0"/>
                    </a:p>
                  </a:txBody>
                  <a:tcPr/>
                </a:tc>
                <a:tc>
                  <a:txBody>
                    <a:bodyPr/>
                    <a:lstStyle/>
                    <a:p>
                      <a:r>
                        <a:rPr lang="en-US" dirty="0" smtClean="0"/>
                        <a:t>79 seconds</a:t>
                      </a:r>
                      <a:endParaRPr lang="ru-RU" dirty="0"/>
                    </a:p>
                  </a:txBody>
                  <a:tcPr/>
                </a:tc>
                <a:tc>
                  <a:txBody>
                    <a:bodyPr/>
                    <a:lstStyle/>
                    <a:p>
                      <a:r>
                        <a:rPr lang="en-US" dirty="0" smtClean="0"/>
                        <a:t>1547</a:t>
                      </a:r>
                      <a:r>
                        <a:rPr lang="ru-RU" dirty="0" smtClean="0"/>
                        <a:t> </a:t>
                      </a:r>
                      <a:r>
                        <a:rPr lang="en-US" dirty="0" smtClean="0"/>
                        <a:t>seconds</a:t>
                      </a:r>
                      <a:endParaRPr lang="ru-RU" dirty="0"/>
                    </a:p>
                  </a:txBody>
                  <a:tcPr/>
                </a:tc>
                <a:extLst>
                  <a:ext uri="{0D108BD9-81ED-4DB2-BD59-A6C34878D82A}">
                    <a16:rowId xmlns:a16="http://schemas.microsoft.com/office/drawing/2014/main" val="1935017123"/>
                  </a:ext>
                </a:extLst>
              </a:tr>
              <a:tr h="673896">
                <a:tc rowSpan="3">
                  <a:txBody>
                    <a:bodyPr/>
                    <a:lstStyle/>
                    <a:p>
                      <a:pPr algn="ctr"/>
                      <a:endParaRPr lang="ru-RU" dirty="0" smtClean="0"/>
                    </a:p>
                    <a:p>
                      <a:pPr algn="ctr"/>
                      <a:endParaRPr lang="ru-RU" dirty="0" smtClean="0"/>
                    </a:p>
                    <a:p>
                      <a:pPr algn="ctr"/>
                      <a:endParaRPr lang="ru-RU" dirty="0" smtClean="0"/>
                    </a:p>
                    <a:p>
                      <a:pPr algn="ctr"/>
                      <a:r>
                        <a:rPr lang="ru-RU" dirty="0" smtClean="0"/>
                        <a:t>Генетический алгоритм</a:t>
                      </a:r>
                      <a:endParaRPr lang="ru-RU" dirty="0"/>
                    </a:p>
                  </a:txBody>
                  <a:tcPr/>
                </a:tc>
                <a:tc>
                  <a:txBody>
                    <a:bodyPr/>
                    <a:lstStyle/>
                    <a:p>
                      <a:r>
                        <a:rPr lang="ru-RU" dirty="0" smtClean="0"/>
                        <a:t>Результат целевой функции</a:t>
                      </a:r>
                      <a:endParaRPr lang="ru-RU" dirty="0"/>
                    </a:p>
                  </a:txBody>
                  <a:tcPr/>
                </a:tc>
                <a:tc>
                  <a:txBody>
                    <a:bodyPr/>
                    <a:lstStyle/>
                    <a:p>
                      <a:r>
                        <a:rPr lang="ru-RU" dirty="0" smtClean="0"/>
                        <a:t>393</a:t>
                      </a:r>
                      <a:endParaRPr lang="ru-RU" dirty="0"/>
                    </a:p>
                  </a:txBody>
                  <a:tcPr/>
                </a:tc>
                <a:tc>
                  <a:txBody>
                    <a:bodyPr/>
                    <a:lstStyle/>
                    <a:p>
                      <a:r>
                        <a:rPr lang="en-US" dirty="0" smtClean="0"/>
                        <a:t>148.6711</a:t>
                      </a:r>
                      <a:endParaRPr lang="ru-RU" dirty="0"/>
                    </a:p>
                  </a:txBody>
                  <a:tcPr/>
                </a:tc>
                <a:tc>
                  <a:txBody>
                    <a:bodyPr/>
                    <a:lstStyle/>
                    <a:p>
                      <a:r>
                        <a:rPr lang="en-US" dirty="0" smtClean="0"/>
                        <a:t>81006.15</a:t>
                      </a:r>
                      <a:endParaRPr lang="ru-RU" dirty="0"/>
                    </a:p>
                  </a:txBody>
                  <a:tcPr/>
                </a:tc>
                <a:extLst>
                  <a:ext uri="{0D108BD9-81ED-4DB2-BD59-A6C34878D82A}">
                    <a16:rowId xmlns:a16="http://schemas.microsoft.com/office/drawing/2014/main" val="3464588848"/>
                  </a:ext>
                </a:extLst>
              </a:tr>
              <a:tr h="673896">
                <a:tc vMerge="1">
                  <a:txBody>
                    <a:bodyPr/>
                    <a:lstStyle/>
                    <a:p>
                      <a:endParaRPr lang="ru-RU"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dirty="0" smtClean="0"/>
                        <a:t>Время работы</a:t>
                      </a:r>
                    </a:p>
                    <a:p>
                      <a:endParaRPr lang="ru-RU" dirty="0"/>
                    </a:p>
                  </a:txBody>
                  <a:tcPr/>
                </a:tc>
                <a:tc>
                  <a:txBody>
                    <a:bodyPr/>
                    <a:lstStyle/>
                    <a:p>
                      <a:r>
                        <a:rPr lang="en-US" baseline="0" dirty="0" smtClean="0"/>
                        <a:t>~ </a:t>
                      </a:r>
                      <a:r>
                        <a:rPr lang="ru-RU" baseline="0" dirty="0" smtClean="0"/>
                        <a:t>1.8</a:t>
                      </a:r>
                      <a:r>
                        <a:rPr lang="en-US" baseline="0" dirty="0" smtClean="0"/>
                        <a:t> seconds</a:t>
                      </a:r>
                      <a:endParaRPr lang="ru-RU" dirty="0"/>
                    </a:p>
                  </a:txBody>
                  <a:tcPr/>
                </a:tc>
                <a:tc>
                  <a:txBody>
                    <a:bodyPr/>
                    <a:lstStyle/>
                    <a:p>
                      <a:r>
                        <a:rPr lang="en-US" dirty="0" smtClean="0"/>
                        <a:t>75,54 seconds</a:t>
                      </a:r>
                      <a:endParaRPr lang="ru-RU" dirty="0"/>
                    </a:p>
                  </a:txBody>
                  <a:tcPr/>
                </a:tc>
                <a:tc>
                  <a:txBody>
                    <a:bodyPr/>
                    <a:lstStyle/>
                    <a:p>
                      <a:r>
                        <a:rPr lang="en-US" dirty="0" smtClean="0"/>
                        <a:t>8.5 hours</a:t>
                      </a:r>
                      <a:endParaRPr lang="ru-RU" dirty="0"/>
                    </a:p>
                  </a:txBody>
                  <a:tcPr/>
                </a:tc>
                <a:extLst>
                  <a:ext uri="{0D108BD9-81ED-4DB2-BD59-A6C34878D82A}">
                    <a16:rowId xmlns:a16="http://schemas.microsoft.com/office/drawing/2014/main" val="1651615049"/>
                  </a:ext>
                </a:extLst>
              </a:tr>
              <a:tr h="673896">
                <a:tc vMerge="1">
                  <a:txBody>
                    <a:bodyPr/>
                    <a:lstStyle/>
                    <a:p>
                      <a:endParaRPr lang="ru-RU" dirty="0"/>
                    </a:p>
                  </a:txBody>
                  <a:tcPr/>
                </a:tc>
                <a:tc>
                  <a:txBody>
                    <a:bodyPr/>
                    <a:lstStyle/>
                    <a:p>
                      <a:r>
                        <a:rPr lang="ru-RU" dirty="0" smtClean="0"/>
                        <a:t>Параметры</a:t>
                      </a:r>
                      <a:endParaRPr lang="ru-RU" dirty="0"/>
                    </a:p>
                  </a:txBody>
                  <a:tcPr/>
                </a:tc>
                <a:tc>
                  <a:txBody>
                    <a:bodyPr/>
                    <a:lstStyle/>
                    <a:p>
                      <a:r>
                        <a:rPr lang="ru-RU" dirty="0" smtClean="0"/>
                        <a:t>Популяция</a:t>
                      </a:r>
                      <a:r>
                        <a:rPr lang="ru-RU" baseline="0" dirty="0" smtClean="0"/>
                        <a:t> = 5</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Скрещиваний</a:t>
                      </a:r>
                      <a:r>
                        <a:rPr lang="ru-RU" baseline="0" dirty="0" smtClean="0"/>
                        <a:t> = 15</a:t>
                      </a:r>
                      <a:endParaRPr lang="ru-RU" dirty="0" smtClean="0"/>
                    </a:p>
                  </a:txBody>
                  <a:tcPr/>
                </a:tc>
                <a:tc>
                  <a:txBody>
                    <a:bodyPr/>
                    <a:lstStyle/>
                    <a:p>
                      <a:r>
                        <a:rPr lang="ru-RU" dirty="0" smtClean="0"/>
                        <a:t>Популяция =</a:t>
                      </a:r>
                      <a:r>
                        <a:rPr lang="en-US" dirty="0" smtClean="0"/>
                        <a:t>8</a:t>
                      </a:r>
                    </a:p>
                    <a:p>
                      <a:r>
                        <a:rPr lang="ru-RU" dirty="0" smtClean="0"/>
                        <a:t>Скрещиваний</a:t>
                      </a:r>
                      <a:r>
                        <a:rPr lang="ru-RU" baseline="0" dirty="0" smtClean="0"/>
                        <a:t> = 24</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Популяция =</a:t>
                      </a:r>
                      <a:r>
                        <a:rPr lang="en-US" dirty="0" smtClean="0"/>
                        <a:t>25</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Скрещиваний</a:t>
                      </a:r>
                      <a:r>
                        <a:rPr lang="ru-RU" baseline="0" dirty="0" smtClean="0"/>
                        <a:t> = 75</a:t>
                      </a:r>
                      <a:endParaRPr lang="ru-RU" dirty="0" smtClean="0"/>
                    </a:p>
                  </a:txBody>
                  <a:tcPr/>
                </a:tc>
                <a:extLst>
                  <a:ext uri="{0D108BD9-81ED-4DB2-BD59-A6C34878D82A}">
                    <a16:rowId xmlns:a16="http://schemas.microsoft.com/office/drawing/2014/main" val="2301028040"/>
                  </a:ext>
                </a:extLst>
              </a:tr>
            </a:tbl>
          </a:graphicData>
        </a:graphic>
      </p:graphicFrame>
      <p:sp>
        <p:nvSpPr>
          <p:cNvPr id="3" name="Номер слайда 2"/>
          <p:cNvSpPr>
            <a:spLocks noGrp="1"/>
          </p:cNvSpPr>
          <p:nvPr>
            <p:ph type="sldNum" sz="quarter" idx="12"/>
          </p:nvPr>
        </p:nvSpPr>
        <p:spPr/>
        <p:txBody>
          <a:bodyPr/>
          <a:lstStyle/>
          <a:p>
            <a:fld id="{9171452A-E4C5-4FCE-999B-408265C67809}" type="slidenum">
              <a:rPr lang="ru-RU" sz="2800" smtClean="0"/>
              <a:t>10</a:t>
            </a:fld>
            <a:endParaRPr lang="ru-RU" sz="2800" dirty="0"/>
          </a:p>
        </p:txBody>
      </p:sp>
    </p:spTree>
    <p:extLst>
      <p:ext uri="{BB962C8B-B14F-4D97-AF65-F5344CB8AC3E}">
        <p14:creationId xmlns:p14="http://schemas.microsoft.com/office/powerpoint/2010/main" val="2274372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Дальнейшие исследования</a:t>
            </a:r>
            <a:r>
              <a:rPr lang="ru-RU" dirty="0" smtClean="0"/>
              <a:t>.</a:t>
            </a:r>
            <a:endParaRPr lang="ru-RU" dirty="0"/>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Реализовать все </a:t>
            </a:r>
            <a:r>
              <a:rPr lang="ru-RU" dirty="0" err="1" smtClean="0">
                <a:latin typeface="Times New Roman" panose="02020603050405020304" pitchFamily="18" charset="0"/>
                <a:cs typeface="Times New Roman" panose="02020603050405020304" pitchFamily="18" charset="0"/>
              </a:rPr>
              <a:t>кроссоверы</a:t>
            </a:r>
            <a:r>
              <a:rPr lang="ru-RU" dirty="0" smtClean="0">
                <a:latin typeface="Times New Roman" panose="02020603050405020304" pitchFamily="18" charset="0"/>
                <a:cs typeface="Times New Roman" panose="02020603050405020304" pitchFamily="18" charset="0"/>
              </a:rPr>
              <a:t>.</a:t>
            </a:r>
          </a:p>
          <a:p>
            <a:r>
              <a:rPr lang="ru-RU" dirty="0" smtClean="0">
                <a:latin typeface="Times New Roman" panose="02020603050405020304" pitchFamily="18" charset="0"/>
                <a:cs typeface="Times New Roman" panose="02020603050405020304" pitchFamily="18" charset="0"/>
              </a:rPr>
              <a:t>Реализовать больше операторов для локального поиска.</a:t>
            </a:r>
            <a:endParaRPr lang="en-US"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Реализовать динамические штрафы.</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z="2800" smtClean="0"/>
              <a:t>11</a:t>
            </a:fld>
            <a:endParaRPr lang="ru-RU" sz="2800" dirty="0"/>
          </a:p>
        </p:txBody>
      </p:sp>
    </p:spTree>
    <p:extLst>
      <p:ext uri="{BB962C8B-B14F-4D97-AF65-F5344CB8AC3E}">
        <p14:creationId xmlns:p14="http://schemas.microsoft.com/office/powerpoint/2010/main" val="2768578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Литература.</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1. A powerful route minimization heuristic for the vehicle routing problem with time windows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Autors</a:t>
            </a:r>
            <a:r>
              <a:rPr lang="en-US" dirty="0">
                <a:latin typeface="Times New Roman" panose="02020603050405020304" pitchFamily="18" charset="0"/>
                <a:cs typeface="Times New Roman" panose="02020603050405020304" pitchFamily="18" charset="0"/>
              </a:rPr>
              <a:t>: Yuichi Nagata, Olli </a:t>
            </a:r>
            <a:r>
              <a:rPr lang="en-US" dirty="0" err="1">
                <a:latin typeface="Times New Roman" panose="02020603050405020304" pitchFamily="18" charset="0"/>
                <a:cs typeface="Times New Roman" panose="02020603050405020304" pitchFamily="18" charset="0"/>
              </a:rPr>
              <a:t>Braysy</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Krunoslav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Puljic</a:t>
            </a:r>
            <a:r>
              <a:rPr lang="en-US" dirty="0">
                <a:latin typeface="Times New Roman" panose="02020603050405020304" pitchFamily="18" charset="0"/>
                <a:cs typeface="Times New Roman" panose="02020603050405020304" pitchFamily="18" charset="0"/>
              </a:rPr>
              <a:t>. Robert Manger. Comparison of eight evolutionary crossover operators for the vehicle routing problem.</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Jean-Yves </a:t>
            </a:r>
            <a:r>
              <a:rPr lang="en-US" dirty="0" err="1">
                <a:latin typeface="Times New Roman" panose="02020603050405020304" pitchFamily="18" charset="0"/>
                <a:cs typeface="Times New Roman" panose="02020603050405020304" pitchFamily="18" charset="0"/>
              </a:rPr>
              <a:t>Potvin</a:t>
            </a:r>
            <a:r>
              <a:rPr lang="en-US" dirty="0">
                <a:latin typeface="Times New Roman" panose="02020603050405020304" pitchFamily="18" charset="0"/>
                <a:cs typeface="Times New Roman" panose="02020603050405020304" pitchFamily="18" charset="0"/>
              </a:rPr>
              <a:t> and Jean-Marc Rousseau. An Exchange Heuristic for </a:t>
            </a:r>
            <a:r>
              <a:rPr lang="en-US" dirty="0" err="1">
                <a:latin typeface="Times New Roman" panose="02020603050405020304" pitchFamily="18" charset="0"/>
                <a:cs typeface="Times New Roman" panose="02020603050405020304" pitchFamily="18" charset="0"/>
              </a:rPr>
              <a:t>Routeing</a:t>
            </a:r>
            <a:r>
              <a:rPr lang="en-US" dirty="0">
                <a:latin typeface="Times New Roman" panose="02020603050405020304" pitchFamily="18" charset="0"/>
                <a:cs typeface="Times New Roman" panose="02020603050405020304" pitchFamily="18" charset="0"/>
              </a:rPr>
              <a:t> Problems with Time Windows.</a:t>
            </a:r>
            <a:endParaRPr lang="ru-RU" dirty="0">
              <a:latin typeface="Times New Roman" panose="02020603050405020304" pitchFamily="18" charset="0"/>
              <a:cs typeface="Times New Roman" panose="02020603050405020304" pitchFamily="18" charset="0"/>
            </a:endParaRPr>
          </a:p>
          <a:p>
            <a:endParaRPr lang="en-US"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t>12</a:t>
            </a:fld>
            <a:endParaRPr lang="ru-RU" sz="2800" dirty="0"/>
          </a:p>
        </p:txBody>
      </p:sp>
    </p:spTree>
    <p:extLst>
      <p:ext uri="{BB962C8B-B14F-4D97-AF65-F5344CB8AC3E}">
        <p14:creationId xmlns:p14="http://schemas.microsoft.com/office/powerpoint/2010/main" val="827590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5256" y="852621"/>
            <a:ext cx="9601196" cy="1303867"/>
          </a:xfrm>
        </p:spPr>
        <p:txBody>
          <a:bodyPr/>
          <a:lstStyle/>
          <a:p>
            <a:r>
              <a:rPr lang="ru-RU" dirty="0" smtClean="0"/>
              <a:t>Спасибо за внимание!</a:t>
            </a:r>
            <a:endParaRPr lang="ru-RU" dirty="0"/>
          </a:p>
        </p:txBody>
      </p:sp>
      <p:sp>
        <p:nvSpPr>
          <p:cNvPr id="3" name="Номер слайда 2"/>
          <p:cNvSpPr>
            <a:spLocks noGrp="1"/>
          </p:cNvSpPr>
          <p:nvPr>
            <p:ph type="sldNum" sz="quarter" idx="12"/>
          </p:nvPr>
        </p:nvSpPr>
        <p:spPr>
          <a:xfrm>
            <a:off x="8751904" y="6340585"/>
            <a:ext cx="2743200" cy="365125"/>
          </a:xfrm>
        </p:spPr>
        <p:txBody>
          <a:bodyPr/>
          <a:lstStyle/>
          <a:p>
            <a:fld id="{9171452A-E4C5-4FCE-999B-408265C67809}" type="slidenum">
              <a:rPr lang="ru-RU" sz="2800" smtClean="0"/>
              <a:t>13</a:t>
            </a:fld>
            <a:endParaRPr lang="ru-RU" sz="2800" dirty="0"/>
          </a:p>
        </p:txBody>
      </p:sp>
      <p:pic>
        <p:nvPicPr>
          <p:cNvPr id="4098" name="Picture 2" descr="Маршрут построен. Первый кана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04" y="2156488"/>
            <a:ext cx="53721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090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Содержание</a:t>
            </a:r>
            <a:endParaRPr lang="ru-RU" dirty="0">
              <a:latin typeface="Times New Roman" panose="02020603050405020304" pitchFamily="18" charset="0"/>
              <a:cs typeface="Times New Roman" panose="02020603050405020304" pitchFamily="18" charset="0"/>
            </a:endParaRPr>
          </a:p>
        </p:txBody>
      </p:sp>
      <p:sp>
        <p:nvSpPr>
          <p:cNvPr id="9" name="Объект 8"/>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Постановка задачи</a:t>
            </a:r>
          </a:p>
          <a:p>
            <a:r>
              <a:rPr lang="ru-RU" dirty="0" smtClean="0">
                <a:latin typeface="Times New Roman" panose="02020603050405020304" pitchFamily="18" charset="0"/>
                <a:cs typeface="Times New Roman" panose="02020603050405020304" pitchFamily="18" charset="0"/>
              </a:rPr>
              <a:t>Идея алгоритма</a:t>
            </a:r>
          </a:p>
          <a:p>
            <a:r>
              <a:rPr lang="ru-RU" dirty="0" smtClean="0">
                <a:latin typeface="Times New Roman" panose="02020603050405020304" pitchFamily="18" charset="0"/>
                <a:cs typeface="Times New Roman" panose="02020603050405020304" pitchFamily="18" charset="0"/>
              </a:rPr>
              <a:t>Варианты </a:t>
            </a:r>
            <a:r>
              <a:rPr lang="ru-RU" dirty="0" err="1" smtClean="0">
                <a:latin typeface="Times New Roman" panose="02020603050405020304" pitchFamily="18" charset="0"/>
                <a:cs typeface="Times New Roman" panose="02020603050405020304" pitchFamily="18" charset="0"/>
              </a:rPr>
              <a:t>кроссоверов</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Результаты</a:t>
            </a:r>
          </a:p>
          <a:p>
            <a:r>
              <a:rPr lang="ru-RU" dirty="0" smtClean="0">
                <a:latin typeface="Times New Roman" panose="02020603050405020304" pitchFamily="18" charset="0"/>
                <a:cs typeface="Times New Roman" panose="02020603050405020304" pitchFamily="18" charset="0"/>
              </a:rPr>
              <a:t>Литература</a:t>
            </a:r>
          </a:p>
          <a:p>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2</a:t>
            </a:fld>
            <a:endParaRPr lang="ru-RU" sz="2800" dirty="0"/>
          </a:p>
        </p:txBody>
      </p:sp>
    </p:spTree>
    <p:extLst>
      <p:ext uri="{BB962C8B-B14F-4D97-AF65-F5344CB8AC3E}">
        <p14:creationId xmlns:p14="http://schemas.microsoft.com/office/powerpoint/2010/main" val="22833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1656" y="233660"/>
            <a:ext cx="6241816" cy="852161"/>
          </a:xfrm>
        </p:spPr>
        <p:txBody>
          <a:bodyPr/>
          <a:lstStyle/>
          <a:p>
            <a:pPr algn="l"/>
            <a:r>
              <a:rPr lang="ru-RU" dirty="0" smtClean="0">
                <a:latin typeface="Times New Roman" panose="02020603050405020304" pitchFamily="18" charset="0"/>
                <a:cs typeface="Times New Roman" panose="02020603050405020304" pitchFamily="18" charset="0"/>
              </a:rPr>
              <a:t>Постановка задачи</a:t>
            </a:r>
            <a:endParaRPr lang="ru-RU" dirty="0">
              <a:latin typeface="Times New Roman" panose="02020603050405020304" pitchFamily="18" charset="0"/>
              <a:cs typeface="Times New Roman" panose="02020603050405020304" pitchFamily="18" charset="0"/>
            </a:endParaRPr>
          </a:p>
        </p:txBody>
      </p:sp>
      <p:sp>
        <p:nvSpPr>
          <p:cNvPr id="8" name="Текст 7"/>
          <p:cNvSpPr>
            <a:spLocks noGrp="1"/>
          </p:cNvSpPr>
          <p:nvPr>
            <p:ph type="body" sz="half" idx="2"/>
          </p:nvPr>
        </p:nvSpPr>
        <p:spPr>
          <a:xfrm>
            <a:off x="550398" y="1289021"/>
            <a:ext cx="7678191" cy="5256921"/>
          </a:xfrm>
        </p:spPr>
        <p:txBody>
          <a:bodyPr>
            <a:normAutofit/>
          </a:bodyPr>
          <a:lstStyle/>
          <a:p>
            <a:pPr marL="285750" indent="-285750" algn="just">
              <a:buFont typeface="Arial" panose="020B0604020202020204" pitchFamily="34" charset="0"/>
              <a:buChar char="•"/>
            </a:pPr>
            <a:r>
              <a:rPr lang="ru-RU" sz="2200" dirty="0" smtClean="0">
                <a:latin typeface="Times New Roman" panose="02020603050405020304" pitchFamily="18" charset="0"/>
                <a:cs typeface="Times New Roman" panose="02020603050405020304" pitchFamily="18" charset="0"/>
              </a:rPr>
              <a:t>Задано </a:t>
            </a:r>
            <a:r>
              <a:rPr lang="ru-RU" sz="2200" dirty="0">
                <a:latin typeface="Times New Roman" panose="02020603050405020304" pitchFamily="18" charset="0"/>
                <a:cs typeface="Times New Roman" panose="02020603050405020304" pitchFamily="18" charset="0"/>
              </a:rPr>
              <a:t>множество объектов для изыскательских работ и множество буровых установок. Известно расстояние между объектами и время на перемещение установок между ними. Для каждого объекта задан план работ, т.е. известно число скважин, которые необходимо пробурить и число рабочих дней для проведения работ одной буровой установкой. Заданы временные окна, которые определяют временной интервал проведения работ на каждом объекте. Если буровая установка приехала на объект раньше поставленного срока, то она ждет начало окна. </a:t>
            </a:r>
            <a:endParaRPr lang="en-US" sz="2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ru-RU" sz="2200" b="1" dirty="0" smtClean="0">
                <a:latin typeface="Times New Roman" panose="02020603050405020304" pitchFamily="18" charset="0"/>
                <a:cs typeface="Times New Roman" panose="02020603050405020304" pitchFamily="18" charset="0"/>
              </a:rPr>
              <a:t>Цель: </a:t>
            </a:r>
            <a:r>
              <a:rPr lang="ru-RU" sz="2200" dirty="0" smtClean="0">
                <a:latin typeface="Times New Roman" panose="02020603050405020304" pitchFamily="18" charset="0"/>
                <a:cs typeface="Times New Roman" panose="02020603050405020304" pitchFamily="18" charset="0"/>
              </a:rPr>
              <a:t>Требуется </a:t>
            </a:r>
            <a:r>
              <a:rPr lang="ru-RU" sz="2200" dirty="0">
                <a:latin typeface="Times New Roman" panose="02020603050405020304" pitchFamily="18" charset="0"/>
                <a:cs typeface="Times New Roman" panose="02020603050405020304" pitchFamily="18" charset="0"/>
              </a:rPr>
              <a:t>построить график посещения </a:t>
            </a:r>
            <a:r>
              <a:rPr lang="ru-RU" sz="2200" dirty="0" smtClean="0">
                <a:latin typeface="Times New Roman" panose="02020603050405020304" pitchFamily="18" charset="0"/>
                <a:cs typeface="Times New Roman" panose="02020603050405020304" pitchFamily="18" charset="0"/>
              </a:rPr>
              <a:t>объектов </a:t>
            </a:r>
            <a:r>
              <a:rPr lang="ru-RU" sz="2200" dirty="0">
                <a:latin typeface="Times New Roman" panose="02020603050405020304" pitchFamily="18" charset="0"/>
                <a:cs typeface="Times New Roman" panose="02020603050405020304" pitchFamily="18" charset="0"/>
              </a:rPr>
              <a:t>для каждой </a:t>
            </a:r>
            <a:r>
              <a:rPr lang="ru-RU" sz="2200" dirty="0" smtClean="0">
                <a:latin typeface="Times New Roman" panose="02020603050405020304" pitchFamily="18" charset="0"/>
                <a:cs typeface="Times New Roman" panose="02020603050405020304" pitchFamily="18" charset="0"/>
              </a:rPr>
              <a:t>буровой установки </a:t>
            </a:r>
            <a:r>
              <a:rPr lang="ru-RU" sz="2200" dirty="0">
                <a:latin typeface="Times New Roman" panose="02020603050405020304" pitchFamily="18" charset="0"/>
                <a:cs typeface="Times New Roman" panose="02020603050405020304" pitchFamily="18" charset="0"/>
              </a:rPr>
              <a:t>и минимизировать суммарные расходы</a:t>
            </a:r>
            <a:r>
              <a:rPr lang="ru-RU" sz="2200" dirty="0" smtClean="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ru-RU"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pPr/>
              <a:t>3</a:t>
            </a:fld>
            <a:endParaRPr lang="ru-RU" sz="2800" dirty="0"/>
          </a:p>
        </p:txBody>
      </p:sp>
      <p:sp>
        <p:nvSpPr>
          <p:cNvPr id="9" name="Скругленный прямоугольник 8"/>
          <p:cNvSpPr/>
          <p:nvPr/>
        </p:nvSpPr>
        <p:spPr>
          <a:xfrm>
            <a:off x="9757778" y="3341263"/>
            <a:ext cx="753627" cy="321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Депо</a:t>
            </a:r>
            <a:endParaRPr lang="ru-RU" dirty="0"/>
          </a:p>
        </p:txBody>
      </p:sp>
      <p:sp>
        <p:nvSpPr>
          <p:cNvPr id="12" name="Овал 11"/>
          <p:cNvSpPr/>
          <p:nvPr/>
        </p:nvSpPr>
        <p:spPr>
          <a:xfrm>
            <a:off x="8759692" y="2756864"/>
            <a:ext cx="137040" cy="12085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3" name="Овал 12"/>
          <p:cNvSpPr/>
          <p:nvPr/>
        </p:nvSpPr>
        <p:spPr>
          <a:xfrm>
            <a:off x="9282330" y="3246430"/>
            <a:ext cx="118057" cy="14289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4" name="Овал 13"/>
          <p:cNvSpPr/>
          <p:nvPr/>
        </p:nvSpPr>
        <p:spPr>
          <a:xfrm>
            <a:off x="8835424" y="3061639"/>
            <a:ext cx="122616" cy="1306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5" name="Овал 14"/>
          <p:cNvSpPr/>
          <p:nvPr/>
        </p:nvSpPr>
        <p:spPr>
          <a:xfrm>
            <a:off x="9988802" y="2819427"/>
            <a:ext cx="150725" cy="1300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6" name="Овал 15"/>
          <p:cNvSpPr/>
          <p:nvPr/>
        </p:nvSpPr>
        <p:spPr>
          <a:xfrm>
            <a:off x="9133122" y="2448595"/>
            <a:ext cx="127746" cy="13247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7" name="Овал 16"/>
          <p:cNvSpPr/>
          <p:nvPr/>
        </p:nvSpPr>
        <p:spPr>
          <a:xfrm>
            <a:off x="9442782" y="2835387"/>
            <a:ext cx="124963" cy="1414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cxnSp>
        <p:nvCxnSpPr>
          <p:cNvPr id="19" name="Прямая со стрелкой 18"/>
          <p:cNvCxnSpPr>
            <a:stCxn id="9" idx="1"/>
            <a:endCxn id="13" idx="6"/>
          </p:cNvCxnSpPr>
          <p:nvPr/>
        </p:nvCxnSpPr>
        <p:spPr>
          <a:xfrm flipH="1" flipV="1">
            <a:off x="9400387" y="3317879"/>
            <a:ext cx="357391" cy="18415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Прямая со стрелкой 20"/>
          <p:cNvCxnSpPr>
            <a:stCxn id="13" idx="2"/>
            <a:endCxn id="14" idx="5"/>
          </p:cNvCxnSpPr>
          <p:nvPr/>
        </p:nvCxnSpPr>
        <p:spPr>
          <a:xfrm flipH="1" flipV="1">
            <a:off x="8940083" y="3173138"/>
            <a:ext cx="342247" cy="14474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5" name="Прямая со стрелкой 24"/>
          <p:cNvCxnSpPr>
            <a:stCxn id="14" idx="1"/>
            <a:endCxn id="12" idx="4"/>
          </p:cNvCxnSpPr>
          <p:nvPr/>
        </p:nvCxnSpPr>
        <p:spPr>
          <a:xfrm flipH="1" flipV="1">
            <a:off x="8828212" y="2877722"/>
            <a:ext cx="25169" cy="20304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Прямая со стрелкой 26"/>
          <p:cNvCxnSpPr>
            <a:stCxn id="12" idx="7"/>
            <a:endCxn id="16" idx="3"/>
          </p:cNvCxnSpPr>
          <p:nvPr/>
        </p:nvCxnSpPr>
        <p:spPr>
          <a:xfrm flipV="1">
            <a:off x="8876663" y="2561666"/>
            <a:ext cx="275167" cy="21289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9" name="Прямая со стрелкой 28"/>
          <p:cNvCxnSpPr>
            <a:stCxn id="16" idx="6"/>
            <a:endCxn id="17" idx="1"/>
          </p:cNvCxnSpPr>
          <p:nvPr/>
        </p:nvCxnSpPr>
        <p:spPr>
          <a:xfrm>
            <a:off x="9260868" y="2514831"/>
            <a:ext cx="200214" cy="34127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1" name="Прямая со стрелкой 30"/>
          <p:cNvCxnSpPr>
            <a:stCxn id="17" idx="7"/>
            <a:endCxn id="15" idx="1"/>
          </p:cNvCxnSpPr>
          <p:nvPr/>
        </p:nvCxnSpPr>
        <p:spPr>
          <a:xfrm flipV="1">
            <a:off x="9549445" y="2838475"/>
            <a:ext cx="461430" cy="176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Прямая со стрелкой 35"/>
          <p:cNvCxnSpPr>
            <a:stCxn id="15" idx="3"/>
            <a:endCxn id="9" idx="1"/>
          </p:cNvCxnSpPr>
          <p:nvPr/>
        </p:nvCxnSpPr>
        <p:spPr>
          <a:xfrm flipH="1">
            <a:off x="9757778" y="2930448"/>
            <a:ext cx="253097" cy="57158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1" name="Прямоугольник 40"/>
          <p:cNvSpPr/>
          <p:nvPr/>
        </p:nvSpPr>
        <p:spPr>
          <a:xfrm>
            <a:off x="8452808" y="2114478"/>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1</a:t>
            </a:r>
            <a:endParaRPr lang="ru-RU" sz="1200" dirty="0"/>
          </a:p>
        </p:txBody>
      </p:sp>
      <p:sp>
        <p:nvSpPr>
          <p:cNvPr id="42" name="Овал 41"/>
          <p:cNvSpPr/>
          <p:nvPr/>
        </p:nvSpPr>
        <p:spPr>
          <a:xfrm>
            <a:off x="9269130" y="377877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3" name="Овал 42"/>
          <p:cNvSpPr/>
          <p:nvPr/>
        </p:nvSpPr>
        <p:spPr>
          <a:xfrm>
            <a:off x="8926473" y="3516035"/>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4" name="Овал 43"/>
          <p:cNvSpPr/>
          <p:nvPr/>
        </p:nvSpPr>
        <p:spPr>
          <a:xfrm>
            <a:off x="8495378" y="377877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5" name="Овал 44"/>
          <p:cNvSpPr/>
          <p:nvPr/>
        </p:nvSpPr>
        <p:spPr>
          <a:xfrm>
            <a:off x="8876663" y="4180503"/>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6" name="Овал 45"/>
          <p:cNvSpPr/>
          <p:nvPr/>
        </p:nvSpPr>
        <p:spPr>
          <a:xfrm>
            <a:off x="9405847" y="403723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7" name="Овал 46"/>
          <p:cNvSpPr/>
          <p:nvPr/>
        </p:nvSpPr>
        <p:spPr>
          <a:xfrm>
            <a:off x="10036791" y="3895880"/>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cxnSp>
        <p:nvCxnSpPr>
          <p:cNvPr id="49" name="Прямая со стрелкой 48"/>
          <p:cNvCxnSpPr>
            <a:stCxn id="9" idx="1"/>
            <a:endCxn id="42" idx="7"/>
          </p:cNvCxnSpPr>
          <p:nvPr/>
        </p:nvCxnSpPr>
        <p:spPr>
          <a:xfrm flipH="1">
            <a:off x="9370223" y="3502037"/>
            <a:ext cx="387555" cy="29439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Прямая со стрелкой 49"/>
          <p:cNvCxnSpPr>
            <a:stCxn id="42" idx="2"/>
            <a:endCxn id="43" idx="6"/>
          </p:cNvCxnSpPr>
          <p:nvPr/>
        </p:nvCxnSpPr>
        <p:spPr>
          <a:xfrm flipH="1" flipV="1">
            <a:off x="9044911" y="3576325"/>
            <a:ext cx="224219" cy="26273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1" name="Прямая со стрелкой 50"/>
          <p:cNvCxnSpPr>
            <a:stCxn id="43" idx="1"/>
            <a:endCxn id="14" idx="4"/>
          </p:cNvCxnSpPr>
          <p:nvPr/>
        </p:nvCxnSpPr>
        <p:spPr>
          <a:xfrm flipH="1" flipV="1">
            <a:off x="8896732" y="3192268"/>
            <a:ext cx="47086" cy="34142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2" name="Прямая со стрелкой 51"/>
          <p:cNvCxnSpPr>
            <a:stCxn id="14" idx="4"/>
            <a:endCxn id="44" idx="0"/>
          </p:cNvCxnSpPr>
          <p:nvPr/>
        </p:nvCxnSpPr>
        <p:spPr>
          <a:xfrm flipH="1">
            <a:off x="8554597" y="3192268"/>
            <a:ext cx="342135" cy="5865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Прямая со стрелкой 52"/>
          <p:cNvCxnSpPr>
            <a:stCxn id="44" idx="4"/>
            <a:endCxn id="45" idx="2"/>
          </p:cNvCxnSpPr>
          <p:nvPr/>
        </p:nvCxnSpPr>
        <p:spPr>
          <a:xfrm>
            <a:off x="8554597" y="3899351"/>
            <a:ext cx="322066" cy="34144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Прямая со стрелкой 53"/>
          <p:cNvCxnSpPr>
            <a:stCxn id="45" idx="6"/>
            <a:endCxn id="46" idx="3"/>
          </p:cNvCxnSpPr>
          <p:nvPr/>
        </p:nvCxnSpPr>
        <p:spPr>
          <a:xfrm flipV="1">
            <a:off x="8995101" y="4140152"/>
            <a:ext cx="428091" cy="10064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6" name="Прямая со стрелкой 65"/>
          <p:cNvCxnSpPr>
            <a:stCxn id="46" idx="6"/>
            <a:endCxn id="47" idx="2"/>
          </p:cNvCxnSpPr>
          <p:nvPr/>
        </p:nvCxnSpPr>
        <p:spPr>
          <a:xfrm flipV="1">
            <a:off x="9524285" y="3956170"/>
            <a:ext cx="512506" cy="1413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7" name="Прямая со стрелкой 66"/>
          <p:cNvCxnSpPr>
            <a:stCxn id="47" idx="1"/>
            <a:endCxn id="9" idx="1"/>
          </p:cNvCxnSpPr>
          <p:nvPr/>
        </p:nvCxnSpPr>
        <p:spPr>
          <a:xfrm flipH="1" flipV="1">
            <a:off x="9757778" y="3502037"/>
            <a:ext cx="296358" cy="41150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9" name="Овал 98"/>
          <p:cNvSpPr/>
          <p:nvPr/>
        </p:nvSpPr>
        <p:spPr>
          <a:xfrm>
            <a:off x="10391231" y="2961188"/>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0" name="Овал 99"/>
          <p:cNvSpPr/>
          <p:nvPr/>
        </p:nvSpPr>
        <p:spPr>
          <a:xfrm>
            <a:off x="11193682" y="2961188"/>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1" name="Овал 100"/>
          <p:cNvSpPr/>
          <p:nvPr/>
        </p:nvSpPr>
        <p:spPr>
          <a:xfrm>
            <a:off x="10663295" y="4423832"/>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2" name="Овал 101"/>
          <p:cNvSpPr/>
          <p:nvPr/>
        </p:nvSpPr>
        <p:spPr>
          <a:xfrm>
            <a:off x="11081564" y="3707123"/>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3" name="Овал 102"/>
          <p:cNvSpPr/>
          <p:nvPr/>
        </p:nvSpPr>
        <p:spPr>
          <a:xfrm>
            <a:off x="10861341" y="2845821"/>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4" name="Овал 103"/>
          <p:cNvSpPr/>
          <p:nvPr/>
        </p:nvSpPr>
        <p:spPr>
          <a:xfrm>
            <a:off x="10544050" y="2631551"/>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5" name="Овал 104"/>
          <p:cNvSpPr/>
          <p:nvPr/>
        </p:nvSpPr>
        <p:spPr>
          <a:xfrm>
            <a:off x="10581692" y="3742947"/>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6" name="Овал 105"/>
          <p:cNvSpPr/>
          <p:nvPr/>
        </p:nvSpPr>
        <p:spPr>
          <a:xfrm>
            <a:off x="10534303" y="4089799"/>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08" name="Прямая со стрелкой 107"/>
          <p:cNvCxnSpPr>
            <a:stCxn id="9" idx="3"/>
            <a:endCxn id="99" idx="3"/>
          </p:cNvCxnSpPr>
          <p:nvPr/>
        </p:nvCxnSpPr>
        <p:spPr>
          <a:xfrm flipH="1" flipV="1">
            <a:off x="10408576" y="3064109"/>
            <a:ext cx="102829" cy="4379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1" name="Прямая со стрелкой 110"/>
          <p:cNvCxnSpPr>
            <a:stCxn id="99" idx="6"/>
            <a:endCxn id="103" idx="3"/>
          </p:cNvCxnSpPr>
          <p:nvPr/>
        </p:nvCxnSpPr>
        <p:spPr>
          <a:xfrm flipV="1">
            <a:off x="10509669" y="2948742"/>
            <a:ext cx="369017" cy="727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2" name="Прямая со стрелкой 111"/>
          <p:cNvCxnSpPr>
            <a:stCxn id="103" idx="1"/>
            <a:endCxn id="104" idx="4"/>
          </p:cNvCxnSpPr>
          <p:nvPr/>
        </p:nvCxnSpPr>
        <p:spPr>
          <a:xfrm flipH="1" flipV="1">
            <a:off x="10603269" y="2752131"/>
            <a:ext cx="275417" cy="1113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3" name="Прямая со стрелкой 112"/>
          <p:cNvCxnSpPr>
            <a:stCxn id="104" idx="2"/>
            <a:endCxn id="15" idx="6"/>
          </p:cNvCxnSpPr>
          <p:nvPr/>
        </p:nvCxnSpPr>
        <p:spPr>
          <a:xfrm flipH="1">
            <a:off x="10139527" y="2691841"/>
            <a:ext cx="404523" cy="19262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4" name="Прямая со стрелкой 113"/>
          <p:cNvCxnSpPr>
            <a:stCxn id="15" idx="7"/>
            <a:endCxn id="125" idx="3"/>
          </p:cNvCxnSpPr>
          <p:nvPr/>
        </p:nvCxnSpPr>
        <p:spPr>
          <a:xfrm flipV="1">
            <a:off x="10117454" y="2380647"/>
            <a:ext cx="615514" cy="4578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5" name="Прямая со стрелкой 114"/>
          <p:cNvCxnSpPr>
            <a:stCxn id="125" idx="6"/>
            <a:endCxn id="100" idx="2"/>
          </p:cNvCxnSpPr>
          <p:nvPr/>
        </p:nvCxnSpPr>
        <p:spPr>
          <a:xfrm>
            <a:off x="10834061" y="2338016"/>
            <a:ext cx="359621" cy="6834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6" name="Прямая со стрелкой 115"/>
          <p:cNvCxnSpPr>
            <a:stCxn id="100" idx="4"/>
            <a:endCxn id="102" idx="0"/>
          </p:cNvCxnSpPr>
          <p:nvPr/>
        </p:nvCxnSpPr>
        <p:spPr>
          <a:xfrm flipH="1">
            <a:off x="11140783" y="3081768"/>
            <a:ext cx="112118" cy="62535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7" name="Прямая со стрелкой 116"/>
          <p:cNvCxnSpPr>
            <a:stCxn id="102" idx="4"/>
            <a:endCxn id="101" idx="7"/>
          </p:cNvCxnSpPr>
          <p:nvPr/>
        </p:nvCxnSpPr>
        <p:spPr>
          <a:xfrm flipH="1">
            <a:off x="10764388" y="3827703"/>
            <a:ext cx="376395" cy="61378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5" name="Овал 124"/>
          <p:cNvSpPr/>
          <p:nvPr/>
        </p:nvSpPr>
        <p:spPr>
          <a:xfrm>
            <a:off x="10715623" y="2277726"/>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35" name="Прямая со стрелкой 134"/>
          <p:cNvCxnSpPr>
            <a:stCxn id="101" idx="3"/>
            <a:endCxn id="106" idx="6"/>
          </p:cNvCxnSpPr>
          <p:nvPr/>
        </p:nvCxnSpPr>
        <p:spPr>
          <a:xfrm flipH="1" flipV="1">
            <a:off x="10652741" y="4150089"/>
            <a:ext cx="27899" cy="37666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6" name="Прямая со стрелкой 135"/>
          <p:cNvCxnSpPr>
            <a:stCxn id="106" idx="2"/>
            <a:endCxn id="47" idx="6"/>
          </p:cNvCxnSpPr>
          <p:nvPr/>
        </p:nvCxnSpPr>
        <p:spPr>
          <a:xfrm flipH="1" flipV="1">
            <a:off x="10155229" y="3956170"/>
            <a:ext cx="379074" cy="19391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7" name="Прямая со стрелкой 136"/>
          <p:cNvCxnSpPr>
            <a:stCxn id="47" idx="6"/>
            <a:endCxn id="105" idx="2"/>
          </p:cNvCxnSpPr>
          <p:nvPr/>
        </p:nvCxnSpPr>
        <p:spPr>
          <a:xfrm flipV="1">
            <a:off x="10155229" y="3803237"/>
            <a:ext cx="426463" cy="15293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Прямая со стрелкой 137"/>
          <p:cNvCxnSpPr>
            <a:stCxn id="105" idx="2"/>
            <a:endCxn id="9" idx="3"/>
          </p:cNvCxnSpPr>
          <p:nvPr/>
        </p:nvCxnSpPr>
        <p:spPr>
          <a:xfrm flipH="1" flipV="1">
            <a:off x="10511405" y="3502037"/>
            <a:ext cx="70287" cy="3012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8" name="Прямоугольник 147"/>
          <p:cNvSpPr/>
          <p:nvPr/>
        </p:nvSpPr>
        <p:spPr>
          <a:xfrm>
            <a:off x="11067142" y="2345583"/>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3</a:t>
            </a:r>
            <a:endParaRPr lang="ru-RU" sz="1200" dirty="0"/>
          </a:p>
        </p:txBody>
      </p:sp>
      <p:sp>
        <p:nvSpPr>
          <p:cNvPr id="149" name="Прямоугольник 148"/>
          <p:cNvSpPr/>
          <p:nvPr/>
        </p:nvSpPr>
        <p:spPr>
          <a:xfrm>
            <a:off x="8402449" y="4420493"/>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2</a:t>
            </a:r>
            <a:endParaRPr lang="ru-RU" sz="1200" dirty="0"/>
          </a:p>
        </p:txBody>
      </p:sp>
    </p:spTree>
    <p:extLst>
      <p:ext uri="{BB962C8B-B14F-4D97-AF65-F5344CB8AC3E}">
        <p14:creationId xmlns:p14="http://schemas.microsoft.com/office/powerpoint/2010/main" val="3583718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Текст 6"/>
              <p:cNvSpPr>
                <a:spLocks noGrp="1"/>
              </p:cNvSpPr>
              <p:nvPr>
                <p:ph type="body" sz="half" idx="2"/>
              </p:nvPr>
            </p:nvSpPr>
            <p:spPr>
              <a:xfrm>
                <a:off x="839788" y="545910"/>
                <a:ext cx="4660260" cy="5964072"/>
              </a:xfrm>
            </p:spPr>
            <p:txBody>
              <a:bodyPr>
                <a:normAutofit/>
              </a:bodyPr>
              <a:lstStyle/>
              <a:p>
                <a:r>
                  <a:rPr lang="ru-RU" sz="1800" b="1" dirty="0" smtClean="0">
                    <a:latin typeface="Times New Roman" panose="02020603050405020304" pitchFamily="18" charset="0"/>
                    <a:cs typeface="Times New Roman" panose="02020603050405020304" pitchFamily="18" charset="0"/>
                  </a:rPr>
                  <a:t>Параметры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i="1">
                            <a:latin typeface="Cambria Math" panose="02040503050406030204" pitchFamily="18" charset="0"/>
                          </a:rPr>
                          <m:t>𝑖</m:t>
                        </m:r>
                        <m:r>
                          <a:rPr lang="en-US" b="0" i="1" smtClean="0">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 матрица расстояний между объектами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𝑖𝑗</m:t>
                        </m:r>
                      </m:sub>
                    </m:sSub>
                  </m:oMath>
                </a14:m>
                <a:r>
                  <a:rPr lang="ru-RU" dirty="0" smtClean="0">
                    <a:latin typeface="Times New Roman" panose="02020603050405020304" pitchFamily="18" charset="0"/>
                    <a:cs typeface="Times New Roman" panose="02020603050405020304" pitchFamily="18" charset="0"/>
                  </a:rPr>
                  <a:t> - матрица времени затраченного на перемещение между </a:t>
                </a:r>
                <a:r>
                  <a:rPr lang="ru-RU" dirty="0">
                    <a:latin typeface="Times New Roman" panose="02020603050405020304" pitchFamily="18" charset="0"/>
                    <a:cs typeface="Times New Roman" panose="02020603050405020304" pitchFamily="18" charset="0"/>
                  </a:rPr>
                  <a:t>объектами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целое положительное число, задает число рабочих дней, необходимое одной БУ для выполнения всех изыскательных работ</a:t>
                </a:r>
              </a:p>
              <a:p>
                <a:r>
                  <a:rPr lang="ru-RU" sz="1800" b="1" dirty="0" smtClean="0">
                    <a:latin typeface="Times New Roman" panose="02020603050405020304" pitchFamily="18" charset="0"/>
                    <a:cs typeface="Times New Roman" panose="02020603050405020304" pitchFamily="18" charset="0"/>
                  </a:rPr>
                  <a:t>Переменные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𝑖𝑗</m:t>
                        </m:r>
                        <m:r>
                          <a:rPr lang="en-US" b="0" i="1" smtClean="0">
                            <a:latin typeface="Cambria Math" panose="02040503050406030204" pitchFamily="18" charset="0"/>
                          </a:rPr>
                          <m:t>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1}</m:t>
                    </m:r>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показывает едет или нет БУ с номером </a:t>
                </a:r>
                <a:r>
                  <a:rPr lang="en-US" i="1" dirty="0" smtClean="0">
                    <a:latin typeface="Times New Roman" panose="02020603050405020304" pitchFamily="18" charset="0"/>
                    <a:cs typeface="Times New Roman" panose="02020603050405020304" pitchFamily="18" charset="0"/>
                  </a:rPr>
                  <a:t>k</a:t>
                </a:r>
                <a:r>
                  <a:rPr lang="ru-RU"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объекта </a:t>
                </a:r>
                <a:r>
                  <a:rPr lang="en-US" i="1" dirty="0" err="1" smtClean="0">
                    <a:latin typeface="Times New Roman" panose="02020603050405020304" pitchFamily="18" charset="0"/>
                    <a:cs typeface="Times New Roman" panose="02020603050405020304" pitchFamily="18" charset="0"/>
                  </a:rPr>
                  <a:t>i</a:t>
                </a:r>
                <a:r>
                  <a:rPr lang="en-US"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к объекту</a:t>
                </a:r>
                <a:r>
                  <a:rPr lang="ru-RU" i="1"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j</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 1}</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показывает </a:t>
                </a:r>
                <a:r>
                  <a:rPr lang="ru-RU" dirty="0" smtClean="0">
                    <a:latin typeface="Times New Roman" panose="02020603050405020304" pitchFamily="18" charset="0"/>
                    <a:cs typeface="Times New Roman" panose="02020603050405020304" pitchFamily="18" charset="0"/>
                  </a:rPr>
                  <a:t>посещает или </a:t>
                </a:r>
                <a:r>
                  <a:rPr lang="ru-RU" dirty="0">
                    <a:latin typeface="Times New Roman" panose="02020603050405020304" pitchFamily="18" charset="0"/>
                    <a:cs typeface="Times New Roman" panose="02020603050405020304" pitchFamily="18" charset="0"/>
                  </a:rPr>
                  <a:t>нет 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время работы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 объекте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время </a:t>
                </a:r>
                <a:r>
                  <a:rPr lang="ru-RU" dirty="0" smtClean="0">
                    <a:latin typeface="Times New Roman" panose="02020603050405020304" pitchFamily="18" charset="0"/>
                    <a:cs typeface="Times New Roman" panose="02020603050405020304" pitchFamily="18" charset="0"/>
                  </a:rPr>
                  <a:t>прибытия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на </a:t>
                </a:r>
                <a:r>
                  <a:rPr lang="ru-RU" dirty="0" smtClean="0">
                    <a:latin typeface="Times New Roman" panose="02020603050405020304" pitchFamily="18" charset="0"/>
                    <a:cs typeface="Times New Roman" panose="02020603050405020304" pitchFamily="18" charset="0"/>
                  </a:rPr>
                  <a:t>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ru-RU"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mc:Choice>
        <mc:Fallback xmlns="">
          <p:sp>
            <p:nvSpPr>
              <p:cNvPr id="7" name="Текст 6"/>
              <p:cNvSpPr>
                <a:spLocks noGrp="1" noRot="1" noChangeAspect="1" noMove="1" noResize="1" noEditPoints="1" noAdjustHandles="1" noChangeArrowheads="1" noChangeShapeType="1" noTextEdit="1"/>
              </p:cNvSpPr>
              <p:nvPr>
                <p:ph type="body" sz="half" idx="2"/>
              </p:nvPr>
            </p:nvSpPr>
            <p:spPr>
              <a:xfrm>
                <a:off x="839788" y="545910"/>
                <a:ext cx="4660260" cy="5964072"/>
              </a:xfrm>
              <a:blipFill>
                <a:blip r:embed="rId3"/>
                <a:stretch>
                  <a:fillRect l="-1178" t="-1022" r="-78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9171452A-E4C5-4FCE-999B-408265C67809}" type="slidenum">
              <a:rPr lang="ru-RU" sz="2800" smtClean="0"/>
              <a:t>4</a:t>
            </a:fld>
            <a:endParaRPr lang="ru-RU" sz="2800" dirty="0"/>
          </a:p>
        </p:txBody>
      </p:sp>
      <p:pic>
        <p:nvPicPr>
          <p:cNvPr id="8" name="Picture 2" descr="https://sun9-36.userapi.com/c206616/v206616580/d27ef/H_F-jGaAaYU.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381087" y="544479"/>
            <a:ext cx="6747017" cy="569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044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Общая схема алгоритма</a:t>
            </a:r>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Объект 3"/>
              <p:cNvSpPr>
                <a:spLocks noGrp="1"/>
              </p:cNvSpPr>
              <p:nvPr>
                <p:ph idx="1"/>
              </p:nvPr>
            </p:nvSpPr>
            <p:spPr/>
            <p:txBody>
              <a:bodyPr>
                <a:normAutofit fontScale="92500" lnSpcReduction="10000"/>
              </a:bodyPr>
              <a:lstStyle/>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Построить стартовое решение, отправив на каждую скважину по одной БУ</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 возможности убираем БУ с маршрута и назначаем его работу, другой машине, которая находится на этой же локации</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С помощью локального поиска, оператором </a:t>
                </a:r>
                <a:r>
                  <a:rPr lang="en-US" i="1" dirty="0" smtClean="0">
                    <a:latin typeface="Times New Roman" panose="02020603050405020304" pitchFamily="18" charset="0"/>
                    <a:cs typeface="Times New Roman" panose="02020603050405020304" pitchFamily="18" charset="0"/>
                  </a:rPr>
                  <a:t>relocate</a:t>
                </a:r>
                <a:r>
                  <a:rPr lang="ru-RU" i="1"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перестраиваем полученное решение </a:t>
                </a:r>
                <a:r>
                  <a:rPr lang="ru-RU" dirty="0">
                    <a:latin typeface="Times New Roman" panose="02020603050405020304" pitchFamily="18" charset="0"/>
                    <a:cs typeface="Times New Roman" panose="02020603050405020304" pitchFamily="18" charset="0"/>
                  </a:rPr>
                  <a:t>и сохраняем в </a:t>
                </a:r>
                <a:r>
                  <a:rPr lang="ru-RU" dirty="0" smtClean="0">
                    <a:latin typeface="Times New Roman" panose="02020603050405020304" pitchFamily="18" charset="0"/>
                    <a:cs typeface="Times New Roman" panose="02020603050405020304" pitchFamily="18" charset="0"/>
                  </a:rPr>
                  <a:t>популяцию</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Пока не выполнен критерий остановки делать следующее</a:t>
                </a:r>
                <a:r>
                  <a:rPr lang="ru-RU" dirty="0" smtClean="0">
                    <a:latin typeface="Times New Roman" panose="02020603050405020304" pitchFamily="18" charset="0"/>
                    <a:cs typeface="Times New Roman" panose="02020603050405020304" pitchFamily="18" charset="0"/>
                  </a:rPr>
                  <a:t>:</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Выбрать «родителей»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𝑗</m:t>
                        </m:r>
                      </m:sub>
                    </m:sSub>
                  </m:oMath>
                </a14:m>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популяции</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Применить к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оператор скрещивания</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К полученному решению применить оператор мутации и оператор локального улучшения</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Добавить </a:t>
                </a:r>
                <a:r>
                  <a:rPr lang="ru-RU" dirty="0">
                    <a:latin typeface="Times New Roman" panose="02020603050405020304" pitchFamily="18" charset="0"/>
                    <a:cs typeface="Times New Roman" panose="02020603050405020304" pitchFamily="18" charset="0"/>
                  </a:rPr>
                  <a:t>новое решение в </a:t>
                </a:r>
                <a:r>
                  <a:rPr lang="ru-RU" dirty="0" smtClean="0">
                    <a:latin typeface="Times New Roman" panose="02020603050405020304" pitchFamily="18" charset="0"/>
                    <a:cs typeface="Times New Roman" panose="02020603050405020304" pitchFamily="18" charset="0"/>
                  </a:rPr>
                  <a:t>популяцию </a:t>
                </a:r>
                <a:r>
                  <a:rPr lang="ru-RU" dirty="0">
                    <a:latin typeface="Times New Roman" panose="02020603050405020304" pitchFamily="18" charset="0"/>
                    <a:cs typeface="Times New Roman" panose="02020603050405020304" pitchFamily="18" charset="0"/>
                  </a:rPr>
                  <a:t>и </a:t>
                </a:r>
                <a:r>
                  <a:rPr lang="ru-RU" dirty="0" smtClean="0">
                    <a:latin typeface="Times New Roman" panose="02020603050405020304" pitchFamily="18" charset="0"/>
                    <a:cs typeface="Times New Roman" panose="02020603050405020304" pitchFamily="18" charset="0"/>
                  </a:rPr>
                  <a:t>удалить </a:t>
                </a:r>
                <a:r>
                  <a:rPr lang="ru-RU" dirty="0">
                    <a:latin typeface="Times New Roman" panose="02020603050405020304" pitchFamily="18" charset="0"/>
                    <a:cs typeface="Times New Roman" panose="02020603050405020304" pitchFamily="18" charset="0"/>
                  </a:rPr>
                  <a:t>наихудшее решение</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endParaRPr lang="ru-RU" dirty="0" smtClean="0"/>
              </a:p>
              <a:p>
                <a:pPr marL="457200" indent="-457200">
                  <a:buFont typeface="+mj-lt"/>
                  <a:buAutoNum type="arabicParenR"/>
                </a:pPr>
                <a:endParaRPr lang="ru-RU" dirty="0"/>
              </a:p>
            </p:txBody>
          </p:sp>
        </mc:Choice>
        <mc:Fallback xmlns="">
          <p:sp>
            <p:nvSpPr>
              <p:cNvPr id="4" name="Объект 3"/>
              <p:cNvSpPr>
                <a:spLocks noGrp="1" noRot="1" noChangeAspect="1" noMove="1" noResize="1" noEditPoints="1" noAdjustHandles="1" noChangeArrowheads="1" noChangeShapeType="1" noTextEdit="1"/>
              </p:cNvSpPr>
              <p:nvPr>
                <p:ph idx="1"/>
              </p:nvPr>
            </p:nvSpPr>
            <p:spPr>
              <a:blipFill>
                <a:blip r:embed="rId3"/>
                <a:stretch>
                  <a:fillRect l="-928" t="-3081" r="-754" b="-2381"/>
                </a:stretch>
              </a:blipFill>
            </p:spPr>
            <p:txBody>
              <a:bodyPr/>
              <a:lstStyle/>
              <a:p>
                <a:r>
                  <a:rPr lang="ru-RU">
                    <a:noFill/>
                  </a:rPr>
                  <a:t> </a:t>
                </a:r>
              </a:p>
            </p:txBody>
          </p:sp>
        </mc:Fallback>
      </mc:AlternateContent>
      <p:sp>
        <p:nvSpPr>
          <p:cNvPr id="2" name="Номер слайда 1"/>
          <p:cNvSpPr>
            <a:spLocks noGrp="1"/>
          </p:cNvSpPr>
          <p:nvPr>
            <p:ph type="sldNum" sz="quarter" idx="12"/>
          </p:nvPr>
        </p:nvSpPr>
        <p:spPr/>
        <p:txBody>
          <a:bodyPr/>
          <a:lstStyle/>
          <a:p>
            <a:fld id="{9171452A-E4C5-4FCE-999B-408265C67809}" type="slidenum">
              <a:rPr lang="ru-RU" sz="2800" smtClean="0"/>
              <a:t>5</a:t>
            </a:fld>
            <a:endParaRPr lang="ru-RU" sz="2800" dirty="0"/>
          </a:p>
        </p:txBody>
      </p:sp>
    </p:spTree>
    <p:extLst>
      <p:ext uri="{BB962C8B-B14F-4D97-AF65-F5344CB8AC3E}">
        <p14:creationId xmlns:p14="http://schemas.microsoft.com/office/powerpoint/2010/main" val="3237706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Скрещивание</a:t>
            </a: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AEX</a:t>
            </a:r>
            <a:r>
              <a:rPr lang="ru-RU" dirty="0" smtClean="0">
                <a:latin typeface="Times New Roman" panose="02020603050405020304" pitchFamily="18" charset="0"/>
                <a:cs typeface="Times New Roman" panose="02020603050405020304" pitchFamily="18" charset="0"/>
              </a:rPr>
              <a:t> - порождает решение путем выбора чередующихся дуг из первого и второго решения.</a:t>
            </a:r>
          </a:p>
          <a:p>
            <a:r>
              <a:rPr lang="en-US" dirty="0" err="1" smtClean="0">
                <a:latin typeface="Times New Roman" panose="02020603050405020304" pitchFamily="18" charset="0"/>
                <a:cs typeface="Times New Roman" panose="02020603050405020304" pitchFamily="18" charset="0"/>
              </a:rPr>
              <a:t>HGreX</a:t>
            </a:r>
            <a:r>
              <a:rPr lang="ru-RU" dirty="0" smtClean="0">
                <a:latin typeface="Times New Roman" panose="02020603050405020304" pitchFamily="18" charset="0"/>
                <a:cs typeface="Times New Roman" panose="02020603050405020304" pitchFamily="18" charset="0"/>
              </a:rPr>
              <a:t> - точно</a:t>
            </a:r>
            <a:r>
              <a:rPr lang="ru-RU" baseline="0" dirty="0" smtClean="0">
                <a:latin typeface="Times New Roman" panose="02020603050405020304" pitchFamily="18" charset="0"/>
                <a:cs typeface="Times New Roman" panose="02020603050405020304" pitchFamily="18" charset="0"/>
              </a:rPr>
              <a:t> также чередует дуги от разных родителей, но делает приоритет на короткое ребро.</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HRndX</a:t>
            </a:r>
            <a:r>
              <a:rPr lang="ru-RU" dirty="0" smtClean="0">
                <a:latin typeface="Times New Roman" panose="02020603050405020304" pitchFamily="18" charset="0"/>
                <a:cs typeface="Times New Roman" panose="02020603050405020304" pitchFamily="18" charset="0"/>
              </a:rPr>
              <a:t> - из двух ребер выбирает случайное ребро.</a:t>
            </a:r>
            <a:r>
              <a:rPr lang="ru-RU" baseline="0"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HProX</a:t>
            </a:r>
            <a:r>
              <a:rPr lang="ru-RU" dirty="0" smtClean="0">
                <a:latin typeface="Times New Roman" panose="02020603050405020304" pitchFamily="18" charset="0"/>
                <a:cs typeface="Times New Roman" panose="02020603050405020304" pitchFamily="18" charset="0"/>
              </a:rPr>
              <a:t> - </a:t>
            </a:r>
            <a:r>
              <a:rPr lang="ru-RU" baseline="0" dirty="0" smtClean="0">
                <a:latin typeface="Times New Roman" panose="02020603050405020304" pitchFamily="18" charset="0"/>
                <a:cs typeface="Times New Roman" panose="02020603050405020304" pitchFamily="18" charset="0"/>
              </a:rPr>
              <a:t>из двух ребер выбирает любое, но с большей вероятностью на самое короткое.</a:t>
            </a:r>
            <a:endParaRPr lang="ru-RU" dirty="0" smtClean="0">
              <a:latin typeface="Times New Roman" panose="02020603050405020304" pitchFamily="18" charset="0"/>
              <a:cs typeface="Times New Roman" panose="02020603050405020304" pitchFamily="18" charset="0"/>
            </a:endParaRPr>
          </a:p>
          <a:p>
            <a:pPr marL="0" indent="0">
              <a:buNone/>
            </a:pPr>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6</a:t>
            </a:fld>
            <a:endParaRPr lang="ru-RU" sz="2800" dirty="0"/>
          </a:p>
        </p:txBody>
      </p:sp>
    </p:spTree>
    <p:extLst>
      <p:ext uri="{BB962C8B-B14F-4D97-AF65-F5344CB8AC3E}">
        <p14:creationId xmlns:p14="http://schemas.microsoft.com/office/powerpoint/2010/main" val="71169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АЕХ</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Чередуем конец ребра из двух выбранных решений. </a:t>
            </a:r>
          </a:p>
          <a:p>
            <a:r>
              <a:rPr lang="ru-RU" dirty="0">
                <a:latin typeface="Times New Roman" panose="02020603050405020304" pitchFamily="18" charset="0"/>
                <a:cs typeface="Times New Roman" panose="02020603050405020304" pitchFamily="18" charset="0"/>
              </a:rPr>
              <a:t>Е</a:t>
            </a:r>
            <a:r>
              <a:rPr lang="ru-RU" dirty="0" smtClean="0">
                <a:latin typeface="Times New Roman" panose="02020603050405020304" pitchFamily="18" charset="0"/>
                <a:cs typeface="Times New Roman" panose="02020603050405020304" pitchFamily="18" charset="0"/>
              </a:rPr>
              <a:t>сли очередное ребро ведет в депо, а еще не все клиенты посещены, то берем любого не посещенного клиента.</a:t>
            </a:r>
            <a:endParaRPr lang="ru-RU" dirty="0">
              <a:latin typeface="Times New Roman" panose="02020603050405020304" pitchFamily="18"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9171452A-E4C5-4FCE-999B-408265C67809}" type="slidenum">
              <a:rPr lang="ru-RU" sz="2800" smtClean="0"/>
              <a:t>7</a:t>
            </a:fld>
            <a:endParaRPr lang="ru-RU" sz="2800" dirty="0"/>
          </a:p>
        </p:txBody>
      </p:sp>
      <p:graphicFrame>
        <p:nvGraphicFramePr>
          <p:cNvPr id="4" name="Таблица 3"/>
          <p:cNvGraphicFramePr>
            <a:graphicFrameLocks noGrp="1"/>
          </p:cNvGraphicFramePr>
          <p:nvPr>
            <p:extLst>
              <p:ext uri="{D42A27DB-BD31-4B8C-83A1-F6EECF244321}">
                <p14:modId xmlns:p14="http://schemas.microsoft.com/office/powerpoint/2010/main" val="584827939"/>
              </p:ext>
            </p:extLst>
          </p:nvPr>
        </p:nvGraphicFramePr>
        <p:xfrm>
          <a:off x="1686035" y="4001294"/>
          <a:ext cx="8819929" cy="1112520"/>
        </p:xfrm>
        <a:graphic>
          <a:graphicData uri="http://schemas.openxmlformats.org/drawingml/2006/table">
            <a:tbl>
              <a:tblPr firstRow="1" bandRow="1">
                <a:tableStyleId>{69CF1AB2-1976-4502-BF36-3FF5EA218861}</a:tableStyleId>
              </a:tblPr>
              <a:tblGrid>
                <a:gridCol w="1260712">
                  <a:extLst>
                    <a:ext uri="{9D8B030D-6E8A-4147-A177-3AD203B41FA5}">
                      <a16:colId xmlns:a16="http://schemas.microsoft.com/office/drawing/2014/main" val="4234305900"/>
                    </a:ext>
                  </a:extLst>
                </a:gridCol>
                <a:gridCol w="838991">
                  <a:extLst>
                    <a:ext uri="{9D8B030D-6E8A-4147-A177-3AD203B41FA5}">
                      <a16:colId xmlns:a16="http://schemas.microsoft.com/office/drawing/2014/main" val="3528593534"/>
                    </a:ext>
                  </a:extLst>
                </a:gridCol>
                <a:gridCol w="840835">
                  <a:extLst>
                    <a:ext uri="{9D8B030D-6E8A-4147-A177-3AD203B41FA5}">
                      <a16:colId xmlns:a16="http://schemas.microsoft.com/office/drawing/2014/main" val="74800561"/>
                    </a:ext>
                  </a:extLst>
                </a:gridCol>
                <a:gridCol w="839913">
                  <a:extLst>
                    <a:ext uri="{9D8B030D-6E8A-4147-A177-3AD203B41FA5}">
                      <a16:colId xmlns:a16="http://schemas.microsoft.com/office/drawing/2014/main" val="80431408"/>
                    </a:ext>
                  </a:extLst>
                </a:gridCol>
                <a:gridCol w="839913">
                  <a:extLst>
                    <a:ext uri="{9D8B030D-6E8A-4147-A177-3AD203B41FA5}">
                      <a16:colId xmlns:a16="http://schemas.microsoft.com/office/drawing/2014/main" val="3256960834"/>
                    </a:ext>
                  </a:extLst>
                </a:gridCol>
                <a:gridCol w="839913">
                  <a:extLst>
                    <a:ext uri="{9D8B030D-6E8A-4147-A177-3AD203B41FA5}">
                      <a16:colId xmlns:a16="http://schemas.microsoft.com/office/drawing/2014/main" val="100676211"/>
                    </a:ext>
                  </a:extLst>
                </a:gridCol>
                <a:gridCol w="839913">
                  <a:extLst>
                    <a:ext uri="{9D8B030D-6E8A-4147-A177-3AD203B41FA5}">
                      <a16:colId xmlns:a16="http://schemas.microsoft.com/office/drawing/2014/main" val="1034584365"/>
                    </a:ext>
                  </a:extLst>
                </a:gridCol>
                <a:gridCol w="839913">
                  <a:extLst>
                    <a:ext uri="{9D8B030D-6E8A-4147-A177-3AD203B41FA5}">
                      <a16:colId xmlns:a16="http://schemas.microsoft.com/office/drawing/2014/main" val="2847072131"/>
                    </a:ext>
                  </a:extLst>
                </a:gridCol>
                <a:gridCol w="839913">
                  <a:extLst>
                    <a:ext uri="{9D8B030D-6E8A-4147-A177-3AD203B41FA5}">
                      <a16:colId xmlns:a16="http://schemas.microsoft.com/office/drawing/2014/main" val="465248130"/>
                    </a:ext>
                  </a:extLst>
                </a:gridCol>
                <a:gridCol w="839913">
                  <a:extLst>
                    <a:ext uri="{9D8B030D-6E8A-4147-A177-3AD203B41FA5}">
                      <a16:colId xmlns:a16="http://schemas.microsoft.com/office/drawing/2014/main" val="2730893634"/>
                    </a:ext>
                  </a:extLst>
                </a:gridCol>
              </a:tblGrid>
              <a:tr h="370840">
                <a:tc>
                  <a:txBody>
                    <a:bodyPr/>
                    <a:lstStyle/>
                    <a:p>
                      <a:r>
                        <a:rPr lang="en-US" dirty="0" smtClean="0"/>
                        <a:t>1 </a:t>
                      </a:r>
                      <a:r>
                        <a:rPr lang="ru-RU" dirty="0" smtClean="0"/>
                        <a:t>решение</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1">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1">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1">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extLst>
                  <a:ext uri="{0D108BD9-81ED-4DB2-BD59-A6C34878D82A}">
                    <a16:rowId xmlns:a16="http://schemas.microsoft.com/office/drawing/2014/main" val="552606146"/>
                  </a:ext>
                </a:extLst>
              </a:tr>
              <a:tr h="370840">
                <a:tc>
                  <a:txBody>
                    <a:bodyPr/>
                    <a:lstStyle/>
                    <a:p>
                      <a:r>
                        <a:rPr lang="ru-RU" b="1" dirty="0" smtClean="0"/>
                        <a:t>2 решение</a:t>
                      </a:r>
                      <a:endParaRPr lang="ru-RU" b="1" dirty="0"/>
                    </a:p>
                  </a:txBody>
                  <a:tcPr>
                    <a:solidFill>
                      <a:schemeClr val="accent2">
                        <a:lumMod val="60000"/>
                        <a:lumOff val="40000"/>
                      </a:schemeClr>
                    </a:solidFill>
                  </a:tcPr>
                </a:tc>
                <a:tc>
                  <a:txBody>
                    <a:bodyPr/>
                    <a:lstStyle/>
                    <a:p>
                      <a:r>
                        <a:rPr lang="ru-RU" dirty="0" smtClean="0"/>
                        <a:t>3</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2">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tc>
                  <a:txBody>
                    <a:bodyPr/>
                    <a:lstStyle/>
                    <a:p>
                      <a:r>
                        <a:rPr lang="ru-RU" dirty="0" smtClean="0"/>
                        <a:t>1</a:t>
                      </a:r>
                      <a:endParaRPr lang="ru-RU" dirty="0"/>
                    </a:p>
                  </a:txBody>
                  <a:tcPr>
                    <a:solidFill>
                      <a:schemeClr val="accent2">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2">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extLst>
                  <a:ext uri="{0D108BD9-81ED-4DB2-BD59-A6C34878D82A}">
                    <a16:rowId xmlns:a16="http://schemas.microsoft.com/office/drawing/2014/main" val="2030924745"/>
                  </a:ext>
                </a:extLst>
              </a:tr>
              <a:tr h="370840">
                <a:tc>
                  <a:txBody>
                    <a:bodyPr/>
                    <a:lstStyle/>
                    <a:p>
                      <a:r>
                        <a:rPr lang="ru-RU" b="1" dirty="0" smtClean="0"/>
                        <a:t>Результат</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bl>
          </a:graphicData>
        </a:graphic>
      </p:graphicFrame>
    </p:spTree>
    <p:extLst>
      <p:ext uri="{BB962C8B-B14F-4D97-AF65-F5344CB8AC3E}">
        <p14:creationId xmlns:p14="http://schemas.microsoft.com/office/powerpoint/2010/main" val="2191294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Мутация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Случайным образом вносим изменения в допустимое решение задачи. Например, меняем номер посещения для двух случайных городов.</a:t>
            </a:r>
          </a:p>
          <a:p>
            <a:r>
              <a:rPr lang="ru-RU" dirty="0" smtClean="0">
                <a:latin typeface="Times New Roman" panose="02020603050405020304" pitchFamily="18" charset="0"/>
                <a:cs typeface="Times New Roman" panose="02020603050405020304" pitchFamily="18" charset="0"/>
              </a:rPr>
              <a:t>И так делаем для каждой машины в решении.</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mtClean="0"/>
              <a:t>8</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2841946360"/>
              </p:ext>
            </p:extLst>
          </p:nvPr>
        </p:nvGraphicFramePr>
        <p:xfrm>
          <a:off x="1200153" y="4601369"/>
          <a:ext cx="9791694" cy="741680"/>
        </p:xfrm>
        <a:graphic>
          <a:graphicData uri="http://schemas.openxmlformats.org/drawingml/2006/table">
            <a:tbl>
              <a:tblPr firstRow="1" bandRow="1">
                <a:tableStyleId>{69CF1AB2-1976-4502-BF36-3FF5EA218861}</a:tableStyleId>
              </a:tblPr>
              <a:tblGrid>
                <a:gridCol w="1399617">
                  <a:extLst>
                    <a:ext uri="{9D8B030D-6E8A-4147-A177-3AD203B41FA5}">
                      <a16:colId xmlns:a16="http://schemas.microsoft.com/office/drawing/2014/main" val="4234305900"/>
                    </a:ext>
                  </a:extLst>
                </a:gridCol>
                <a:gridCol w="931429">
                  <a:extLst>
                    <a:ext uri="{9D8B030D-6E8A-4147-A177-3AD203B41FA5}">
                      <a16:colId xmlns:a16="http://schemas.microsoft.com/office/drawing/2014/main" val="3528593534"/>
                    </a:ext>
                  </a:extLst>
                </a:gridCol>
                <a:gridCol w="933477">
                  <a:extLst>
                    <a:ext uri="{9D8B030D-6E8A-4147-A177-3AD203B41FA5}">
                      <a16:colId xmlns:a16="http://schemas.microsoft.com/office/drawing/2014/main" val="74800561"/>
                    </a:ext>
                  </a:extLst>
                </a:gridCol>
                <a:gridCol w="932453">
                  <a:extLst>
                    <a:ext uri="{9D8B030D-6E8A-4147-A177-3AD203B41FA5}">
                      <a16:colId xmlns:a16="http://schemas.microsoft.com/office/drawing/2014/main" val="80431408"/>
                    </a:ext>
                  </a:extLst>
                </a:gridCol>
                <a:gridCol w="932453">
                  <a:extLst>
                    <a:ext uri="{9D8B030D-6E8A-4147-A177-3AD203B41FA5}">
                      <a16:colId xmlns:a16="http://schemas.microsoft.com/office/drawing/2014/main" val="3256960834"/>
                    </a:ext>
                  </a:extLst>
                </a:gridCol>
                <a:gridCol w="932453">
                  <a:extLst>
                    <a:ext uri="{9D8B030D-6E8A-4147-A177-3AD203B41FA5}">
                      <a16:colId xmlns:a16="http://schemas.microsoft.com/office/drawing/2014/main" val="100676211"/>
                    </a:ext>
                  </a:extLst>
                </a:gridCol>
                <a:gridCol w="932453">
                  <a:extLst>
                    <a:ext uri="{9D8B030D-6E8A-4147-A177-3AD203B41FA5}">
                      <a16:colId xmlns:a16="http://schemas.microsoft.com/office/drawing/2014/main" val="1034584365"/>
                    </a:ext>
                  </a:extLst>
                </a:gridCol>
                <a:gridCol w="932453">
                  <a:extLst>
                    <a:ext uri="{9D8B030D-6E8A-4147-A177-3AD203B41FA5}">
                      <a16:colId xmlns:a16="http://schemas.microsoft.com/office/drawing/2014/main" val="2847072131"/>
                    </a:ext>
                  </a:extLst>
                </a:gridCol>
                <a:gridCol w="932453">
                  <a:extLst>
                    <a:ext uri="{9D8B030D-6E8A-4147-A177-3AD203B41FA5}">
                      <a16:colId xmlns:a16="http://schemas.microsoft.com/office/drawing/2014/main" val="465248130"/>
                    </a:ext>
                  </a:extLst>
                </a:gridCol>
                <a:gridCol w="932453">
                  <a:extLst>
                    <a:ext uri="{9D8B030D-6E8A-4147-A177-3AD203B41FA5}">
                      <a16:colId xmlns:a16="http://schemas.microsoft.com/office/drawing/2014/main" val="2730893634"/>
                    </a:ext>
                  </a:extLst>
                </a:gridCol>
              </a:tblGrid>
              <a:tr h="370840">
                <a:tc>
                  <a:txBody>
                    <a:bodyPr/>
                    <a:lstStyle/>
                    <a:p>
                      <a:r>
                        <a:rPr lang="ru-RU" b="1" dirty="0" smtClean="0"/>
                        <a:t>До</a:t>
                      </a:r>
                      <a:r>
                        <a:rPr lang="ru-RU" b="1" baseline="0" dirty="0" smtClean="0"/>
                        <a:t> мутации</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r h="370840">
                <a:tc>
                  <a:txBody>
                    <a:bodyPr/>
                    <a:lstStyle/>
                    <a:p>
                      <a:r>
                        <a:rPr lang="ru-RU" b="1" dirty="0" smtClean="0"/>
                        <a:t>После</a:t>
                      </a:r>
                      <a:endParaRPr lang="ru-RU" b="1"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extLst>
                  <a:ext uri="{0D108BD9-81ED-4DB2-BD59-A6C34878D82A}">
                    <a16:rowId xmlns:a16="http://schemas.microsoft.com/office/drawing/2014/main" val="372837767"/>
                  </a:ext>
                </a:extLst>
              </a:tr>
            </a:tbl>
          </a:graphicData>
        </a:graphic>
      </p:graphicFrame>
      <p:cxnSp>
        <p:nvCxnSpPr>
          <p:cNvPr id="12" name="Прямая со стрелкой 11"/>
          <p:cNvCxnSpPr/>
          <p:nvPr/>
        </p:nvCxnSpPr>
        <p:spPr>
          <a:xfrm>
            <a:off x="3009900" y="4305300"/>
            <a:ext cx="0"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a:off x="10496550" y="4305300"/>
            <a:ext cx="9525"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3009900" y="4305300"/>
            <a:ext cx="74961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40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Локальный поиск</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en-US" dirty="0" smtClean="0"/>
                  <a:t>Relocate - </a:t>
                </a:r>
                <a:r>
                  <a:rPr lang="ru-RU" dirty="0" smtClean="0"/>
                  <a:t>переставляет любой объект </a:t>
                </a:r>
                <a:r>
                  <a:rPr lang="ru-RU" dirty="0"/>
                  <a:t>к</a:t>
                </a:r>
                <a:r>
                  <a:rPr lang="ru-RU" dirty="0" smtClean="0"/>
                  <a:t> каждому объекту. </a:t>
                </a:r>
              </a:p>
              <a:p>
                <a:pPr marL="0" indent="0">
                  <a:buNone/>
                </a:pPr>
                <a:r>
                  <a:rPr lang="ru-RU" dirty="0"/>
                  <a:t> </a:t>
                </a:r>
                <a:r>
                  <a:rPr lang="ru-RU" dirty="0" smtClean="0"/>
                  <a:t>  Мощность – О(</a:t>
                </a:r>
                <a14:m>
                  <m:oMath xmlns:m="http://schemas.openxmlformats.org/officeDocument/2006/math">
                    <m:sSup>
                      <m:sSupPr>
                        <m:ctrlPr>
                          <a:rPr lang="ru-RU"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ru-RU" dirty="0" smtClean="0"/>
                  <a:t>)</a:t>
                </a:r>
              </a:p>
              <a:p>
                <a:endParaRPr lang="en-US" dirty="0" smtClean="0"/>
              </a:p>
              <a:p>
                <a:r>
                  <a:rPr lang="en-US" dirty="0" smtClean="0"/>
                  <a:t>2-Opt</a:t>
                </a:r>
                <a:r>
                  <a:rPr lang="ru-RU" dirty="0" smtClean="0"/>
                  <a:t> </a:t>
                </a:r>
                <a:r>
                  <a:rPr lang="en-US" dirty="0" smtClean="0"/>
                  <a:t>– </a:t>
                </a:r>
                <a:r>
                  <a:rPr lang="ru-RU" dirty="0" smtClean="0"/>
                  <a:t>процедура обмена частями маршрута. </a:t>
                </a:r>
              </a:p>
              <a:p>
                <a:pPr marL="0" indent="0">
                  <a:buNone/>
                </a:pPr>
                <a:r>
                  <a:rPr lang="ru-RU" dirty="0"/>
                  <a:t> </a:t>
                </a:r>
                <a:r>
                  <a:rPr lang="ru-RU" dirty="0" smtClean="0"/>
                  <a:t>  Мощность </a:t>
                </a:r>
                <a:r>
                  <a:rPr lang="ru-RU" dirty="0"/>
                  <a:t>– О(</a:t>
                </a:r>
                <a14:m>
                  <m:oMath xmlns:m="http://schemas.openxmlformats.org/officeDocument/2006/math">
                    <m:sSup>
                      <m:sSupPr>
                        <m:ctrlPr>
                          <a:rPr lang="ru-RU"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ru-RU" dirty="0"/>
                  <a:t>)</a:t>
                </a:r>
                <a:endParaRPr lang="en-US" dirty="0"/>
              </a:p>
              <a:p>
                <a:endParaRPr lang="en-US" dirty="0" smtClean="0"/>
              </a:p>
              <a:p>
                <a:endParaRPr lang="en-US"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9171452A-E4C5-4FCE-999B-408265C67809}" type="slidenum">
              <a:rPr lang="ru-RU" smtClean="0"/>
              <a:t>9</a:t>
            </a:fld>
            <a:endParaRPr lang="ru-RU"/>
          </a:p>
        </p:txBody>
      </p:sp>
    </p:spTree>
    <p:extLst>
      <p:ext uri="{BB962C8B-B14F-4D97-AF65-F5344CB8AC3E}">
        <p14:creationId xmlns:p14="http://schemas.microsoft.com/office/powerpoint/2010/main" val="2445212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6410</TotalTime>
  <Words>1101</Words>
  <Application>Microsoft Office PowerPoint</Application>
  <PresentationFormat>Широкоэкранный</PresentationFormat>
  <Paragraphs>192</Paragraphs>
  <Slides>13</Slides>
  <Notes>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Calibri</vt:lpstr>
      <vt:lpstr>Calibri Light</vt:lpstr>
      <vt:lpstr>Cambria Math</vt:lpstr>
      <vt:lpstr>Times New Roman</vt:lpstr>
      <vt:lpstr>Тема Office</vt:lpstr>
      <vt:lpstr>Генетический алгоритм для задачи маршрутизации буровых установок</vt:lpstr>
      <vt:lpstr>Содержание</vt:lpstr>
      <vt:lpstr>Постановка задачи</vt:lpstr>
      <vt:lpstr>Презентация PowerPoint</vt:lpstr>
      <vt:lpstr>Общая схема алгоритма</vt:lpstr>
      <vt:lpstr>Скрещивание</vt:lpstr>
      <vt:lpstr>АЕХ</vt:lpstr>
      <vt:lpstr>Мутация</vt:lpstr>
      <vt:lpstr>Локальный поиск</vt:lpstr>
      <vt:lpstr>Результаты</vt:lpstr>
      <vt:lpstr>Дальнейшие исследования.</vt:lpstr>
      <vt:lpstr>Литература.</vt:lpstr>
      <vt:lpstr>Спасибо за внимание!</vt:lpstr>
    </vt:vector>
  </TitlesOfParts>
  <Company>RePack by SPecialiST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Клиент</dc:creator>
  <cp:lastModifiedBy>Попов Никита Алексеевич</cp:lastModifiedBy>
  <cp:revision>116</cp:revision>
  <dcterms:created xsi:type="dcterms:W3CDTF">2019-12-15T07:49:09Z</dcterms:created>
  <dcterms:modified xsi:type="dcterms:W3CDTF">2020-05-02T06:04:56Z</dcterms:modified>
</cp:coreProperties>
</file>