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3" r:id="rId5"/>
  </p:sldMasterIdLst>
  <p:notesMasterIdLst>
    <p:notesMasterId r:id="rId18"/>
  </p:notesMasterIdLst>
  <p:handoutMasterIdLst>
    <p:handoutMasterId r:id="rId19"/>
  </p:handoutMasterIdLst>
  <p:sldIdLst>
    <p:sldId id="256" r:id="rId6"/>
    <p:sldId id="269" r:id="rId7"/>
    <p:sldId id="257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8" r:id="rId17"/>
  </p:sldIdLst>
  <p:sldSz cx="12192000" cy="6858000"/>
  <p:notesSz cx="6858000" cy="9144000"/>
  <p:defaultTextStyle>
    <a:defPPr rtl="0"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>
        <p:scale>
          <a:sx n="122" d="100"/>
          <a:sy n="122" d="100"/>
        </p:scale>
        <p:origin x="96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1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noProof="1">
              <a:latin typeface="Arial" panose="020B0604020202020204" pitchFamily="34" charset="0"/>
            </a:endParaRP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9EE4BA-7D74-44C8-B0E5-BCA1317D75D3}" type="datetime1">
              <a:rPr lang="bg-BG" noProof="1" smtClean="0">
                <a:latin typeface="Arial" panose="020B0604020202020204" pitchFamily="34" charset="0"/>
              </a:rPr>
              <a:t>4.6.2021 г.</a:t>
            </a:fld>
            <a:endParaRPr lang="bg-BG" noProof="1">
              <a:latin typeface="Arial" panose="020B0604020202020204" pitchFamily="34" charset="0"/>
            </a:endParaRPr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noProof="1">
              <a:latin typeface="Arial" panose="020B0604020202020204" pitchFamily="34" charset="0"/>
            </a:endParaRPr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bg-BG" noProof="1" smtClean="0">
                <a:latin typeface="Arial" panose="020B0604020202020204" pitchFamily="34" charset="0"/>
              </a:rPr>
              <a:t>‹#›</a:t>
            </a:fld>
            <a:endParaRPr lang="bg-BG" noProof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bg-BG" noProof="1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12F37F7-F814-408F-9705-47D1F9F73703}" type="datetime1">
              <a:rPr lang="bg-BG" noProof="1" dirty="0" smtClean="0"/>
              <a:t>4.6.2021 г.</a:t>
            </a:fld>
            <a:endParaRPr lang="bg-BG" noProof="1"/>
          </a:p>
        </p:txBody>
      </p:sp>
      <p:sp>
        <p:nvSpPr>
          <p:cNvPr id="4" name="Контейнер за изображение на слайд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bg-BG" noProof="1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A3C37BE-C303-496D-B5CD-85F2937540FC}" type="slidenum">
              <a:rPr lang="bg-BG" noProof="1" dirty="0" smtClean="0"/>
              <a:pPr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bg-BG" b="1" i="1">
                <a:latin typeface="Arial" pitchFamily="34" charset="0"/>
                <a:cs typeface="Arial" pitchFamily="34" charset="0"/>
              </a:rPr>
              <a:t>ЗАБЕЛЕЖКА:</a:t>
            </a:r>
          </a:p>
          <a:p>
            <a:pPr rtl="0"/>
            <a:r>
              <a:rPr lang="bg-BG" i="1">
                <a:latin typeface="Arial" pitchFamily="34" charset="0"/>
                <a:cs typeface="Arial" pitchFamily="34" charset="0"/>
              </a:rPr>
              <a:t>За да промените изображението на този слайд, изберете картината и я изтрийте. След това щракнете върху иконата "Картини" в контейнера, за да вмъкнете собствено изображение.</a:t>
            </a:r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201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>
              <a:latin typeface="Arial" panose="020B0604020202020204" pitchFamily="34" charset="0"/>
            </a:endParaRPr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ctrTitle" hasCustomPrompt="1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1"/>
              <a:t>Щракнете, за да редактирате стила на подзаглавието в образеца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>
              <a:latin typeface="Arial" panose="020B0604020202020204" pitchFamily="34" charset="0"/>
            </a:endParaRP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160171B-F3D2-486C-B2EC-CF0EA990B3F1}" type="datetime1">
              <a:rPr lang="bg-BG" noProof="1" dirty="0" smtClean="0"/>
              <a:t>4.6.2021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bg-BG" noProof="1" dirty="0" smtClean="0"/>
              <a:pPr rtl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3" name="Контейнер за картина 2" descr="Празен контейнер за добавяне на изображение. Щракнете върху контейнера и изберете изображението, което искате да добавите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bg-BG" noProof="1"/>
              <a:t>Щракнете върху иконата, за да добавите картина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FAB21D-C28C-4429-9AD0-A7B146050E10}" type="datetime1">
              <a:rPr lang="bg-BG" noProof="1" dirty="0" smtClean="0"/>
              <a:t>4.6.2021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bg-BG" noProof="1" dirty="0" smtClean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FFDB2D-2BB6-4689-A5D2-DAE003723743}" type="datetime1">
              <a:rPr lang="bg-BG" noProof="1" dirty="0" smtClean="0"/>
              <a:t>4.6.2021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bg-BG" noProof="1" dirty="0" smtClean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 hasCustomPrompt="1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EA1432-F52B-4BEA-A7E3-8E411EDCF41F}" type="datetime1">
              <a:rPr lang="bg-BG" noProof="1" dirty="0" smtClean="0"/>
              <a:t>4.6.2021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bg-BG" noProof="1" dirty="0" smtClean="0"/>
              <a:t>‹#›</a:t>
            </a:fld>
            <a:endParaRPr lang="bg-BG" noProof="1"/>
          </a:p>
        </p:txBody>
      </p:sp>
      <p:grpSp>
        <p:nvGrpSpPr>
          <p:cNvPr id="7" name="Група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Право съединение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аво съединение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60171B-F3D2-486C-B2EC-CF0EA990B3F1}" type="datetime1">
              <a:rPr lang="bg-BG" noProof="1" smtClean="0"/>
              <a:t>4.6.2021 г.</a:t>
            </a:fld>
            <a:endParaRPr lang="bg-BG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bg-BG" noProof="1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0FF54DE5-C571-48E8-A5BC-B369434E2F44}" type="slidenum">
              <a:rPr lang="bg-BG" noProof="1" smtClean="0"/>
              <a:pPr rtl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425322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49CF83A-638B-41DD-8321-EC1BCA90AD90}" type="datetime1">
              <a:rPr lang="bg-BG" noProof="1" smtClean="0"/>
              <a:t>4.6.2021 г.</a:t>
            </a:fld>
            <a:endParaRPr lang="bg-BG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bg-BG" noProof="1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bg-BG" noProof="1" smtClean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313186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C95F-4E04-4BF7-870D-12ED619D6012}" type="datetime1">
              <a:rPr lang="bg-BG" noProof="1" smtClean="0"/>
              <a:t>4.6.2021 г.</a:t>
            </a:fld>
            <a:endParaRPr lang="bg-BG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noProof="1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F54DE5-C571-48E8-A5BC-B369434E2F44}" type="slidenum">
              <a:rPr lang="bg-BG" noProof="1" smtClean="0"/>
              <a:pPr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41572995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7F6B890-8D32-4AE4-9475-2B9E55A94D4D}" type="datetime1">
              <a:rPr lang="bg-BG" noProof="1" smtClean="0"/>
              <a:t>4.6.2021 г.</a:t>
            </a:fld>
            <a:endParaRPr lang="bg-BG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bg-BG" noProof="1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0FF54DE5-C571-48E8-A5BC-B369434E2F44}" type="slidenum">
              <a:rPr lang="bg-BG" noProof="1" smtClean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147307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56F61F-931F-4556-B62F-E2859B2EEC17}" type="datetime1">
              <a:rPr lang="bg-BG" noProof="1" smtClean="0"/>
              <a:t>4.6.2021 г.</a:t>
            </a:fld>
            <a:endParaRPr lang="bg-BG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bg-BG" noProof="1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0FF54DE5-C571-48E8-A5BC-B369434E2F44}" type="slidenum">
              <a:rPr lang="bg-BG" noProof="1" smtClean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181929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A5F3936-B3FB-4C0B-8472-372CE259CC74}" type="datetime1">
              <a:rPr lang="bg-BG" noProof="1" smtClean="0"/>
              <a:t>4.6.2021 г.</a:t>
            </a:fld>
            <a:endParaRPr lang="bg-BG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bg-BG" noProof="1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bg-BG" noProof="1" smtClean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252092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C95F-4E04-4BF7-870D-12ED619D6012}" type="datetime1">
              <a:rPr lang="bg-BG" noProof="1" smtClean="0"/>
              <a:t>4.6.2021 г.</a:t>
            </a:fld>
            <a:endParaRPr lang="bg-BG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noProof="1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bg-BG" noProof="1" smtClean="0"/>
              <a:pPr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380761451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9CF83A-638B-41DD-8321-EC1BCA90AD90}" type="datetime1">
              <a:rPr lang="bg-BG" noProof="1" dirty="0" smtClean="0"/>
              <a:t>4.6.2021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bg-BG" noProof="1" dirty="0" smtClean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564F43-D8AC-448D-930D-6427EF6BDD46}" type="datetime1">
              <a:rPr lang="bg-BG" noProof="1" smtClean="0"/>
              <a:t>4.6.2021 г.</a:t>
            </a:fld>
            <a:endParaRPr lang="bg-BG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bg-BG" noProof="1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bg-BG" noProof="1" smtClean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320202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FAB21D-C28C-4429-9AD0-A7B146050E10}" type="datetime1">
              <a:rPr lang="bg-BG" noProof="1" smtClean="0"/>
              <a:t>4.6.2021 г.</a:t>
            </a:fld>
            <a:endParaRPr lang="bg-BG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bg-BG" noProof="1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0FF54DE5-C571-48E8-A5BC-B369434E2F44}" type="slidenum">
              <a:rPr lang="bg-BG" noProof="1" smtClean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123844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C95F-4E04-4BF7-870D-12ED619D6012}" type="datetime1">
              <a:rPr lang="bg-BG" noProof="1" smtClean="0"/>
              <a:t>4.6.2021 г.</a:t>
            </a:fld>
            <a:endParaRPr lang="bg-BG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noProof="1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F54DE5-C571-48E8-A5BC-B369434E2F44}" type="slidenum">
              <a:rPr lang="bg-BG" noProof="1" smtClean="0"/>
              <a:pPr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242439093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C95F-4E04-4BF7-870D-12ED619D6012}" type="datetime1">
              <a:rPr lang="bg-BG" noProof="1" smtClean="0"/>
              <a:t>4.6.2021 г.</a:t>
            </a:fld>
            <a:endParaRPr lang="bg-BG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noProof="1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F54DE5-C571-48E8-A5BC-B369434E2F44}" type="slidenum">
              <a:rPr lang="bg-BG" noProof="1" smtClean="0"/>
              <a:pPr/>
              <a:t>‹#›</a:t>
            </a:fld>
            <a:endParaRPr lang="bg-BG" noProof="1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550468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C95F-4E04-4BF7-870D-12ED619D6012}" type="datetime1">
              <a:rPr lang="bg-BG" noProof="1" smtClean="0"/>
              <a:t>4.6.2021 г.</a:t>
            </a:fld>
            <a:endParaRPr lang="bg-BG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noProof="1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F54DE5-C571-48E8-A5BC-B369434E2F44}" type="slidenum">
              <a:rPr lang="bg-BG" noProof="1" smtClean="0"/>
              <a:pPr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1591417596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C95F-4E04-4BF7-870D-12ED619D6012}" type="datetime1">
              <a:rPr lang="bg-BG" noProof="1" smtClean="0"/>
              <a:t>4.6.2021 г.</a:t>
            </a:fld>
            <a:endParaRPr lang="bg-BG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noProof="1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F54DE5-C571-48E8-A5BC-B369434E2F44}" type="slidenum">
              <a:rPr lang="bg-BG" noProof="1" smtClean="0"/>
              <a:pPr/>
              <a:t>‹#›</a:t>
            </a:fld>
            <a:endParaRPr lang="bg-BG" noProof="1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482874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C95F-4E04-4BF7-870D-12ED619D6012}" type="datetime1">
              <a:rPr lang="bg-BG" noProof="1" smtClean="0"/>
              <a:t>4.6.2021 г.</a:t>
            </a:fld>
            <a:endParaRPr lang="bg-BG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noProof="1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F54DE5-C571-48E8-A5BC-B369434E2F44}" type="slidenum">
              <a:rPr lang="bg-BG" noProof="1" smtClean="0"/>
              <a:pPr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166521215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FFDB2D-2BB6-4689-A5D2-DAE003723743}" type="datetime1">
              <a:rPr lang="bg-BG" noProof="1" smtClean="0"/>
              <a:t>4.6.2021 г.</a:t>
            </a:fld>
            <a:endParaRPr lang="bg-BG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bg-BG" noProof="1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bg-BG" noProof="1" smtClean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48577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EA1432-F52B-4BEA-A7E3-8E411EDCF41F}" type="datetime1">
              <a:rPr lang="bg-BG" noProof="1" smtClean="0"/>
              <a:t>4.6.2021 г.</a:t>
            </a:fld>
            <a:endParaRPr lang="bg-BG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bg-BG" noProof="1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bg-BG" noProof="1" smtClean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10750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ен слайд с картин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 hasCustomPrompt="1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1"/>
              <a:t>Щракнете, за да редактирате стила на подзаглавието в образеца</a:t>
            </a:r>
          </a:p>
        </p:txBody>
      </p:sp>
      <p:sp>
        <p:nvSpPr>
          <p:cNvPr id="11" name="Контейнер за картина 10" descr="Празен контейнер за добавяне на изображение. Щракнете върху контейнера и изберете изображението, което искате да добавите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bg-BG" noProof="1"/>
              <a:t>Щракнете върху иконата, за да добавите картина</a:t>
            </a:r>
          </a:p>
        </p:txBody>
      </p:sp>
      <p:sp>
        <p:nvSpPr>
          <p:cNvPr id="8" name="Правоъгълник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>
              <a:latin typeface="Arial" panose="020B0604020202020204" pitchFamily="34" charset="0"/>
            </a:endParaRPr>
          </a:p>
        </p:txBody>
      </p:sp>
      <p:grpSp>
        <p:nvGrpSpPr>
          <p:cNvPr id="14" name="Група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Право съединение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аво съединение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Картина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Група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Право съединение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аво съединение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Правоъгълник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а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Група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Право съединение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аво съединение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Правоъгълник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noProof="1">
                <a:latin typeface="Arial" panose="020B0604020202020204" pitchFamily="34" charset="0"/>
              </a:endParaRPr>
            </a:p>
          </p:txBody>
        </p:sp>
        <p:grpSp>
          <p:nvGrpSpPr>
            <p:cNvPr id="11" name="Група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Право съединение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аво съединение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Картина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B7D479-BEFC-4C9B-A2AE-31BD87015DDB}" type="datetime1">
              <a:rPr lang="bg-BG" noProof="1" dirty="0" smtClean="0"/>
              <a:t>4.6.2021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bg-BG" noProof="1" dirty="0" smtClean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F6B890-8D32-4AE4-9475-2B9E55A94D4D}" type="datetime1">
              <a:rPr lang="bg-BG" noProof="1" dirty="0" smtClean="0"/>
              <a:t>4.6.2021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bg-BG" noProof="1" dirty="0" smtClean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6" name="Контейнер на съдържание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56F61F-931F-4556-B62F-E2859B2EEC17}" type="datetime1">
              <a:rPr lang="bg-BG" noProof="1" dirty="0" smtClean="0"/>
              <a:t>4.6.2021 г.</a:t>
            </a:fld>
            <a:endParaRPr lang="bg-BG" noProof="1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bg-BG" noProof="1" dirty="0" smtClean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5F3936-B3FB-4C0B-8472-372CE259CC74}" type="datetime1">
              <a:rPr lang="bg-BG" noProof="1" dirty="0" smtClean="0"/>
              <a:t>4.6.2021 г.</a:t>
            </a:fld>
            <a:endParaRPr lang="bg-BG" noProof="1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bg-BG" noProof="1" dirty="0" smtClean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E25378-2336-4913-A138-541148FC64D5}" type="datetime1">
              <a:rPr lang="bg-BG" noProof="1" dirty="0" smtClean="0"/>
              <a:t>4.6.2021 г.</a:t>
            </a:fld>
            <a:endParaRPr lang="bg-BG" noProof="1"/>
          </a:p>
        </p:txBody>
      </p:sp>
      <p:sp>
        <p:nvSpPr>
          <p:cNvPr id="3" name="Контейнер за долен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bg-BG" noProof="1" dirty="0" smtClean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564F43-D8AC-448D-930D-6427EF6BDD46}" type="datetime1">
              <a:rPr lang="bg-BG" noProof="1" dirty="0" smtClean="0"/>
              <a:t>4.6.2021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bg-BG" noProof="1" dirty="0" smtClean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  <a:p>
            <a:pPr lvl="5" rtl="0"/>
            <a:r>
              <a:rPr lang="bg-BG" noProof="1"/>
              <a:t>Шесто ниво</a:t>
            </a:r>
          </a:p>
          <a:p>
            <a:pPr lvl="6" rtl="0"/>
            <a:r>
              <a:rPr lang="bg-BG" noProof="1"/>
              <a:t>Седмо ниво</a:t>
            </a:r>
          </a:p>
          <a:p>
            <a:pPr lvl="7" rtl="0"/>
            <a:r>
              <a:rPr lang="bg-BG" noProof="1"/>
              <a:t>Осмо ниво</a:t>
            </a:r>
          </a:p>
          <a:p>
            <a:pPr lvl="8" rtl="0"/>
            <a:r>
              <a:rPr lang="bg-BG" noProof="1"/>
              <a:t>Девето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0B7C95F-4E04-4BF7-870D-12ED619D6012}" type="datetime1">
              <a:rPr lang="bg-BG" noProof="1" dirty="0" smtClean="0"/>
              <a:t>4.6.2021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FF54DE5-C571-48E8-A5BC-B369434E2F44}" type="slidenum">
              <a:rPr lang="bg-BG" noProof="1" dirty="0" smtClean="0"/>
              <a:pPr/>
              <a:t>‹#›</a:t>
            </a:fld>
            <a:endParaRPr lang="bg-BG" noProof="1"/>
          </a:p>
        </p:txBody>
      </p:sp>
      <p:grpSp>
        <p:nvGrpSpPr>
          <p:cNvPr id="15" name="Група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Право съединение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аво съединение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7C95F-4E04-4BF7-870D-12ED619D6012}" type="datetime1">
              <a:rPr lang="bg-BG" noProof="1" smtClean="0"/>
              <a:t>4.6.2021 г.</a:t>
            </a:fld>
            <a:endParaRPr lang="bg-BG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F54DE5-C571-48E8-A5BC-B369434E2F44}" type="slidenum">
              <a:rPr lang="bg-BG" noProof="1" smtClean="0"/>
              <a:pPr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314056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ctrTitle"/>
          </p:nvPr>
        </p:nvSpPr>
        <p:spPr>
          <a:xfrm>
            <a:off x="361950" y="2073263"/>
            <a:ext cx="5734050" cy="2219691"/>
          </a:xfrm>
        </p:spPr>
        <p:txBody>
          <a:bodyPr rtlCol="0" anchor="ctr">
            <a:normAutofit/>
          </a:bodyPr>
          <a:lstStyle/>
          <a:p>
            <a:pPr rtl="0"/>
            <a:r>
              <a:rPr lang="en-US" noProof="1"/>
              <a:t>The library app</a:t>
            </a:r>
            <a:br>
              <a:rPr lang="en-US" sz="2000" noProof="1"/>
            </a:br>
            <a:br>
              <a:rPr lang="en-US" noProof="1"/>
            </a:br>
            <a:r>
              <a:rPr lang="bg-BG" sz="2200" noProof="1"/>
              <a:t>библиотечна система</a:t>
            </a:r>
          </a:p>
        </p:txBody>
      </p:sp>
      <p:sp>
        <p:nvSpPr>
          <p:cNvPr id="7" name="Подзаглавие 6"/>
          <p:cNvSpPr>
            <a:spLocks noGrp="1"/>
          </p:cNvSpPr>
          <p:nvPr>
            <p:ph type="subTitle" idx="1"/>
          </p:nvPr>
        </p:nvSpPr>
        <p:spPr>
          <a:xfrm>
            <a:off x="361950" y="4292954"/>
            <a:ext cx="5734050" cy="955565"/>
          </a:xfrm>
        </p:spPr>
        <p:txBody>
          <a:bodyPr rtlCol="0">
            <a:normAutofit/>
          </a:bodyPr>
          <a:lstStyle/>
          <a:p>
            <a:r>
              <a:rPr lang="bg-B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Изготвили:</a:t>
            </a:r>
          </a:p>
          <a:p>
            <a:r>
              <a:rPr lang="bg-B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Радослав Колев Ф.Н. - 18621786</a:t>
            </a:r>
          </a:p>
          <a:p>
            <a:r>
              <a:rPr lang="bg-B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Николай Николаев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Ф.Н. - 18621695</a:t>
            </a:r>
          </a:p>
        </p:txBody>
      </p:sp>
      <p:pic>
        <p:nvPicPr>
          <p:cNvPr id="4" name="Контейнер за картина 3" descr="Отворена книга на маса, на заден фон рафтове с книги, които не са на фокус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>
          <a:xfrm>
            <a:off x="6340202" y="1324698"/>
            <a:ext cx="5210937" cy="4208604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A93D849-BED8-42A1-ADCF-3B10A88F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5" y="509483"/>
            <a:ext cx="4494212" cy="899890"/>
          </a:xfrm>
        </p:spPr>
        <p:txBody>
          <a:bodyPr>
            <a:normAutofit/>
          </a:bodyPr>
          <a:lstStyle/>
          <a:p>
            <a:pPr algn="ctr"/>
            <a:r>
              <a:rPr lang="bg-BG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Краен продукт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B1754A-6516-4F84-8CCE-16D700A48B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31" y="1409373"/>
            <a:ext cx="4423561" cy="27742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3DFF03F-A388-4FEB-AD09-C7E3E554E103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869" y="773723"/>
            <a:ext cx="4423561" cy="27742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C48E8775-E808-4FD2-BE19-000F6397E71B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04309"/>
            <a:ext cx="4423561" cy="27583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9472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78DC34F-851B-44F2-A98E-41A58BDEA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899886"/>
            <a:ext cx="8911687" cy="868628"/>
          </a:xfrm>
        </p:spPr>
        <p:txBody>
          <a:bodyPr>
            <a:normAutofit/>
          </a:bodyPr>
          <a:lstStyle/>
          <a:p>
            <a:r>
              <a:rPr lang="bg-BG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Възможности за бъдеща реализация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0F75801-A708-4002-809B-6B125BB29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80492"/>
            <a:ext cx="8915400" cy="3777622"/>
          </a:xfrm>
        </p:spPr>
        <p:txBody>
          <a:bodyPr/>
          <a:lstStyle/>
          <a:p>
            <a:r>
              <a:rPr lang="bg-BG" dirty="0"/>
              <a:t>Разработване на </a:t>
            </a:r>
            <a:r>
              <a:rPr lang="en-US" dirty="0"/>
              <a:t>web </a:t>
            </a:r>
            <a:r>
              <a:rPr lang="bg-BG" dirty="0"/>
              <a:t>и мобилна версия;</a:t>
            </a:r>
          </a:p>
          <a:p>
            <a:r>
              <a:rPr lang="bg-BG" dirty="0"/>
              <a:t>Възможност за закриване на акаунт от читател;</a:t>
            </a:r>
          </a:p>
          <a:p>
            <a:r>
              <a:rPr lang="bg-BG" dirty="0"/>
              <a:t>Смяна на хранилището към </a:t>
            </a:r>
            <a:r>
              <a:rPr lang="en-US" dirty="0"/>
              <a:t>MySQL</a:t>
            </a:r>
            <a:r>
              <a:rPr lang="bg-BG" dirty="0"/>
              <a:t> или </a:t>
            </a:r>
            <a:r>
              <a:rPr lang="en-US" dirty="0"/>
              <a:t>Oracle;</a:t>
            </a:r>
          </a:p>
          <a:p>
            <a:r>
              <a:rPr lang="bg-BG" dirty="0"/>
              <a:t>Подобряване на потребителския интерфейс;</a:t>
            </a:r>
          </a:p>
          <a:p>
            <a:r>
              <a:rPr lang="bg-BG" dirty="0"/>
              <a:t>Онлайн разглеждане на съдържанието на дадена книга.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805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120530" y="2331173"/>
            <a:ext cx="10096500" cy="955566"/>
          </a:xfrm>
        </p:spPr>
        <p:txBody>
          <a:bodyPr rtlCol="0">
            <a:normAutofit/>
          </a:bodyPr>
          <a:lstStyle/>
          <a:p>
            <a:pPr algn="ctr" rtl="0"/>
            <a:r>
              <a:rPr lang="bg-BG" sz="4000" noProof="1"/>
              <a:t>Благодарим за вниманието!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72ABA8D-8342-4544-AEA3-11958EA1B7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769" y="3429000"/>
            <a:ext cx="2437462" cy="307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C19383-5D34-4645-989D-8BF169B5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293" y="663187"/>
            <a:ext cx="6979504" cy="751398"/>
          </a:xfrm>
        </p:spPr>
        <p:txBody>
          <a:bodyPr>
            <a:normAutofit/>
          </a:bodyPr>
          <a:lstStyle/>
          <a:p>
            <a:pPr algn="ctr"/>
            <a:r>
              <a:rPr lang="bg-BG" sz="4000" dirty="0"/>
              <a:t>ИДЕЯ НА ПРОЕКТА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95719B8-9303-4629-9E93-99910765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 система на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библиотека;</a:t>
            </a:r>
          </a:p>
          <a:p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Създаване и управление на акаунт от читател;</a:t>
            </a:r>
          </a:p>
          <a:p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По-лесно избиране на дадена книга;</a:t>
            </a:r>
          </a:p>
          <a:p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По-лесно търсене на определена книга по даден критерий;</a:t>
            </a:r>
          </a:p>
          <a:p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По-лесно менажиране на акаунтите и информацията от администратора;</a:t>
            </a:r>
          </a:p>
          <a:p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Извежда необходимите справки на екран и печат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087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лавие 12"/>
          <p:cNvSpPr>
            <a:spLocks noGrp="1"/>
          </p:cNvSpPr>
          <p:nvPr>
            <p:ph type="title"/>
          </p:nvPr>
        </p:nvSpPr>
        <p:spPr>
          <a:xfrm>
            <a:off x="4509477" y="582365"/>
            <a:ext cx="4095626" cy="743582"/>
          </a:xfrm>
        </p:spPr>
        <p:txBody>
          <a:bodyPr rtlCol="0">
            <a:normAutofit/>
          </a:bodyPr>
          <a:lstStyle/>
          <a:p>
            <a:pPr algn="ctr" rtl="0"/>
            <a:r>
              <a:rPr lang="bg-BG" sz="4000" dirty="0"/>
              <a:t>ЕКИП И РОЛИ</a:t>
            </a:r>
          </a:p>
        </p:txBody>
      </p:sp>
      <p:sp>
        <p:nvSpPr>
          <p:cNvPr id="2" name="Контейнер за съдържание 1">
            <a:extLst>
              <a:ext uri="{FF2B5EF4-FFF2-40B4-BE49-F238E27FC236}">
                <a16:creationId xmlns:a16="http://schemas.microsoft.com/office/drawing/2014/main" id="{38FE1E36-26EC-40D4-958C-3092041F30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Радослав Колев</a:t>
            </a: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Ръководител на проекта и тестер</a:t>
            </a: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Задачи: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Проектиране на база данни;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Изготвяне на потребителски интерфейс;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Проектиране на бизнес логика;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Реализиране на бизнес логика за администратор.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3E2B327-1236-40FD-AB36-2B800EDA31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Николай Николаев</a:t>
            </a: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Архитект и софтуерен разработчик</a:t>
            </a: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Задачи: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Проектиране на приложението;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Изготвяне на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Реализиране на бизнес логика за читател;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Изготвяне на документация и ръководство за потребителя.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8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8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8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8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8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8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8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8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8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8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8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8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8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DDA02B-2C00-45E2-9D98-F35C40E3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4524" y="709315"/>
            <a:ext cx="8394089" cy="673244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000" dirty="0"/>
              <a:t>Изработка на софтуерния продукт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6CD6EDD-51AC-466D-894D-9A9B695B3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868246"/>
          </a:xfrm>
        </p:spPr>
        <p:txBody>
          <a:bodyPr/>
          <a:lstStyle/>
          <a:p>
            <a:pPr marL="0" indent="0">
              <a:buNone/>
            </a:pPr>
            <a:endParaRPr lang="bg-B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 език за програмиране: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endParaRPr lang="bg-B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за разработка: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(IDE) Microsoft Visual Studio</a:t>
            </a:r>
            <a:endParaRPr lang="bg-B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на проекта: чрез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</a:p>
          <a:p>
            <a:endParaRPr lang="bg-BG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9F9C483-9977-466B-89F4-803C7910CF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065" y="2213079"/>
            <a:ext cx="994119" cy="954354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0F70BD33-AA12-48A7-9DFB-CBA564E0B3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901" y="3003309"/>
            <a:ext cx="862980" cy="862980"/>
          </a:xfrm>
          <a:prstGeom prst="rect">
            <a:avLst/>
          </a:prstGeom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C593A28D-4D3C-4B68-B086-5CA90C3758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065" y="3866289"/>
            <a:ext cx="847745" cy="84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6612C7C-29C6-4561-978D-EEDD44141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4" y="559736"/>
            <a:ext cx="6268304" cy="790475"/>
          </a:xfrm>
        </p:spPr>
        <p:txBody>
          <a:bodyPr>
            <a:normAutofit/>
          </a:bodyPr>
          <a:lstStyle/>
          <a:p>
            <a:pPr algn="ctr"/>
            <a:r>
              <a:rPr lang="bg-BG" sz="4000" dirty="0"/>
              <a:t>Анализ на изисквания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D3D69A3B-CF00-4B61-ADD3-2D2D1081A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792653"/>
            <a:ext cx="3890772" cy="454635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Функционални изисквания</a:t>
            </a: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EC2ADAF7-AB5D-45D7-ADEB-8AE4AB759C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Приложението позволява на даден читател да се регистрира в системата и да управлява своя акаунт.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Системата позволява проверка за наличието на дадена книга в библиотеката, заемането или връщането на такава.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Системата позволява на администратора да следи по-лесно читателските акаунти и книги и при необходимост да добавя или изтрива данни.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Приложението съхранява данни за акаунти, книги, жанрове и заети книги от читатели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5F0FD8D9-001B-47B3-8ECC-C60602B48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6957" y="1792653"/>
            <a:ext cx="4153477" cy="454635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Нефункционални изисквания</a:t>
            </a:r>
          </a:p>
        </p:txBody>
      </p:sp>
      <p:sp>
        <p:nvSpPr>
          <p:cNvPr id="7" name="Контейнер за съдържание 6">
            <a:extLst>
              <a:ext uri="{FF2B5EF4-FFF2-40B4-BE49-F238E27FC236}">
                <a16:creationId xmlns:a16="http://schemas.microsoft.com/office/drawing/2014/main" id="{D3732A56-34C8-4D04-974B-81D537777AF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bg-B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Използва се унифицирана форма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bg-B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логване и регистрация в системата от всички потребители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достъпът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до </a:t>
            </a:r>
            <a:r>
              <a:rPr lang="bg-B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системата се осъществява след въведено потребителско име и парола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bg-BG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 всяка от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таблиците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БД се използва унифицирана форма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реализиране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стандартните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операции</a:t>
            </a:r>
            <a:r>
              <a:rPr lang="bg-B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въвеждане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корекция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изтриване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търсене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данни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bg-BG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Генериране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необходимите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справки: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както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екран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така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и на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печат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bg-BG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9088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9742C04-7D26-4FEA-BBE2-BDF34520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2" y="651465"/>
            <a:ext cx="8911687" cy="868628"/>
          </a:xfrm>
        </p:spPr>
        <p:txBody>
          <a:bodyPr>
            <a:normAutofit/>
          </a:bodyPr>
          <a:lstStyle/>
          <a:p>
            <a:pPr algn="ctr"/>
            <a:r>
              <a:rPr lang="bg-BG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Проектиране на системата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B350D40-61D1-4E14-9AFF-D5F8554FD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2769" y="1617785"/>
            <a:ext cx="4480307" cy="4293437"/>
          </a:xfrm>
        </p:spPr>
        <p:txBody>
          <a:bodyPr/>
          <a:lstStyle/>
          <a:p>
            <a:r>
              <a:rPr lang="en-US" dirty="0"/>
              <a:t>Use Case </a:t>
            </a:r>
            <a:r>
              <a:rPr lang="bg-BG" dirty="0"/>
              <a:t>диаграма за администратор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B2B46A82-D4CD-45AB-8900-360813C63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87035" y="1617785"/>
            <a:ext cx="4313864" cy="3777622"/>
          </a:xfrm>
        </p:spPr>
        <p:txBody>
          <a:bodyPr/>
          <a:lstStyle/>
          <a:p>
            <a:r>
              <a:rPr lang="en-US" dirty="0"/>
              <a:t>Use Case </a:t>
            </a:r>
            <a:r>
              <a:rPr lang="bg-BG" dirty="0"/>
              <a:t>диаграма за читател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ACFF078-B976-4466-8A23-77F8B2D7CF2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70" y="2211648"/>
            <a:ext cx="4071816" cy="3126260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24D15BB8-031C-47AC-83E2-896830D2A8F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793" y="2141972"/>
            <a:ext cx="4313864" cy="326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9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6E0927F-A3E9-4668-8F37-243A123F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386" y="772603"/>
            <a:ext cx="8911687" cy="852998"/>
          </a:xfrm>
        </p:spPr>
        <p:txBody>
          <a:bodyPr>
            <a:normAutofit/>
          </a:bodyPr>
          <a:lstStyle/>
          <a:p>
            <a:pPr algn="ctr"/>
            <a:r>
              <a:rPr lang="bg-BG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Проектиране на системата</a:t>
            </a:r>
            <a:endParaRPr lang="bg-BG" sz="40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836D04F-B4A6-434E-A863-F9AEBCAAF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2924" y="1789723"/>
            <a:ext cx="4313864" cy="4295674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bg-BG" dirty="0"/>
              <a:t>диаграма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9AFDCA3A-0B7F-4D24-A6EF-6E181F404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1789723"/>
            <a:ext cx="4313864" cy="4040554"/>
          </a:xfrm>
        </p:spPr>
        <p:txBody>
          <a:bodyPr/>
          <a:lstStyle/>
          <a:p>
            <a:r>
              <a:rPr lang="en-US" dirty="0"/>
              <a:t>Sequence </a:t>
            </a:r>
            <a:r>
              <a:rPr lang="bg-BG" dirty="0"/>
              <a:t>диаграма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1F45CA6-3293-4E76-9C30-8CDC46E842C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90" y="2374858"/>
            <a:ext cx="5104098" cy="3304361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EE197E8-FB7D-4745-905B-D843D1DFC0FF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7027" y="2374858"/>
            <a:ext cx="4519742" cy="33043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319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D9B598-7727-4B8C-8E09-061E02CBB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433" y="803864"/>
            <a:ext cx="8911687" cy="751398"/>
          </a:xfrm>
        </p:spPr>
        <p:txBody>
          <a:bodyPr>
            <a:normAutofit/>
          </a:bodyPr>
          <a:lstStyle/>
          <a:p>
            <a:pPr algn="ctr"/>
            <a:r>
              <a:rPr lang="bg-BG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Проектиране на системата</a:t>
            </a:r>
            <a:endParaRPr lang="bg-BG" sz="40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FAC5B39-88D5-4593-8E5A-C7F4663F0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1727200"/>
            <a:ext cx="4313864" cy="4095262"/>
          </a:xfrm>
        </p:spPr>
        <p:txBody>
          <a:bodyPr/>
          <a:lstStyle/>
          <a:p>
            <a:r>
              <a:rPr lang="en-US" dirty="0"/>
              <a:t>ERD </a:t>
            </a:r>
            <a:r>
              <a:rPr lang="bg-BG" dirty="0"/>
              <a:t>диаграма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70F8DB7F-94BC-43A0-A172-9A7A76C07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87035" y="1727199"/>
            <a:ext cx="4313864" cy="4095261"/>
          </a:xfrm>
        </p:spPr>
        <p:txBody>
          <a:bodyPr/>
          <a:lstStyle/>
          <a:p>
            <a:r>
              <a:rPr lang="bg-BG" dirty="0"/>
              <a:t>Реализиране на БД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F045743-D9F1-49EF-9E1D-4BF1A77B05D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40" y="2352429"/>
            <a:ext cx="4381037" cy="3141786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5E2FE2F-A33E-42FA-A0C5-E02C63CF76F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976" y="2352429"/>
            <a:ext cx="4775623" cy="314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7DF44C-8C0A-4403-8BA6-E5DF132A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78817"/>
            <a:ext cx="8911687" cy="829552"/>
          </a:xfrm>
        </p:spPr>
        <p:txBody>
          <a:bodyPr>
            <a:normAutofit/>
          </a:bodyPr>
          <a:lstStyle/>
          <a:p>
            <a:pPr algn="ctr"/>
            <a:r>
              <a:rPr lang="bg-BG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Разработване на приложението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2B7940-03F0-405A-9F08-2AC52F7CE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4843" y="1774092"/>
            <a:ext cx="8915400" cy="377762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Създаване на базата от данни;</a:t>
            </a:r>
          </a:p>
          <a:p>
            <a:pPr>
              <a:buFont typeface="+mj-lt"/>
              <a:buAutoNum type="arabicPeriod"/>
            </a:pP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Записване на информация в БД;</a:t>
            </a:r>
          </a:p>
          <a:p>
            <a:pPr>
              <a:buFont typeface="+mj-lt"/>
              <a:buAutoNum type="arabicPeriod"/>
            </a:pP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Реализиране на потребителски интерфейс;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Реализиране на бизнес логика;</a:t>
            </a:r>
          </a:p>
          <a:p>
            <a:pPr>
              <a:buFont typeface="+mj-lt"/>
              <a:buAutoNum type="arabicPeriod"/>
            </a:pP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Цялостно тестване на приложението;</a:t>
            </a:r>
          </a:p>
          <a:p>
            <a:pPr>
              <a:buFont typeface="+mj-lt"/>
              <a:buAutoNum type="arabicPeriod"/>
            </a:pP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Изготвяне на документация и ръководство за крайния потребител.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2566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Академична литература 16 x 9">
  <a:themeElements>
    <a:clrScheme name="Харти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0979_TF03431380_Win32" id="{6EEA96F3-08C7-4435-8175-822B95C4E997}" vid="{7D5D2471-B2B2-4D3F-AE51-85A4ED33BAD5}"/>
    </a:ext>
  </a:extLst>
</a:theme>
</file>

<file path=ppt/theme/theme2.xml><?xml version="1.0" encoding="utf-8"?>
<a:theme xmlns:a="http://schemas.openxmlformats.org/drawingml/2006/main" name="Загатване">
  <a:themeElements>
    <a:clrScheme name="Харти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Загатване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Загатване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Тема на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на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tf03431380_win32</Template>
  <TotalTime>1693</TotalTime>
  <Words>458</Words>
  <Application>Microsoft Office PowerPoint</Application>
  <PresentationFormat>Широк екран</PresentationFormat>
  <Paragraphs>73</Paragraphs>
  <Slides>12</Slides>
  <Notes>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9" baseType="lpstr">
      <vt:lpstr>Arial</vt:lpstr>
      <vt:lpstr>Century Gothic</vt:lpstr>
      <vt:lpstr>Times New Roman</vt:lpstr>
      <vt:lpstr>Wingdings</vt:lpstr>
      <vt:lpstr>Wingdings 3</vt:lpstr>
      <vt:lpstr>Академична литература 16 x 9</vt:lpstr>
      <vt:lpstr>Загатване</vt:lpstr>
      <vt:lpstr>The library app  библиотечна система</vt:lpstr>
      <vt:lpstr>ИДЕЯ НА ПРОЕКТА</vt:lpstr>
      <vt:lpstr>ЕКИП И РОЛИ</vt:lpstr>
      <vt:lpstr>Изработка на софтуерния продукт</vt:lpstr>
      <vt:lpstr>Анализ на изисквания</vt:lpstr>
      <vt:lpstr>Проектиране на системата</vt:lpstr>
      <vt:lpstr>Проектиране на системата</vt:lpstr>
      <vt:lpstr>Проектиране на системата</vt:lpstr>
      <vt:lpstr>Разработване на приложението</vt:lpstr>
      <vt:lpstr>Краен продукт</vt:lpstr>
      <vt:lpstr>Възможности за бъдеща реализация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library app  библиотечна система</dc:title>
  <dc:creator>РАДОСЛАВ ПАВЛИНОВ КОЛЕВ СИТ 5</dc:creator>
  <cp:lastModifiedBy>РАДОСЛАВ ПАВЛИНОВ КОЛЕВ СИТ 5</cp:lastModifiedBy>
  <cp:revision>16</cp:revision>
  <dcterms:created xsi:type="dcterms:W3CDTF">2021-06-04T09:32:25Z</dcterms:created>
  <dcterms:modified xsi:type="dcterms:W3CDTF">2021-06-05T13:46:00Z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