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0"/>
  </p:notesMasterIdLst>
  <p:handoutMasterIdLst>
    <p:handoutMasterId r:id="rId11"/>
  </p:handoutMasterIdLst>
  <p:sldIdLst>
    <p:sldId id="267" r:id="rId2"/>
    <p:sldId id="258" r:id="rId3"/>
    <p:sldId id="260" r:id="rId4"/>
    <p:sldId id="264" r:id="rId5"/>
    <p:sldId id="268" r:id="rId6"/>
    <p:sldId id="269" r:id="rId7"/>
    <p:sldId id="266" r:id="rId8"/>
    <p:sldId id="263" r:id="rId9"/>
  </p:sldIdLst>
  <p:sldSz cx="9144000" cy="6858000" type="screen4x3"/>
  <p:notesSz cx="6881813" cy="9296400"/>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extLst>
    <p:ext uri="{521415D9-36F7-43E2-AB2F-B90AF26B5E84}">
      <p14:sectionLst xmlns:p14="http://schemas.microsoft.com/office/powerpoint/2010/main">
        <p14:section name="Default Section" id="{95219919-D683-4D91-800B-6085A97FD5E6}">
          <p14:sldIdLst>
            <p14:sldId id="267"/>
            <p14:sldId id="258"/>
            <p14:sldId id="260"/>
            <p14:sldId id="264"/>
            <p14:sldId id="268"/>
            <p14:sldId id="269"/>
            <p14:sldId id="266"/>
            <p14:sldId id="26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eorge Georgiev" initials="GG" lastIdx="1" clrIdx="0"/>
  <p:cmAuthor id="1" name="Todor Stoyanov" initials="TS"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CC00"/>
    <a:srgbClr val="9ED000"/>
    <a:srgbClr val="F4FCD8"/>
    <a:srgbClr val="FFFFFF"/>
    <a:srgbClr val="E8FFC8"/>
    <a:srgbClr val="FAF7C8"/>
    <a:srgbClr val="FAF8C8"/>
    <a:srgbClr val="F5FFC2"/>
    <a:srgbClr val="EBFFD2"/>
    <a:srgbClr val="EBFF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70" autoAdjust="0"/>
    <p:restoredTop sz="94451" autoAdjust="0"/>
  </p:normalViewPr>
  <p:slideViewPr>
    <p:cSldViewPr>
      <p:cViewPr varScale="1">
        <p:scale>
          <a:sx n="75" d="100"/>
          <a:sy n="75" d="100"/>
        </p:scale>
        <p:origin x="762" y="54"/>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2544"/>
    </p:cViewPr>
  </p:sorterViewPr>
  <p:notesViewPr>
    <p:cSldViewPr>
      <p:cViewPr varScale="1">
        <p:scale>
          <a:sx n="84" d="100"/>
          <a:sy n="84" d="100"/>
        </p:scale>
        <p:origin x="-3162" y="-78"/>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6/14/2014</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extLst>
      <p:ext uri="{BB962C8B-B14F-4D97-AF65-F5344CB8AC3E}">
        <p14:creationId xmlns:p14="http://schemas.microsoft.com/office/powerpoint/2010/main" val="12132406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6/14/2014</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extLst>
      <p:ext uri="{BB962C8B-B14F-4D97-AF65-F5344CB8AC3E}">
        <p14:creationId xmlns:p14="http://schemas.microsoft.com/office/powerpoint/2010/main" val="39852019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1</a:t>
            </a:fld>
            <a:endParaRPr lang="en-US" dirty="0"/>
          </a:p>
        </p:txBody>
      </p:sp>
    </p:spTree>
    <p:extLst>
      <p:ext uri="{BB962C8B-B14F-4D97-AF65-F5344CB8AC3E}">
        <p14:creationId xmlns:p14="http://schemas.microsoft.com/office/powerpoint/2010/main" val="3098440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mvccourse.telerik.com/" TargetMode="External"/><Relationship Id="rId13" Type="http://schemas.openxmlformats.org/officeDocument/2006/relationships/hyperlink" Target="http://algoacademy.telerik.com/" TargetMode="External"/><Relationship Id="rId18" Type="http://schemas.openxmlformats.org/officeDocument/2006/relationships/hyperlink" Target="http://www.minkov.it/" TargetMode="External"/><Relationship Id="rId3" Type="http://schemas.openxmlformats.org/officeDocument/2006/relationships/hyperlink" Target="http://kursove-uroci-knigi-obuchenie-programirane-web-design-csharp.info/" TargetMode="External"/><Relationship Id="rId7" Type="http://schemas.openxmlformats.org/officeDocument/2006/relationships/hyperlink" Target="http://schoolacademy.telerik.com/" TargetMode="External"/><Relationship Id="rId12" Type="http://schemas.openxmlformats.org/officeDocument/2006/relationships/hyperlink" Target="http://codecourse.telerik.com/" TargetMode="External"/><Relationship Id="rId17" Type="http://schemas.openxmlformats.org/officeDocument/2006/relationships/hyperlink" Target="http://www.introprogramming.info/" TargetMode="External"/><Relationship Id="rId2" Type="http://schemas.openxmlformats.org/officeDocument/2006/relationships/hyperlink" Target="http://forums.academy.telerik.com/" TargetMode="External"/><Relationship Id="rId16" Type="http://schemas.openxmlformats.org/officeDocument/2006/relationships/hyperlink" Target="http://mobiledevcourse.telerik.com/" TargetMode="External"/><Relationship Id="rId20" Type="http://schemas.openxmlformats.org/officeDocument/2006/relationships/hyperlink" Target="http://csharpfundamentals.telerik.com/" TargetMode="External"/><Relationship Id="rId1" Type="http://schemas.openxmlformats.org/officeDocument/2006/relationships/slideMaster" Target="../slideMasters/slideMaster1.xml"/><Relationship Id="rId6" Type="http://schemas.openxmlformats.org/officeDocument/2006/relationships/hyperlink" Target="http://html5course.telerik.com/" TargetMode="External"/><Relationship Id="rId11" Type="http://schemas.openxmlformats.org/officeDocument/2006/relationships/hyperlink" Target="http://www.nakov.com/" TargetMode="External"/><Relationship Id="rId5" Type="http://schemas.openxmlformats.org/officeDocument/2006/relationships/hyperlink" Target="http://seocourse.telerik.com/" TargetMode="External"/><Relationship Id="rId15" Type="http://schemas.openxmlformats.org/officeDocument/2006/relationships/hyperlink" Target="http://academy.telerik.com/" TargetMode="External"/><Relationship Id="rId10" Type="http://schemas.openxmlformats.org/officeDocument/2006/relationships/hyperlink" Target="http://www.bgcoder.com/" TargetMode="External"/><Relationship Id="rId19" Type="http://schemas.openxmlformats.org/officeDocument/2006/relationships/hyperlink" Target="http://www.nikolay.it/"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14" Type="http://schemas.openxmlformats.org/officeDocument/2006/relationships/hyperlink" Target="http://aspnetcourse.telerik.com/"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44500" y="4572000"/>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833646"/>
            <a:ext cx="3352800" cy="369332"/>
          </a:xfrm>
          <a:prstGeom prst="rect">
            <a:avLst/>
          </a:prstGeom>
          <a:noFill/>
        </p:spPr>
        <p:txBody>
          <a:bodyPr wrap="squar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smtClean="0">
                <a:solidFill>
                  <a:srgbClr val="0EFE58"/>
                </a:solidFill>
                <a:effectLst>
                  <a:outerShdw blurRad="38100" dist="38100" dir="2700000" algn="tl">
                    <a:srgbClr val="000000">
                      <a:alpha val="43137"/>
                    </a:srgbClr>
                  </a:outerShdw>
                </a:effectLst>
              </a:rPr>
              <a:t>Company Name</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138446"/>
            <a:ext cx="3352800"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rPr>
              <a:t>Company Web Site</a:t>
            </a:r>
            <a:endParaRPr lang="en-US" sz="1600" b="1" dirty="0">
              <a:solidFill>
                <a:schemeClr val="tx1">
                  <a:lumMod val="50000"/>
                </a:schemeClr>
              </a:solidFill>
              <a:effectLst>
                <a:outerShdw blurRad="38100" dist="38100" dir="2700000" algn="tl">
                  <a:srgbClr val="000000">
                    <a:alpha val="43137"/>
                  </a:srgbClr>
                </a:outerShdw>
              </a:effectLst>
            </a:endParaRPr>
          </a:p>
        </p:txBody>
      </p:sp>
      <p:sp>
        <p:nvSpPr>
          <p:cNvPr id="8" name="Text Placeholder 13"/>
          <p:cNvSpPr>
            <a:spLocks noGrp="1"/>
          </p:cNvSpPr>
          <p:nvPr>
            <p:ph type="body" sz="quarter" idx="13" hasCustomPrompt="1"/>
          </p:nvPr>
        </p:nvSpPr>
        <p:spPr>
          <a:xfrm>
            <a:off x="457200" y="5029200"/>
            <a:ext cx="3352800" cy="46166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Position</a:t>
            </a:r>
            <a:endParaRPr lang="en-US" dirty="0"/>
          </a:p>
        </p:txBody>
      </p:sp>
      <p:sp>
        <p:nvSpPr>
          <p:cNvPr id="9" name="Text Placeholder 13"/>
          <p:cNvSpPr>
            <a:spLocks noGrp="1"/>
          </p:cNvSpPr>
          <p:nvPr>
            <p:ph type="body" sz="quarter" idx="14" hasCustomPrompt="1"/>
          </p:nvPr>
        </p:nvSpPr>
        <p:spPr>
          <a:xfrm>
            <a:off x="457200" y="5405735"/>
            <a:ext cx="3352800" cy="400110"/>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smtClean="0"/>
              <a:t>Web Site</a:t>
            </a:r>
            <a:endParaRPr lang="en-US" dirty="0"/>
          </a:p>
        </p:txBody>
      </p:sp>
      <p:sp>
        <p:nvSpPr>
          <p:cNvPr id="5" name="Picture Placeholder 4"/>
          <p:cNvSpPr>
            <a:spLocks noGrp="1"/>
          </p:cNvSpPr>
          <p:nvPr>
            <p:ph type="pic" sz="quarter" idx="16" hasCustomPrompt="1"/>
          </p:nvPr>
        </p:nvSpPr>
        <p:spPr>
          <a:xfrm>
            <a:off x="4267200" y="4572000"/>
            <a:ext cx="4419600" cy="1905000"/>
          </a:xfrm>
          <a:prstGeom prst="rect">
            <a:avLst/>
          </a:prstGeom>
        </p:spPr>
        <p:txBody>
          <a:bodyPr/>
          <a:lstStyle>
            <a:lvl1pPr marL="0" indent="0">
              <a:buNone/>
              <a:defRPr/>
            </a:lvl1pPr>
          </a:lstStyle>
          <a:p>
            <a:r>
              <a:rPr lang="en-US" dirty="0" smtClean="0"/>
              <a:t>Insert a Picture Here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914400"/>
            <a:ext cx="8686800" cy="5791200"/>
          </a:xfrm>
          <a:prstGeom prst="rect">
            <a:avLst/>
          </a:prstGeom>
        </p:spPr>
        <p:txBody>
          <a:bodyPr/>
          <a:lstStyle>
            <a:lvl1pPr marL="282575" indent="-282575">
              <a:lnSpc>
                <a:spcPct val="1050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ct val="105000"/>
              </a:lnSpc>
              <a:spcBef>
                <a:spcPts val="600"/>
              </a:spcBef>
              <a:spcAft>
                <a:spcPts val="600"/>
              </a:spcAft>
              <a:buClr>
                <a:srgbClr val="8FD600"/>
              </a:buClr>
              <a:defRPr sz="3000">
                <a:solidFill>
                  <a:schemeClr val="tx1">
                    <a:lumMod val="40000"/>
                    <a:lumOff val="60000"/>
                  </a:schemeClr>
                </a:solidFill>
              </a:defRPr>
            </a:lvl2pPr>
            <a:lvl3pPr>
              <a:lnSpc>
                <a:spcPct val="105000"/>
              </a:lnSpc>
              <a:spcBef>
                <a:spcPts val="600"/>
              </a:spcBef>
              <a:spcAft>
                <a:spcPts val="600"/>
              </a:spcAft>
              <a:buClr>
                <a:srgbClr val="FFAD9F"/>
              </a:buClr>
              <a:defRPr sz="2800">
                <a:solidFill>
                  <a:srgbClr val="F5FFC2"/>
                </a:solidFill>
              </a:defRPr>
            </a:lvl3pPr>
            <a:lvl4pPr>
              <a:lnSpc>
                <a:spcPct val="105000"/>
              </a:lnSpc>
              <a:spcBef>
                <a:spcPts val="600"/>
              </a:spcBef>
              <a:spcAft>
                <a:spcPts val="600"/>
              </a:spcAft>
              <a:buClr>
                <a:srgbClr val="FACF82"/>
              </a:buClr>
              <a:defRPr sz="2600">
                <a:solidFill>
                  <a:schemeClr val="tx1">
                    <a:lumMod val="40000"/>
                    <a:lumOff val="60000"/>
                  </a:schemeClr>
                </a:solidFill>
              </a:defRPr>
            </a:lvl4pPr>
            <a:lvl5pPr>
              <a:lnSpc>
                <a:spcPct val="1050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5" name="Content Placeholder 2"/>
          <p:cNvSpPr>
            <a:spLocks noGrp="1"/>
          </p:cNvSpPr>
          <p:nvPr>
            <p:ph idx="1" hasCustomPrompt="1"/>
          </p:nvPr>
        </p:nvSpPr>
        <p:spPr>
          <a:xfrm>
            <a:off x="228600" y="9906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1" hasCustomPrompt="1"/>
          </p:nvPr>
        </p:nvSpPr>
        <p:spPr>
          <a:xfrm>
            <a:off x="533400" y="1752600"/>
            <a:ext cx="80772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Enter source code here</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7"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extLst>
      <p:ext uri="{BB962C8B-B14F-4D97-AF65-F5344CB8AC3E}">
        <p14:creationId xmlns:p14="http://schemas.microsoft.com/office/powerpoint/2010/main" val="3141685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6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s Slide">
    <p:spTree>
      <p:nvGrpSpPr>
        <p:cNvPr id="1" name=""/>
        <p:cNvGrpSpPr/>
        <p:nvPr/>
      </p:nvGrpSpPr>
      <p:grpSpPr>
        <a:xfrm>
          <a:off x="0" y="0"/>
          <a:ext cx="0" cy="0"/>
          <a:chOff x="0" y="0"/>
          <a:chExt cx="0" cy="0"/>
        </a:xfrm>
      </p:grpSpPr>
      <p:grpSp>
        <p:nvGrpSpPr>
          <p:cNvPr id="30" name="Group 29"/>
          <p:cNvGrpSpPr/>
          <p:nvPr userDrawn="1"/>
        </p:nvGrpSpPr>
        <p:grpSpPr>
          <a:xfrm>
            <a:off x="130434" y="6373882"/>
            <a:ext cx="1816798" cy="331718"/>
            <a:chOff x="1236228" y="1523999"/>
            <a:chExt cx="4351212" cy="3261410"/>
          </a:xfrm>
          <a:noFill/>
        </p:grpSpPr>
        <p:sp>
          <p:nvSpPr>
            <p:cNvPr id="31" name="TextBox 30">
              <a:hlinkClick r:id="rId2" tooltip="Форум за програмиране и уеб дизайн - дискусии, съвети, въпроси и отговори @ Софтуерна академия на Телерик"/>
            </p:cNvPr>
            <p:cNvSpPr txBox="1"/>
            <p:nvPr userDrawn="1"/>
          </p:nvSpPr>
          <p:spPr>
            <a:xfrm flipH="1">
              <a:off x="3394420" y="1733044"/>
              <a:ext cx="1528760"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форум програмиране, форум уеб дизайн</a:t>
              </a:r>
              <a:endParaRPr lang="bg-BG" sz="200" noProof="1">
                <a:ln w="0">
                  <a:noFill/>
                </a:ln>
                <a:solidFill>
                  <a:schemeClr val="bg1"/>
                </a:solidFill>
                <a:effectLst/>
              </a:endParaRPr>
            </a:p>
          </p:txBody>
        </p:sp>
        <p:sp>
          <p:nvSpPr>
            <p:cNvPr id="32" name="TextBox 31">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flipH="1">
              <a:off x="1350512" y="1528531"/>
              <a:ext cx="2008656" cy="1149887"/>
            </a:xfrm>
            <a:prstGeom prst="rect">
              <a:avLst/>
            </a:prstGeom>
            <a:grpFill/>
          </p:spPr>
          <p:txBody>
            <a:bodyPr wrap="none" rtlCol="0">
              <a:spAutoFit/>
            </a:bodyPr>
            <a:lstStyle/>
            <a:p>
              <a:pPr>
                <a:lnSpc>
                  <a:spcPct val="80000"/>
                </a:lnSpc>
              </a:pPr>
              <a:r>
                <a:rPr lang="bg-BG" sz="200" kern="1200" noProof="1" smtClean="0">
                  <a:ln w="0">
                    <a:noFill/>
                  </a:ln>
                  <a:solidFill>
                    <a:schemeClr val="bg1"/>
                  </a:solidFill>
                  <a:effectLst/>
                  <a:latin typeface="Corbel" pitchFamily="34" charset="0"/>
                  <a:ea typeface="+mn-ea"/>
                  <a:cs typeface="+mn-cs"/>
                </a:rPr>
                <a:t>курсове и уроци по програмиране, уеб дизайн – безплатно</a:t>
              </a:r>
              <a:endParaRPr lang="bg-BG" sz="200" kern="1200" noProof="1">
                <a:ln w="0">
                  <a:noFill/>
                </a:ln>
                <a:solidFill>
                  <a:schemeClr val="bg1"/>
                </a:solidFill>
                <a:effectLst/>
                <a:latin typeface="Corbel" pitchFamily="34" charset="0"/>
                <a:ea typeface="+mn-ea"/>
                <a:cs typeface="+mn-cs"/>
              </a:endParaRPr>
            </a:p>
          </p:txBody>
        </p:sp>
        <p:sp>
          <p:nvSpPr>
            <p:cNvPr id="33" name="TextBox 32">
              <a:hlinkClick r:id="rId4" tooltip="Програмиране за деца - безплатно в Телерик кидс академия"/>
            </p:cNvPr>
            <p:cNvSpPr txBox="1"/>
            <p:nvPr userDrawn="1"/>
          </p:nvSpPr>
          <p:spPr>
            <a:xfrm flipH="1">
              <a:off x="1538277" y="2175145"/>
              <a:ext cx="1816697"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програмиране за деца – безплатни курсове и уроци</a:t>
              </a:r>
              <a:endParaRPr lang="bg-BG" sz="200" kern="1200" noProof="1">
                <a:ln w="0">
                  <a:noFill/>
                </a:ln>
                <a:solidFill>
                  <a:schemeClr val="bg1"/>
                </a:solidFill>
                <a:effectLst/>
                <a:latin typeface="Corbel" pitchFamily="34" charset="0"/>
                <a:ea typeface="+mn-ea"/>
                <a:cs typeface="+mn-cs"/>
              </a:endParaRPr>
            </a:p>
          </p:txBody>
        </p:sp>
        <p:sp>
          <p:nvSpPr>
            <p:cNvPr id="34" name="TextBox 33">
              <a:hlinkClick r:id="rId5" tooltip="Безплатен SEO курс - оптимизация за търсачки, уроци по SEO"/>
            </p:cNvPr>
            <p:cNvSpPr txBox="1"/>
            <p:nvPr userDrawn="1"/>
          </p:nvSpPr>
          <p:spPr>
            <a:xfrm flipH="1">
              <a:off x="1660733" y="2421354"/>
              <a:ext cx="1697683" cy="1210412"/>
            </a:xfrm>
            <a:prstGeom prst="rect">
              <a:avLst/>
            </a:prstGeom>
            <a:grpFill/>
          </p:spPr>
          <p:txBody>
            <a:bodyPr wrap="none" rtlCol="0">
              <a:spAutoFit/>
            </a:bodyPr>
            <a:lstStyle>
              <a:defPPr>
                <a:defRPr lang="en-US"/>
              </a:defPPr>
              <a:lvl1pPr lvl="0">
                <a:defRPr sz="1200"/>
              </a:lvl1pPr>
            </a:lstStyle>
            <a:p>
              <a:pPr lvl="0" algn="l"/>
              <a:r>
                <a:rPr lang="bg-BG" sz="200" noProof="1" smtClean="0">
                  <a:ln w="0">
                    <a:noFill/>
                  </a:ln>
                  <a:solidFill>
                    <a:schemeClr val="bg1"/>
                  </a:solidFill>
                  <a:effectLst/>
                </a:rPr>
                <a:t>безплатен SEO курс - оптимизация за търсачки</a:t>
              </a:r>
              <a:endParaRPr lang="bg-BG" sz="200" noProof="1">
                <a:ln w="0">
                  <a:noFill/>
                </a:ln>
                <a:solidFill>
                  <a:schemeClr val="bg1"/>
                </a:solidFill>
                <a:effectLst/>
              </a:endParaRPr>
            </a:p>
          </p:txBody>
        </p:sp>
        <p:sp>
          <p:nvSpPr>
            <p:cNvPr id="35" name="TextBox 34">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flipH="1">
              <a:off x="1448482" y="2878556"/>
              <a:ext cx="190883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уроци по уеб дизайн, HTML, CSS, JavaScript, Photoshop</a:t>
              </a:r>
              <a:endParaRPr lang="bg-BG" sz="200" noProof="1">
                <a:ln w="0">
                  <a:noFill/>
                </a:ln>
                <a:solidFill>
                  <a:schemeClr val="bg1"/>
                </a:solidFill>
                <a:effectLst/>
              </a:endParaRPr>
            </a:p>
          </p:txBody>
        </p:sp>
        <p:sp>
          <p:nvSpPr>
            <p:cNvPr id="36" name="TextBox 35">
              <a:hlinkClick r:id="rId7" tooltip="Училищна софтуерна академия - безплатни уроци по програмиране и уеб дизайн"/>
            </p:cNvPr>
            <p:cNvSpPr txBox="1"/>
            <p:nvPr userDrawn="1"/>
          </p:nvSpPr>
          <p:spPr>
            <a:xfrm flipH="1">
              <a:off x="1636239" y="1946534"/>
              <a:ext cx="1747592"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уроци по програмиране и уеб дизайн за ученици</a:t>
              </a:r>
              <a:endParaRPr lang="bg-BG" sz="200" kern="1200" noProof="1">
                <a:ln w="0">
                  <a:noFill/>
                </a:ln>
                <a:solidFill>
                  <a:schemeClr val="bg1"/>
                </a:solidFill>
                <a:effectLst/>
                <a:latin typeface="Corbel" pitchFamily="34" charset="0"/>
                <a:ea typeface="+mn-ea"/>
                <a:cs typeface="+mn-cs"/>
              </a:endParaRPr>
            </a:p>
          </p:txBody>
        </p:sp>
        <p:sp>
          <p:nvSpPr>
            <p:cNvPr id="37" name="TextBox 36">
              <a:hlinkClick r:id="rId8" tooltip="Безплатен курс &quot;Програмиране с ASP.NET MVC&quot; - уеб технологии, бази данни, C#, .NET, ASP.NET MVC"/>
            </p:cNvPr>
            <p:cNvSpPr txBox="1"/>
            <p:nvPr userDrawn="1"/>
          </p:nvSpPr>
          <p:spPr>
            <a:xfrm flipH="1">
              <a:off x="3402824" y="2230065"/>
              <a:ext cx="193955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MVC курс – HTML, SQL, C#, .NET, ASP.NET MVC</a:t>
              </a:r>
              <a:endParaRPr lang="bg-BG" sz="200" noProof="1">
                <a:ln w="0">
                  <a:noFill/>
                </a:ln>
                <a:solidFill>
                  <a:schemeClr val="bg1"/>
                </a:solidFill>
                <a:effectLst/>
              </a:endParaRPr>
            </a:p>
          </p:txBody>
        </p:sp>
        <p:sp>
          <p:nvSpPr>
            <p:cNvPr id="38" name="TextBox 37">
              <a:hlinkClick r:id="rId9" tooltip="Безплатен курс &quot;Разработка на софтуер в Cloud среда&quot; - AppEngine, AWS, Azure"/>
            </p:cNvPr>
            <p:cNvSpPr txBox="1"/>
            <p:nvPr userDrawn="1"/>
          </p:nvSpPr>
          <p:spPr>
            <a:xfrm flipH="1">
              <a:off x="1440310" y="3574997"/>
              <a:ext cx="188196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"Разработка на софтуер в cloud среда"</a:t>
              </a:r>
              <a:endParaRPr lang="bg-BG" sz="200" kern="1200" noProof="1">
                <a:ln w="0">
                  <a:noFill/>
                </a:ln>
                <a:solidFill>
                  <a:schemeClr val="bg1"/>
                </a:solidFill>
                <a:effectLst/>
                <a:latin typeface="Corbel" pitchFamily="34" charset="0"/>
                <a:ea typeface="+mn-ea"/>
                <a:cs typeface="+mn-cs"/>
              </a:endParaRPr>
            </a:p>
          </p:txBody>
        </p:sp>
        <p:sp>
          <p:nvSpPr>
            <p:cNvPr id="39" name="TextBox 38">
              <a:hlinkClick r:id="rId10" tooltip="BG Coder - онлайн състезателна система - тренировки за състезания по програмиране - online judge"/>
            </p:cNvPr>
            <p:cNvSpPr txBox="1"/>
            <p:nvPr userDrawn="1"/>
          </p:nvSpPr>
          <p:spPr>
            <a:xfrm flipH="1">
              <a:off x="3389110" y="1523999"/>
              <a:ext cx="187428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BG Coder - онлайн състезателна система - online judge</a:t>
              </a:r>
              <a:endParaRPr lang="bg-BG" sz="200" noProof="1">
                <a:ln w="0">
                  <a:noFill/>
                </a:ln>
                <a:solidFill>
                  <a:schemeClr val="bg1"/>
                </a:solidFill>
                <a:effectLst/>
              </a:endParaRPr>
            </a:p>
          </p:txBody>
        </p:sp>
        <p:sp>
          <p:nvSpPr>
            <p:cNvPr id="40" name="TextBox 39">
              <a:hlinkClick r:id="rId11" tooltip="Светлин Наков - курсове и уроци по програмиране, уеб дизайн, книги, обучения - безплатно"/>
            </p:cNvPr>
            <p:cNvSpPr txBox="1"/>
            <p:nvPr userDrawn="1"/>
          </p:nvSpPr>
          <p:spPr>
            <a:xfrm flipH="1">
              <a:off x="1236228" y="2649965"/>
              <a:ext cx="212383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курсове и уроци по програмиране, книги – безплатно от Наков</a:t>
              </a:r>
              <a:endParaRPr lang="bg-BG" sz="200" noProof="1">
                <a:ln w="0">
                  <a:noFill/>
                </a:ln>
                <a:solidFill>
                  <a:schemeClr val="bg1"/>
                </a:solidFill>
                <a:effectLst/>
              </a:endParaRPr>
            </a:p>
          </p:txBody>
        </p:sp>
        <p:sp>
          <p:nvSpPr>
            <p:cNvPr id="41" name="TextBox 40">
              <a:hlinkClick r:id="rId12" tooltip="Безплатен курс &quot;Качествен програмен код&quot;"/>
            </p:cNvPr>
            <p:cNvSpPr txBox="1"/>
            <p:nvPr userDrawn="1"/>
          </p:nvSpPr>
          <p:spPr>
            <a:xfrm flipH="1">
              <a:off x="1766855" y="3335748"/>
              <a:ext cx="159402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"Качествен програмен код"</a:t>
              </a:r>
              <a:endParaRPr lang="bg-BG" sz="200" kern="1200" noProof="1">
                <a:ln w="0">
                  <a:noFill/>
                </a:ln>
                <a:solidFill>
                  <a:schemeClr val="bg1"/>
                </a:solidFill>
                <a:effectLst/>
                <a:latin typeface="Corbel" pitchFamily="34" charset="0"/>
                <a:ea typeface="+mn-ea"/>
                <a:cs typeface="+mn-cs"/>
              </a:endParaRPr>
            </a:p>
          </p:txBody>
        </p:sp>
        <p:sp>
          <p:nvSpPr>
            <p:cNvPr id="42" name="TextBox 41">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flipH="1">
              <a:off x="3407676" y="2461282"/>
              <a:ext cx="1977943"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алго академия – състезателно програмиране, състезания</a:t>
              </a:r>
              <a:endParaRPr lang="bg-BG" sz="200" noProof="1">
                <a:ln w="0">
                  <a:noFill/>
                </a:ln>
                <a:solidFill>
                  <a:schemeClr val="bg1"/>
                </a:solidFill>
                <a:effectLst/>
              </a:endParaRPr>
            </a:p>
          </p:txBody>
        </p:sp>
        <p:sp>
          <p:nvSpPr>
            <p:cNvPr id="43" name="TextBox 42">
              <a:hlinkClick r:id="rId14" tooltip="Безплатен ASP.NET курс - уеб програмиране, бази данни, C#, .NET, ASP.NET"/>
            </p:cNvPr>
            <p:cNvSpPr txBox="1"/>
            <p:nvPr userDrawn="1"/>
          </p:nvSpPr>
          <p:spPr>
            <a:xfrm flipH="1">
              <a:off x="3406019" y="1985429"/>
              <a:ext cx="218142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курс - уеб програмиране, бази данни, C#, .NET, ASP.NET</a:t>
              </a:r>
              <a:endParaRPr lang="bg-BG" sz="200" noProof="1">
                <a:ln w="0">
                  <a:noFill/>
                </a:ln>
                <a:solidFill>
                  <a:schemeClr val="bg1"/>
                </a:solidFill>
                <a:effectLst/>
              </a:endParaRPr>
            </a:p>
          </p:txBody>
        </p:sp>
        <p:sp>
          <p:nvSpPr>
            <p:cNvPr id="44" name="TextBox 43">
              <a:hlinkClick r:id="rId15" tooltip="Софтуерна академия на Телерик - безплатни курсове и уроци по програмиране"/>
            </p:cNvPr>
            <p:cNvSpPr txBox="1"/>
            <p:nvPr userDrawn="1"/>
          </p:nvSpPr>
          <p:spPr>
            <a:xfrm flipH="1">
              <a:off x="1504800" y="1717933"/>
              <a:ext cx="1901159" cy="1210412"/>
            </a:xfrm>
            <a:prstGeom prst="rect">
              <a:avLst/>
            </a:prstGeom>
            <a:grpFill/>
          </p:spPr>
          <p:txBody>
            <a:bodyPr wrap="none" rtlCol="0">
              <a:spAutoFit/>
            </a:bodyPr>
            <a:lstStyle>
              <a:defPPr>
                <a:defRPr lang="en-US"/>
              </a:defPPr>
              <a:lvl1pPr>
                <a:defRPr sz="1200"/>
              </a:lvl1pPr>
            </a:lstStyle>
            <a:p>
              <a:pPr lvl="0" algn="l"/>
              <a:r>
                <a:rPr lang="bg-BG" sz="200" noProof="1" smtClean="0">
                  <a:ln w="0">
                    <a:noFill/>
                  </a:ln>
                  <a:solidFill>
                    <a:schemeClr val="bg1"/>
                  </a:solidFill>
                  <a:effectLst/>
                </a:rPr>
                <a:t>курсове и уроци по </a:t>
              </a:r>
              <a:r>
                <a:rPr lang="bg-BG" sz="200" kern="1200" noProof="1" smtClean="0">
                  <a:ln w="0">
                    <a:noFill/>
                  </a:ln>
                  <a:solidFill>
                    <a:schemeClr val="bg1"/>
                  </a:solidFill>
                  <a:effectLst/>
                  <a:latin typeface="Corbel" pitchFamily="34" charset="0"/>
                  <a:ea typeface="+mn-ea"/>
                  <a:cs typeface="+mn-cs"/>
                </a:rPr>
                <a:t>програмиране – Телерик академия</a:t>
              </a:r>
              <a:endParaRPr lang="bg-BG" sz="200" kern="1200" noProof="1">
                <a:ln w="0">
                  <a:noFill/>
                </a:ln>
                <a:solidFill>
                  <a:schemeClr val="bg1"/>
                </a:solidFill>
                <a:effectLst/>
                <a:latin typeface="Corbel" pitchFamily="34" charset="0"/>
                <a:ea typeface="+mn-ea"/>
                <a:cs typeface="+mn-cs"/>
              </a:endParaRPr>
            </a:p>
          </p:txBody>
        </p:sp>
        <p:sp>
          <p:nvSpPr>
            <p:cNvPr id="45" name="TextBox 44">
              <a:hlinkClick r:id="rId16" tooltip="Безплатен курс &quot;Разработка на мобилни приложения&quot; - iPhone, Android, Windows Phone, PhoneGap, HTML5, jQuery, AJAX"/>
            </p:cNvPr>
            <p:cNvSpPr txBox="1"/>
            <p:nvPr userDrawn="1"/>
          </p:nvSpPr>
          <p:spPr>
            <a:xfrm flipH="1">
              <a:off x="3404043" y="2718405"/>
              <a:ext cx="205856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 мобилни приложения с iPhone, Android, WP7, PhoneGap</a:t>
              </a:r>
              <a:endParaRPr lang="bg-BG" sz="200" noProof="1">
                <a:ln w="0">
                  <a:noFill/>
                </a:ln>
                <a:solidFill>
                  <a:schemeClr val="bg1"/>
                </a:solidFill>
                <a:effectLst/>
              </a:endParaRPr>
            </a:p>
          </p:txBody>
        </p:sp>
        <p:sp>
          <p:nvSpPr>
            <p:cNvPr id="46" name="TextBox 45">
              <a:hlinkClick r:id="rId17" tooltip="Free C# Programming Book by Svetlin Nakov - безплатна C# книга от Светлин Наков, книга C#, книга Java, безплатна книга"/>
            </p:cNvPr>
            <p:cNvSpPr txBox="1"/>
            <p:nvPr userDrawn="1"/>
          </p:nvSpPr>
          <p:spPr>
            <a:xfrm flipH="1">
              <a:off x="1440317" y="3117785"/>
              <a:ext cx="1901159"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free C# book, безплатна книга C#, книга Java, книга C#</a:t>
              </a:r>
              <a:endParaRPr lang="bg-BG" sz="200" kern="1200" noProof="1">
                <a:ln w="0">
                  <a:noFill/>
                </a:ln>
                <a:solidFill>
                  <a:schemeClr val="bg1"/>
                </a:solidFill>
                <a:effectLst/>
                <a:latin typeface="Corbel" pitchFamily="34" charset="0"/>
                <a:ea typeface="+mn-ea"/>
                <a:cs typeface="+mn-cs"/>
              </a:endParaRPr>
            </a:p>
          </p:txBody>
        </p:sp>
        <p:sp>
          <p:nvSpPr>
            <p:cNvPr id="47" name="TextBox 46">
              <a:hlinkClick r:id="rId18" tooltip="Дончо Минков - сайт за програмиране"/>
            </p:cNvPr>
            <p:cNvSpPr txBox="1"/>
            <p:nvPr userDrawn="1"/>
          </p:nvSpPr>
          <p:spPr>
            <a:xfrm flipH="1">
              <a:off x="3401370" y="2963513"/>
              <a:ext cx="1475012"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Дончо Минков - сайт за програмиране</a:t>
              </a:r>
              <a:endParaRPr lang="bg-BG" sz="200" noProof="1">
                <a:ln w="0">
                  <a:noFill/>
                </a:ln>
                <a:solidFill>
                  <a:schemeClr val="bg1"/>
                </a:solidFill>
              </a:endParaRPr>
            </a:p>
          </p:txBody>
        </p:sp>
        <p:sp>
          <p:nvSpPr>
            <p:cNvPr id="48" name="TextBox 47">
              <a:hlinkClick r:id="rId19" tooltip="Николай Костов - блог за програмиране"/>
            </p:cNvPr>
            <p:cNvSpPr txBox="1"/>
            <p:nvPr userDrawn="1"/>
          </p:nvSpPr>
          <p:spPr>
            <a:xfrm flipH="1">
              <a:off x="3401423" y="3217864"/>
              <a:ext cx="151340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Николай Костов - блог за програмиране</a:t>
              </a:r>
              <a:endParaRPr lang="bg-BG" sz="200" kern="1200" noProof="1">
                <a:ln w="0">
                  <a:noFill/>
                </a:ln>
                <a:solidFill>
                  <a:schemeClr val="bg1"/>
                </a:solidFill>
                <a:effectLst/>
                <a:latin typeface="Corbel" pitchFamily="34" charset="0"/>
                <a:ea typeface="+mn-ea"/>
                <a:cs typeface="+mn-cs"/>
              </a:endParaRPr>
            </a:p>
          </p:txBody>
        </p:sp>
        <p:sp>
          <p:nvSpPr>
            <p:cNvPr id="49" name="TextBox 48">
              <a:hlinkClick r:id="rId20" tooltip="безплатен C# курс в софтуерната академия на Наков"/>
            </p:cNvPr>
            <p:cNvSpPr txBox="1"/>
            <p:nvPr userDrawn="1"/>
          </p:nvSpPr>
          <p:spPr>
            <a:xfrm flipH="1">
              <a:off x="3398079" y="3548402"/>
              <a:ext cx="1359837"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C# курс, програмиране, безплатно</a:t>
              </a:r>
              <a:endParaRPr lang="bg-BG" sz="200" noProof="1">
                <a:ln w="0">
                  <a:noFill/>
                </a:ln>
                <a:solidFill>
                  <a:schemeClr val="bg1"/>
                </a:solidFill>
              </a:endParaRPr>
            </a:p>
          </p:txBody>
        </p:sp>
      </p:grpSp>
      <p:sp>
        <p:nvSpPr>
          <p:cNvPr id="7" name="Title 1"/>
          <p:cNvSpPr>
            <a:spLocks noGrp="1"/>
          </p:cNvSpPr>
          <p:nvPr>
            <p:ph type="title" hasCustomPrompt="1"/>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9" name="TextBox 8">
            <a:hlinkClick r:id="rId2" tooltip="Форум за програмиране и уеб дизайн - дискусии, съвети, въпроси и отговори @ Софтуерна академия на Телерик"/>
          </p:cNvPr>
          <p:cNvSpPr txBox="1"/>
          <p:nvPr userDrawn="1"/>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b="1" dirty="0" smtClean="0">
                <a:solidFill>
                  <a:schemeClr val="tx1">
                    <a:lumMod val="75000"/>
                  </a:schemeClr>
                </a:solidFill>
                <a:effectLst>
                  <a:reflection blurRad="6350" stA="55000" endA="300" endPos="45500" dir="5400000" sy="-100000" algn="bl" rotWithShape="0"/>
                </a:effectLst>
              </a:rPr>
              <a:t>?</a:t>
            </a:r>
            <a:endParaRPr lang="en-US" sz="9600" b="1" dirty="0">
              <a:solidFill>
                <a:schemeClr val="tx1">
                  <a:lumMod val="75000"/>
                </a:schemeClr>
              </a:solidFill>
              <a:effectLst>
                <a:reflection blurRad="6350" stA="55000" endA="300" endPos="45500" dir="5400000" sy="-100000" algn="bl" rotWithShape="0"/>
              </a:effectLst>
            </a:endParaRPr>
          </a:p>
        </p:txBody>
      </p:sp>
      <p:sp>
        <p:nvSpPr>
          <p:cNvPr id="11" name="TextBox 10">
            <a:hlinkClick r:id="rId4" tooltip="Програмиране за деца - безплатно в Телерик кидс академия"/>
          </p:cNvPr>
          <p:cNvSpPr txBox="1"/>
          <p:nvPr userDrawn="1"/>
        </p:nvSpPr>
        <p:spPr>
          <a:xfrm rot="9535351" flipH="1">
            <a:off x="923386"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12" name="TextBox 11">
            <a:hlinkClick r:id="rId5" tooltip="Безплатен SEO курс - оптимизация за търсачки, уроци по SEO"/>
          </p:cNvPr>
          <p:cNvSpPr txBox="1"/>
          <p:nvPr userDrawn="1"/>
        </p:nvSpPr>
        <p:spPr>
          <a:xfrm rot="16938170" flipH="1">
            <a:off x="4905823" y="966542"/>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3" name="TextBox 12">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rot="19836951" flipH="1">
            <a:off x="7379010" y="1495154"/>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4" name="TextBox 13">
            <a:hlinkClick r:id="rId7" tooltip="Училищна софтуерна академия - безплатни уроци по програмиране и уеб дизайн"/>
          </p:cNvPr>
          <p:cNvSpPr txBox="1"/>
          <p:nvPr userDrawn="1"/>
        </p:nvSpPr>
        <p:spPr>
          <a:xfrm rot="2233443" flipH="1">
            <a:off x="2139218" y="940065"/>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5" name="TextBox 14">
            <a:hlinkClick r:id="rId8" tooltip="Безплатен курс &quot;Програмиране с ASP.NET MVC&quot; - уеб технологии, бази данни, C#, .NET, ASP.NET MVC"/>
          </p:cNvPr>
          <p:cNvSpPr txBox="1"/>
          <p:nvPr userDrawn="1"/>
        </p:nvSpPr>
        <p:spPr>
          <a:xfrm rot="8530737" flipH="1">
            <a:off x="4757100"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6" name="TextBox 15">
            <a:hlinkClick r:id="rId9" tooltip="Безплатен курс &quot;Разработка на софтуер в Cloud среда&quot; - AppEngine, AWS, Azure"/>
          </p:cNvPr>
          <p:cNvSpPr txBox="1"/>
          <p:nvPr userDrawn="1"/>
        </p:nvSpPr>
        <p:spPr>
          <a:xfrm rot="12627025" flipH="1">
            <a:off x="2910497" y="4405707"/>
            <a:ext cx="386488"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7" name="TextBox 16">
            <a:hlinkClick r:id="rId10" tooltip="BG Coder - онлайн състезателна система - тренировки за състезания по програмиране - online judge"/>
          </p:cNvPr>
          <p:cNvSpPr txBox="1"/>
          <p:nvPr userDrawn="1"/>
        </p:nvSpPr>
        <p:spPr>
          <a:xfrm rot="1186146" flipH="1">
            <a:off x="6185957"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8" name="TextBox 17">
            <a:hlinkClick r:id="rId11" tooltip="Светлин Наков - курсове и уроци по програмиране, уеб дизайн, книги, обучения - безплатно"/>
          </p:cNvPr>
          <p:cNvSpPr txBox="1"/>
          <p:nvPr userDrawn="1"/>
        </p:nvSpPr>
        <p:spPr>
          <a:xfrm rot="19460650" flipH="1">
            <a:off x="3150206" y="1979501"/>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9" name="TextBox 18">
            <a:hlinkClick r:id="rId12" tooltip="Безплатен курс &quot;Качествен програмен код&quot;"/>
          </p:cNvPr>
          <p:cNvSpPr txBox="1"/>
          <p:nvPr userDrawn="1"/>
        </p:nvSpPr>
        <p:spPr>
          <a:xfrm rot="18277140" flipH="1">
            <a:off x="405234" y="3272336"/>
            <a:ext cx="413607"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20" name="TextBox 1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rot="18695734" flipH="1">
            <a:off x="3127407" y="5396299"/>
            <a:ext cx="548101" cy="1015663"/>
          </a:xfrm>
          <a:prstGeom prst="rect">
            <a:avLst/>
          </a:prstGeom>
          <a:noFill/>
        </p:spPr>
        <p:txBody>
          <a:bodyPr wrap="square" rtlCol="0">
            <a:spAutoFit/>
          </a:bodyPr>
          <a:lstStyle/>
          <a:p>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1" name="TextBox 20">
            <a:hlinkClick r:id="rId14" tooltip="Безплатен ASP.NET курс - уеб програмиране, бази данни, C#, .NET, ASP.NET"/>
          </p:cNvPr>
          <p:cNvSpPr txBox="1"/>
          <p:nvPr userDrawn="1"/>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r>
              <a:rPr lang="en-US" sz="4000" dirty="0" smtClean="0">
                <a:solidFill>
                  <a:schemeClr val="accent4">
                    <a:lumMod val="60000"/>
                    <a:lumOff val="40000"/>
                  </a:schemeClr>
                </a:solidFill>
                <a:effectLst>
                  <a:reflection blurRad="6350" stA="55000" endA="300" endPos="45500" dir="5400000" sy="-100000" algn="bl" rotWithShape="0"/>
                </a:effectLst>
              </a:rPr>
              <a:t>?</a:t>
            </a:r>
            <a:endParaRPr lang="en-US" sz="4000" dirty="0">
              <a:solidFill>
                <a:schemeClr val="accent4">
                  <a:lumMod val="60000"/>
                  <a:lumOff val="40000"/>
                </a:schemeClr>
              </a:solidFill>
              <a:effectLst>
                <a:reflection blurRad="6350" stA="55000" endA="300" endPos="45500" dir="5400000" sy="-100000" algn="bl" rotWithShape="0"/>
              </a:effectLst>
            </a:endParaRPr>
          </a:p>
        </p:txBody>
      </p:sp>
      <p:sp>
        <p:nvSpPr>
          <p:cNvPr id="22" name="TextBox 21">
            <a:hlinkClick r:id="rId15" tooltip="Софтуерна академия на Телерик - безплатни курсове и уроци по програмиране"/>
          </p:cNvPr>
          <p:cNvSpPr txBox="1"/>
          <p:nvPr userDrawn="1"/>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000" b="1" spc="150" dirty="0" smtClean="0">
                <a:ln w="11430"/>
                <a:solidFill>
                  <a:schemeClr val="accent4">
                    <a:lumMod val="60000"/>
                    <a:lumOff val="40000"/>
                  </a:schemeClr>
                </a:solidFill>
                <a:effectLst>
                  <a:outerShdw blurRad="25400" algn="tl" rotWithShape="0">
                    <a:srgbClr val="000000">
                      <a:alpha val="43000"/>
                    </a:srgbClr>
                  </a:outerShdw>
                </a:effectLst>
              </a:rPr>
              <a:t>?</a:t>
            </a:r>
            <a:endParaRPr lang="en-US" sz="4000" b="1" spc="150" dirty="0">
              <a:ln w="11430"/>
              <a:solidFill>
                <a:schemeClr val="accent4">
                  <a:lumMod val="60000"/>
                  <a:lumOff val="40000"/>
                </a:schemeClr>
              </a:solidFill>
              <a:effectLst>
                <a:outerShdw blurRad="25400" algn="tl" rotWithShape="0">
                  <a:srgbClr val="000000">
                    <a:alpha val="43000"/>
                  </a:srgbClr>
                </a:outerShdw>
              </a:effectLst>
            </a:endParaRPr>
          </a:p>
        </p:txBody>
      </p:sp>
      <p:sp>
        <p:nvSpPr>
          <p:cNvPr id="23" name="TextBox 22">
            <a:hlinkClick r:id="rId16" tooltip="Безплатен курс &quot;Разработка на мобилни приложения&quot; - iPhone, Android, Windows Phone, PhoneGap, HTML5, jQuery, AJAX"/>
          </p:cNvPr>
          <p:cNvSpPr txBox="1"/>
          <p:nvPr userDrawn="1"/>
        </p:nvSpPr>
        <p:spPr>
          <a:xfrm rot="20840689" flipH="1">
            <a:off x="8186733" y="5517701"/>
            <a:ext cx="357408" cy="646331"/>
          </a:xfrm>
          <a:prstGeom prst="rect">
            <a:avLst/>
          </a:prstGeom>
          <a:noFill/>
        </p:spPr>
        <p:txBody>
          <a:bodyPr wrap="square" rtlCol="0">
            <a:spAutoFit/>
          </a:bodyPr>
          <a:lstStyle/>
          <a:p>
            <a:r>
              <a:rPr lang="en-US" sz="3600" b="1" dirty="0" smtClean="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24" name="TextBox 23">
            <a:hlinkClick r:id="rId17" tooltip="Free C# Programming Book by Svetlin Nakov - безплатна C# книга от Светлин Наков, книга C#, книга Java, безплатна книга"/>
          </p:cNvPr>
          <p:cNvSpPr txBox="1"/>
          <p:nvPr userDrawn="1"/>
        </p:nvSpPr>
        <p:spPr>
          <a:xfrm rot="15426793" flipH="1">
            <a:off x="1145826" y="4072253"/>
            <a:ext cx="369652" cy="769441"/>
          </a:xfrm>
          <a:prstGeom prst="rect">
            <a:avLst/>
          </a:prstGeom>
          <a:noFill/>
        </p:spPr>
        <p:txBody>
          <a:bodyPr wrap="square" rtlCol="0">
            <a:spAutoFit/>
            <a:scene3d>
              <a:camera prst="orthographicFront"/>
              <a:lightRig rig="threePt" dir="t"/>
            </a:scene3d>
            <a:sp3d extrusionH="57150">
              <a:bevelT w="38100" h="38100"/>
            </a:sp3d>
          </a:bodyPr>
          <a:lstStyle/>
          <a:p>
            <a:r>
              <a:rPr lang="en-US" sz="4400" dirty="0" smtClean="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endPar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ndParaRPr>
          </a:p>
        </p:txBody>
      </p:sp>
      <p:sp>
        <p:nvSpPr>
          <p:cNvPr id="25" name="TextBox 24">
            <a:hlinkClick r:id="rId18" tooltip="Дончо Минков - сайт за програмиране"/>
          </p:cNvPr>
          <p:cNvSpPr txBox="1"/>
          <p:nvPr userDrawn="1"/>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dirty="0" smtClean="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endPar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6" name="TextBox 25">
            <a:hlinkClick r:id="rId19" tooltip="Николай Костов - блог за програмиране"/>
          </p:cNvPr>
          <p:cNvSpPr txBox="1"/>
          <p:nvPr userDrawn="1"/>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b="1" dirty="0" smtClean="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27" name="TextBox 26">
            <a:hlinkClick r:id="rId20" tooltip="C# курс - програмиране, уроци, видео, лекции от Наков"/>
          </p:cNvPr>
          <p:cNvSpPr txBox="1"/>
          <p:nvPr userDrawn="1"/>
        </p:nvSpPr>
        <p:spPr>
          <a:xfrm rot="2086872" flipH="1">
            <a:off x="8330354" y="1359227"/>
            <a:ext cx="444390" cy="584775"/>
          </a:xfrm>
          <a:prstGeom prst="rect">
            <a:avLst/>
          </a:prstGeom>
          <a:noFill/>
        </p:spPr>
        <p:txBody>
          <a:bodyPr wrap="square" rtlCol="0">
            <a:spAutoFit/>
            <a:scene3d>
              <a:camera prst="orthographicFront"/>
              <a:lightRig rig="threePt" dir="t"/>
            </a:scene3d>
            <a:sp3d extrusionH="57150">
              <a:bevelT w="38100" h="38100"/>
            </a:sp3d>
          </a:bodyPr>
          <a:lstStyle/>
          <a:p>
            <a:r>
              <a:rPr lang="en-US" sz="3200" dirty="0" smtClean="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endPar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8" name="Rectangle 27"/>
          <p:cNvSpPr/>
          <p:nvPr userDrawn="1"/>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7600" b="1" spc="150" noProof="0" dirty="0" smtClean="0">
                <a:ln w="11430"/>
                <a:solidFill>
                  <a:schemeClr val="tx1">
                    <a:lumMod val="40000"/>
                    <a:lumOff val="60000"/>
                  </a:schemeClr>
                </a:solidFill>
                <a:effectLst>
                  <a:outerShdw blurRad="25400" algn="tl" rotWithShape="0">
                    <a:srgbClr val="000000">
                      <a:alpha val="43000"/>
                    </a:srgbClr>
                  </a:outerShdw>
                </a:effectLst>
                <a:latin typeface="+mn-lt"/>
              </a:rPr>
              <a:t>Questions?</a:t>
            </a:r>
            <a:endParaRPr lang="en-US" sz="7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6807131" y="6400800"/>
            <a:ext cx="2218556" cy="369332"/>
          </a:xfrm>
          <a:prstGeom prst="rect">
            <a:avLst/>
          </a:prstGeom>
        </p:spPr>
        <p:txBody>
          <a:bodyPr wrap="none">
            <a:spAutoFit/>
          </a:bodyPr>
          <a:lstStyle>
            <a:lvl1pPr marL="0" indent="0" algn="r">
              <a:buNone/>
              <a:defRPr sz="1800"/>
            </a:lvl1pPr>
          </a:lstStyle>
          <a:p>
            <a:pPr lvl="0"/>
            <a:r>
              <a:rPr lang="en-US" dirty="0" smtClean="0"/>
              <a:t>Course web site URL</a:t>
            </a:r>
            <a:endParaRPr lang="en-US" dirty="0"/>
          </a:p>
        </p:txBody>
      </p:sp>
      <p:sp>
        <p:nvSpPr>
          <p:cNvPr id="10" name="TextBox 9">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a:lnSpc>
                <a:spcPct val="80000"/>
              </a:lnSpc>
            </a:pPr>
            <a:r>
              <a:rPr lang="en-US" sz="12000" b="1" dirty="0" smtClean="0">
                <a:solidFill>
                  <a:srgbClr val="FFBF8B"/>
                </a:solidFill>
                <a:effectLst>
                  <a:reflection blurRad="6350" stA="55000" endA="300" endPos="45500" dir="5400000" sy="-100000" algn="bl" rotWithShape="0"/>
                </a:effectLst>
                <a:latin typeface="Cambria" pitchFamily="18" charset="0"/>
              </a:rPr>
              <a:t>?</a:t>
            </a:r>
            <a:endParaRPr lang="en-US" sz="12000" b="1" dirty="0">
              <a:solidFill>
                <a:srgbClr val="FFBF8B"/>
              </a:solidFill>
              <a:effectLst>
                <a:reflection blurRad="6350" stA="55000" endA="300" endPos="45500" dir="5400000" sy="-100000" algn="bl" rotWithShape="0"/>
              </a:effectLst>
              <a:latin typeface="Cambria" pitchFamily="18" charset="0"/>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microsoft.com/office/2007/relationships/hdphoto" Target="../media/hdphoto1.wdp"/><Relationship Id="rId5" Type="http://schemas.openxmlformats.org/officeDocument/2006/relationships/slideLayout" Target="../slideLayouts/slideLayout5.xml"/><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914399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p:cNvPicPr>
            <a:picLocks noChangeAspect="1" noChangeArrowheads="1"/>
          </p:cNvPicPr>
          <p:nvPr/>
        </p:nvPicPr>
        <p:blipFill>
          <a:blip r:embed="rId8" cstate="email">
            <a:extLst>
              <a:ext uri="{28A0092B-C50C-407E-A947-70E740481C1C}">
                <a14:useLocalDpi xmlns:a14="http://schemas.microsoft.com/office/drawing/2010/main" val="0"/>
              </a:ext>
            </a:extLst>
          </a:blip>
          <a:srcRect/>
          <a:stretch>
            <a:fillRect/>
          </a:stretch>
        </p:blipFill>
        <p:spPr bwMode="auto">
          <a:xfrm>
            <a:off x="0" y="63500"/>
            <a:ext cx="9144000" cy="590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
          <p:cNvPicPr>
            <a:picLocks noChangeAspect="1" noChangeArrowheads="1"/>
          </p:cNvPicPr>
          <p:nvPr/>
        </p:nvPicPr>
        <p:blipFill>
          <a:blip r:embed="rId9" cstate="email">
            <a:extLst>
              <a:ext uri="{28A0092B-C50C-407E-A947-70E740481C1C}">
                <a14:useLocalDpi xmlns:a14="http://schemas.microsoft.com/office/drawing/2010/main" val="0"/>
              </a:ext>
            </a:extLst>
          </a:blip>
          <a:srcRect/>
          <a:stretch>
            <a:fillRect/>
          </a:stretch>
        </p:blipFill>
        <p:spPr bwMode="auto">
          <a:xfrm>
            <a:off x="0" y="247650"/>
            <a:ext cx="9144000" cy="483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p:nvPicPr>
        <p:blipFill>
          <a:blip r:embed="rId10">
            <a:extLst>
              <a:ext uri="{BEBA8EAE-BF5A-486C-A8C5-ECC9F3942E4B}">
                <a14:imgProps xmlns:a14="http://schemas.microsoft.com/office/drawing/2010/main">
                  <a14:imgLayer r:embed="rId11">
                    <a14:imgEffect>
                      <a14:brightnessContrast bright="20000"/>
                    </a14:imgEffect>
                  </a14:imgLayer>
                </a14:imgProps>
              </a:ext>
              <a:ext uri="{28A0092B-C50C-407E-A947-70E740481C1C}">
                <a14:useLocalDpi xmlns:a14="http://schemas.microsoft.com/office/drawing/2010/main" val="0"/>
              </a:ext>
            </a:extLst>
          </a:blip>
          <a:stretch>
            <a:fillRect/>
          </a:stretch>
        </p:blipFill>
        <p:spPr bwMode="auto">
          <a:xfrm>
            <a:off x="152400" y="228600"/>
            <a:ext cx="1714500" cy="428625"/>
          </a:xfrm>
          <a:prstGeom prst="rect">
            <a:avLst/>
          </a:prstGeom>
          <a:noFill/>
          <a:effectLst>
            <a:outerShdw blurRad="127000" sx="101000" sy="101000" algn="ctr" rotWithShape="0">
              <a:schemeClr val="tx1">
                <a:lumMod val="20000"/>
                <a:lumOff val="80000"/>
                <a:alpha val="75000"/>
              </a:schemeClr>
            </a:outerShdw>
          </a:effectLst>
          <a:extLst>
            <a:ext uri="{909E8E84-426E-40DD-AFC4-6F175D3DCCD1}">
              <a14:hiddenFill xmlns:a14="http://schemas.microsoft.com/office/drawing/2010/main">
                <a:solidFill>
                  <a:srgbClr val="FFFFFF"/>
                </a:solidFill>
              </a14:hiddenFill>
            </a:ext>
          </a:extLst>
        </p:spPr>
      </p:pic>
    </p:spTree>
  </p:cSld>
  <p:clrMap bg1="dk1" tx1="lt1" bg2="dk2" tx2="lt2" accent1="accent1" accent2="accent2" accent3="accent3" accent4="accent4" accent5="accent5" accent6="accent6" hlink="hlink" folHlink="folHlink"/>
  <p:sldLayoutIdLst>
    <p:sldLayoutId id="2147483701" r:id="rId1"/>
    <p:sldLayoutId id="2147483688" r:id="rId2"/>
    <p:sldLayoutId id="2147483704" r:id="rId3"/>
    <p:sldLayoutId id="2147483689" r:id="rId4"/>
    <p:sldLayoutId id="2147483703" r:id="rId5"/>
  </p:sldLayoutIdLst>
  <p:timing>
    <p:tnLst>
      <p:par>
        <p:cTn id="1" dur="indefinite" restart="never" nodeType="tmRoot"/>
      </p:par>
    </p:tnLst>
  </p:timing>
  <p:hf hdr="0" ftr="0" dt="0"/>
  <p:txStyles>
    <p:titleStyle>
      <a:lvl1pPr algn="r" rtl="0" eaLnBrk="0" fontAlgn="base" hangingPunct="0">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p:titleStyle>
    <p:body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hyperlink" Target="https://github.com/webdude21/Caipirinha" TargetMode="External"/><Relationship Id="rId4" Type="http://schemas.openxmlformats.org/officeDocument/2006/relationships/hyperlink" Target="http://academy.telerik.com/"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NasC0" TargetMode="Externa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hyperlink" Target="https://github.com/nikivat/Caipirinha" TargetMode="External"/><Relationship Id="rId5" Type="http://schemas.openxmlformats.org/officeDocument/2006/relationships/hyperlink" Target="https://github.com/petiap" TargetMode="External"/><Relationship Id="rId4" Type="http://schemas.openxmlformats.org/officeDocument/2006/relationships/hyperlink" Target="https://github.com/webdude21"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14127" y="4274707"/>
            <a:ext cx="3263073" cy="2185416"/>
          </a:xfrm>
          <a:prstGeom prst="rect">
            <a:avLst/>
          </a:prstGeom>
        </p:spPr>
      </p:pic>
      <p:sp>
        <p:nvSpPr>
          <p:cNvPr id="3" name="Subtitle 2"/>
          <p:cNvSpPr>
            <a:spLocks noGrp="1"/>
          </p:cNvSpPr>
          <p:nvPr>
            <p:ph type="subTitle" idx="1"/>
          </p:nvPr>
        </p:nvSpPr>
        <p:spPr>
          <a:xfrm>
            <a:off x="457200" y="3317080"/>
            <a:ext cx="8229600" cy="569120"/>
          </a:xfrm>
        </p:spPr>
        <p:txBody>
          <a:bodyPr/>
          <a:lstStyle/>
          <a:p>
            <a:r>
              <a:rPr lang="en-US" dirty="0" smtClean="0"/>
              <a:t>JavaScript UI &amp; </a:t>
            </a:r>
            <a:r>
              <a:rPr lang="en-US" dirty="0" smtClean="0"/>
              <a:t>DOM </a:t>
            </a:r>
            <a:r>
              <a:rPr lang="bg-BG" dirty="0" smtClean="0"/>
              <a:t>–</a:t>
            </a:r>
            <a:r>
              <a:rPr lang="en-US" dirty="0" smtClean="0"/>
              <a:t> Team </a:t>
            </a:r>
            <a:r>
              <a:rPr lang="en-US" dirty="0" smtClean="0"/>
              <a:t>Work</a:t>
            </a:r>
            <a:endParaRPr lang="en-US" dirty="0"/>
          </a:p>
        </p:txBody>
      </p:sp>
      <p:sp>
        <p:nvSpPr>
          <p:cNvPr id="14" name="Text Placeholder 4"/>
          <p:cNvSpPr>
            <a:spLocks noGrp="1"/>
          </p:cNvSpPr>
          <p:nvPr>
            <p:ph type="body" sz="quarter" idx="10"/>
          </p:nvPr>
        </p:nvSpPr>
        <p:spPr>
          <a:xfrm>
            <a:off x="475430" y="4886980"/>
            <a:ext cx="2039170" cy="523220"/>
          </a:xfrm>
        </p:spPr>
        <p:txBody>
          <a:bodyPr/>
          <a:lstStyle/>
          <a:p>
            <a:r>
              <a:rPr lang="en-US" dirty="0" smtClean="0"/>
              <a:t>Team</a:t>
            </a:r>
            <a:endParaRPr lang="en-US" dirty="0"/>
          </a:p>
        </p:txBody>
      </p:sp>
      <p:sp>
        <p:nvSpPr>
          <p:cNvPr id="15" name="Text Placeholder 5"/>
          <p:cNvSpPr>
            <a:spLocks noGrp="1"/>
          </p:cNvSpPr>
          <p:nvPr>
            <p:ph type="body" sz="quarter" idx="11"/>
          </p:nvPr>
        </p:nvSpPr>
        <p:spPr>
          <a:xfrm>
            <a:off x="457200" y="5986046"/>
            <a:ext cx="3352800" cy="369332"/>
          </a:xfrm>
        </p:spPr>
        <p:txBody>
          <a:bodyPr/>
          <a:lstStyle/>
          <a:p>
            <a:r>
              <a:rPr lang="en-US" dirty="0" smtClean="0"/>
              <a:t>Telerik Software Academy</a:t>
            </a:r>
            <a:endParaRPr lang="en-US" dirty="0"/>
          </a:p>
        </p:txBody>
      </p:sp>
      <p:sp>
        <p:nvSpPr>
          <p:cNvPr id="16" name="Text Placeholder 6"/>
          <p:cNvSpPr>
            <a:spLocks noGrp="1"/>
          </p:cNvSpPr>
          <p:nvPr>
            <p:ph type="body" sz="quarter" idx="12"/>
          </p:nvPr>
        </p:nvSpPr>
        <p:spPr>
          <a:xfrm>
            <a:off x="457200" y="6290846"/>
            <a:ext cx="3352800" cy="338554"/>
          </a:xfrm>
        </p:spPr>
        <p:txBody>
          <a:bodyPr/>
          <a:lstStyle/>
          <a:p>
            <a:r>
              <a:rPr lang="en-US" dirty="0" smtClean="0">
                <a:hlinkClick r:id="rId4"/>
              </a:rPr>
              <a:t>academy.telerik.com</a:t>
            </a:r>
            <a:r>
              <a:rPr lang="en-US" dirty="0" smtClean="0"/>
              <a:t>   </a:t>
            </a:r>
            <a:endParaRPr lang="en-US" dirty="0"/>
          </a:p>
        </p:txBody>
      </p:sp>
      <p:sp>
        <p:nvSpPr>
          <p:cNvPr id="21" name="Title 1"/>
          <p:cNvSpPr>
            <a:spLocks noGrp="1"/>
          </p:cNvSpPr>
          <p:nvPr>
            <p:ph type="ctrTitle"/>
          </p:nvPr>
        </p:nvSpPr>
        <p:spPr>
          <a:xfrm>
            <a:off x="457200" y="1752600"/>
            <a:ext cx="8229600" cy="1524000"/>
          </a:xfrm>
        </p:spPr>
        <p:txBody>
          <a:bodyPr/>
          <a:lstStyle/>
          <a:p>
            <a:pPr>
              <a:lnSpc>
                <a:spcPts val="5400"/>
              </a:lnSpc>
            </a:pPr>
            <a:r>
              <a:rPr lang="en-US" sz="4800" dirty="0" smtClean="0"/>
              <a:t>Space Runner Game</a:t>
            </a:r>
            <a:endParaRPr lang="en-US" sz="4800" dirty="0"/>
          </a:p>
        </p:txBody>
      </p:sp>
      <p:sp>
        <p:nvSpPr>
          <p:cNvPr id="22" name="Text Placeholder 4"/>
          <p:cNvSpPr>
            <a:spLocks noGrp="1"/>
          </p:cNvSpPr>
          <p:nvPr>
            <p:ph type="body" sz="quarter" idx="10"/>
          </p:nvPr>
        </p:nvSpPr>
        <p:spPr>
          <a:xfrm>
            <a:off x="1433449" y="4852719"/>
            <a:ext cx="1690751" cy="523220"/>
          </a:xfrm>
        </p:spPr>
        <p:txBody>
          <a:bodyPr/>
          <a:lstStyle/>
          <a:p>
            <a:r>
              <a:rPr lang="en-US" dirty="0" smtClean="0"/>
              <a:t>"</a:t>
            </a:r>
            <a:r>
              <a:rPr lang="en-US" dirty="0" smtClean="0">
                <a:hlinkClick r:id="rId5"/>
              </a:rPr>
              <a:t>Aladdin</a:t>
            </a:r>
            <a:r>
              <a:rPr lang="en-US" dirty="0" smtClean="0"/>
              <a:t>"</a:t>
            </a:r>
            <a:endParaRPr lang="en-US" dirty="0"/>
          </a:p>
        </p:txBody>
      </p:sp>
      <p:pic>
        <p:nvPicPr>
          <p:cNvPr id="11" name="Picture 10"/>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6400800" y="176784"/>
            <a:ext cx="2534718" cy="1728216"/>
          </a:xfrm>
          <a:prstGeom prst="rect">
            <a:avLst/>
          </a:prstGeom>
        </p:spPr>
      </p:pic>
    </p:spTree>
    <p:extLst>
      <p:ext uri="{BB962C8B-B14F-4D97-AF65-F5344CB8AC3E}">
        <p14:creationId xmlns:p14="http://schemas.microsoft.com/office/powerpoint/2010/main" val="3847183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6380682" y="4824984"/>
            <a:ext cx="2534718" cy="1728216"/>
          </a:xfrm>
          <a:prstGeom prst="rect">
            <a:avLst/>
          </a:prstGeom>
        </p:spPr>
      </p:pic>
      <p:sp>
        <p:nvSpPr>
          <p:cNvPr id="2" name="Title 1"/>
          <p:cNvSpPr>
            <a:spLocks noGrp="1"/>
          </p:cNvSpPr>
          <p:nvPr>
            <p:ph type="title"/>
          </p:nvPr>
        </p:nvSpPr>
        <p:spPr/>
        <p:txBody>
          <a:bodyPr/>
          <a:lstStyle/>
          <a:p>
            <a:r>
              <a:rPr lang="en-US" sz="3800" dirty="0" smtClean="0"/>
              <a:t>Team Members</a:t>
            </a:r>
            <a:endParaRPr lang="en-US" sz="3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a:t>
            </a:fld>
            <a:endParaRPr lang="en-US" dirty="0"/>
          </a:p>
        </p:txBody>
      </p:sp>
      <p:sp>
        <p:nvSpPr>
          <p:cNvPr id="5" name="Text Placeholder 3"/>
          <p:cNvSpPr txBox="1">
            <a:spLocks/>
          </p:cNvSpPr>
          <p:nvPr/>
        </p:nvSpPr>
        <p:spPr>
          <a:xfrm>
            <a:off x="685800" y="1295400"/>
            <a:ext cx="4572000" cy="3429000"/>
          </a:xfrm>
          <a:prstGeom prst="rect">
            <a:avLst/>
          </a:prstGeom>
        </p:spPr>
        <p:txBody>
          <a:bodyPr/>
          <a:lst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marL="0" indent="0">
              <a:buNone/>
            </a:pPr>
            <a:r>
              <a:rPr lang="bg-BG" sz="2800" dirty="0" smtClean="0">
                <a:solidFill>
                  <a:schemeClr val="tx1"/>
                </a:solidFill>
              </a:rPr>
              <a:t>Име / Фамилия</a:t>
            </a:r>
            <a:endParaRPr lang="en-US" sz="2800" dirty="0" smtClean="0">
              <a:solidFill>
                <a:schemeClr val="tx1"/>
              </a:solidFill>
            </a:endParaRPr>
          </a:p>
          <a:p>
            <a:pPr marL="0" indent="0">
              <a:buNone/>
            </a:pPr>
            <a:r>
              <a:rPr lang="bg-BG" sz="2400" dirty="0" smtClean="0"/>
              <a:t>Николай Ваташки</a:t>
            </a:r>
            <a:r>
              <a:rPr lang="en-US" sz="2400" dirty="0" smtClean="0"/>
              <a:t>	</a:t>
            </a:r>
            <a:r>
              <a:rPr lang="bg-BG" sz="2400" dirty="0" smtClean="0"/>
              <a:t>	</a:t>
            </a:r>
            <a:r>
              <a:rPr lang="en-US" sz="2400" dirty="0" smtClean="0"/>
              <a:t>-</a:t>
            </a:r>
          </a:p>
          <a:p>
            <a:pPr marL="0" indent="0">
              <a:buNone/>
            </a:pPr>
            <a:r>
              <a:rPr lang="bg-BG" sz="2400" dirty="0" smtClean="0"/>
              <a:t>Мартин Тонков		-</a:t>
            </a:r>
          </a:p>
          <a:p>
            <a:pPr marL="0" indent="0">
              <a:buNone/>
            </a:pPr>
            <a:r>
              <a:rPr lang="bg-BG" sz="2400" dirty="0" smtClean="0"/>
              <a:t>Петя Петрова</a:t>
            </a:r>
            <a:r>
              <a:rPr lang="en-US" sz="2400" dirty="0" smtClean="0"/>
              <a:t>		- </a:t>
            </a:r>
            <a:endParaRPr lang="bg-BG" sz="2400" dirty="0" smtClean="0"/>
          </a:p>
          <a:p>
            <a:pPr marL="0" indent="0">
              <a:buNone/>
            </a:pPr>
            <a:r>
              <a:rPr lang="bg-BG" sz="2400" dirty="0" smtClean="0"/>
              <a:t>Георги Анчев</a:t>
            </a:r>
            <a:r>
              <a:rPr lang="en-US" sz="2400" dirty="0" smtClean="0"/>
              <a:t>	</a:t>
            </a:r>
            <a:r>
              <a:rPr lang="en-US" sz="2400" dirty="0"/>
              <a:t>		-</a:t>
            </a:r>
            <a:endParaRPr lang="bg-BG" sz="2400" dirty="0" smtClean="0"/>
          </a:p>
          <a:p>
            <a:pPr marL="0" indent="0">
              <a:buNone/>
            </a:pPr>
            <a:endParaRPr lang="en-US" sz="2400" dirty="0"/>
          </a:p>
        </p:txBody>
      </p:sp>
      <p:sp>
        <p:nvSpPr>
          <p:cNvPr id="6" name="Text Placeholder 3"/>
          <p:cNvSpPr txBox="1">
            <a:spLocks/>
          </p:cNvSpPr>
          <p:nvPr/>
        </p:nvSpPr>
        <p:spPr>
          <a:xfrm>
            <a:off x="5486400" y="1295400"/>
            <a:ext cx="2971800" cy="3429000"/>
          </a:xfrm>
          <a:prstGeom prst="rect">
            <a:avLst/>
          </a:prstGeom>
        </p:spPr>
        <p:txBody>
          <a:bodyPr/>
          <a:lst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marL="0" indent="0">
              <a:buNone/>
            </a:pPr>
            <a:r>
              <a:rPr lang="en-US" sz="2800" dirty="0" err="1" smtClean="0">
                <a:solidFill>
                  <a:schemeClr val="tx1"/>
                </a:solidFill>
              </a:rPr>
              <a:t>GitHub</a:t>
            </a:r>
            <a:r>
              <a:rPr lang="en-US" sz="2800" dirty="0" smtClean="0">
                <a:solidFill>
                  <a:schemeClr val="tx1"/>
                </a:solidFill>
              </a:rPr>
              <a:t> Username</a:t>
            </a:r>
          </a:p>
          <a:p>
            <a:pPr marL="0" indent="0">
              <a:buNone/>
            </a:pPr>
            <a:r>
              <a:rPr lang="en-US" sz="2400" dirty="0" err="1" smtClean="0">
                <a:hlinkClick r:id="rId3"/>
              </a:rPr>
              <a:t>nikivat</a:t>
            </a:r>
            <a:endParaRPr lang="bg-BG" sz="2400" dirty="0" smtClean="0"/>
          </a:p>
          <a:p>
            <a:pPr marL="0" indent="0">
              <a:buNone/>
            </a:pPr>
            <a:r>
              <a:rPr lang="en-US" sz="2400" dirty="0" err="1" smtClean="0">
                <a:hlinkClick r:id="rId4"/>
              </a:rPr>
              <a:t>mTonkov</a:t>
            </a:r>
            <a:endParaRPr lang="en-US" sz="2400" dirty="0" smtClean="0"/>
          </a:p>
          <a:p>
            <a:pPr marL="0" indent="0">
              <a:buNone/>
            </a:pPr>
            <a:r>
              <a:rPr lang="en-US" sz="2400" dirty="0" err="1" smtClean="0">
                <a:hlinkClick r:id="rId5"/>
              </a:rPr>
              <a:t>Petiap</a:t>
            </a:r>
            <a:endParaRPr lang="en-US" sz="2400" dirty="0" smtClean="0"/>
          </a:p>
          <a:p>
            <a:pPr marL="0" indent="0">
              <a:buNone/>
            </a:pPr>
            <a:r>
              <a:rPr lang="en-US" sz="2400" dirty="0" err="1" smtClean="0">
                <a:hlinkClick r:id="rId4"/>
              </a:rPr>
              <a:t>GeorgiAnchev</a:t>
            </a:r>
            <a:endParaRPr lang="en-US" sz="2400" dirty="0"/>
          </a:p>
        </p:txBody>
      </p:sp>
      <p:sp>
        <p:nvSpPr>
          <p:cNvPr id="7" name="Text Placeholder 3"/>
          <p:cNvSpPr txBox="1">
            <a:spLocks/>
          </p:cNvSpPr>
          <p:nvPr/>
        </p:nvSpPr>
        <p:spPr>
          <a:xfrm>
            <a:off x="228600" y="5295900"/>
            <a:ext cx="7175500" cy="533400"/>
          </a:xfrm>
          <a:prstGeom prst="rect">
            <a:avLst/>
          </a:prstGeom>
        </p:spPr>
        <p:txBody>
          <a:bodyPr/>
          <a:lst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marL="0" indent="0" algn="ctr">
              <a:buNone/>
            </a:pPr>
            <a:r>
              <a:rPr lang="en-US" sz="2800" dirty="0">
                <a:solidFill>
                  <a:schemeClr val="tx1"/>
                </a:solidFill>
                <a:hlinkClick r:id="rId6"/>
              </a:rPr>
              <a:t>https://</a:t>
            </a:r>
            <a:r>
              <a:rPr lang="en-US" sz="2800" dirty="0" smtClean="0">
                <a:solidFill>
                  <a:schemeClr val="tx1"/>
                </a:solidFill>
                <a:hlinkClick r:id="rId6"/>
              </a:rPr>
              <a:t>github.com/nikivat/Aladdin</a:t>
            </a:r>
            <a:endParaRPr lang="en-US" sz="2800" dirty="0">
              <a:solidFill>
                <a:schemeClr val="tx1"/>
              </a:solidFill>
            </a:endParaRPr>
          </a:p>
        </p:txBody>
      </p:sp>
    </p:spTree>
    <p:extLst>
      <p:ext uri="{BB962C8B-B14F-4D97-AF65-F5344CB8AC3E}">
        <p14:creationId xmlns:p14="http://schemas.microsoft.com/office/powerpoint/2010/main" val="11146730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7098007" y="5627758"/>
            <a:ext cx="1823924" cy="1243584"/>
          </a:xfrm>
          <a:prstGeom prst="rect">
            <a:avLst/>
          </a:prstGeom>
        </p:spPr>
      </p:pic>
      <p:sp>
        <p:nvSpPr>
          <p:cNvPr id="2" name="Title 1"/>
          <p:cNvSpPr>
            <a:spLocks noGrp="1"/>
          </p:cNvSpPr>
          <p:nvPr>
            <p:ph type="title"/>
          </p:nvPr>
        </p:nvSpPr>
        <p:spPr/>
        <p:txBody>
          <a:bodyPr/>
          <a:lstStyle/>
          <a:p>
            <a:r>
              <a:rPr lang="en-US" dirty="0" smtClean="0"/>
              <a:t>Gameplay </a:t>
            </a:r>
            <a:r>
              <a:rPr lang="en-US" dirty="0" smtClean="0"/>
              <a:t>and Implementation</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a:t>
            </a:fld>
            <a:endParaRPr lang="en-US" dirty="0"/>
          </a:p>
        </p:txBody>
      </p:sp>
      <p:sp>
        <p:nvSpPr>
          <p:cNvPr id="6" name="Text Placeholder 3"/>
          <p:cNvSpPr txBox="1">
            <a:spLocks/>
          </p:cNvSpPr>
          <p:nvPr/>
        </p:nvSpPr>
        <p:spPr>
          <a:xfrm>
            <a:off x="228600" y="990600"/>
            <a:ext cx="8382000" cy="4951413"/>
          </a:xfrm>
          <a:prstGeom prst="rect">
            <a:avLst/>
          </a:prstGeom>
        </p:spPr>
        <p:txBody>
          <a:bodyPr/>
          <a:lst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marL="514350" indent="-514350" algn="just">
              <a:spcBef>
                <a:spcPts val="600"/>
              </a:spcBef>
              <a:buFont typeface="+mj-lt"/>
              <a:buAutoNum type="arabicPeriod"/>
            </a:pPr>
            <a:r>
              <a:rPr lang="en-US" sz="1800" dirty="0" smtClean="0"/>
              <a:t>The developed game “Space Runner” </a:t>
            </a:r>
            <a:r>
              <a:rPr lang="en-US" sz="1800" dirty="0" smtClean="0"/>
              <a:t>makes use of the HTML5  Canvas and SVG frameworks as means for the creation of its presentation layer (GUI). </a:t>
            </a:r>
          </a:p>
          <a:p>
            <a:pPr marL="514350" indent="-514350" algn="just">
              <a:spcBef>
                <a:spcPts val="600"/>
              </a:spcBef>
              <a:buFont typeface="+mj-lt"/>
              <a:buAutoNum type="arabicPeriod"/>
            </a:pPr>
            <a:r>
              <a:rPr lang="en-US" sz="1800" dirty="0" smtClean="0"/>
              <a:t>The game engine is implemented in JavaScript and includes all basic game components – player movement mechanics, object generation, collision detection, gameplay interactions and scoring. </a:t>
            </a:r>
            <a:endParaRPr lang="en-US" sz="1800" dirty="0" smtClean="0"/>
          </a:p>
          <a:p>
            <a:pPr marL="514350" indent="-514350" algn="just">
              <a:spcBef>
                <a:spcPts val="600"/>
              </a:spcBef>
              <a:buFont typeface="+mj-lt"/>
              <a:buAutoNum type="arabicPeriod"/>
            </a:pPr>
            <a:r>
              <a:rPr lang="en-US" sz="1800" dirty="0" smtClean="0"/>
              <a:t>The player is in a spaceship travelling through a meteorite field. The goal is to advance through the obstacles  (meteorites), which are being generated at various rate, as far as possible. The trip is limited by the available fuel and the ability of the player to escape collision with the meteorites. If the fuel runs out, or the ship crashes - the game ends.</a:t>
            </a:r>
            <a:endParaRPr lang="en-US" sz="1800" dirty="0" smtClean="0"/>
          </a:p>
          <a:p>
            <a:pPr marL="514350" indent="-514350" algn="just">
              <a:spcBef>
                <a:spcPts val="600"/>
              </a:spcBef>
              <a:buFont typeface="+mj-lt"/>
              <a:buAutoNum type="arabicPeriod"/>
            </a:pPr>
            <a:r>
              <a:rPr lang="en-US" sz="1800" dirty="0" smtClean="0"/>
              <a:t>The gameplay provides several mechanics allowing the spaceship to continue its journey:</a:t>
            </a:r>
          </a:p>
          <a:p>
            <a:pPr marL="1117600" lvl="2" indent="-514350" algn="just">
              <a:spcBef>
                <a:spcPts val="600"/>
              </a:spcBef>
              <a:buFont typeface="+mj-lt"/>
              <a:buAutoNum type="arabicPeriod"/>
            </a:pPr>
            <a:r>
              <a:rPr lang="en-US" sz="1400" dirty="0" smtClean="0"/>
              <a:t>Fuel refills – The engine generates at random fuel refill barrels, which might be caught by the spaceship, refilling its tank to 100%.</a:t>
            </a:r>
          </a:p>
          <a:p>
            <a:pPr marL="1117600" lvl="2" indent="-514350" algn="just">
              <a:spcBef>
                <a:spcPts val="600"/>
              </a:spcBef>
              <a:buFont typeface="+mj-lt"/>
              <a:buAutoNum type="arabicPeriod"/>
            </a:pPr>
            <a:r>
              <a:rPr lang="en-US" sz="1400" dirty="0" smtClean="0"/>
              <a:t>Defensive shooting – The spaceship is supplied with a shooting system, allowing it to break the incoming meteorites, this freeing the way ahead.</a:t>
            </a:r>
            <a:endParaRPr lang="en-US" sz="1400" dirty="0" smtClean="0"/>
          </a:p>
        </p:txBody>
      </p:sp>
    </p:spTree>
    <p:extLst>
      <p:ext uri="{BB962C8B-B14F-4D97-AF65-F5344CB8AC3E}">
        <p14:creationId xmlns:p14="http://schemas.microsoft.com/office/powerpoint/2010/main" val="27006351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UI Overview</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a:t>
            </a:fld>
            <a:endParaRPr lang="en-US" dirty="0"/>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7675" y="1047750"/>
            <a:ext cx="3876675" cy="5505450"/>
          </a:xfr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3450" y="1038225"/>
            <a:ext cx="3867150" cy="5514975"/>
          </a:xfrm>
          <a:prstGeom prst="rect">
            <a:avLst/>
          </a:prstGeom>
        </p:spPr>
      </p:pic>
    </p:spTree>
    <p:extLst>
      <p:ext uri="{BB962C8B-B14F-4D97-AF65-F5344CB8AC3E}">
        <p14:creationId xmlns:p14="http://schemas.microsoft.com/office/powerpoint/2010/main" val="31826943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24400" y="1044575"/>
            <a:ext cx="3886200" cy="550545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912" y="1047750"/>
            <a:ext cx="3886200" cy="5514975"/>
          </a:xfrm>
          <a:prstGeom prst="rect">
            <a:avLst/>
          </a:prstGeom>
        </p:spPr>
      </p:pic>
      <p:sp>
        <p:nvSpPr>
          <p:cNvPr id="2" name="Title 1"/>
          <p:cNvSpPr>
            <a:spLocks noGrp="1"/>
          </p:cNvSpPr>
          <p:nvPr>
            <p:ph type="title"/>
          </p:nvPr>
        </p:nvSpPr>
        <p:spPr/>
        <p:txBody>
          <a:bodyPr/>
          <a:lstStyle/>
          <a:p>
            <a:r>
              <a:rPr lang="en-US" dirty="0" smtClean="0"/>
              <a:t>Game UI Overview</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a:t>
            </a:fld>
            <a:endParaRPr lang="en-US" dirty="0"/>
          </a:p>
        </p:txBody>
      </p:sp>
    </p:spTree>
    <p:extLst>
      <p:ext uri="{BB962C8B-B14F-4D97-AF65-F5344CB8AC3E}">
        <p14:creationId xmlns:p14="http://schemas.microsoft.com/office/powerpoint/2010/main" val="32995004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4400" y="1041400"/>
            <a:ext cx="3876675" cy="5495925"/>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149" y="1073150"/>
            <a:ext cx="3895725" cy="5514975"/>
          </a:xfrm>
          <a:prstGeom prst="rect">
            <a:avLst/>
          </a:prstGeom>
        </p:spPr>
      </p:pic>
      <p:sp>
        <p:nvSpPr>
          <p:cNvPr id="2" name="Title 1"/>
          <p:cNvSpPr>
            <a:spLocks noGrp="1"/>
          </p:cNvSpPr>
          <p:nvPr>
            <p:ph type="title"/>
          </p:nvPr>
        </p:nvSpPr>
        <p:spPr/>
        <p:txBody>
          <a:bodyPr/>
          <a:lstStyle/>
          <a:p>
            <a:r>
              <a:rPr lang="en-US" dirty="0" smtClean="0"/>
              <a:t>Game UI Overview</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a:t>
            </a:fld>
            <a:endParaRPr lang="en-US" dirty="0"/>
          </a:p>
        </p:txBody>
      </p:sp>
    </p:spTree>
    <p:extLst>
      <p:ext uri="{BB962C8B-B14F-4D97-AF65-F5344CB8AC3E}">
        <p14:creationId xmlns:p14="http://schemas.microsoft.com/office/powerpoint/2010/main" val="33891715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0" y="3200400"/>
            <a:ext cx="2667000" cy="838200"/>
          </a:xfrm>
        </p:spPr>
        <p:txBody>
          <a:bodyPr/>
          <a:lstStyle/>
          <a:p>
            <a:r>
              <a:rPr lang="en-US" dirty="0" smtClean="0"/>
              <a:t>Live demo!</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7</a:t>
            </a:fld>
            <a:endParaRPr lang="en-US" dirty="0"/>
          </a:p>
        </p:txBody>
      </p:sp>
    </p:spTree>
    <p:extLst>
      <p:ext uri="{BB962C8B-B14F-4D97-AF65-F5344CB8AC3E}">
        <p14:creationId xmlns:p14="http://schemas.microsoft.com/office/powerpoint/2010/main" val="41890147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2895600"/>
            <a:ext cx="7391400" cy="685800"/>
          </a:xfrm>
        </p:spPr>
        <p:txBody>
          <a:bodyPr>
            <a:noAutofit/>
          </a:bodyPr>
          <a:lstStyle/>
          <a:p>
            <a:pPr marL="0" indent="0">
              <a:buNone/>
            </a:pPr>
            <a:r>
              <a:rPr lang="en-US" sz="4400" dirty="0" smtClean="0"/>
              <a:t>Thank you for </a:t>
            </a:r>
            <a:r>
              <a:rPr lang="en-US" sz="4400" dirty="0" smtClean="0"/>
              <a:t>the </a:t>
            </a:r>
            <a:r>
              <a:rPr lang="en-US" sz="4400" dirty="0" smtClean="0"/>
              <a:t>attention!</a:t>
            </a:r>
            <a:endParaRPr lang="en-US" sz="44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8</a:t>
            </a:fld>
            <a:endParaRPr lang="en-US" dirty="0"/>
          </a:p>
        </p:txBody>
      </p:sp>
    </p:spTree>
    <p:extLst>
      <p:ext uri="{BB962C8B-B14F-4D97-AF65-F5344CB8AC3E}">
        <p14:creationId xmlns:p14="http://schemas.microsoft.com/office/powerpoint/2010/main" val="2303647742"/>
      </p:ext>
    </p:extLst>
  </p:cSld>
  <p:clrMapOvr>
    <a:masterClrMapping/>
  </p:clrMapOvr>
  <p:timing>
    <p:tnLst>
      <p:par>
        <p:cTn id="1" dur="indefinite" restart="never" nodeType="tmRoot"/>
      </p:par>
    </p:tnLst>
  </p:timing>
</p:sld>
</file>

<file path=ppt/theme/theme1.xml><?xml version="1.0" encoding="utf-8"?>
<a:theme xmlns:a="http://schemas.openxmlformats.org/drawingml/2006/main" name="Telerik Academy">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Deluxe</Template>
  <TotalTime>6322</TotalTime>
  <Words>257</Words>
  <Application>Microsoft Office PowerPoint</Application>
  <PresentationFormat>On-screen Show (4:3)</PresentationFormat>
  <Paragraphs>38</Paragraphs>
  <Slides>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Calibri</vt:lpstr>
      <vt:lpstr>Cambria</vt:lpstr>
      <vt:lpstr>Consolas</vt:lpstr>
      <vt:lpstr>Corbel</vt:lpstr>
      <vt:lpstr>Wingdings 2</vt:lpstr>
      <vt:lpstr>Telerik Academy</vt:lpstr>
      <vt:lpstr>Space Runner Game</vt:lpstr>
      <vt:lpstr>Team Members</vt:lpstr>
      <vt:lpstr>Gameplay and Implementation</vt:lpstr>
      <vt:lpstr>Game UI Overview</vt:lpstr>
      <vt:lpstr>Game UI Overview</vt:lpstr>
      <vt:lpstr>Game UI Overview</vt:lpstr>
      <vt:lpstr>Live demo!</vt:lpstr>
      <vt:lpstr>PowerPoint Presentation</vt:lpstr>
    </vt:vector>
  </TitlesOfParts>
  <Company>Telerik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Училищна софтуерна академия</dc:title>
  <dc:subject>Telerik Software Academy</dc:subject>
  <dc:creator>Svetlin Nakov;Team Redcurrant</dc:creator>
  <cp:keywords>telerik software academy, school academy, училищна софтуерна академия, академия на Телерик за ученици, free courses for developers</cp:keywords>
  <cp:lastModifiedBy>Petia</cp:lastModifiedBy>
  <cp:revision>657</cp:revision>
  <dcterms:created xsi:type="dcterms:W3CDTF">2007-12-08T16:03:35Z</dcterms:created>
  <dcterms:modified xsi:type="dcterms:W3CDTF">2014-06-14T15:19:50Z</dcterms:modified>
  <cp:category>software engineering</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