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7.xml" ContentType="application/vnd.openxmlformats-officedocument.presentationml.tags+xml"/>
  <Override PartName="/ppt/notesSlides/notesSlide29.xml" ContentType="application/vnd.openxmlformats-officedocument.presentationml.notesSlide+xml"/>
  <Override PartName="/ppt/tags/tag8.xml" ContentType="application/vnd.openxmlformats-officedocument.presentationml.tags+xml"/>
  <Override PartName="/ppt/notesSlides/notesSlide30.xml" ContentType="application/vnd.openxmlformats-officedocument.presentationml.notesSlide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tags/tag10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3.xml" ContentType="application/vnd.openxmlformats-officedocument.presentationml.tags+xml"/>
  <Override PartName="/ppt/notesSlides/notesSlide54.xml" ContentType="application/vnd.openxmlformats-officedocument.presentationml.notesSlide+xml"/>
  <Override PartName="/ppt/tags/tag14.xml" ContentType="application/vnd.openxmlformats-officedocument.presentationml.tags+xml"/>
  <Override PartName="/ppt/notesSlides/notesSlide55.xml" ContentType="application/vnd.openxmlformats-officedocument.presentationml.notesSlide+xml"/>
  <Override PartName="/ppt/tags/tag15.xml" ContentType="application/vnd.openxmlformats-officedocument.presentationml.tags+xml"/>
  <Override PartName="/ppt/notesSlides/notesSlide56.xml" ContentType="application/vnd.openxmlformats-officedocument.presentationml.notesSlide+xml"/>
  <Override PartName="/ppt/tags/tag16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7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18.xml" ContentType="application/vnd.openxmlformats-officedocument.presentationml.tags+xml"/>
  <Override PartName="/ppt/notesSlides/notesSlide80.xml" ContentType="application/vnd.openxmlformats-officedocument.presentationml.notesSlide+xml"/>
  <Override PartName="/ppt/tags/tag19.xml" ContentType="application/vnd.openxmlformats-officedocument.presentationml.tags+xml"/>
  <Override PartName="/ppt/notesSlides/notesSlide81.xml" ContentType="application/vnd.openxmlformats-officedocument.presentationml.notesSlide+xml"/>
  <Override PartName="/ppt/tags/tag20.xml" ContentType="application/vnd.openxmlformats-officedocument.presentationml.tags+xml"/>
  <Override PartName="/ppt/notesSlides/notesSlide82.xml" ContentType="application/vnd.openxmlformats-officedocument.presentationml.notesSlide+xml"/>
  <Override PartName="/ppt/tags/tag21.xml" ContentType="application/vnd.openxmlformats-officedocument.presentationml.tags+xml"/>
  <Override PartName="/ppt/notesSlides/notesSlide83.xml" ContentType="application/vnd.openxmlformats-officedocument.presentationml.notesSlide+xml"/>
  <Override PartName="/ppt/tags/tag22.xml" ContentType="application/vnd.openxmlformats-officedocument.presentationml.tags+xml"/>
  <Override PartName="/ppt/notesSlides/notesSlide84.xml" ContentType="application/vnd.openxmlformats-officedocument.presentationml.notesSlide+xml"/>
  <Override PartName="/ppt/tags/tag23.xml" ContentType="application/vnd.openxmlformats-officedocument.presentationml.tags+xml"/>
  <Override PartName="/ppt/notesSlides/notesSlide85.xml" ContentType="application/vnd.openxmlformats-officedocument.presentationml.notesSlide+xml"/>
  <Override PartName="/ppt/tags/tag24.xml" ContentType="application/vnd.openxmlformats-officedocument.presentationml.tags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tags/tag25.xml" ContentType="application/vnd.openxmlformats-officedocument.presentationml.tags+xml"/>
  <Override PartName="/ppt/notesSlides/notesSlide88.xml" ContentType="application/vnd.openxmlformats-officedocument.presentationml.notesSlide+xml"/>
  <Override PartName="/ppt/tags/tag26.xml" ContentType="application/vnd.openxmlformats-officedocument.presentationml.tags+xml"/>
  <Override PartName="/ppt/notesSlides/notesSlide89.xml" ContentType="application/vnd.openxmlformats-officedocument.presentationml.notesSlide+xml"/>
  <Override PartName="/ppt/tags/tag27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tags/tag28.xml" ContentType="application/vnd.openxmlformats-officedocument.presentationml.tags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ags/tag29.xml" ContentType="application/vnd.openxmlformats-officedocument.presentationml.tags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tags/tag30.xml" ContentType="application/vnd.openxmlformats-officedocument.presentationml.tags+xml"/>
  <Override PartName="/ppt/notesSlides/notesSlide100.xml" ContentType="application/vnd.openxmlformats-officedocument.presentationml.notesSlide+xml"/>
  <Override PartName="/ppt/tags/tag31.xml" ContentType="application/vnd.openxmlformats-officedocument.presentationml.tags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tags/tag32.xml" ContentType="application/vnd.openxmlformats-officedocument.presentationml.tags+xml"/>
  <Override PartName="/ppt/notesSlides/notesSlide104.xml" ContentType="application/vnd.openxmlformats-officedocument.presentationml.notesSlide+xml"/>
  <Override PartName="/ppt/tags/tag33.xml" ContentType="application/vnd.openxmlformats-officedocument.presentationml.tags+xml"/>
  <Override PartName="/ppt/notesSlides/notesSlide105.xml" ContentType="application/vnd.openxmlformats-officedocument.presentationml.notesSlide+xml"/>
  <Override PartName="/ppt/tags/tag34.xml" ContentType="application/vnd.openxmlformats-officedocument.presentationml.tags+xml"/>
  <Override PartName="/ppt/notesSlides/notesSlide106.xml" ContentType="application/vnd.openxmlformats-officedocument.presentationml.notesSlide+xml"/>
  <Override PartName="/ppt/tags/tag35.xml" ContentType="application/vnd.openxmlformats-officedocument.presentationml.tags+xml"/>
  <Override PartName="/ppt/notesSlides/notesSlide107.xml" ContentType="application/vnd.openxmlformats-officedocument.presentationml.notesSlide+xml"/>
  <Override PartName="/ppt/tags/tag36.xml" ContentType="application/vnd.openxmlformats-officedocument.presentationml.tags+xml"/>
  <Override PartName="/ppt/notesSlides/notesSlide108.xml" ContentType="application/vnd.openxmlformats-officedocument.presentationml.notesSlide+xml"/>
  <Override PartName="/ppt/tags/tag37.xml" ContentType="application/vnd.openxmlformats-officedocument.presentationml.tags+xml"/>
  <Override PartName="/ppt/notesSlides/notesSlide109.xml" ContentType="application/vnd.openxmlformats-officedocument.presentationml.notesSlide+xml"/>
  <Override PartName="/ppt/tags/tag38.xml" ContentType="application/vnd.openxmlformats-officedocument.presentationml.tags+xml"/>
  <Override PartName="/ppt/notesSlides/notesSlide110.xml" ContentType="application/vnd.openxmlformats-officedocument.presentationml.notesSlide+xml"/>
  <Override PartName="/ppt/tags/tag39.xml" ContentType="application/vnd.openxmlformats-officedocument.presentationml.tags+xml"/>
  <Override PartName="/ppt/notesSlides/notesSlide111.xml" ContentType="application/vnd.openxmlformats-officedocument.presentationml.notesSlide+xml"/>
  <Override PartName="/ppt/tags/tag40.xml" ContentType="application/vnd.openxmlformats-officedocument.presentationml.tags+xml"/>
  <Override PartName="/ppt/notesSlides/notesSlide112.xml" ContentType="application/vnd.openxmlformats-officedocument.presentationml.notesSlide+xml"/>
  <Override PartName="/ppt/tags/tag41.xml" ContentType="application/vnd.openxmlformats-officedocument.presentationml.tags+xml"/>
  <Override PartName="/ppt/notesSlides/notesSlide113.xml" ContentType="application/vnd.openxmlformats-officedocument.presentationml.notesSlide+xml"/>
  <Override PartName="/ppt/tags/tag42.xml" ContentType="application/vnd.openxmlformats-officedocument.presentationml.tags+xml"/>
  <Override PartName="/ppt/notesSlides/notesSlide114.xml" ContentType="application/vnd.openxmlformats-officedocument.presentationml.notesSlide+xml"/>
  <Override PartName="/ppt/tags/tag43.xml" ContentType="application/vnd.openxmlformats-officedocument.presentationml.tags+xml"/>
  <Override PartName="/ppt/notesSlides/notesSlide115.xml" ContentType="application/vnd.openxmlformats-officedocument.presentationml.notesSlide+xml"/>
  <Override PartName="/ppt/tags/tag44.xml" ContentType="application/vnd.openxmlformats-officedocument.presentationml.tags+xml"/>
  <Override PartName="/ppt/notesSlides/notesSlide116.xml" ContentType="application/vnd.openxmlformats-officedocument.presentationml.notesSlide+xml"/>
  <Override PartName="/ppt/tags/tag45.xml" ContentType="application/vnd.openxmlformats-officedocument.presentationml.tags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tags/tag46.xml" ContentType="application/vnd.openxmlformats-officedocument.presentationml.tags+xml"/>
  <Override PartName="/ppt/notesSlides/notesSlide119.xml" ContentType="application/vnd.openxmlformats-officedocument.presentationml.notesSlide+xml"/>
  <Override PartName="/ppt/tags/tag47.xml" ContentType="application/vnd.openxmlformats-officedocument.presentationml.tags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tags/tag48.xml" ContentType="application/vnd.openxmlformats-officedocument.presentationml.tags+xml"/>
  <Override PartName="/ppt/notesSlides/notesSlide132.xml" ContentType="application/vnd.openxmlformats-officedocument.presentationml.notesSlide+xml"/>
  <Override PartName="/ppt/tags/tag49.xml" ContentType="application/vnd.openxmlformats-officedocument.presentationml.tags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tags/tag50.xml" ContentType="application/vnd.openxmlformats-officedocument.presentationml.tags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tags/tag51.xml" ContentType="application/vnd.openxmlformats-officedocument.presentationml.tags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47"/>
  </p:notesMasterIdLst>
  <p:sldIdLst>
    <p:sldId id="256" r:id="rId2"/>
    <p:sldId id="514" r:id="rId3"/>
    <p:sldId id="949" r:id="rId4"/>
    <p:sldId id="956" r:id="rId5"/>
    <p:sldId id="950" r:id="rId6"/>
    <p:sldId id="519" r:id="rId7"/>
    <p:sldId id="951" r:id="rId8"/>
    <p:sldId id="962" r:id="rId9"/>
    <p:sldId id="947" r:id="rId10"/>
    <p:sldId id="964" r:id="rId11"/>
    <p:sldId id="965" r:id="rId12"/>
    <p:sldId id="963" r:id="rId13"/>
    <p:sldId id="952" r:id="rId14"/>
    <p:sldId id="822" r:id="rId15"/>
    <p:sldId id="823" r:id="rId16"/>
    <p:sldId id="958" r:id="rId17"/>
    <p:sldId id="959" r:id="rId18"/>
    <p:sldId id="957" r:id="rId19"/>
    <p:sldId id="961" r:id="rId20"/>
    <p:sldId id="960" r:id="rId21"/>
    <p:sldId id="833" r:id="rId22"/>
    <p:sldId id="876" r:id="rId23"/>
    <p:sldId id="874" r:id="rId24"/>
    <p:sldId id="826" r:id="rId25"/>
    <p:sldId id="727" r:id="rId26"/>
    <p:sldId id="827" r:id="rId27"/>
    <p:sldId id="926" r:id="rId28"/>
    <p:sldId id="955" r:id="rId29"/>
    <p:sldId id="878" r:id="rId30"/>
    <p:sldId id="879" r:id="rId31"/>
    <p:sldId id="909" r:id="rId32"/>
    <p:sldId id="881" r:id="rId33"/>
    <p:sldId id="916" r:id="rId34"/>
    <p:sldId id="966" r:id="rId35"/>
    <p:sldId id="967" r:id="rId36"/>
    <p:sldId id="882" r:id="rId37"/>
    <p:sldId id="883" r:id="rId38"/>
    <p:sldId id="898" r:id="rId39"/>
    <p:sldId id="900" r:id="rId40"/>
    <p:sldId id="902" r:id="rId41"/>
    <p:sldId id="888" r:id="rId42"/>
    <p:sldId id="892" r:id="rId43"/>
    <p:sldId id="968" r:id="rId44"/>
    <p:sldId id="944" r:id="rId45"/>
    <p:sldId id="975" r:id="rId46"/>
    <p:sldId id="905" r:id="rId47"/>
    <p:sldId id="971" r:id="rId48"/>
    <p:sldId id="970" r:id="rId49"/>
    <p:sldId id="973" r:id="rId50"/>
    <p:sldId id="974" r:id="rId51"/>
    <p:sldId id="921" r:id="rId52"/>
    <p:sldId id="928" r:id="rId53"/>
    <p:sldId id="943" r:id="rId54"/>
    <p:sldId id="910" r:id="rId55"/>
    <p:sldId id="919" r:id="rId56"/>
    <p:sldId id="918" r:id="rId57"/>
    <p:sldId id="686" r:id="rId58"/>
    <p:sldId id="702" r:id="rId59"/>
    <p:sldId id="692" r:id="rId60"/>
    <p:sldId id="524" r:id="rId61"/>
    <p:sldId id="517" r:id="rId62"/>
    <p:sldId id="516" r:id="rId63"/>
    <p:sldId id="800" r:id="rId64"/>
    <p:sldId id="813" r:id="rId65"/>
    <p:sldId id="814" r:id="rId66"/>
    <p:sldId id="815" r:id="rId67"/>
    <p:sldId id="693" r:id="rId68"/>
    <p:sldId id="816" r:id="rId69"/>
    <p:sldId id="695" r:id="rId70"/>
    <p:sldId id="696" r:id="rId71"/>
    <p:sldId id="697" r:id="rId72"/>
    <p:sldId id="707" r:id="rId73"/>
    <p:sldId id="708" r:id="rId74"/>
    <p:sldId id="709" r:id="rId75"/>
    <p:sldId id="701" r:id="rId76"/>
    <p:sldId id="801" r:id="rId77"/>
    <p:sldId id="930" r:id="rId78"/>
    <p:sldId id="934" r:id="rId79"/>
    <p:sldId id="935" r:id="rId80"/>
    <p:sldId id="787" r:id="rId81"/>
    <p:sldId id="782" r:id="rId82"/>
    <p:sldId id="785" r:id="rId83"/>
    <p:sldId id="786" r:id="rId84"/>
    <p:sldId id="789" r:id="rId85"/>
    <p:sldId id="784" r:id="rId86"/>
    <p:sldId id="788" r:id="rId87"/>
    <p:sldId id="790" r:id="rId88"/>
    <p:sldId id="763" r:id="rId89"/>
    <p:sldId id="793" r:id="rId90"/>
    <p:sldId id="795" r:id="rId91"/>
    <p:sldId id="798" r:id="rId92"/>
    <p:sldId id="799" r:id="rId93"/>
    <p:sldId id="797" r:id="rId94"/>
    <p:sldId id="561" r:id="rId95"/>
    <p:sldId id="749" r:id="rId96"/>
    <p:sldId id="750" r:id="rId97"/>
    <p:sldId id="765" r:id="rId98"/>
    <p:sldId id="760" r:id="rId99"/>
    <p:sldId id="766" r:id="rId100"/>
    <p:sldId id="762" r:id="rId101"/>
    <p:sldId id="806" r:id="rId102"/>
    <p:sldId id="936" r:id="rId103"/>
    <p:sldId id="937" r:id="rId104"/>
    <p:sldId id="566" r:id="rId105"/>
    <p:sldId id="803" r:id="rId106"/>
    <p:sldId id="804" r:id="rId107"/>
    <p:sldId id="770" r:id="rId108"/>
    <p:sldId id="768" r:id="rId109"/>
    <p:sldId id="771" r:id="rId110"/>
    <p:sldId id="811" r:id="rId111"/>
    <p:sldId id="772" r:id="rId112"/>
    <p:sldId id="812" r:id="rId113"/>
    <p:sldId id="773" r:id="rId114"/>
    <p:sldId id="774" r:id="rId115"/>
    <p:sldId id="780" r:id="rId116"/>
    <p:sldId id="632" r:id="rId117"/>
    <p:sldId id="781" r:id="rId118"/>
    <p:sldId id="938" r:id="rId119"/>
    <p:sldId id="939" r:id="rId120"/>
    <p:sldId id="808" r:id="rId121"/>
    <p:sldId id="670" r:id="rId122"/>
    <p:sldId id="711" r:id="rId123"/>
    <p:sldId id="817" r:id="rId124"/>
    <p:sldId id="716" r:id="rId125"/>
    <p:sldId id="713" r:id="rId126"/>
    <p:sldId id="714" r:id="rId127"/>
    <p:sldId id="587" r:id="rId128"/>
    <p:sldId id="719" r:id="rId129"/>
    <p:sldId id="805" r:id="rId130"/>
    <p:sldId id="940" r:id="rId131"/>
    <p:sldId id="941" r:id="rId132"/>
    <p:sldId id="942" r:id="rId133"/>
    <p:sldId id="922" r:id="rId134"/>
    <p:sldId id="923" r:id="rId135"/>
    <p:sldId id="911" r:id="rId136"/>
    <p:sldId id="747" r:id="rId137"/>
    <p:sldId id="759" r:id="rId138"/>
    <p:sldId id="525" r:id="rId139"/>
    <p:sldId id="627" r:id="rId140"/>
    <p:sldId id="807" r:id="rId141"/>
    <p:sldId id="581" r:id="rId142"/>
    <p:sldId id="809" r:id="rId143"/>
    <p:sldId id="810" r:id="rId144"/>
    <p:sldId id="777" r:id="rId145"/>
    <p:sldId id="778" r:id="rId1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48B22D-77BD-4138-8C80-31B6D82FE605}">
          <p14:sldIdLst>
            <p14:sldId id="256"/>
            <p14:sldId id="514"/>
            <p14:sldId id="949"/>
            <p14:sldId id="956"/>
            <p14:sldId id="950"/>
            <p14:sldId id="519"/>
            <p14:sldId id="951"/>
            <p14:sldId id="962"/>
            <p14:sldId id="947"/>
            <p14:sldId id="964"/>
            <p14:sldId id="965"/>
            <p14:sldId id="963"/>
            <p14:sldId id="952"/>
            <p14:sldId id="822"/>
            <p14:sldId id="823"/>
            <p14:sldId id="958"/>
            <p14:sldId id="959"/>
            <p14:sldId id="957"/>
            <p14:sldId id="961"/>
            <p14:sldId id="960"/>
            <p14:sldId id="833"/>
            <p14:sldId id="876"/>
            <p14:sldId id="874"/>
            <p14:sldId id="826"/>
            <p14:sldId id="727"/>
            <p14:sldId id="827"/>
            <p14:sldId id="926"/>
            <p14:sldId id="955"/>
            <p14:sldId id="878"/>
            <p14:sldId id="879"/>
            <p14:sldId id="909"/>
            <p14:sldId id="881"/>
            <p14:sldId id="916"/>
            <p14:sldId id="966"/>
            <p14:sldId id="967"/>
            <p14:sldId id="882"/>
            <p14:sldId id="883"/>
            <p14:sldId id="898"/>
            <p14:sldId id="900"/>
            <p14:sldId id="902"/>
            <p14:sldId id="888"/>
            <p14:sldId id="892"/>
            <p14:sldId id="968"/>
            <p14:sldId id="944"/>
            <p14:sldId id="975"/>
            <p14:sldId id="905"/>
            <p14:sldId id="971"/>
            <p14:sldId id="970"/>
            <p14:sldId id="973"/>
            <p14:sldId id="974"/>
            <p14:sldId id="921"/>
            <p14:sldId id="928"/>
            <p14:sldId id="943"/>
            <p14:sldId id="910"/>
            <p14:sldId id="919"/>
            <p14:sldId id="918"/>
            <p14:sldId id="686"/>
            <p14:sldId id="702"/>
            <p14:sldId id="692"/>
            <p14:sldId id="524"/>
            <p14:sldId id="517"/>
            <p14:sldId id="516"/>
            <p14:sldId id="800"/>
            <p14:sldId id="813"/>
            <p14:sldId id="814"/>
            <p14:sldId id="815"/>
            <p14:sldId id="693"/>
            <p14:sldId id="816"/>
            <p14:sldId id="695"/>
            <p14:sldId id="696"/>
            <p14:sldId id="697"/>
            <p14:sldId id="707"/>
            <p14:sldId id="708"/>
            <p14:sldId id="709"/>
            <p14:sldId id="701"/>
            <p14:sldId id="801"/>
            <p14:sldId id="930"/>
            <p14:sldId id="934"/>
            <p14:sldId id="935"/>
            <p14:sldId id="787"/>
            <p14:sldId id="782"/>
            <p14:sldId id="785"/>
            <p14:sldId id="786"/>
            <p14:sldId id="789"/>
            <p14:sldId id="784"/>
            <p14:sldId id="788"/>
            <p14:sldId id="790"/>
            <p14:sldId id="763"/>
            <p14:sldId id="793"/>
            <p14:sldId id="795"/>
            <p14:sldId id="798"/>
            <p14:sldId id="799"/>
            <p14:sldId id="797"/>
            <p14:sldId id="561"/>
            <p14:sldId id="749"/>
            <p14:sldId id="750"/>
            <p14:sldId id="765"/>
            <p14:sldId id="760"/>
            <p14:sldId id="766"/>
            <p14:sldId id="762"/>
            <p14:sldId id="806"/>
            <p14:sldId id="936"/>
            <p14:sldId id="937"/>
            <p14:sldId id="566"/>
            <p14:sldId id="803"/>
            <p14:sldId id="804"/>
            <p14:sldId id="770"/>
            <p14:sldId id="768"/>
            <p14:sldId id="771"/>
            <p14:sldId id="811"/>
            <p14:sldId id="772"/>
            <p14:sldId id="812"/>
            <p14:sldId id="773"/>
            <p14:sldId id="774"/>
            <p14:sldId id="780"/>
            <p14:sldId id="632"/>
            <p14:sldId id="781"/>
            <p14:sldId id="938"/>
            <p14:sldId id="939"/>
            <p14:sldId id="808"/>
            <p14:sldId id="670"/>
            <p14:sldId id="711"/>
            <p14:sldId id="817"/>
            <p14:sldId id="716"/>
            <p14:sldId id="713"/>
            <p14:sldId id="714"/>
            <p14:sldId id="587"/>
            <p14:sldId id="719"/>
            <p14:sldId id="805"/>
            <p14:sldId id="940"/>
            <p14:sldId id="941"/>
            <p14:sldId id="942"/>
            <p14:sldId id="922"/>
            <p14:sldId id="923"/>
            <p14:sldId id="911"/>
            <p14:sldId id="747"/>
            <p14:sldId id="759"/>
            <p14:sldId id="525"/>
            <p14:sldId id="627"/>
            <p14:sldId id="807"/>
            <p14:sldId id="581"/>
            <p14:sldId id="809"/>
            <p14:sldId id="810"/>
            <p14:sldId id="777"/>
            <p14:sldId id="7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86482" autoAdjust="0"/>
  </p:normalViewPr>
  <p:slideViewPr>
    <p:cSldViewPr>
      <p:cViewPr varScale="1">
        <p:scale>
          <a:sx n="59" d="100"/>
          <a:sy n="59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F4406-9584-4DD8-A9A3-DEB27EFCE748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BBF32-3AE4-46D0-A251-96862731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going</a:t>
            </a:r>
            <a:r>
              <a:rPr lang="en-US" baseline="0" dirty="0" smtClean="0"/>
              <a:t> to present abstract refinement types which is a joint work of me, 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define a vector of as,</a:t>
            </a:r>
            <a:r>
              <a:rPr lang="en-US" baseline="0" dirty="0" smtClean="0"/>
              <a:t> </a:t>
            </a:r>
            <a:r>
              <a:rPr lang="en-US" dirty="0" smtClean="0"/>
              <a:t>as a data type</a:t>
            </a:r>
            <a:r>
              <a:rPr lang="en-US" baseline="0" dirty="0" smtClean="0"/>
              <a:t> that contains a function from the </a:t>
            </a:r>
            <a:r>
              <a:rPr lang="en-US" baseline="0" dirty="0" err="1" smtClean="0"/>
              <a:t>intex</a:t>
            </a:r>
            <a:r>
              <a:rPr lang="en-US" baseline="0" dirty="0" smtClean="0"/>
              <a:t> I to the content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use another predicate r that</a:t>
            </a:r>
            <a:r>
              <a:rPr lang="en-US" baseline="0" dirty="0" smtClean="0"/>
              <a:t> relates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with values of type a for the range.</a:t>
            </a:r>
          </a:p>
          <a:p>
            <a:endParaRPr lang="en-US" baseline="0" dirty="0"/>
          </a:p>
          <a:p>
            <a:r>
              <a:rPr lang="en-US" baseline="0" dirty="0" smtClean="0"/>
              <a:t>As before, we refine the type of the result, with this predicate that now depends on the index I and we raise it in the lhs of the type signature.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we can have vector of any range, vectors with values greater than their index, identity vectors, or even vectors where</a:t>
            </a:r>
          </a:p>
          <a:p>
            <a:r>
              <a:rPr lang="en-US" baseline="0" dirty="0" smtClean="0"/>
              <a:t>Each value on index I contains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fib number, if our refinement logic can describe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fib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domain of a vector is a predicate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that describes the arguments of this function.</a:t>
            </a:r>
          </a:p>
          <a:p>
            <a:r>
              <a:rPr lang="en-US" dirty="0" smtClean="0"/>
              <a:t>We add this predicate </a:t>
            </a:r>
            <a:r>
              <a:rPr lang="en-US" baseline="0" dirty="0" smtClean="0"/>
              <a:t>in the lhs of the definition, so that we can refer to that </a:t>
            </a:r>
          </a:p>
          <a:p>
            <a:r>
              <a:rPr lang="en-US" baseline="0" dirty="0" smtClean="0"/>
              <a:t>in type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can have vectors with domain all positive integers, </a:t>
            </a:r>
          </a:p>
          <a:p>
            <a:r>
              <a:rPr lang="en-US" baseline="0" dirty="0" smtClean="0"/>
              <a:t>The integer 1,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between 1 and 20, </a:t>
            </a:r>
          </a:p>
          <a:p>
            <a:r>
              <a:rPr lang="en-US" baseline="0" dirty="0" smtClean="0"/>
              <a:t>Or even the empty domain.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exaclty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reasining</a:t>
            </a:r>
            <a:r>
              <a:rPr lang="en-US" baseline="0" dirty="0" smtClean="0"/>
              <a:t> for the range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set the domain of the vector, lets go back to our question, are loop </a:t>
            </a:r>
            <a:r>
              <a:rPr lang="en-US" baseline="0" dirty="0" err="1" smtClean="0"/>
              <a:t>precondictions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stisfied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Or is the empty vector </a:t>
            </a:r>
            <a:r>
              <a:rPr lang="en-US" baseline="0" dirty="0" err="1" smtClean="0"/>
              <a:t>initializd</a:t>
            </a:r>
            <a:r>
              <a:rPr lang="en-US" baseline="0" dirty="0" smtClean="0"/>
              <a:t> up to 0</a:t>
            </a:r>
          </a:p>
          <a:p>
            <a:r>
              <a:rPr lang="en-US" dirty="0" smtClean="0"/>
              <a:t>And if f takes</a:t>
            </a:r>
            <a:r>
              <a:rPr lang="en-US" baseline="0" dirty="0" smtClean="0"/>
              <a:t> a vector </a:t>
            </a:r>
            <a:r>
              <a:rPr lang="en-US" baseline="0" dirty="0" err="1" smtClean="0"/>
              <a:t>initiazed</a:t>
            </a:r>
            <a:r>
              <a:rPr lang="en-US" baseline="0" dirty="0" smtClean="0"/>
              <a:t> up to I does it return a </a:t>
            </a:r>
            <a:r>
              <a:rPr lang="en-US" baseline="0" dirty="0" err="1" smtClean="0"/>
              <a:t>vecto</a:t>
            </a:r>
            <a:r>
              <a:rPr lang="en-US" baseline="0" dirty="0" smtClean="0"/>
              <a:t> initialized up to i+1?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 list of as which is either empty or</a:t>
            </a:r>
            <a:r>
              <a:rPr lang="en-US" baseline="0" dirty="0" smtClean="0"/>
              <a:t> contains a head of type a and a tail which is a list of as</a:t>
            </a:r>
          </a:p>
          <a:p>
            <a:r>
              <a:rPr lang="en-US" baseline="0" dirty="0" smtClean="0"/>
              <a:t>Our goal is to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the vanilla list definition</a:t>
            </a:r>
          </a:p>
          <a:p>
            <a:r>
              <a:rPr lang="en-US" dirty="0" smtClean="0"/>
              <a:t>We want to trigger it so that the every</a:t>
            </a:r>
            <a:r>
              <a:rPr lang="en-US" baseline="0" dirty="0" smtClean="0"/>
              <a:t> </a:t>
            </a:r>
            <a:r>
              <a:rPr lang="en-US" dirty="0" smtClean="0"/>
              <a:t>tail element</a:t>
            </a:r>
            <a:r>
              <a:rPr lang="en-US" baseline="0" dirty="0" smtClean="0"/>
              <a:t> is related with the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define an </a:t>
            </a:r>
            <a:r>
              <a:rPr lang="en-US" dirty="0" err="1" smtClean="0"/>
              <a:t>ar</a:t>
            </a:r>
            <a:r>
              <a:rPr lang="en-US" dirty="0" smtClean="0"/>
              <a:t> p and we </a:t>
            </a:r>
            <a:r>
              <a:rPr lang="en-US" dirty="0" err="1" smtClean="0"/>
              <a:t>contraint</a:t>
            </a:r>
            <a:r>
              <a:rPr lang="en-US" dirty="0" smtClean="0"/>
              <a:t> the tail elements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satifly</a:t>
            </a:r>
            <a:r>
              <a:rPr lang="en-US" baseline="0" dirty="0" smtClean="0"/>
              <a:t> p at the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</a:t>
            </a:r>
            <a:r>
              <a:rPr lang="en-US" baseline="0" dirty="0" smtClean="0"/>
              <a:t> example, consider a list with n elements, that has type a list of a with p and lets unfold this list.</a:t>
            </a:r>
          </a:p>
          <a:p>
            <a:r>
              <a:rPr lang="en-US" baseline="0" dirty="0" smtClean="0"/>
              <a:t>Initially, we know that all its values have type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consider a list with 3 elements, that satisfies the predicate p and lets unfold this list.</a:t>
            </a:r>
          </a:p>
          <a:p>
            <a:r>
              <a:rPr lang="en-US" baseline="0" dirty="0" smtClean="0"/>
              <a:t>Initially, we know that all its values have type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that the first el has</a:t>
            </a:r>
            <a:r>
              <a:rPr lang="en-US" baseline="0" dirty="0" smtClean="0"/>
              <a:t> type a and the rest satisfy p at h1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if we unfold it again we get that the second satisfy p at h1</a:t>
            </a:r>
          </a:p>
          <a:p>
            <a:r>
              <a:rPr lang="en-US" dirty="0" smtClean="0"/>
              <a:t>And the rest</a:t>
            </a:r>
            <a:r>
              <a:rPr lang="en-US" baseline="0" dirty="0" smtClean="0"/>
              <a:t> satisfies p at both h1 and h2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if we unfold</a:t>
            </a:r>
            <a:r>
              <a:rPr lang="en-US" baseline="0" dirty="0" smtClean="0"/>
              <a:t> it for a last time, we get that the last </a:t>
            </a:r>
            <a:r>
              <a:rPr lang="en-US" baseline="0" dirty="0" err="1" smtClean="0"/>
              <a:t>eleemts</a:t>
            </a:r>
            <a:r>
              <a:rPr lang="en-US" baseline="0" dirty="0" smtClean="0"/>
              <a:t> sat p at all the previous elements and</a:t>
            </a:r>
          </a:p>
          <a:p>
            <a:r>
              <a:rPr lang="en-US" dirty="0" smtClean="0"/>
              <a:t>Nil sat p at all list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if we instantiate the </a:t>
            </a:r>
            <a:r>
              <a:rPr lang="en-US" dirty="0" err="1" smtClean="0"/>
              <a:t>ar</a:t>
            </a:r>
            <a:r>
              <a:rPr lang="en-US" dirty="0" smtClean="0"/>
              <a:t> with a concrete one that says that the head is </a:t>
            </a:r>
            <a:r>
              <a:rPr lang="en-US" dirty="0" err="1" smtClean="0"/>
              <a:t>lt</a:t>
            </a:r>
            <a:r>
              <a:rPr lang="en-US" dirty="0" smtClean="0"/>
              <a:t> the value,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 </a:t>
            </a:r>
            <a:r>
              <a:rPr lang="en-US" baseline="0" dirty="0" err="1" smtClean="0"/>
              <a:t>difined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incrising</a:t>
            </a:r>
            <a:r>
              <a:rPr lang="en-US" baseline="0" dirty="0" smtClean="0"/>
              <a:t> list.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see this consider a list with 3 elements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lets define an increasing list!</a:t>
            </a:r>
          </a:p>
          <a:p>
            <a:r>
              <a:rPr lang="en-US" baseline="0" dirty="0" smtClean="0"/>
              <a:t>To do so, we just instantiate the abstract list predicate with a concrete refinement that states that the head is less than or equal to</a:t>
            </a:r>
          </a:p>
          <a:p>
            <a:r>
              <a:rPr lang="en-US" baseline="0" dirty="0" smtClean="0"/>
              <a:t>The value.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lets unfold a</a:t>
            </a:r>
            <a:r>
              <a:rPr lang="en-US" baseline="0" dirty="0" smtClean="0"/>
              <a:t> increasing list with 3 elements.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Initially, we know that all these elements are of type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</a:t>
            </a:r>
            <a:r>
              <a:rPr lang="en-US" baseline="0" dirty="0" smtClean="0"/>
              <a:t> previous unfolding and with the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instantiated we get these types for the elements of the list.</a:t>
            </a:r>
          </a:p>
          <a:p>
            <a:r>
              <a:rPr lang="en-US" baseline="0" dirty="0" smtClean="0"/>
              <a:t>So, ….</a:t>
            </a:r>
          </a:p>
          <a:p>
            <a:r>
              <a:rPr lang="en-US" baseline="0" dirty="0" smtClean="0"/>
              <a:t>Which gives us indeed an increasing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 understand how </a:t>
            </a:r>
            <a:r>
              <a:rPr lang="en-US" dirty="0" err="1" smtClean="0"/>
              <a:t>inclists</a:t>
            </a:r>
            <a:r>
              <a:rPr lang="en-US" dirty="0" smtClean="0"/>
              <a:t> work, lets see 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6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65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better understand how </a:t>
            </a:r>
            <a:r>
              <a:rPr lang="en-US" dirty="0" err="1" smtClean="0"/>
              <a:t>inclists</a:t>
            </a:r>
            <a:r>
              <a:rPr lang="en-US" dirty="0" smtClean="0"/>
              <a:t> work, lets see 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lets evaluate our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61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saw we have </a:t>
            </a:r>
            <a:r>
              <a:rPr lang="en-US" dirty="0" err="1" smtClean="0"/>
              <a:t>implememted</a:t>
            </a:r>
            <a:r>
              <a:rPr lang="en-US" dirty="0" smtClean="0"/>
              <a:t> a tool,</a:t>
            </a:r>
            <a:r>
              <a:rPr lang="en-US" baseline="0" dirty="0" smtClean="0"/>
              <a:t> we call </a:t>
            </a:r>
            <a:r>
              <a:rPr lang="en-US" baseline="0" dirty="0" err="1" smtClean="0"/>
              <a:t>hsolve</a:t>
            </a:r>
            <a:r>
              <a:rPr lang="en-US" baseline="0" dirty="0" smtClean="0"/>
              <a:t>, that takes as input </a:t>
            </a:r>
            <a:r>
              <a:rPr lang="en-US" baseline="0" dirty="0" err="1" smtClean="0"/>
              <a:t>hsc</a:t>
            </a:r>
            <a:r>
              <a:rPr lang="en-US" baseline="0" dirty="0" smtClean="0"/>
              <a:t> and types specifications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returhs</a:t>
            </a:r>
            <a:r>
              <a:rPr lang="en-US" baseline="0" dirty="0" smtClean="0"/>
              <a:t> safe combined with the annotated code, , if it can </a:t>
            </a:r>
            <a:r>
              <a:rPr lang="en-US" baseline="0" dirty="0" err="1" smtClean="0"/>
              <a:t>proove</a:t>
            </a:r>
            <a:r>
              <a:rPr lang="en-US" baseline="0" dirty="0" smtClean="0"/>
              <a:t> the spec or unsafe combined with the error location if it can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808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tool</a:t>
            </a:r>
            <a:r>
              <a:rPr lang="en-US" baseline="0" dirty="0" smtClean="0"/>
              <a:t> basically implements </a:t>
            </a:r>
            <a:r>
              <a:rPr lang="en-US" baseline="0" dirty="0" err="1" smtClean="0"/>
              <a:t>lt</a:t>
            </a:r>
            <a:r>
              <a:rPr lang="en-US" baseline="0" dirty="0" smtClean="0"/>
              <a:t>, as presented in a PLDI paper of 2008 with some mod to support </a:t>
            </a:r>
            <a:r>
              <a:rPr lang="en-US" baseline="0" dirty="0" err="1" smtClean="0"/>
              <a:t>ar</a:t>
            </a:r>
            <a:endParaRPr lang="en-US" baseline="0" dirty="0" smtClean="0"/>
          </a:p>
          <a:p>
            <a:r>
              <a:rPr lang="en-US" baseline="0" dirty="0" err="1" smtClean="0"/>
              <a:t>Ar</a:t>
            </a:r>
            <a:r>
              <a:rPr lang="en-US" baseline="0" dirty="0" smtClean="0"/>
              <a:t> consist of </a:t>
            </a:r>
          </a:p>
          <a:p>
            <a:r>
              <a:rPr lang="en-US" baseline="0" dirty="0" smtClean="0"/>
              <a:t>When we abstract over p we treat p as an </a:t>
            </a:r>
            <a:r>
              <a:rPr lang="en-US" baseline="0" dirty="0" err="1" smtClean="0"/>
              <a:t>uninterprented</a:t>
            </a:r>
            <a:r>
              <a:rPr lang="en-US" baseline="0" dirty="0" smtClean="0"/>
              <a:t> function in SMT which means that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does not </a:t>
            </a:r>
          </a:p>
          <a:p>
            <a:r>
              <a:rPr lang="en-US" baseline="0" dirty="0" smtClean="0"/>
              <a:t>For the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it is important that we can infer the correct , so the programmer does not have to </a:t>
            </a:r>
            <a:r>
              <a:rPr lang="en-US" baseline="0" dirty="0" err="1" smtClean="0"/>
              <a:t>expliticly</a:t>
            </a:r>
            <a:r>
              <a:rPr lang="en-US" baseline="0" dirty="0" smtClean="0"/>
              <a:t> write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66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verified 2 </a:t>
            </a:r>
            <a:r>
              <a:rPr lang="en-US" dirty="0" err="1" smtClean="0"/>
              <a:t>ghc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librarie</a:t>
            </a:r>
            <a:r>
              <a:rPr lang="en-US" baseline="0" dirty="0" smtClean="0"/>
              <a:t>, set and map that use BST and we proved that </a:t>
            </a:r>
            <a:r>
              <a:rPr lang="en-US" baseline="0" dirty="0" err="1" smtClean="0"/>
              <a:t>bst</a:t>
            </a:r>
            <a:r>
              <a:rPr lang="en-US" baseline="0" dirty="0" smtClean="0"/>
              <a:t> properties are actually preserved through the 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38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 map of keys k to values of a, which is implemented as a binary tree.</a:t>
            </a:r>
          </a:p>
          <a:p>
            <a:r>
              <a:rPr lang="en-US" dirty="0" smtClean="0"/>
              <a:t>We wanted to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 so, we abstracted 2 predicates, l and r and constrained the keys of the l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to sat l at key and he key of the r 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 to sat r at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the vanilla list definition</a:t>
            </a:r>
          </a:p>
          <a:p>
            <a:r>
              <a:rPr lang="en-US" dirty="0" smtClean="0"/>
              <a:t>We want to trigger it so that the every</a:t>
            </a:r>
            <a:r>
              <a:rPr lang="en-US" baseline="0" dirty="0" smtClean="0"/>
              <a:t> </a:t>
            </a:r>
            <a:r>
              <a:rPr lang="en-US" dirty="0" smtClean="0"/>
              <a:t>tail element</a:t>
            </a:r>
            <a:r>
              <a:rPr lang="en-US" baseline="0" dirty="0" smtClean="0"/>
              <a:t> is related with the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613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 here is a balancing </a:t>
            </a:r>
            <a:r>
              <a:rPr lang="en-US" dirty="0" err="1" smtClean="0"/>
              <a:t>fucntion</a:t>
            </a:r>
            <a:r>
              <a:rPr lang="en-US" dirty="0" smtClean="0"/>
              <a:t> from Map 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92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just one line of annotation we can </a:t>
            </a:r>
            <a:r>
              <a:rPr lang="en-US" dirty="0" err="1" smtClean="0"/>
              <a:t>proove</a:t>
            </a:r>
            <a:r>
              <a:rPr lang="en-US" dirty="0" smtClean="0"/>
              <a:t> that, irrespective</a:t>
            </a:r>
            <a:r>
              <a:rPr lang="en-US" baseline="0" dirty="0" smtClean="0"/>
              <a:t> of the tree rotations that take place, if balance takes two proper </a:t>
            </a:r>
            <a:r>
              <a:rPr lang="en-US" baseline="0" dirty="0" err="1" smtClean="0"/>
              <a:t>OMaps</a:t>
            </a:r>
            <a:r>
              <a:rPr lang="en-US" baseline="0" dirty="0" smtClean="0"/>
              <a:t>, it actually returns a </a:t>
            </a:r>
            <a:r>
              <a:rPr lang="en-US" baseline="0" dirty="0" err="1" smtClean="0"/>
              <a:t>omap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checking consumes cycles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v is a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that is exactly equal to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we can use ref as </a:t>
            </a:r>
            <a:r>
              <a:rPr lang="en-US" baseline="0" dirty="0" err="1" smtClean="0"/>
              <a:t>ligical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</a:t>
            </a:r>
            <a:r>
              <a:rPr lang="en-US" baseline="0" dirty="0" smtClean="0"/>
              <a:t> and create implications. For example we can have a valid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we could give 12 this more general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checking consumes cycles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</a:t>
            </a:r>
            <a:r>
              <a:rPr lang="en-US" baseline="0" dirty="0" err="1" smtClean="0"/>
              <a:t>applyl</a:t>
            </a:r>
            <a:r>
              <a:rPr lang="en-US" baseline="0" dirty="0" smtClean="0"/>
              <a:t> this function to two positive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say 8 and 12 we can verify that the result is also a positive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do so, we take the result type and substitute x with 8 and y with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Which is always greater than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same reasoning, we can prove that max 3</a:t>
            </a:r>
            <a:r>
              <a:rPr lang="en-US" baseline="0" dirty="0" smtClean="0"/>
              <a:t> 5 is </a:t>
            </a:r>
            <a:r>
              <a:rPr lang="en-US" baseline="0" dirty="0" err="1" smtClean="0"/>
              <a:t>positve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But what if we want to prove that it is an odd number?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refinement type describes</a:t>
            </a:r>
            <a:r>
              <a:rPr lang="en-US" baseline="0" dirty="0" smtClean="0"/>
              <a:t> a value v which is an integer and the refinement says that this value is greater than 10.</a:t>
            </a:r>
          </a:p>
          <a:p>
            <a:r>
              <a:rPr lang="en-US" baseline="0" dirty="0" smtClean="0"/>
              <a:t>With </a:t>
            </a:r>
            <a:r>
              <a:rPr lang="en-US" baseline="0" dirty="0" err="1" smtClean="0"/>
              <a:t>rt</a:t>
            </a:r>
            <a:r>
              <a:rPr lang="en-US" baseline="0" dirty="0" smtClean="0"/>
              <a:t> we can describe even more precise properties, so we could say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here is that even though we know that both arguments are odd we loss</a:t>
            </a:r>
            <a:r>
              <a:rPr lang="en-US" baseline="0" dirty="0" smtClean="0"/>
              <a:t> this info at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3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solution that we suggest is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parametrize</a:t>
            </a:r>
            <a:r>
              <a:rPr lang="en-US" baseline="0" dirty="0" smtClean="0"/>
              <a:t> the function’s type over the input refinements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70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 can refine</a:t>
            </a:r>
            <a:r>
              <a:rPr lang="en-US" baseline="0" dirty="0" smtClean="0"/>
              <a:t> the type of this function to describe its behavior.</a:t>
            </a:r>
          </a:p>
          <a:p>
            <a:r>
              <a:rPr lang="en-US" baseline="0" dirty="0" smtClean="0"/>
              <a:t>So, we say that it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 and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y and returns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greater or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to both x and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13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so, we give </a:t>
            </a:r>
            <a:r>
              <a:rPr lang="en-US" dirty="0" err="1" smtClean="0"/>
              <a:t>maxInt</a:t>
            </a:r>
            <a:r>
              <a:rPr lang="en-US" dirty="0" smtClean="0"/>
              <a:t> a type that</a:t>
            </a:r>
            <a:r>
              <a:rPr lang="en-US" baseline="0" dirty="0" smtClean="0"/>
              <a:t> states that, </a:t>
            </a:r>
          </a:p>
          <a:p>
            <a:r>
              <a:rPr lang="en-US" baseline="0" dirty="0" smtClean="0"/>
              <a:t>for all predicates p on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 if both its arguments satisfy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predicate, </a:t>
            </a:r>
          </a:p>
          <a:p>
            <a:r>
              <a:rPr lang="en-US" baseline="0" dirty="0" smtClean="0"/>
              <a:t>Then the result also satisfies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first application can</a:t>
            </a:r>
            <a:r>
              <a:rPr lang="en-US" baseline="0" dirty="0" smtClean="0"/>
              <a:t> be found in the way refinements interact with type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pl</a:t>
            </a:r>
            <a:r>
              <a:rPr lang="en-US" dirty="0" smtClean="0"/>
              <a:t> use types to describe the structure</a:t>
            </a:r>
            <a:r>
              <a:rPr lang="en-US" baseline="0" dirty="0" smtClean="0"/>
              <a:t> of the expressions,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84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use this </a:t>
            </a:r>
            <a:r>
              <a:rPr lang="en-US" dirty="0" err="1" smtClean="0"/>
              <a:t>fuction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initalize</a:t>
            </a:r>
            <a:r>
              <a:rPr lang="en-US" baseline="0" dirty="0" smtClean="0"/>
              <a:t> a vector.</a:t>
            </a:r>
          </a:p>
          <a:p>
            <a:r>
              <a:rPr lang="en-US" baseline="0" dirty="0" smtClean="0"/>
              <a:t>We start from an empty vector and at each iteration we set the </a:t>
            </a:r>
            <a:r>
              <a:rPr lang="en-US" baseline="0" dirty="0" err="1" smtClean="0"/>
              <a:t>ith</a:t>
            </a:r>
            <a:r>
              <a:rPr lang="en-US" baseline="0" dirty="0" smtClean="0"/>
              <a:t> element to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 we can ask is whether the vector we get is actually initialized up to n</a:t>
            </a:r>
          </a:p>
          <a:p>
            <a:r>
              <a:rPr lang="en-US" baseline="0" dirty="0" smtClean="0"/>
              <a:t>And to answer this question we can make an inductive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78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inductive reasoning described the behavior of the loop function,</a:t>
            </a:r>
            <a:r>
              <a:rPr lang="en-US" baseline="0" dirty="0" smtClean="0"/>
              <a:t> so we want to encode this to loop’s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implications we get subtyping.</a:t>
            </a:r>
          </a:p>
          <a:p>
            <a:r>
              <a:rPr lang="en-US" dirty="0" smtClean="0"/>
              <a:t>So a type that describes value</a:t>
            </a:r>
            <a:r>
              <a:rPr lang="en-US" baseline="0" dirty="0" smtClean="0"/>
              <a:t> 12 is a subtype of even values between 0 and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156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loop invariant </a:t>
            </a:r>
            <a:r>
              <a:rPr lang="en-US" baseline="0" dirty="0" smtClean="0"/>
              <a:t>R to a predicate between the index and the </a:t>
            </a:r>
            <a:r>
              <a:rPr lang="en-US" baseline="0" dirty="0" err="1" smtClean="0"/>
              <a:t>acc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map the </a:t>
            </a:r>
            <a:r>
              <a:rPr lang="en-US" dirty="0" err="1" smtClean="0"/>
              <a:t>realion</a:t>
            </a:r>
            <a:r>
              <a:rPr lang="en-US" baseline="0" dirty="0" smtClean="0"/>
              <a:t> R to a predicate between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values of type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base case maps to a value z that satisfies the predicate p on 0</a:t>
            </a:r>
          </a:p>
          <a:p>
            <a:r>
              <a:rPr lang="en-US" baseline="0" dirty="0" smtClean="0"/>
              <a:t>The inductive step maps to a function, that takes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 and a value that satisfies the predicate p on I</a:t>
            </a:r>
          </a:p>
          <a:p>
            <a:r>
              <a:rPr lang="en-US" baseline="0" dirty="0" smtClean="0"/>
              <a:t>And returns a values that satisfies the predicate p on 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these hold, then for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n&gt;=0 we can conclude that loop applied to f n z should satisfy the predicate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baseline="0" dirty="0" smtClean="0"/>
              <a:t> actually encodes the induction on natural numbers, as it states that </a:t>
            </a:r>
          </a:p>
          <a:p>
            <a:r>
              <a:rPr lang="en-US" baseline="0" dirty="0" smtClean="0"/>
              <a:t>For any predicate p.</a:t>
            </a:r>
          </a:p>
          <a:p>
            <a:r>
              <a:rPr lang="en-US" baseline="0" dirty="0" smtClean="0"/>
              <a:t>If you give me a function that respects the inductive step </a:t>
            </a:r>
          </a:p>
          <a:p>
            <a:r>
              <a:rPr lang="en-US" baseline="0" dirty="0" smtClean="0"/>
              <a:t>A integer &gt;=0 </a:t>
            </a:r>
          </a:p>
          <a:p>
            <a:r>
              <a:rPr lang="en-US" baseline="0" dirty="0" smtClean="0"/>
              <a:t>And a initial values that respects the base case, </a:t>
            </a:r>
          </a:p>
          <a:p>
            <a:r>
              <a:rPr lang="en-US" baseline="0" dirty="0" smtClean="0"/>
              <a:t>I will give you a value that satisfies p on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BBF32-3AE4-46D0-A251-9686273157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0C2E-1F18-41B6-AD44-E7C3083D7AF7}" type="datetime1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2BE7-7DF5-4FC6-9460-02F145F373FE}" type="datetime1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A1D-40D5-4057-96F2-2D0B120BF1C7}" type="datetime1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C1B3-29A6-47E8-BAF8-EF65C2327E69}" type="datetime1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DBED-E1A5-438A-B30D-7E84F589E65A}" type="datetime1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0200-1649-4B9B-98C6-AF2D6F5E47FE}" type="datetime1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B1FA-CDAA-42DC-9EA0-D93AC137BFE3}" type="datetime1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666-FB22-4468-AFDC-EB38B76022BF}" type="datetime1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81A-C6EE-442A-9183-67C8490D6CAA}" type="datetime1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5485-87EF-4574-9933-7CBD2A3E44F3}" type="datetime1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B283-59A8-495F-B011-0D6A22FD7E58}" type="datetime1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BCC8-2FAC-4117-AD54-F6676DC4C584}" type="datetime1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A2D8-AD0F-4D62-AF96-2E15004B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752600"/>
            <a:ext cx="8549640" cy="1956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 Types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Abstract Refinements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038600"/>
            <a:ext cx="8519465" cy="1524000"/>
          </a:xfrm>
        </p:spPr>
        <p:txBody>
          <a:bodyPr/>
          <a:lstStyle/>
          <a:p>
            <a:r>
              <a:rPr lang="en-US" b="1" dirty="0" err="1" smtClean="0"/>
              <a:t>Niki</a:t>
            </a:r>
            <a:r>
              <a:rPr lang="en-US" b="1" dirty="0" smtClean="0"/>
              <a:t> </a:t>
            </a:r>
            <a:r>
              <a:rPr lang="en-US" b="1" dirty="0" err="1" smtClean="0"/>
              <a:t>Vazou</a:t>
            </a:r>
            <a:endParaRPr lang="en-US" b="1" dirty="0" smtClean="0"/>
          </a:p>
          <a:p>
            <a:r>
              <a:rPr lang="en-US" dirty="0" smtClean="0"/>
              <a:t>UC San Diego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0"/>
    </mc:Choice>
    <mc:Fallback xmlns="">
      <p:transition spd="slow" advTm="164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 as Casts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3822" y="3916740"/>
            <a:ext cx="7773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Cast</a:t>
            </a:r>
            <a:r>
              <a:rPr lang="en-US" sz="4000" dirty="0" smtClean="0"/>
              <a:t> from source type 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/>
              <a:t>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to target type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0" dirty="0" smtClean="0"/>
              <a:t>         with a label </a:t>
            </a:r>
            <a:r>
              <a:rPr lang="en-US" sz="4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8469" y="1219200"/>
            <a:ext cx="114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  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800" y="4647414"/>
            <a:ext cx="3632572" cy="518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2032" y="1213156"/>
            <a:ext cx="36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8474" y="1213156"/>
            <a:ext cx="3728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2590" y="1338730"/>
            <a:ext cx="3632572" cy="518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55"/>
    </mc:Choice>
    <mc:Fallback xmlns="">
      <p:transition spd="slow" advTm="36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6" grpId="0"/>
      <p:bldP spid="1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incr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::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2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8"/>
    </mc:Choice>
    <mc:Fallback xmlns="">
      <p:transition spd="slow" advTm="10718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5806" y="2171006"/>
            <a:ext cx="5892388" cy="2515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v&gt;=0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Int</a:t>
            </a:r>
            <a:endParaRPr lang="en-US" sz="28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v=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n+z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4813" y="5029200"/>
            <a:ext cx="8334375" cy="1317486"/>
            <a:chOff x="533400" y="5464314"/>
            <a:chExt cx="8334375" cy="1317486"/>
          </a:xfrm>
        </p:grpSpPr>
        <p:sp>
          <p:nvSpPr>
            <p:cNvPr id="10" name="TextBox 9"/>
            <p:cNvSpPr txBox="1"/>
            <p:nvPr/>
          </p:nvSpPr>
          <p:spPr>
            <a:xfrm>
              <a:off x="2897056" y="5464314"/>
              <a:ext cx="5970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Does ``</a:t>
              </a:r>
              <a:r>
                <a:rPr lang="en-US" sz="4000" b="1" dirty="0" err="1" smtClean="0">
                  <a:solidFill>
                    <a:srgbClr val="990000"/>
                  </a:solidFill>
                  <a:cs typeface="Consolas" pitchFamily="49" charset="0"/>
                </a:rPr>
                <a:t>incr</a:t>
              </a:r>
              <a:r>
                <a:rPr lang="en-US" sz="4000" dirty="0" smtClean="0">
                  <a:cs typeface="Consolas" pitchFamily="49" charset="0"/>
                </a:rPr>
                <a:t> n z = </a:t>
              </a:r>
              <a:r>
                <a:rPr lang="en-US" sz="4000" dirty="0" err="1" smtClean="0">
                  <a:cs typeface="Consolas" pitchFamily="49" charset="0"/>
                </a:rPr>
                <a:t>n+z</a:t>
              </a:r>
              <a:r>
                <a:rPr lang="en-US" sz="4000" dirty="0" smtClean="0">
                  <a:cs typeface="Consolas" pitchFamily="49" charset="0"/>
                </a:rPr>
                <a:t>`` hold?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100" y="6073914"/>
              <a:ext cx="199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3">
                      <a:lumMod val="75000"/>
                    </a:schemeClr>
                  </a:solidFill>
                  <a:cs typeface="Consolas" pitchFamily="49" charset="0"/>
                </a:rPr>
                <a:t>Answer: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7056" y="6073914"/>
              <a:ext cx="4265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Yes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" y="5464314"/>
              <a:ext cx="2331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  <a:cs typeface="Consolas" pitchFamily="49" charset="0"/>
                </a:rPr>
                <a:t>Question: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85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12"/>
    </mc:Choice>
    <mc:Fallback xmlns="">
      <p:transition spd="slow" advTm="34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91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  <p:bldP spid="20" grpId="0"/>
      <p:bldP spid="2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83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 animBg="1"/>
      <p:bldP spid="19" grpId="0"/>
      <p:bldP spid="20" grpId="0"/>
      <p:bldP spid="2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Vector Data Type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2863503"/>
            <a:ext cx="7208520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a </a:t>
            </a:r>
            <a:endParaRPr lang="en-US" sz="28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007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G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oal</a:t>
            </a:r>
            <a:r>
              <a:rPr lang="en-US" sz="4000" dirty="0" smtClean="0">
                <a:cs typeface="Consolas" pitchFamily="49" charset="0"/>
              </a:rPr>
              <a:t>: Encode the domain of Vector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47"/>
    </mc:Choice>
    <mc:Fallback xmlns="">
      <p:transition spd="slow" advTm="16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2863503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105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276600" y="1524000"/>
            <a:ext cx="2493818" cy="988215"/>
          </a:xfrm>
          <a:prstGeom prst="borderCallout1">
            <a:avLst>
              <a:gd name="adj1" fmla="val 90750"/>
              <a:gd name="adj2" fmla="val 3001"/>
              <a:gd name="adj3" fmla="val 151825"/>
              <a:gd name="adj4" fmla="val -32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Abstract </a:t>
            </a:r>
          </a:p>
          <a:p>
            <a:pPr algn="ctr"/>
            <a:r>
              <a:rPr lang="en-US" sz="3200" b="1" dirty="0" smtClean="0"/>
              <a:t>refinement</a:t>
            </a:r>
            <a:endParaRPr lang="en-US" sz="3200" b="1" dirty="0"/>
          </a:p>
        </p:txBody>
      </p:sp>
      <p:sp>
        <p:nvSpPr>
          <p:cNvPr id="8" name="Line Callout 1 7"/>
          <p:cNvSpPr/>
          <p:nvPr/>
        </p:nvSpPr>
        <p:spPr>
          <a:xfrm>
            <a:off x="2731006" y="4343400"/>
            <a:ext cx="2061006" cy="988215"/>
          </a:xfrm>
          <a:prstGeom prst="borderCallout1">
            <a:avLst>
              <a:gd name="adj1" fmla="val -7332"/>
              <a:gd name="adj2" fmla="val 100534"/>
              <a:gd name="adj3" fmla="val -51742"/>
              <a:gd name="adj4" fmla="val 701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</a:t>
            </a:r>
          </a:p>
          <a:p>
            <a:pPr algn="ctr"/>
            <a:r>
              <a:rPr lang="en-US" sz="3200" b="1" dirty="0" smtClean="0"/>
              <a:t>satisfies 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1"/>
    </mc:Choice>
    <mc:Fallback xmlns="">
      <p:transition spd="slow" advTm="7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106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67740" y="2863503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3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1759 L 0 -2.59259E-6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1371600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846" y="33160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positive integers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&gt; 0}</a:t>
            </a:r>
            <a:r>
              <a:rPr lang="en-US" sz="3600" dirty="0" smtClean="0"/>
              <a:t>&gt;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9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8"/>
    </mc:Choice>
    <mc:Fallback xmlns="">
      <p:transition spd="slow" advTm="5648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1371600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846" y="33160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</a:t>
            </a:r>
            <a:r>
              <a:rPr lang="en-US" sz="3600" b="1" dirty="0" smtClean="0"/>
              <a:t>only on 1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= 1}</a:t>
            </a:r>
            <a:r>
              <a:rPr lang="en-US" sz="3600" dirty="0" smtClean="0"/>
              <a:t>&gt;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5"/>
    </mc:Choice>
    <mc:Fallback xmlns="">
      <p:transition spd="slow" advTm="4525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the Domain of a Vector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7740" y="1371600"/>
            <a:ext cx="7208521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-&gt; Prop&gt;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846" y="33160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the range 0 .. </a:t>
            </a:r>
            <a:r>
              <a:rPr lang="en-US" sz="3600" b="1" dirty="0"/>
              <a:t>n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109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0 ≤ v &lt; n}</a:t>
            </a:r>
            <a:r>
              <a:rPr lang="en-US" sz="3600" dirty="0" smtClean="0"/>
              <a:t>&gt;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6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6"/>
    </mc:Choice>
    <mc:Fallback xmlns="">
      <p:transition spd="slow" advTm="502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 as Casts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3822" y="3916740"/>
            <a:ext cx="7773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Cast</a:t>
            </a:r>
            <a:r>
              <a:rPr lang="en-US" sz="4000" dirty="0" smtClean="0"/>
              <a:t> from source type 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/>
              <a:t>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to target type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0" dirty="0" smtClean="0"/>
              <a:t>         with a label </a:t>
            </a:r>
            <a:r>
              <a:rPr lang="en-US" sz="4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8469" y="1219200"/>
            <a:ext cx="114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  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5212898"/>
            <a:ext cx="582252" cy="518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2032" y="1213156"/>
            <a:ext cx="36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8474" y="1213156"/>
            <a:ext cx="3728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1219200"/>
            <a:ext cx="372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baseline="30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58526" y="1267586"/>
            <a:ext cx="298788" cy="3892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55"/>
    </mc:Choice>
    <mc:Fallback xmlns="">
      <p:transition spd="slow" advTm="36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7" grpId="0"/>
      <p:bldP spid="1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5423" y="2863503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62400" y="1525193"/>
            <a:ext cx="3649012" cy="3807615"/>
            <a:chOff x="3962400" y="76200"/>
            <a:chExt cx="3649012" cy="3807615"/>
          </a:xfrm>
        </p:grpSpPr>
        <p:sp>
          <p:nvSpPr>
            <p:cNvPr id="7" name="Line Callout 1 6"/>
            <p:cNvSpPr/>
            <p:nvPr/>
          </p:nvSpPr>
          <p:spPr>
            <a:xfrm>
              <a:off x="5117594" y="76200"/>
              <a:ext cx="2493818" cy="988215"/>
            </a:xfrm>
            <a:prstGeom prst="borderCallout1">
              <a:avLst>
                <a:gd name="adj1" fmla="val 90750"/>
                <a:gd name="adj2" fmla="val 3001"/>
                <a:gd name="adj3" fmla="val 151825"/>
                <a:gd name="adj4" fmla="val -32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Abstract </a:t>
              </a:r>
            </a:p>
            <a:p>
              <a:pPr algn="ctr"/>
              <a:r>
                <a:rPr lang="en-US" sz="3200" b="1" dirty="0" smtClean="0"/>
                <a:t>refinement</a:t>
              </a:r>
              <a:endParaRPr lang="en-US" sz="3200" b="1" dirty="0"/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3962400" y="2895600"/>
              <a:ext cx="2493818" cy="988215"/>
            </a:xfrm>
            <a:prstGeom prst="borderCallout1">
              <a:avLst>
                <a:gd name="adj1" fmla="val -7332"/>
                <a:gd name="adj2" fmla="val 100534"/>
                <a:gd name="adj3" fmla="val -51742"/>
                <a:gd name="adj4" fmla="val 7013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value</a:t>
              </a:r>
            </a:p>
            <a:p>
              <a:pPr algn="ctr"/>
              <a:r>
                <a:rPr lang="en-US" sz="3200" b="1" dirty="0" smtClean="0"/>
                <a:t>satisfies r at </a:t>
              </a:r>
              <a:r>
                <a:rPr lang="en-US" sz="3200" b="1" dirty="0" err="1" smtClean="0"/>
                <a:t>i</a:t>
              </a:r>
              <a:endParaRPr lang="en-US" sz="3200" b="1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03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7"/>
    </mc:Choice>
    <mc:Fallback xmlns="">
      <p:transition spd="slow" advTm="23197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2863503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3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"/>
    </mc:Choice>
    <mc:Fallback xmlns="">
      <p:transition spd="slow" advTm="10958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clickEffect" p14:presetBounceEnd="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21759 L 0 -2.59259E-6 " pathEditMode="fixed" rAng="0" ptsTypes="AA" p14:bounceEnd="500">
                                          <p:cBhvr>
                                            <p:cTn id="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21759 L 0 -2.59259E-6 " pathEditMode="fixed" rAng="0" ptsTypes="AA">
                                          <p:cBhvr>
                                            <p:cTn id="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846" y="3066871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positive integers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</a:t>
            </a:r>
            <a:r>
              <a:rPr lang="en-US" sz="3600" b="1" dirty="0" smtClean="0"/>
              <a:t>values equal</a:t>
            </a:r>
            <a:r>
              <a:rPr lang="en-US" sz="3600" dirty="0" smtClean="0"/>
              <a:t> to their </a:t>
            </a:r>
            <a:r>
              <a:rPr lang="en-US" sz="3600" b="1" dirty="0" smtClean="0"/>
              <a:t>index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&gt; 0}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, {\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v -&gt;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= v}</a:t>
            </a:r>
            <a:r>
              <a:rPr lang="en-US" sz="3600" dirty="0" smtClean="0"/>
              <a:t>&gt; </a:t>
            </a:r>
            <a:r>
              <a:rPr lang="en-US" sz="3600" b="1" dirty="0" err="1" smtClean="0"/>
              <a:t>Int</a:t>
            </a:r>
            <a:endParaRPr lang="en-US" sz="3600" b="1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2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6"/>
    </mc:Choice>
    <mc:Fallback xmlns="">
      <p:transition spd="slow" advTm="9556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Encoding Domain and Range of a Vector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535269"/>
            <a:ext cx="87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v = 1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},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{\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-&gt; v =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12}</a:t>
            </a:r>
            <a:r>
              <a:rPr lang="en-US" sz="3600" dirty="0" smtClean="0"/>
              <a:t>&gt; </a:t>
            </a:r>
            <a:r>
              <a:rPr lang="en-US" sz="3600" b="1" dirty="0" err="1" smtClean="0"/>
              <a:t>Int</a:t>
            </a:r>
            <a:endParaRPr lang="en-US" sz="3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0846" y="3066871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</a:t>
            </a:r>
            <a:r>
              <a:rPr lang="en-US" sz="3600" b="1" dirty="0" smtClean="0"/>
              <a:t>only on 1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</a:t>
            </a:r>
            <a:r>
              <a:rPr lang="en-US" sz="3600" b="1" dirty="0" smtClean="0"/>
              <a:t>values equal</a:t>
            </a:r>
            <a:r>
              <a:rPr lang="en-US" sz="3600" dirty="0" smtClean="0"/>
              <a:t> to </a:t>
            </a:r>
            <a:r>
              <a:rPr lang="en-US" sz="3600" b="1" dirty="0" smtClean="0"/>
              <a:t>12</a:t>
            </a:r>
            <a:r>
              <a:rPr lang="en-US" sz="3600" dirty="0" smtClean="0"/>
              <a:t>”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4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7"/>
    </mc:Choice>
    <mc:Fallback xmlns="">
      <p:transition spd="slow" advTm="5877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Null Terminating Strings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846" y="3124200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the range 0 .. n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its </a:t>
            </a:r>
            <a:r>
              <a:rPr lang="en-US" sz="3600" b="1" dirty="0" smtClean="0"/>
              <a:t>last value equal to `\0`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4535269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0 ≤ v &lt; n}, </a:t>
            </a: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{\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 -&gt;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= n-1 =&gt; v = `\0`}</a:t>
            </a:r>
            <a:r>
              <a:rPr lang="en-US" sz="3600" dirty="0" smtClean="0"/>
              <a:t>&gt; </a:t>
            </a:r>
            <a:r>
              <a:rPr lang="en-US" sz="3600" b="1" dirty="0" smtClean="0"/>
              <a:t>Char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8"/>
    </mc:Choice>
    <mc:Fallback xmlns="">
      <p:transition spd="slow" advTm="23548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Fibonacci </a:t>
            </a:r>
            <a:r>
              <a:rPr lang="en-US" b="1" dirty="0" err="1" smtClean="0"/>
              <a:t>Memoization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846" y="3124200"/>
            <a:ext cx="872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“vector defined on </a:t>
            </a:r>
            <a:r>
              <a:rPr lang="en-US" sz="3600" b="1" dirty="0" smtClean="0"/>
              <a:t>positives</a:t>
            </a:r>
            <a:r>
              <a:rPr lang="en-US" sz="3600" dirty="0" smtClean="0"/>
              <a:t>, </a:t>
            </a:r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ith </a:t>
            </a:r>
            <a:r>
              <a:rPr lang="en-US" sz="3600" dirty="0" err="1" smtClean="0"/>
              <a:t>i-th</a:t>
            </a:r>
            <a:r>
              <a:rPr lang="en-US" sz="3600" dirty="0" smtClean="0"/>
              <a:t> value equal to </a:t>
            </a:r>
            <a:r>
              <a:rPr lang="en-US" sz="3600" b="1" dirty="0" smtClean="0"/>
              <a:t>zero or </a:t>
            </a:r>
            <a:r>
              <a:rPr lang="en-US" sz="3600" b="1" dirty="0" err="1" smtClean="0"/>
              <a:t>i-th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fibonacci</a:t>
            </a:r>
            <a:r>
              <a:rPr lang="en-US" sz="3600" dirty="0" smtClean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4535269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Vec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{\v -&gt; 0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v}, </a:t>
            </a:r>
          </a:p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{\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 -&gt;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!= 0 =&gt; v = fib(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)}</a:t>
            </a:r>
            <a:r>
              <a:rPr lang="en-US" sz="3600" dirty="0" smtClean="0"/>
              <a:t>&gt; </a:t>
            </a:r>
            <a:r>
              <a:rPr lang="en-US" sz="3600" b="1" dirty="0" err="1" smtClean="0"/>
              <a:t>Int</a:t>
            </a:r>
            <a:endParaRPr lang="en-US" sz="3600" b="1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423" y="1371600"/>
            <a:ext cx="8933155" cy="1130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data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/>
              </a:rPr>
              <a:t>Vec</a:t>
            </a:r>
            <a:r>
              <a:rPr lang="en-US" sz="14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d::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Prop,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r::Int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-&gt;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Prop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</a:rPr>
              <a:t>&gt;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 </a:t>
            </a:r>
          </a:p>
          <a:p>
            <a:r>
              <a:rPr lang="en-US" sz="2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Consolas"/>
              </a:rPr>
              <a:t>  =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445588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{f :: i:</a:t>
            </a:r>
            <a:r>
              <a:rPr lang="en-US" sz="2800" b="1" dirty="0" smtClean="0">
                <a:solidFill>
                  <a:srgbClr val="445588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nsolas"/>
              </a:rPr>
              <a:t>&lt;d&gt;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Consolas"/>
              </a:rPr>
              <a:t>-&gt;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&lt;r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&gt;</a:t>
            </a:r>
            <a:r>
              <a:rPr lang="en-US" sz="2800" dirty="0" smtClean="0">
                <a:solidFill>
                  <a:srgbClr val="333333"/>
                </a:solidFill>
                <a:latin typeface="Consolas"/>
              </a:rPr>
              <a:t>}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6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Vectors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116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" y="1828800"/>
            <a:ext cx="9052560" cy="340042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Abstract</a:t>
            </a:r>
            <a:r>
              <a:rPr lang="en-US" sz="3600" dirty="0" smtClean="0"/>
              <a:t> over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600" dirty="0" smtClean="0"/>
              <a:t> in vector op (get, set, …)</a:t>
            </a:r>
          </a:p>
          <a:p>
            <a:endParaRPr lang="en-US" sz="3600" dirty="0" smtClean="0"/>
          </a:p>
          <a:p>
            <a:r>
              <a:rPr lang="en-US" sz="3600" b="1" dirty="0" smtClean="0"/>
              <a:t>Specify </a:t>
            </a:r>
            <a:r>
              <a:rPr lang="en-US" sz="3600" dirty="0" smtClean="0"/>
              <a:t>vector properties (</a:t>
            </a:r>
            <a:r>
              <a:rPr lang="en-US" sz="3600" dirty="0" err="1" smtClean="0"/>
              <a:t>NullTerm</a:t>
            </a:r>
            <a:r>
              <a:rPr lang="en-US" sz="3600" dirty="0" smtClean="0"/>
              <a:t>, </a:t>
            </a:r>
            <a:r>
              <a:rPr lang="en-US" sz="3600" dirty="0" err="1" smtClean="0"/>
              <a:t>FibV</a:t>
            </a:r>
            <a:r>
              <a:rPr lang="en-US" sz="3600" dirty="0" smtClean="0"/>
              <a:t>, …)</a:t>
            </a:r>
          </a:p>
          <a:p>
            <a:endParaRPr lang="en-US" sz="3600" dirty="0" smtClean="0"/>
          </a:p>
          <a:p>
            <a:r>
              <a:rPr lang="en-US" sz="3600" b="1" dirty="0" smtClean="0"/>
              <a:t>Verify</a:t>
            </a:r>
            <a:r>
              <a:rPr lang="en-US" sz="3600" dirty="0" smtClean="0"/>
              <a:t> that user functions preserve properties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87"/>
    </mc:Choice>
    <mc:Fallback xmlns="">
      <p:transition spd="slow" advTm="36287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Vectors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1987" y="1123920"/>
            <a:ext cx="8301013" cy="5124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NullTerm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Vec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{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24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b="1" dirty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::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-&gt;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NullTerm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-&gt;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NullTerm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700" b="1" dirty="0" smtClean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ucs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b="1" dirty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ucs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   ’</a:t>
            </a:r>
            <a:r>
              <a:rPr lang="en-US" sz="2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solidFill>
                  <a:srgbClr val="A61717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ucs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toUpper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5752" y="4971288"/>
            <a:ext cx="609600" cy="3886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35424" y="5675376"/>
            <a:ext cx="609600" cy="3886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152150"/>
            <a:ext cx="1951643" cy="8498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0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1"/>
    </mc:Choice>
    <mc:Fallback xmlns="">
      <p:transition spd="slow" advTm="22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01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 animBg="1"/>
      <p:bldP spid="19" grpId="0"/>
      <p:bldP spid="20" grpId="0"/>
      <p:bldP spid="2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119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  <a:r>
              <a:rPr lang="en-US" sz="2400" b="1" dirty="0" smtClean="0"/>
              <a:t>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78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 as Casts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3822" y="3916740"/>
            <a:ext cx="7773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Cast</a:t>
            </a:r>
            <a:r>
              <a:rPr lang="en-US" sz="4000" dirty="0" smtClean="0"/>
              <a:t> from source type 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/>
              <a:t>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to target type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0" dirty="0" smtClean="0"/>
              <a:t>         with a label </a:t>
            </a:r>
            <a:r>
              <a:rPr lang="en-US" sz="4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7964" y="1959114"/>
                <a:ext cx="75480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Consolas" pitchFamily="49" charset="0"/>
                      </a:rPr>
                      <m:t>→ </m:t>
                    </m:r>
                  </m:oMath>
                </a14:m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(e!=0) </a:t>
                </a:r>
                <a:r>
                  <a:rPr lang="en-US" sz="4000" b="1" dirty="0" smtClean="0">
                    <a:latin typeface="Consolas" pitchFamily="49" charset="0"/>
                    <a:cs typeface="Consolas" pitchFamily="49" charset="0"/>
                  </a:rPr>
                  <a:t>then 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>
                    <a:latin typeface="Consolas" pitchFamily="49" charset="0"/>
                    <a:cs typeface="Consolas" pitchFamily="49" charset="0"/>
                  </a:rPr>
                  <a:t>else</a:t>
                </a:r>
                <a:r>
                  <a:rPr lang="en-US" sz="4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⇑</a:t>
                </a:r>
                <a:r>
                  <a:rPr lang="en-US" sz="1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4000" b="1" dirty="0" smtClean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4" y="1959114"/>
                <a:ext cx="7548073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7094" r="-250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55"/>
    </mc:Choice>
    <mc:Fallback xmlns="">
      <p:transition spd="slow" advTm="36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List Data Type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007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G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oal</a:t>
            </a:r>
            <a:r>
              <a:rPr lang="en-US" sz="4000" dirty="0" smtClean="0">
                <a:cs typeface="Consolas" pitchFamily="49" charset="0"/>
              </a:rPr>
              <a:t>: Relate tail elements with the head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1306" y="2463394"/>
            <a:ext cx="4581389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endParaRPr lang="en-US" sz="3600" dirty="0" smtClean="0"/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</a:t>
            </a:r>
            <a:r>
              <a:rPr lang="en-US" sz="3600" dirty="0" smtClean="0">
                <a:solidFill>
                  <a:srgbClr val="333333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::</a:t>
            </a:r>
            <a:r>
              <a:rPr lang="en-US" sz="3600" b="1" dirty="0" smtClean="0">
                <a:solidFill>
                  <a:srgbClr val="445588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03"/>
    </mc:Choice>
    <mc:Fallback xmlns="">
      <p:transition spd="slow" advTm="20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0033" y="2463394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Recursive Refinements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121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525982" y="1145385"/>
            <a:ext cx="2493818" cy="988215"/>
          </a:xfrm>
          <a:prstGeom prst="borderCallout1">
            <a:avLst>
              <a:gd name="adj1" fmla="val 90750"/>
              <a:gd name="adj2" fmla="val 3001"/>
              <a:gd name="adj3" fmla="val 151825"/>
              <a:gd name="adj4" fmla="val -32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Abstract </a:t>
            </a:r>
          </a:p>
          <a:p>
            <a:pPr algn="ctr"/>
            <a:r>
              <a:rPr lang="en-US" sz="3200" b="1" dirty="0" smtClean="0"/>
              <a:t>refinement</a:t>
            </a:r>
            <a:endParaRPr lang="en-US" sz="3200" b="1" dirty="0"/>
          </a:p>
        </p:txBody>
      </p:sp>
      <p:sp>
        <p:nvSpPr>
          <p:cNvPr id="9" name="Line Callout 1 8"/>
          <p:cNvSpPr/>
          <p:nvPr/>
        </p:nvSpPr>
        <p:spPr>
          <a:xfrm>
            <a:off x="5049982" y="4802985"/>
            <a:ext cx="2493818" cy="988215"/>
          </a:xfrm>
          <a:prstGeom prst="borderCallout1">
            <a:avLst>
              <a:gd name="adj1" fmla="val -7332"/>
              <a:gd name="adj2" fmla="val 100534"/>
              <a:gd name="adj3" fmla="val -51742"/>
              <a:gd name="adj4" fmla="val 701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ail elements</a:t>
            </a:r>
          </a:p>
          <a:p>
            <a:pPr algn="ctr"/>
            <a:r>
              <a:rPr lang="en-US" sz="3200" b="1" dirty="0" smtClean="0"/>
              <a:t>satisfy p at 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0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0"/>
    </mc:Choice>
    <mc:Fallback xmlns="">
      <p:transition spd="slow" advTm="783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0033" y="2463394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5"/>
    </mc:Choice>
    <mc:Fallback xmlns="">
      <p:transition spd="slow" advTm="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606 L 0 -4.81481E-6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h</a:t>
            </a:r>
            <a:r>
              <a:rPr lang="en-US" sz="4000" b="1" baseline="-25000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N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:: </a:t>
            </a:r>
            <a:r>
              <a:rPr lang="en-US" sz="4000" b="1" dirty="0">
                <a:cs typeface="Consolas" pitchFamily="49" charset="0"/>
              </a:rPr>
              <a:t>List &lt;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>
                <a:cs typeface="Consolas" pitchFamily="49" charset="0"/>
              </a:rPr>
              <a:t>&gt; </a:t>
            </a:r>
            <a:r>
              <a:rPr lang="en-US" sz="4000" b="1" dirty="0" smtClean="0">
                <a:cs typeface="Consolas" pitchFamily="49" charset="0"/>
              </a:rPr>
              <a:t>a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5"/>
    </mc:Choice>
    <mc:Fallback xmlns="">
      <p:transition spd="slow" advTm="7765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(1/3)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`C` h</a:t>
            </a:r>
            <a:r>
              <a:rPr lang="en-US" sz="4000" b="1" baseline="-25000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N </a:t>
            </a:r>
            <a:r>
              <a:rPr lang="en-US" sz="4000" b="1" dirty="0" smtClean="0">
                <a:cs typeface="Consolas" pitchFamily="49" charset="0"/>
              </a:rPr>
              <a:t>:: List &lt;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 smtClean="0">
                <a:cs typeface="Consolas" pitchFamily="49" charset="0"/>
              </a:rPr>
              <a:t>&gt;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690" y="3828871"/>
            <a:ext cx="755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tl</a:t>
            </a:r>
            <a:r>
              <a:rPr lang="pt-BR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::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List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&lt;p&gt; (a&lt;p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pt-BR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&gt;)</a:t>
            </a:r>
            <a:endParaRPr lang="pt-B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"/>
    </mc:Choice>
    <mc:Fallback xmlns="">
      <p:transition spd="slow" advTm="13617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(2/3)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00B0F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F0"/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`C` h</a:t>
            </a:r>
            <a:r>
              <a:rPr lang="en-US" sz="4000" b="1" baseline="-25000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`C` N </a:t>
            </a:r>
            <a:r>
              <a:rPr lang="en-US" sz="4000" b="1" dirty="0" smtClean="0">
                <a:cs typeface="Consolas" pitchFamily="49" charset="0"/>
              </a:rPr>
              <a:t>:: List &lt;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 smtClean="0">
                <a:cs typeface="Consolas" pitchFamily="49" charset="0"/>
              </a:rPr>
              <a:t>&gt;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690" y="3808274"/>
            <a:ext cx="7554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rgbClr val="00B0F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2 </a:t>
            </a:r>
            <a:r>
              <a:rPr lang="pt-BR" sz="3600" b="1" dirty="0" smtClean="0">
                <a:solidFill>
                  <a:srgbClr val="00B0F0"/>
                </a:solidFill>
              </a:rPr>
              <a:t>:: a&lt;p 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1</a:t>
            </a:r>
            <a:r>
              <a:rPr lang="pt-BR" sz="3600" b="1" dirty="0" smtClean="0">
                <a:solidFill>
                  <a:srgbClr val="00B0F0"/>
                </a:solidFill>
              </a:rPr>
              <a:t>&gt;</a:t>
            </a:r>
            <a:endParaRPr lang="pt-BR" sz="3600" b="1" baseline="-25000" dirty="0" smtClean="0">
              <a:solidFill>
                <a:srgbClr val="00B0F0"/>
              </a:solidFill>
            </a:endParaRPr>
          </a:p>
          <a:p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tl</a:t>
            </a:r>
            <a:r>
              <a:rPr lang="pt-BR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:: 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List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&lt;p&gt; (a&lt;p h</a:t>
            </a:r>
            <a:r>
              <a:rPr lang="pt-BR" sz="3600" b="1" baseline="-25000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∧ 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</a:rPr>
              <a:t>&gt;)</a:t>
            </a:r>
            <a:endParaRPr lang="pt-B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4"/>
    </mc:Choice>
    <mc:Fallback xmlns="">
      <p:transition spd="slow" advTm="10264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Unfolding Recursive Refinements (3/3)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97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00B0F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F0"/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>
                <a:cs typeface="Consolas" pitchFamily="49" charset="0"/>
              </a:rPr>
              <a:t>`C` </a:t>
            </a:r>
            <a:r>
              <a:rPr lang="en-US" sz="4000" b="1" dirty="0">
                <a:solidFill>
                  <a:srgbClr val="7030A0"/>
                </a:solidFill>
                <a:cs typeface="Consolas" pitchFamily="49" charset="0"/>
              </a:rPr>
              <a:t>h</a:t>
            </a:r>
            <a:r>
              <a:rPr lang="en-US" sz="4000" b="1" baseline="-25000" dirty="0">
                <a:solidFill>
                  <a:srgbClr val="7030A0"/>
                </a:solidFill>
                <a:cs typeface="Consolas" pitchFamily="49" charset="0"/>
              </a:rPr>
              <a:t>3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4000" b="1" dirty="0">
                <a:cs typeface="Consolas" pitchFamily="49" charset="0"/>
              </a:rPr>
              <a:t>`C` </a:t>
            </a:r>
            <a:r>
              <a:rPr lang="en-US" sz="4000" b="1" dirty="0">
                <a:solidFill>
                  <a:srgbClr val="C00000"/>
                </a:solidFill>
                <a:cs typeface="Consolas" pitchFamily="49" charset="0"/>
              </a:rPr>
              <a:t>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:: List &lt;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</a:t>
            </a:r>
            <a:r>
              <a:rPr lang="en-US" sz="4000" b="1" dirty="0" smtClean="0">
                <a:cs typeface="Consolas" pitchFamily="49" charset="0"/>
              </a:rPr>
              <a:t>&gt;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690" y="3787676"/>
            <a:ext cx="7554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rgbClr val="00B0F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2 </a:t>
            </a:r>
            <a:r>
              <a:rPr lang="pt-BR" sz="3600" b="1" dirty="0" smtClean="0">
                <a:solidFill>
                  <a:srgbClr val="00B0F0"/>
                </a:solidFill>
              </a:rPr>
              <a:t>:: a&lt;p 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1</a:t>
            </a:r>
            <a:r>
              <a:rPr lang="pt-BR" sz="3600" b="1" dirty="0" smtClean="0">
                <a:solidFill>
                  <a:srgbClr val="00B0F0"/>
                </a:solidFill>
              </a:rPr>
              <a:t>&gt;</a:t>
            </a:r>
            <a:endParaRPr lang="pt-BR" sz="3600" b="1" baseline="-25000" dirty="0" smtClean="0">
              <a:solidFill>
                <a:srgbClr val="00B0F0"/>
              </a:solidFill>
            </a:endParaRPr>
          </a:p>
          <a:p>
            <a:r>
              <a:rPr lang="pt-BR" sz="3600" b="1" dirty="0">
                <a:solidFill>
                  <a:srgbClr val="7030A0"/>
                </a:solidFill>
              </a:rPr>
              <a:t>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3 </a:t>
            </a:r>
            <a:r>
              <a:rPr lang="pt-BR" sz="3600" b="1" dirty="0">
                <a:solidFill>
                  <a:srgbClr val="7030A0"/>
                </a:solidFill>
              </a:rPr>
              <a:t>:: </a:t>
            </a:r>
            <a:r>
              <a:rPr lang="pt-BR" sz="3600" b="1" dirty="0" smtClean="0">
                <a:solidFill>
                  <a:srgbClr val="7030A0"/>
                </a:solidFill>
              </a:rPr>
              <a:t>a&lt;p 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1</a:t>
            </a:r>
            <a:r>
              <a:rPr lang="pt-BR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∧ </a:t>
            </a:r>
            <a:r>
              <a:rPr lang="pt-BR" sz="3600" b="1" dirty="0">
                <a:solidFill>
                  <a:srgbClr val="7030A0"/>
                </a:solidFill>
              </a:rPr>
              <a:t>p </a:t>
            </a:r>
            <a:r>
              <a:rPr lang="pt-BR" sz="3600" b="1" dirty="0" smtClean="0">
                <a:solidFill>
                  <a:srgbClr val="7030A0"/>
                </a:solidFill>
              </a:rPr>
              <a:t>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2</a:t>
            </a:r>
            <a:r>
              <a:rPr lang="pt-BR" sz="3600" b="1" dirty="0" smtClean="0">
                <a:solidFill>
                  <a:srgbClr val="7030A0"/>
                </a:solidFill>
              </a:rPr>
              <a:t>&gt;</a:t>
            </a:r>
            <a:endParaRPr lang="pt-BR" sz="3600" b="1" baseline="-25000" dirty="0">
              <a:solidFill>
                <a:srgbClr val="7030A0"/>
              </a:solidFill>
            </a:endParaRPr>
          </a:p>
          <a:p>
            <a:r>
              <a:rPr lang="pt-BR" sz="3600" b="1" dirty="0">
                <a:solidFill>
                  <a:srgbClr val="C00000"/>
                </a:solidFill>
              </a:rPr>
              <a:t>N 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3600" b="1" dirty="0">
                <a:solidFill>
                  <a:srgbClr val="C00000"/>
                </a:solidFill>
              </a:rPr>
              <a:t>:: </a:t>
            </a:r>
            <a:r>
              <a:rPr lang="pt-BR" sz="3600" b="1" dirty="0" smtClean="0">
                <a:solidFill>
                  <a:srgbClr val="C00000"/>
                </a:solidFill>
              </a:rPr>
              <a:t>List </a:t>
            </a:r>
            <a:r>
              <a:rPr lang="pt-BR" sz="3600" b="1" dirty="0">
                <a:solidFill>
                  <a:srgbClr val="C00000"/>
                </a:solidFill>
              </a:rPr>
              <a:t>&lt;p&gt; (a&lt;p h</a:t>
            </a:r>
            <a:r>
              <a:rPr lang="pt-BR" sz="3600" b="1" baseline="-25000" dirty="0">
                <a:solidFill>
                  <a:srgbClr val="C00000"/>
                </a:solidFill>
              </a:rPr>
              <a:t>1 </a:t>
            </a:r>
            <a:r>
              <a:rPr lang="en-US" sz="3600" b="1" dirty="0">
                <a:solidFill>
                  <a:srgbClr val="C00000"/>
                </a:solidFill>
              </a:rPr>
              <a:t>∧ p h</a:t>
            </a:r>
            <a:r>
              <a:rPr lang="en-US" sz="3600" b="1" baseline="-25000" dirty="0">
                <a:solidFill>
                  <a:srgbClr val="C00000"/>
                </a:solidFill>
              </a:rPr>
              <a:t>2  </a:t>
            </a:r>
            <a:r>
              <a:rPr lang="en-US" sz="3600" b="1" dirty="0">
                <a:solidFill>
                  <a:srgbClr val="C00000"/>
                </a:solidFill>
              </a:rPr>
              <a:t>∧ </a:t>
            </a:r>
            <a:r>
              <a:rPr lang="en-US" sz="3600" b="1" dirty="0" smtClean="0">
                <a:solidFill>
                  <a:srgbClr val="C00000"/>
                </a:solidFill>
              </a:rPr>
              <a:t>p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3</a:t>
            </a:r>
            <a:r>
              <a:rPr lang="pt-BR" sz="3600" b="1" dirty="0" smtClean="0">
                <a:solidFill>
                  <a:srgbClr val="C00000"/>
                </a:solidFill>
              </a:rPr>
              <a:t>&gt;)</a:t>
            </a:r>
            <a:endParaRPr lang="pt-BR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126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8"/>
    </mc:Choice>
    <mc:Fallback xmlns="">
      <p:transition spd="slow" advTm="20438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Increasing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559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cs typeface="Consolas" pitchFamily="49" charset="0"/>
              </a:rPr>
              <a:t>h</a:t>
            </a:r>
            <a:r>
              <a:rPr lang="en-US" sz="4000" b="1" baseline="-25000" dirty="0" smtClean="0">
                <a:cs typeface="Consolas" pitchFamily="49" charset="0"/>
              </a:rPr>
              <a:t>1</a:t>
            </a:r>
            <a:r>
              <a:rPr lang="en-US" sz="4000" b="1" dirty="0" smtClean="0">
                <a:cs typeface="Consolas" pitchFamily="49" charset="0"/>
              </a:rPr>
              <a:t> `C` h</a:t>
            </a:r>
            <a:r>
              <a:rPr lang="en-US" sz="4000" b="1" baseline="-25000" dirty="0" smtClean="0">
                <a:cs typeface="Consolas" pitchFamily="49" charset="0"/>
              </a:rPr>
              <a:t>2</a:t>
            </a:r>
            <a:r>
              <a:rPr lang="en-US" sz="4000" b="1" dirty="0">
                <a:cs typeface="Consolas" pitchFamily="49" charset="0"/>
              </a:rPr>
              <a:t> `C` </a:t>
            </a:r>
            <a:r>
              <a:rPr lang="en-US" sz="4000" b="1" dirty="0" smtClean="0">
                <a:cs typeface="Consolas" pitchFamily="49" charset="0"/>
              </a:rPr>
              <a:t>h</a:t>
            </a:r>
            <a:r>
              <a:rPr lang="en-US" sz="4000" b="1" baseline="-25000" dirty="0" smtClean="0">
                <a:cs typeface="Consolas" pitchFamily="49" charset="0"/>
              </a:rPr>
              <a:t>3</a:t>
            </a:r>
            <a:r>
              <a:rPr lang="en-US" sz="4000" b="1" dirty="0" smtClean="0">
                <a:cs typeface="Consolas" pitchFamily="49" charset="0"/>
              </a:rPr>
              <a:t> `C</a:t>
            </a:r>
            <a:r>
              <a:rPr lang="en-US" sz="4000" b="1" dirty="0">
                <a:cs typeface="Consolas" pitchFamily="49" charset="0"/>
              </a:rPr>
              <a:t>` </a:t>
            </a:r>
            <a:r>
              <a:rPr lang="en-US" sz="4000" b="1" dirty="0" smtClean="0">
                <a:cs typeface="Consolas" pitchFamily="49" charset="0"/>
              </a:rPr>
              <a:t>N :: </a:t>
            </a:r>
            <a:r>
              <a:rPr lang="en-US" sz="4000" b="1" dirty="0" err="1" smtClean="0">
                <a:cs typeface="Consolas" pitchFamily="49" charset="0"/>
              </a:rPr>
              <a:t>IncrL</a:t>
            </a:r>
            <a:r>
              <a:rPr lang="en-US" sz="4000" b="1" dirty="0" smtClean="0">
                <a:cs typeface="Consolas" pitchFamily="49" charset="0"/>
              </a:rPr>
              <a:t>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80033" y="2819400"/>
            <a:ext cx="7383935" cy="618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 smtClean="0">
                <a:solidFill>
                  <a:srgbClr val="333333"/>
                </a:solidFill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{</a:t>
            </a: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\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-&gt;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v}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8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0"/>
    </mc:Choice>
    <mc:Fallback xmlns="">
      <p:transition spd="slow" advTm="13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Increasing Lists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559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50"/>
                </a:solidFill>
                <a:cs typeface="Consolas" pitchFamily="49" charset="0"/>
              </a:rPr>
              <a:t>1</a:t>
            </a:r>
            <a:r>
              <a:rPr lang="en-US" sz="4000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00B0F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00B0F0"/>
                </a:solidFill>
                <a:cs typeface="Consolas" pitchFamily="49" charset="0"/>
              </a:rPr>
              <a:t>2</a:t>
            </a:r>
            <a:r>
              <a:rPr lang="en-US" sz="4000" b="1" dirty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sz="4000" b="1" dirty="0">
                <a:cs typeface="Consolas" pitchFamily="49" charset="0"/>
              </a:rPr>
              <a:t>`C` </a:t>
            </a:r>
            <a:r>
              <a:rPr lang="en-US" sz="4000" b="1" dirty="0" smtClean="0">
                <a:solidFill>
                  <a:srgbClr val="7030A0"/>
                </a:solidFill>
                <a:cs typeface="Consolas" pitchFamily="49" charset="0"/>
              </a:rPr>
              <a:t>h</a:t>
            </a:r>
            <a:r>
              <a:rPr lang="en-US" sz="4000" b="1" baseline="-25000" dirty="0" smtClean="0">
                <a:solidFill>
                  <a:srgbClr val="7030A0"/>
                </a:solidFill>
                <a:cs typeface="Consolas" pitchFamily="49" charset="0"/>
              </a:rPr>
              <a:t>3</a:t>
            </a:r>
            <a:r>
              <a:rPr lang="en-US" sz="40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`C</a:t>
            </a:r>
            <a:r>
              <a:rPr lang="en-US" sz="4000" b="1" dirty="0">
                <a:cs typeface="Consolas" pitchFamily="49" charset="0"/>
              </a:rPr>
              <a:t>` </a:t>
            </a:r>
            <a:r>
              <a:rPr lang="en-US" sz="4000" b="1" dirty="0" smtClean="0">
                <a:solidFill>
                  <a:srgbClr val="C00000"/>
                </a:solidFill>
                <a:cs typeface="Consolas" pitchFamily="49" charset="0"/>
              </a:rPr>
              <a:t>N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:: </a:t>
            </a:r>
            <a:r>
              <a:rPr lang="en-US" sz="4000" b="1" dirty="0" err="1" smtClean="0">
                <a:cs typeface="Consolas" pitchFamily="49" charset="0"/>
              </a:rPr>
              <a:t>IncrL</a:t>
            </a:r>
            <a:r>
              <a:rPr lang="en-US" sz="4000" b="1" dirty="0" smtClean="0">
                <a:cs typeface="Consolas" pitchFamily="49" charset="0"/>
              </a:rPr>
              <a:t> a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364" y="4244876"/>
            <a:ext cx="778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B05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50"/>
                </a:solidFill>
              </a:rPr>
              <a:t>1 </a:t>
            </a:r>
            <a:r>
              <a:rPr lang="pt-BR" sz="3600" b="1" dirty="0" smtClean="0">
                <a:solidFill>
                  <a:srgbClr val="00B050"/>
                </a:solidFill>
              </a:rPr>
              <a:t>:: a</a:t>
            </a:r>
            <a:endParaRPr lang="pt-BR" sz="3600" b="1" baseline="-25000" dirty="0" smtClean="0">
              <a:solidFill>
                <a:srgbClr val="00B050"/>
              </a:solidFill>
            </a:endParaRPr>
          </a:p>
          <a:p>
            <a:r>
              <a:rPr lang="pt-BR" sz="3600" b="1" dirty="0" smtClean="0">
                <a:solidFill>
                  <a:srgbClr val="00B0F0"/>
                </a:solidFill>
              </a:rPr>
              <a:t>h</a:t>
            </a:r>
            <a:r>
              <a:rPr lang="pt-BR" sz="3600" b="1" baseline="-25000" dirty="0" smtClean="0">
                <a:solidFill>
                  <a:srgbClr val="00B0F0"/>
                </a:solidFill>
              </a:rPr>
              <a:t>2 </a:t>
            </a:r>
            <a:r>
              <a:rPr lang="pt-BR" sz="3600" b="1" dirty="0" smtClean="0">
                <a:solidFill>
                  <a:srgbClr val="00B0F0"/>
                </a:solidFill>
              </a:rPr>
              <a:t>:: </a:t>
            </a:r>
            <a:r>
              <a:rPr lang="en-US" sz="3600" b="1" dirty="0">
                <a:solidFill>
                  <a:srgbClr val="00B0F0"/>
                </a:solidFill>
              </a:rPr>
              <a:t>{ v:a | h</a:t>
            </a:r>
            <a:r>
              <a:rPr lang="en-US" sz="3600" b="1" baseline="-25000" dirty="0">
                <a:solidFill>
                  <a:srgbClr val="00B0F0"/>
                </a:solidFill>
              </a:rPr>
              <a:t>1</a:t>
            </a:r>
            <a:r>
              <a:rPr lang="en-US" sz="3600" b="1" dirty="0">
                <a:solidFill>
                  <a:srgbClr val="00B0F0"/>
                </a:solidFill>
              </a:rPr>
              <a:t> ≤ v }</a:t>
            </a:r>
            <a:r>
              <a:rPr lang="pt-BR" sz="3600" b="1" dirty="0">
                <a:solidFill>
                  <a:srgbClr val="00B0F0"/>
                </a:solidFill>
              </a:rPr>
              <a:t> </a:t>
            </a:r>
            <a:endParaRPr lang="pt-BR" sz="3600" b="1" baseline="-25000" dirty="0">
              <a:solidFill>
                <a:srgbClr val="00B0F0"/>
              </a:solidFill>
            </a:endParaRPr>
          </a:p>
          <a:p>
            <a:r>
              <a:rPr lang="pt-BR" sz="3600" b="1" dirty="0" smtClean="0">
                <a:solidFill>
                  <a:srgbClr val="7030A0"/>
                </a:solidFill>
              </a:rPr>
              <a:t>h</a:t>
            </a:r>
            <a:r>
              <a:rPr lang="pt-BR" sz="3600" b="1" baseline="-25000" dirty="0" smtClean="0">
                <a:solidFill>
                  <a:srgbClr val="7030A0"/>
                </a:solidFill>
              </a:rPr>
              <a:t>3 </a:t>
            </a:r>
            <a:r>
              <a:rPr lang="pt-BR" sz="3600" b="1" dirty="0">
                <a:solidFill>
                  <a:srgbClr val="7030A0"/>
                </a:solidFill>
              </a:rPr>
              <a:t>:: </a:t>
            </a:r>
            <a:r>
              <a:rPr lang="en-US" sz="3600" b="1" dirty="0">
                <a:solidFill>
                  <a:srgbClr val="7030A0"/>
                </a:solidFill>
              </a:rPr>
              <a:t>{ v:a | h</a:t>
            </a:r>
            <a:r>
              <a:rPr lang="en-US" sz="3600" b="1" baseline="-25000" dirty="0">
                <a:solidFill>
                  <a:srgbClr val="7030A0"/>
                </a:solidFill>
              </a:rPr>
              <a:t>1</a:t>
            </a:r>
            <a:r>
              <a:rPr lang="en-US" sz="3600" b="1" dirty="0">
                <a:solidFill>
                  <a:srgbClr val="7030A0"/>
                </a:solidFill>
              </a:rPr>
              <a:t> ≤ v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∧ h</a:t>
            </a:r>
            <a:r>
              <a:rPr lang="en-US" sz="3600" b="1" baseline="-25000" dirty="0">
                <a:solidFill>
                  <a:srgbClr val="7030A0"/>
                </a:solidFill>
              </a:rPr>
              <a:t>2</a:t>
            </a:r>
            <a:r>
              <a:rPr lang="en-US" sz="3600" b="1" dirty="0">
                <a:solidFill>
                  <a:srgbClr val="7030A0"/>
                </a:solidFill>
              </a:rPr>
              <a:t> ≤ </a:t>
            </a:r>
            <a:r>
              <a:rPr lang="en-US" sz="3600" b="1" dirty="0" smtClean="0">
                <a:solidFill>
                  <a:srgbClr val="7030A0"/>
                </a:solidFill>
              </a:rPr>
              <a:t>v }</a:t>
            </a:r>
            <a:endParaRPr lang="pt-BR" sz="3600" b="1" dirty="0">
              <a:solidFill>
                <a:srgbClr val="7030A0"/>
              </a:solidFill>
            </a:endParaRPr>
          </a:p>
          <a:p>
            <a:r>
              <a:rPr lang="pt-BR" sz="3600" b="1" dirty="0" smtClean="0">
                <a:solidFill>
                  <a:srgbClr val="C00000"/>
                </a:solidFill>
              </a:rPr>
              <a:t>N </a:t>
            </a:r>
            <a:r>
              <a:rPr lang="pt-BR" sz="2400" b="1" dirty="0" smtClean="0">
                <a:solidFill>
                  <a:srgbClr val="C00000"/>
                </a:solidFill>
              </a:rPr>
              <a:t> </a:t>
            </a:r>
            <a:r>
              <a:rPr lang="pt-BR" sz="3600" b="1" dirty="0" smtClean="0">
                <a:solidFill>
                  <a:srgbClr val="C00000"/>
                </a:solidFill>
              </a:rPr>
              <a:t>:: IncrL</a:t>
            </a:r>
            <a:r>
              <a:rPr lang="pt-BR" sz="100" b="1" dirty="0" smtClean="0">
                <a:solidFill>
                  <a:srgbClr val="C00000"/>
                </a:solidFill>
              </a:rPr>
              <a:t> </a:t>
            </a:r>
            <a:r>
              <a:rPr lang="pt-BR" sz="3600" b="1" dirty="0" smtClean="0">
                <a:solidFill>
                  <a:srgbClr val="C00000"/>
                </a:solidFill>
              </a:rPr>
              <a:t> </a:t>
            </a:r>
            <a:r>
              <a:rPr lang="pt-BR" sz="1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{ v:a |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3600" b="1" dirty="0" smtClean="0">
                <a:solidFill>
                  <a:srgbClr val="C00000"/>
                </a:solidFill>
              </a:rPr>
              <a:t> ≤ v ∧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3600" b="1" dirty="0" smtClean="0">
                <a:solidFill>
                  <a:srgbClr val="C00000"/>
                </a:solidFill>
              </a:rPr>
              <a:t> ≤ v ∧ 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3600" b="1" dirty="0" smtClean="0">
                <a:solidFill>
                  <a:srgbClr val="C00000"/>
                </a:solidFill>
              </a:rPr>
              <a:t> ≤ v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2819400"/>
            <a:ext cx="7383935" cy="618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 smtClean="0">
                <a:solidFill>
                  <a:srgbClr val="333333"/>
                </a:solidFill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{</a:t>
            </a: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\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-&gt;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v}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800" dirty="0" smtClean="0">
              <a:cs typeface="Consolas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 ::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72"/>
    </mc:Choice>
    <mc:Fallback xmlns="">
      <p:transition spd="slow" advTm="25372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Sorting Lists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129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1563" y="1036289"/>
            <a:ext cx="8580875" cy="52121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</a:rPr>
              <a:t> </a:t>
            </a:r>
            <a:r>
              <a:rPr lang="pt-BR" sz="24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445588"/>
                </a:solidFill>
              </a:rPr>
              <a:t>List </a:t>
            </a:r>
            <a:r>
              <a:rPr lang="en-US" sz="2400" dirty="0">
                <a:solidFill>
                  <a:srgbClr val="333333"/>
                </a:solidFill>
              </a:rPr>
              <a:t>a</a:t>
            </a:r>
            <a:r>
              <a:rPr lang="en-US" sz="2400" dirty="0">
                <a:solidFill>
                  <a:prstClr val="black"/>
                </a:solidFill>
              </a:rPr>
              <a:t> &lt;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p :: a -&gt; a -&gt; Prop</a:t>
            </a:r>
            <a:r>
              <a:rPr lang="en-US" sz="24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     =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445588"/>
                </a:solidFill>
              </a:rPr>
              <a:t>N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     |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445588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(h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b="1" dirty="0">
                <a:solidFill>
                  <a:srgbClr val="445588"/>
                </a:solidFill>
              </a:rPr>
              <a:t> </a:t>
            </a:r>
            <a:r>
              <a:rPr lang="en-US" sz="2400" dirty="0">
                <a:solidFill>
                  <a:srgbClr val="333333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tl</a:t>
            </a:r>
            <a:r>
              <a:rPr lang="en-US" sz="2400" dirty="0">
                <a:solidFill>
                  <a:prstClr val="black"/>
                </a:solidFill>
              </a:rPr>
              <a:t> :: </a:t>
            </a:r>
            <a:r>
              <a:rPr lang="en-US" sz="2400" b="1" dirty="0">
                <a:solidFill>
                  <a:srgbClr val="445588"/>
                </a:solidFill>
              </a:rPr>
              <a:t>List 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&gt; (</a:t>
            </a:r>
            <a:r>
              <a:rPr lang="en-US" sz="2400" dirty="0">
                <a:solidFill>
                  <a:srgbClr val="333333"/>
                </a:solidFill>
              </a:rPr>
              <a:t>a&lt;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p h</a:t>
            </a:r>
            <a:r>
              <a:rPr lang="en-US" sz="2400" dirty="0">
                <a:solidFill>
                  <a:srgbClr val="333333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  <a:endParaRPr lang="en-US" sz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pt-BR" sz="1200" b="1" dirty="0" smtClean="0">
              <a:solidFill>
                <a:srgbClr val="333333"/>
              </a:solidFill>
            </a:endParaRPr>
          </a:p>
          <a:p>
            <a:pPr lvl="0"/>
            <a:r>
              <a:rPr lang="pt-BR" sz="2400" b="1" dirty="0" smtClean="0">
                <a:solidFill>
                  <a:srgbClr val="333333"/>
                </a:solidFill>
              </a:rPr>
              <a:t> 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sz="1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sz="1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{</a:t>
            </a:r>
            <a:r>
              <a:rPr lang="pt-BR" sz="2400" b="1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\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hd v </a:t>
            </a:r>
            <a:r>
              <a:rPr lang="pt-BR" sz="2400" b="1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-&gt;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 hd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F79646">
                    <a:lumMod val="50000"/>
                  </a:srgbClr>
                </a:solidFill>
              </a:rPr>
              <a:t>≤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pt-BR" sz="2400" dirty="0">
                <a:solidFill>
                  <a:srgbClr val="F79646">
                    <a:lumMod val="50000"/>
                  </a:srgbClr>
                </a:solidFill>
                <a:cs typeface="Consolas" pitchFamily="49" charset="0"/>
              </a:rPr>
              <a:t>v}</a:t>
            </a:r>
            <a:r>
              <a:rPr lang="pt-BR" sz="2400" b="1" dirty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2400" dirty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500" dirty="0">
              <a:solidFill>
                <a:prstClr val="black"/>
              </a:solidFill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99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y:a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IncrL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IncrL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insert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x`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`xs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`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` x `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`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otherwise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insert 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xs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insertSort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IncrL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insertSort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316" y="3094368"/>
            <a:ext cx="5979284" cy="3925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597" y="5246256"/>
            <a:ext cx="5359370" cy="3925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"/>
    </mc:Choice>
    <mc:Fallback xmlns="">
      <p:transition spd="slow" advTm="5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0"/>
            <a:chOff x="236771" y="1066800"/>
            <a:chExt cx="4396509" cy="162081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0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28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latin typeface="Consolas" pitchFamily="49" charset="0"/>
                  <a:cs typeface="Consolas" pitchFamily="49" charset="0"/>
                </a:rPr>
                <a:t>v!=0</a:t>
              </a:r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28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div 4 (</a:t>
              </a:r>
              <a:r>
                <a:rPr lang="en-US" sz="2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0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1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</a:rPr>
                <a:t>⇒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2800" dirty="0" err="1"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8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v!=0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}&gt;</a:t>
              </a:r>
              <a:r>
                <a:rPr lang="en-US" sz="2800" b="1" baseline="30000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r>
                <a:rPr lang="en-US" sz="8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e)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7847" y="4419600"/>
                <a:ext cx="8458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onsolas" pitchFamily="49" charset="0"/>
                        </a:rPr>
                        <m:t>e</m:t>
                      </m:r>
                      <m:r>
                        <a:rPr lang="en-US" sz="4000" b="1" i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  <a:cs typeface="Consolas" pitchFamily="49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onsolas" pitchFamily="49" charset="0"/>
                        </a:rPr>
                        <m:t>0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7" y="4419600"/>
                <a:ext cx="845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31520" y="50292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Run time error:</a:t>
            </a:r>
          </a:p>
          <a:p>
            <a:pPr algn="ctr"/>
            <a:r>
              <a:rPr lang="en-US" sz="4400" dirty="0" smtClean="0"/>
              <a:t>"Exception: </a:t>
            </a:r>
            <a:r>
              <a:rPr lang="en-US" sz="4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⇑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4400" dirty="0" smtClean="0"/>
              <a:t>"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626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  <a:r>
              <a:rPr lang="en-US" sz="2400" b="1" dirty="0" smtClean="0"/>
              <a:t>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1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 animBg="1"/>
      <p:bldP spid="19" grpId="0"/>
      <p:bldP spid="20" grpId="0"/>
      <p:bldP spid="21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</a:t>
            </a:r>
            <a:r>
              <a:rPr lang="en-US" sz="2400" b="1" dirty="0"/>
              <a:t> </a:t>
            </a:r>
            <a:r>
              <a:rPr lang="en-US" sz="2400" dirty="0" smtClean="0"/>
              <a:t>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83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 animBg="1"/>
      <p:bldP spid="19" grpId="0"/>
      <p:bldP spid="20" grpId="0"/>
      <p:bldP spid="2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84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1375827"/>
            <a:ext cx="69184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</a:rPr>
              <a:t>LiquidHaskell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= Liquid Types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  + Abstract Refinements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" y="3429000"/>
            <a:ext cx="8839200" cy="2362200"/>
            <a:chOff x="228600" y="762000"/>
            <a:chExt cx="8839200" cy="2362200"/>
          </a:xfrm>
        </p:grpSpPr>
        <p:sp>
          <p:nvSpPr>
            <p:cNvPr id="4" name="Rectangle 3"/>
            <p:cNvSpPr/>
            <p:nvPr/>
          </p:nvSpPr>
          <p:spPr>
            <a:xfrm>
              <a:off x="228600" y="762000"/>
              <a:ext cx="85834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</a:rPr>
                <a:t>Increase expressiveness </a:t>
              </a:r>
              <a:r>
                <a:rPr lang="en-US" sz="3600" dirty="0"/>
                <a:t>without complexity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683" y="1428416"/>
              <a:ext cx="6693865" cy="5527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3200" dirty="0">
                  <a:solidFill>
                    <a:prstClr val="black"/>
                  </a:solidFill>
                </a:rPr>
                <a:t>Relate arguments with result, i.e., max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683" y="1998132"/>
              <a:ext cx="8477117" cy="6688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Relate expressions inside a structure, i.e., </a:t>
              </a:r>
              <a:r>
                <a:rPr lang="en-US" sz="3200" dirty="0" err="1">
                  <a:solidFill>
                    <a:prstClr val="black"/>
                  </a:solidFill>
                </a:rPr>
                <a:t>Vec</a:t>
              </a:r>
              <a:r>
                <a:rPr lang="en-US" sz="3200" dirty="0">
                  <a:solidFill>
                    <a:prstClr val="black"/>
                  </a:solidFill>
                </a:rPr>
                <a:t>, List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683" y="2539425"/>
              <a:ext cx="6799841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3200" dirty="0">
                  <a:solidFill>
                    <a:prstClr val="black"/>
                  </a:solidFill>
                </a:rPr>
                <a:t>Express inductive properties, i.e., loop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21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5"/>
    </mc:Choice>
    <mc:Fallback xmlns="">
      <p:transition spd="slow" advTm="27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914400"/>
            <a:ext cx="8849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Refinement</a:t>
            </a:r>
            <a:r>
              <a:rPr lang="en-US" sz="11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Types </a:t>
            </a:r>
            <a:r>
              <a:rPr lang="en-US" sz="3600" dirty="0" smtClean="0"/>
              <a:t>for Functional Specifications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1676400"/>
            <a:ext cx="404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Verify Specifications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5574" y="5791200"/>
            <a:ext cx="33928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1" dirty="0" smtClean="0">
                <a:solidFill>
                  <a:schemeClr val="accent4">
                    <a:lumMod val="50000"/>
                  </a:schemeClr>
                </a:solidFill>
              </a:rPr>
              <a:t>Thank you!</a:t>
            </a:r>
            <a:endParaRPr lang="en-US" sz="5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560" y="2209800"/>
            <a:ext cx="4647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At run Time (Contracts)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560" y="3316069"/>
            <a:ext cx="4537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Statically (Liquid Types)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152400" y="4629524"/>
            <a:ext cx="4309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Abstract Refinements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0560" y="5221069"/>
            <a:ext cx="8583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Increase expressiveness without complexity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691825"/>
            <a:ext cx="345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R</a:t>
            </a:r>
            <a:r>
              <a:rPr lang="en-US" sz="3200" b="1" dirty="0" smtClean="0"/>
              <a:t>un</a:t>
            </a:r>
            <a:r>
              <a:rPr lang="en-US" sz="3200" dirty="0" smtClean="0"/>
              <a:t> </a:t>
            </a:r>
            <a:r>
              <a:rPr lang="en-US" sz="3200" b="1" dirty="0" smtClean="0"/>
              <a:t>time</a:t>
            </a:r>
            <a:r>
              <a:rPr lang="en-US" sz="3200" dirty="0" smtClean="0"/>
              <a:t> checks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26918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Expressive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3810000"/>
            <a:ext cx="41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BBB59"/>
                </a:solidFill>
              </a:rPr>
              <a:t>✓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 smtClean="0"/>
              <a:t>Static </a:t>
            </a:r>
            <a:r>
              <a:rPr lang="en-US" sz="3200" dirty="0" smtClean="0"/>
              <a:t>verification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8200" y="38100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rgbClr val="9BBB59"/>
                </a:solidFill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</a:rPr>
              <a:t>Less Expressive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6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5"/>
    </mc:Choice>
    <mc:Fallback xmlns="">
      <p:transition spd="slow" advTm="27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Increasing Lists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4106" y="4419600"/>
            <a:ext cx="8478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 from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http://goto.ucsd.edu/~rjhala/liquid/haskell/blog/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033" y="776477"/>
            <a:ext cx="7383935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data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 smtClean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 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:: a -&gt; a -&gt; Prop</a:t>
            </a:r>
            <a:r>
              <a:rPr lang="en-US" sz="3600" dirty="0" smtClean="0"/>
              <a:t>&gt;</a:t>
            </a:r>
          </a:p>
          <a:p>
            <a:r>
              <a:rPr lang="en-US" sz="3600" b="1" dirty="0" smtClean="0"/>
              <a:t>     =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N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 |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C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h</a:t>
            </a:r>
            <a:r>
              <a:rPr lang="en-US" sz="3600" dirty="0" smtClean="0">
                <a:solidFill>
                  <a:srgbClr val="333333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::</a:t>
            </a:r>
            <a:r>
              <a:rPr lang="en-US" sz="3600" b="1" dirty="0" smtClean="0">
                <a:solidFill>
                  <a:srgbClr val="445588"/>
                </a:solidFill>
              </a:rPr>
              <a:t> </a:t>
            </a:r>
            <a:r>
              <a:rPr lang="en-US" sz="3600" dirty="0" smtClean="0">
                <a:solidFill>
                  <a:srgbClr val="333333"/>
                </a:solidFill>
              </a:rPr>
              <a:t>a)</a:t>
            </a:r>
            <a:r>
              <a:rPr lang="en-US" sz="3600" dirty="0" smtClean="0"/>
              <a:t> (</a:t>
            </a:r>
            <a:r>
              <a:rPr lang="en-US" sz="3600" dirty="0" err="1" smtClean="0"/>
              <a:t>tl</a:t>
            </a:r>
            <a:r>
              <a:rPr lang="en-US" sz="3600" dirty="0" smtClean="0"/>
              <a:t> :: </a:t>
            </a:r>
            <a:r>
              <a:rPr lang="en-US" sz="3600" b="1" dirty="0" smtClean="0">
                <a:solidFill>
                  <a:srgbClr val="445588"/>
                </a:solidFill>
              </a:rPr>
              <a:t>List </a:t>
            </a:r>
            <a:r>
              <a:rPr lang="en-US" sz="3600" dirty="0"/>
              <a:t>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3600" dirty="0" smtClean="0"/>
              <a:t>&gt; (</a:t>
            </a:r>
            <a:r>
              <a:rPr lang="en-US" sz="3600" dirty="0" smtClean="0">
                <a:solidFill>
                  <a:srgbClr val="333333"/>
                </a:solidFill>
              </a:rPr>
              <a:t>a&lt;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 h</a:t>
            </a:r>
            <a:r>
              <a:rPr lang="en-US" sz="3600" dirty="0" smtClean="0">
                <a:solidFill>
                  <a:srgbClr val="333333"/>
                </a:solidFill>
              </a:rPr>
              <a:t>&gt;</a:t>
            </a:r>
            <a:r>
              <a:rPr lang="en-US" sz="3600" dirty="0" smtClean="0"/>
              <a:t>))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0033" y="2819400"/>
            <a:ext cx="7383935" cy="618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 smtClean="0">
                <a:solidFill>
                  <a:srgbClr val="333333"/>
                </a:solidFill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type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IncrL</a:t>
            </a:r>
            <a:r>
              <a:rPr lang="pt-BR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a </a:t>
            </a:r>
            <a:r>
              <a:rPr lang="pt-BR" sz="3600" b="1" dirty="0">
                <a:solidFill>
                  <a:srgbClr val="333333"/>
                </a:solidFill>
                <a:cs typeface="Consolas" pitchFamily="49" charset="0"/>
              </a:rPr>
              <a:t>=</a:t>
            </a:r>
            <a:r>
              <a:rPr lang="pt-BR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445588"/>
                </a:solidFill>
                <a:cs typeface="Consolas" pitchFamily="49" charset="0"/>
              </a:rPr>
              <a:t>List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&lt;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{</a:t>
            </a: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\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-&gt;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hd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≤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pt-BR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v}</a:t>
            </a:r>
            <a:r>
              <a:rPr lang="pt-BR" sz="3600" b="1" dirty="0" smtClean="0">
                <a:solidFill>
                  <a:srgbClr val="333333"/>
                </a:solidFill>
                <a:cs typeface="Consolas" pitchFamily="49" charset="0"/>
              </a:rPr>
              <a:t>&gt;</a:t>
            </a:r>
            <a:r>
              <a:rPr lang="pt-BR" sz="3600" dirty="0" smtClean="0">
                <a:solidFill>
                  <a:srgbClr val="333333"/>
                </a:solidFill>
                <a:cs typeface="Consolas" pitchFamily="49" charset="0"/>
              </a:rPr>
              <a:t> a</a:t>
            </a:r>
            <a:endParaRPr lang="en-US" sz="800" dirty="0" smtClean="0"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632775"/>
            <a:ext cx="89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R</a:t>
            </a:r>
            <a:r>
              <a:rPr lang="en-US" sz="3200" b="1" dirty="0" smtClean="0"/>
              <a:t>un</a:t>
            </a:r>
            <a:r>
              <a:rPr lang="en-US" sz="3200" dirty="0" smtClean="0"/>
              <a:t> </a:t>
            </a:r>
            <a:r>
              <a:rPr lang="en-US" sz="3200" b="1" dirty="0" smtClean="0"/>
              <a:t>time</a:t>
            </a:r>
            <a:r>
              <a:rPr lang="en-US" sz="3200" dirty="0" smtClean="0"/>
              <a:t> checks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1242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Expressive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"/>
    </mc:Choice>
    <mc:Fallback xmlns="">
      <p:transition spd="slow" advTm="5584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90600" y="914400"/>
            <a:ext cx="6096000" cy="1018716"/>
            <a:chOff x="990600" y="914400"/>
            <a:chExt cx="6096000" cy="1018716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91440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Introduction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471451"/>
              <a:ext cx="579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Monomorphic Refinements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0600" y="5572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Evaluation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500346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305739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3552893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04838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454388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065" y="2129790"/>
            <a:ext cx="2133871" cy="25984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Hsolve</a:t>
            </a:r>
            <a:endParaRPr lang="en-US" sz="4800" b="1" dirty="0">
              <a:solidFill>
                <a:prstClr val="white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91200" y="2438400"/>
            <a:ext cx="840706" cy="5667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438400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Haskell Code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703761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Specification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550194" y="3689494"/>
            <a:ext cx="840706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50194" y="2438400"/>
            <a:ext cx="840706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3873" y="2246293"/>
            <a:ext cx="248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Safe 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Annotated Code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791200" y="3700423"/>
            <a:ext cx="840706" cy="566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3873" y="3635514"/>
            <a:ext cx="248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Unsafe 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Error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137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Our Tool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90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61"/>
    </mc:Choice>
    <mc:Fallback xmlns="">
      <p:transition spd="slow" advTm="30061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038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p </a:t>
            </a:r>
            <a:r>
              <a:rPr lang="en-US" sz="3600" dirty="0">
                <a:cs typeface="Consolas" pitchFamily="49" charset="0"/>
              </a:rPr>
              <a:t>is</a:t>
            </a:r>
            <a:r>
              <a:rPr lang="en-US" sz="3600" b="1" dirty="0">
                <a:cs typeface="Consolas" pitchFamily="49" charset="0"/>
              </a:rPr>
              <a:t> </a:t>
            </a:r>
            <a:r>
              <a:rPr lang="en-US" sz="3600" dirty="0" smtClean="0">
                <a:cs typeface="Consolas" pitchFamily="49" charset="0"/>
              </a:rPr>
              <a:t>an</a:t>
            </a:r>
            <a:r>
              <a:rPr lang="en-US" sz="3600" b="1" dirty="0" smtClean="0">
                <a:cs typeface="Consolas" pitchFamily="49" charset="0"/>
              </a:rPr>
              <a:t> </a:t>
            </a:r>
            <a:r>
              <a:rPr lang="en-US" sz="3600" b="1" dirty="0" err="1" smtClean="0">
                <a:cs typeface="Consolas" pitchFamily="49" charset="0"/>
              </a:rPr>
              <a:t>uninterpreted</a:t>
            </a:r>
            <a:r>
              <a:rPr lang="en-US" sz="3600" b="1" dirty="0" smtClean="0">
                <a:cs typeface="Consolas" pitchFamily="49" charset="0"/>
              </a:rPr>
              <a:t> function </a:t>
            </a:r>
            <a:r>
              <a:rPr lang="en-US" sz="3600" dirty="0" smtClean="0">
                <a:cs typeface="Consolas" pitchFamily="49" charset="0"/>
              </a:rPr>
              <a:t>in SMT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9271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cs typeface="Consolas" pitchFamily="49" charset="0"/>
              </a:rPr>
              <a:t>Does not increase complexity 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Implementing </a:t>
            </a:r>
            <a:r>
              <a:rPr lang="en-US" b="1" dirty="0" err="1" smtClean="0"/>
              <a:t>HSolve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cs typeface="Consolas" pitchFamily="49" charset="0"/>
              </a:rPr>
              <a:t>Refinement Abstraction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76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cs typeface="Consolas" pitchFamily="49" charset="0"/>
              </a:rPr>
              <a:t>Refinement Application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56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Consolas" pitchFamily="49" charset="0"/>
              </a:rPr>
              <a:t>Refinement application is </a:t>
            </a:r>
            <a:r>
              <a:rPr lang="en-US" sz="3600" b="1" dirty="0" smtClean="0">
                <a:cs typeface="Consolas" pitchFamily="49" charset="0"/>
              </a:rPr>
              <a:t>inferred</a:t>
            </a:r>
            <a:endParaRPr lang="en-US" sz="3200" b="1" dirty="0"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2500" y="11430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cs typeface="Consolas" pitchFamily="49" charset="0"/>
              </a:rPr>
              <a:t>Hsolve</a:t>
            </a:r>
            <a:r>
              <a:rPr lang="en-US" sz="4000" b="1" dirty="0" smtClean="0">
                <a:cs typeface="Consolas" pitchFamily="49" charset="0"/>
              </a:rPr>
              <a:t> = Liquid Types </a:t>
            </a:r>
            <a:r>
              <a:rPr lang="en-US" sz="4000" dirty="0" smtClean="0">
                <a:cs typeface="Consolas" pitchFamily="49" charset="0"/>
              </a:rPr>
              <a:t>[PLDI 2008]</a:t>
            </a:r>
          </a:p>
          <a:p>
            <a:r>
              <a:rPr lang="en-US" sz="4000" dirty="0">
                <a:cs typeface="Consolas" pitchFamily="49" charset="0"/>
              </a:rPr>
              <a:t> </a:t>
            </a:r>
            <a:r>
              <a:rPr lang="en-US" sz="4000" dirty="0" smtClean="0">
                <a:cs typeface="Consolas" pitchFamily="49" charset="0"/>
              </a:rPr>
              <a:t>            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4000" b="1" dirty="0" smtClean="0">
                <a:cs typeface="Consolas" pitchFamily="49" charset="0"/>
              </a:rPr>
              <a:t>+ Abstract Refinements</a:t>
            </a:r>
            <a:endParaRPr lang="en-US" sz="3200" dirty="0"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9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44"/>
    </mc:Choice>
    <mc:Fallback xmlns="">
      <p:transition spd="slow" advTm="41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9" grpId="0"/>
      <p:bldP spid="11" grpId="0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589736"/>
              </p:ext>
            </p:extLst>
          </p:nvPr>
        </p:nvGraphicFramePr>
        <p:xfrm>
          <a:off x="704596" y="1112520"/>
          <a:ext cx="7734809" cy="463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1066800"/>
                <a:gridCol w="2286000"/>
                <a:gridCol w="163880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Program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LOC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Annotations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Time (s)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Micro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Vector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ListSort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Data.List.sort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Data.Set.Splay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Data.Map.Base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1395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152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1696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261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139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Benchmarks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89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42"/>
    </mc:Choice>
    <mc:Fallback xmlns="">
      <p:transition spd="slow" advTm="3634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78207" y="2570271"/>
            <a:ext cx="4587586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n = n - 1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017" y="4953000"/>
            <a:ext cx="831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“the result is less than </a:t>
            </a:r>
          </a:p>
          <a:p>
            <a:pPr algn="ctr"/>
            <a:r>
              <a:rPr lang="en-US" sz="4800" dirty="0" smtClean="0"/>
              <a:t>the argument”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7"/>
    </mc:Choice>
    <mc:Fallback xmlns="">
      <p:transition spd="slow" advTm="11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150071"/>
              </p:ext>
            </p:extLst>
          </p:nvPr>
        </p:nvGraphicFramePr>
        <p:xfrm>
          <a:off x="704596" y="1112520"/>
          <a:ext cx="7734809" cy="4625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1066800"/>
                <a:gridCol w="2286000"/>
                <a:gridCol w="163880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Program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LOC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Annotations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Time (s)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Micro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Vector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ListSort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Data.List.sort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/>
                        <a:t>Data.Set.Splay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err="1" smtClean="0"/>
                        <a:t>Data.Map.Base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smtClean="0"/>
                        <a:t>1395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smtClean="0"/>
                        <a:t>152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b="1" dirty="0" smtClean="0"/>
                        <a:t>136</a:t>
                      </a:r>
                      <a:endParaRPr lang="en-US" sz="315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1696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261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Benchmarks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2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0"/>
    </mc:Choice>
    <mc:Fallback xmlns="">
      <p:transition spd="slow" advTm="2790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2051" y="1676400"/>
            <a:ext cx="6939899" cy="24852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data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=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Bin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445588"/>
                </a:solidFill>
              </a:rPr>
              <a:t>Size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 (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(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|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Tip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6760" y="5001161"/>
            <a:ext cx="699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``Relate keys of </a:t>
            </a:r>
            <a:r>
              <a:rPr lang="en-US" sz="4000" b="1" dirty="0" smtClean="0"/>
              <a:t>left</a:t>
            </a:r>
            <a:r>
              <a:rPr lang="en-US" sz="4000" dirty="0" smtClean="0"/>
              <a:t> and </a:t>
            </a:r>
            <a:r>
              <a:rPr lang="en-US" sz="4000" b="1" dirty="0" smtClean="0"/>
              <a:t>right</a:t>
            </a:r>
            <a:r>
              <a:rPr lang="en-US" sz="4000" dirty="0" smtClean="0"/>
              <a:t> </a:t>
            </a:r>
            <a:r>
              <a:rPr lang="en-US" sz="4000" dirty="0" err="1" smtClean="0"/>
              <a:t>subtrees</a:t>
            </a:r>
            <a:r>
              <a:rPr lang="en-US" sz="4000" dirty="0" smtClean="0"/>
              <a:t> with the </a:t>
            </a:r>
            <a:r>
              <a:rPr lang="en-US" sz="4000" b="1" dirty="0" smtClean="0"/>
              <a:t>root</a:t>
            </a:r>
            <a:r>
              <a:rPr lang="en-US" sz="4000" dirty="0" smtClean="0"/>
              <a:t> key`` </a:t>
            </a:r>
            <a:endParaRPr lang="en-US" sz="4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55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47"/>
    </mc:Choice>
    <mc:Fallback xmlns="">
      <p:transition spd="slow" advTm="28547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056" y="990600"/>
            <a:ext cx="7633889" cy="3593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 data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 </a:t>
            </a:r>
            <a:r>
              <a:rPr lang="en-US" sz="3600" b="1" dirty="0" smtClean="0"/>
              <a:t>&lt; </a:t>
            </a:r>
            <a:r>
              <a:rPr lang="en-US" sz="3600" dirty="0" smtClean="0">
                <a:solidFill>
                  <a:srgbClr val="00B050"/>
                </a:solidFill>
              </a:rPr>
              <a:t>l </a:t>
            </a:r>
            <a:r>
              <a:rPr lang="en-US" sz="3600" b="1" dirty="0">
                <a:solidFill>
                  <a:srgbClr val="00B050"/>
                </a:solidFill>
              </a:rPr>
              <a:t>::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root</a:t>
            </a:r>
            <a:r>
              <a:rPr lang="en-US" sz="3600" b="1" dirty="0" err="1">
                <a:solidFill>
                  <a:srgbClr val="00B050"/>
                </a:solidFill>
              </a:rPr>
              <a:t>:</a:t>
            </a:r>
            <a:r>
              <a:rPr lang="en-US" sz="3600" dirty="0" err="1">
                <a:solidFill>
                  <a:srgbClr val="00B050"/>
                </a:solidFill>
              </a:rPr>
              <a:t>k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-&gt;</a:t>
            </a:r>
            <a:r>
              <a:rPr lang="en-US" sz="3600" dirty="0">
                <a:solidFill>
                  <a:srgbClr val="00B050"/>
                </a:solidFill>
              </a:rPr>
              <a:t> k </a:t>
            </a:r>
            <a:r>
              <a:rPr lang="en-US" sz="3600" b="1" dirty="0">
                <a:solidFill>
                  <a:srgbClr val="00B050"/>
                </a:solidFill>
              </a:rPr>
              <a:t>-&gt;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Prop</a:t>
            </a:r>
          </a:p>
          <a:p>
            <a:r>
              <a:rPr lang="en-US" sz="3600" b="1" dirty="0">
                <a:solidFill>
                  <a:srgbClr val="445588"/>
                </a:solidFill>
              </a:rPr>
              <a:t> </a:t>
            </a:r>
            <a:r>
              <a:rPr lang="en-US" sz="3600" b="1" dirty="0" smtClean="0">
                <a:solidFill>
                  <a:srgbClr val="445588"/>
                </a:solidFill>
              </a:rPr>
              <a:t>                          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::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k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Prop</a:t>
            </a:r>
            <a:r>
              <a:rPr lang="en-US" sz="3600" b="1" dirty="0"/>
              <a:t>&gt;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=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Bin</a:t>
            </a:r>
            <a:r>
              <a:rPr lang="en-US" sz="3600" dirty="0"/>
              <a:t> (</a:t>
            </a:r>
            <a:r>
              <a:rPr lang="en-US" sz="3600" dirty="0" err="1">
                <a:solidFill>
                  <a:srgbClr val="333333"/>
                </a:solidFill>
              </a:rPr>
              <a:t>sz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445588"/>
                </a:solidFill>
              </a:rPr>
              <a:t>Size</a:t>
            </a:r>
            <a:r>
              <a:rPr lang="en-US" sz="3600" dirty="0"/>
              <a:t>) (</a:t>
            </a:r>
            <a:r>
              <a:rPr lang="en-US" sz="3600" dirty="0">
                <a:solidFill>
                  <a:srgbClr val="0070C0"/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k</a:t>
            </a:r>
            <a:r>
              <a:rPr lang="en-US" sz="3600" dirty="0"/>
              <a:t>) (</a:t>
            </a:r>
            <a:r>
              <a:rPr lang="en-US" sz="3600" dirty="0">
                <a:solidFill>
                  <a:srgbClr val="333333"/>
                </a:solidFill>
              </a:rPr>
              <a:t>value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</a:t>
            </a:r>
            <a:r>
              <a:rPr lang="en-US" sz="3600" dirty="0" smtClean="0"/>
              <a:t> 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(</a:t>
            </a:r>
            <a:r>
              <a:rPr lang="en-US" sz="3600" dirty="0">
                <a:solidFill>
                  <a:srgbClr val="333333"/>
                </a:solidFill>
              </a:rPr>
              <a:t>left</a:t>
            </a: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600" b="1" dirty="0" smtClean="0"/>
              <a:t>::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b="1" dirty="0"/>
              <a:t>&lt;</a:t>
            </a:r>
            <a:r>
              <a:rPr lang="en-US" sz="3600" dirty="0">
                <a:solidFill>
                  <a:srgbClr val="333333"/>
                </a:solidFill>
              </a:rPr>
              <a:t>l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333333"/>
                </a:solidFill>
              </a:rPr>
              <a:t>r</a:t>
            </a:r>
            <a:r>
              <a:rPr lang="en-US" sz="3600" b="1" dirty="0"/>
              <a:t>&gt;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00B050"/>
                </a:solidFill>
              </a:rPr>
              <a:t>k </a:t>
            </a:r>
            <a:r>
              <a:rPr lang="en-US" sz="3600" b="1" dirty="0">
                <a:solidFill>
                  <a:srgbClr val="00B050"/>
                </a:solidFill>
              </a:rPr>
              <a:t>&lt;</a:t>
            </a:r>
            <a:r>
              <a:rPr lang="en-US" sz="3600" dirty="0">
                <a:solidFill>
                  <a:srgbClr val="00B050"/>
                </a:solidFill>
              </a:rPr>
              <a:t>l </a:t>
            </a:r>
            <a:r>
              <a:rPr lang="en-US" sz="3600" dirty="0">
                <a:solidFill>
                  <a:srgbClr val="0070C0"/>
                </a:solidFill>
              </a:rPr>
              <a:t>key</a:t>
            </a:r>
            <a:r>
              <a:rPr lang="en-US" sz="3600" b="1" dirty="0">
                <a:solidFill>
                  <a:srgbClr val="00B050"/>
                </a:solidFill>
              </a:rPr>
              <a:t>&gt;</a:t>
            </a:r>
            <a:r>
              <a:rPr lang="en-US" sz="3600" dirty="0"/>
              <a:t>)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(</a:t>
            </a:r>
            <a:r>
              <a:rPr lang="en-US" sz="3600" dirty="0">
                <a:solidFill>
                  <a:srgbClr val="333333"/>
                </a:solidFill>
              </a:rPr>
              <a:t>right</a:t>
            </a:r>
            <a:r>
              <a:rPr lang="en-US" sz="3600" dirty="0"/>
              <a:t> </a:t>
            </a:r>
            <a:r>
              <a:rPr lang="en-US" sz="3600" b="1" dirty="0"/>
              <a:t>::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445588"/>
                </a:solidFill>
              </a:rPr>
              <a:t>Map</a:t>
            </a:r>
            <a:r>
              <a:rPr lang="en-US" sz="3600" dirty="0"/>
              <a:t> </a:t>
            </a:r>
            <a:r>
              <a:rPr lang="en-US" sz="3600" b="1" dirty="0"/>
              <a:t>&lt;</a:t>
            </a:r>
            <a:r>
              <a:rPr lang="en-US" sz="3600" dirty="0">
                <a:solidFill>
                  <a:srgbClr val="333333"/>
                </a:solidFill>
              </a:rPr>
              <a:t>l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333333"/>
                </a:solidFill>
              </a:rPr>
              <a:t>r</a:t>
            </a:r>
            <a:r>
              <a:rPr lang="en-US" sz="3600" b="1" dirty="0"/>
              <a:t>&gt;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sz="3600" dirty="0">
                <a:solidFill>
                  <a:srgbClr val="0070C0"/>
                </a:solidFill>
              </a:rPr>
              <a:t>key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sz="3600" dirty="0"/>
              <a:t>) </a:t>
            </a:r>
            <a:r>
              <a:rPr lang="en-US" sz="3600" dirty="0">
                <a:solidFill>
                  <a:srgbClr val="333333"/>
                </a:solidFill>
              </a:rPr>
              <a:t>a</a:t>
            </a:r>
            <a:r>
              <a:rPr lang="en-US" sz="3600" dirty="0"/>
              <a:t>) </a:t>
            </a:r>
            <a:endParaRPr lang="en-US" sz="3600" dirty="0" smtClean="0"/>
          </a:p>
          <a:p>
            <a:r>
              <a:rPr lang="en-US" sz="3600" b="1" dirty="0"/>
              <a:t> </a:t>
            </a:r>
            <a:r>
              <a:rPr lang="en-US" sz="3600" b="1" dirty="0" smtClean="0"/>
              <a:t>   |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rgbClr val="445588"/>
                </a:solidFill>
              </a:rPr>
              <a:t>Tip</a:t>
            </a:r>
            <a:r>
              <a:rPr lang="en-US" sz="3600" dirty="0"/>
              <a:t> 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142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760" y="5001161"/>
            <a:ext cx="699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``Relate keys of </a:t>
            </a:r>
            <a:r>
              <a:rPr lang="en-US" sz="4000" b="1" dirty="0" smtClean="0">
                <a:solidFill>
                  <a:srgbClr val="00B050"/>
                </a:solidFill>
              </a:rPr>
              <a:t>left</a:t>
            </a:r>
            <a:r>
              <a:rPr lang="en-US" sz="4000" dirty="0" smtClean="0"/>
              <a:t> and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4000" dirty="0" smtClean="0"/>
              <a:t> </a:t>
            </a:r>
            <a:r>
              <a:rPr lang="en-US" sz="4000" dirty="0" err="1" smtClean="0"/>
              <a:t>subtrees</a:t>
            </a:r>
            <a:r>
              <a:rPr lang="en-US" sz="4000" dirty="0" smtClean="0"/>
              <a:t> with the </a:t>
            </a:r>
            <a:r>
              <a:rPr lang="en-US" sz="4000" b="1" dirty="0" smtClean="0">
                <a:solidFill>
                  <a:srgbClr val="0070C0"/>
                </a:solidFill>
              </a:rPr>
              <a:t>root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 smtClean="0"/>
              <a:t>key``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81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"/>
    </mc:Choice>
    <mc:Fallback xmlns="">
      <p:transition spd="slow" advTm="315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3361" y="1752600"/>
            <a:ext cx="8397278" cy="1931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OMap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6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Map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{\</a:t>
            </a:r>
            <a:r>
              <a:rPr lang="en-US" sz="3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root v </a:t>
            </a:r>
            <a:r>
              <a:rPr lang="en-US" sz="3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root}</a:t>
            </a:r>
          </a:p>
          <a:p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,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root v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0443" y="3986580"/>
            <a:ext cx="3143115" cy="8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OMap</a:t>
            </a:r>
            <a:r>
              <a:rPr lang="en-US" sz="4000" dirty="0" smtClean="0"/>
              <a:t> is a BST</a:t>
            </a:r>
            <a:endParaRPr lang="en-US" sz="4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6760" y="5001161"/>
            <a:ext cx="699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``Describe keys of </a:t>
            </a:r>
            <a:r>
              <a:rPr lang="en-US" sz="4000" b="1" dirty="0" smtClean="0">
                <a:solidFill>
                  <a:srgbClr val="00B050"/>
                </a:solidFill>
              </a:rPr>
              <a:t>left</a:t>
            </a:r>
            <a:r>
              <a:rPr lang="en-US" sz="4000" dirty="0" smtClean="0"/>
              <a:t> and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4000" dirty="0" smtClean="0"/>
              <a:t> </a:t>
            </a:r>
            <a:r>
              <a:rPr lang="en-US" sz="4000" dirty="0" err="1" smtClean="0"/>
              <a:t>subtrees</a:t>
            </a:r>
            <a:r>
              <a:rPr lang="en-US" sz="4000" dirty="0" smtClean="0"/>
              <a:t> w.r.t. the </a:t>
            </a:r>
            <a:r>
              <a:rPr lang="en-US" sz="4000" b="1" dirty="0" smtClean="0">
                <a:solidFill>
                  <a:srgbClr val="0070C0"/>
                </a:solidFill>
              </a:rPr>
              <a:t>root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 smtClean="0"/>
              <a:t>key``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55281" y="5001161"/>
            <a:ext cx="763343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``</a:t>
            </a:r>
            <a:r>
              <a:rPr lang="en-US" sz="4000" dirty="0" smtClean="0">
                <a:solidFill>
                  <a:srgbClr val="00B050"/>
                </a:solidFill>
              </a:rPr>
              <a:t>left : keys less than the root</a:t>
            </a:r>
            <a:endParaRPr lang="en-US" sz="4000" dirty="0"/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right: keys greater than the root</a:t>
            </a:r>
            <a:r>
              <a:rPr lang="en-US" sz="4000" dirty="0" smtClean="0"/>
              <a:t>`` 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1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8"/>
    </mc:Choice>
    <mc:Fallback xmlns="">
      <p:transition spd="slow" advTm="7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594465" cy="5262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{-@ </a:t>
            </a:r>
            <a:r>
              <a:rPr lang="en-US" sz="1600" i="1" dirty="0" err="1">
                <a:solidFill>
                  <a:schemeClr val="tx1"/>
                </a:solidFill>
              </a:rPr>
              <a:t>balanceL</a:t>
            </a:r>
            <a:r>
              <a:rPr lang="en-US" sz="1600" i="1" dirty="0">
                <a:solidFill>
                  <a:schemeClr val="tx1"/>
                </a:solidFill>
              </a:rPr>
              <a:t> :: </a:t>
            </a:r>
            <a:r>
              <a:rPr lang="en-US" sz="1600" i="1" dirty="0" err="1">
                <a:solidFill>
                  <a:schemeClr val="tx1"/>
                </a:solidFill>
              </a:rPr>
              <a:t>kcut:k</a:t>
            </a:r>
            <a:r>
              <a:rPr lang="en-US" sz="1600" i="1" dirty="0">
                <a:solidFill>
                  <a:schemeClr val="tx1"/>
                </a:solidFill>
              </a:rPr>
              <a:t> -&gt; a -&gt; </a:t>
            </a:r>
            <a:r>
              <a:rPr lang="en-US" sz="1600" i="1" dirty="0" err="1">
                <a:solidFill>
                  <a:schemeClr val="tx1"/>
                </a:solidFill>
              </a:rPr>
              <a:t>OMap</a:t>
            </a:r>
            <a:r>
              <a:rPr lang="en-US" sz="1600" i="1" dirty="0">
                <a:solidFill>
                  <a:schemeClr val="tx1"/>
                </a:solidFill>
              </a:rPr>
              <a:t> {</a:t>
            </a:r>
            <a:r>
              <a:rPr lang="en-US" sz="1600" i="1" dirty="0" err="1">
                <a:solidFill>
                  <a:schemeClr val="tx1"/>
                </a:solidFill>
              </a:rPr>
              <a:t>v:k</a:t>
            </a:r>
            <a:r>
              <a:rPr lang="en-US" sz="1600" i="1" dirty="0">
                <a:solidFill>
                  <a:schemeClr val="tx1"/>
                </a:solidFill>
              </a:rPr>
              <a:t> | v &lt; </a:t>
            </a:r>
            <a:r>
              <a:rPr lang="en-US" sz="1600" i="1" dirty="0" err="1">
                <a:solidFill>
                  <a:schemeClr val="tx1"/>
                </a:solidFill>
              </a:rPr>
              <a:t>kcut</a:t>
            </a:r>
            <a:r>
              <a:rPr lang="en-US" sz="1600" i="1" dirty="0">
                <a:solidFill>
                  <a:schemeClr val="tx1"/>
                </a:solidFill>
              </a:rPr>
              <a:t>} a -&gt; </a:t>
            </a:r>
            <a:r>
              <a:rPr lang="en-US" sz="1600" i="1" dirty="0" err="1">
                <a:solidFill>
                  <a:schemeClr val="tx1"/>
                </a:solidFill>
              </a:rPr>
              <a:t>OMap</a:t>
            </a:r>
            <a:r>
              <a:rPr lang="en-US" sz="1600" i="1" dirty="0">
                <a:solidFill>
                  <a:schemeClr val="tx1"/>
                </a:solidFill>
              </a:rPr>
              <a:t> {</a:t>
            </a:r>
            <a:r>
              <a:rPr lang="en-US" sz="1600" i="1" dirty="0" err="1">
                <a:solidFill>
                  <a:schemeClr val="tx1"/>
                </a:solidFill>
              </a:rPr>
              <a:t>v:k</a:t>
            </a:r>
            <a:r>
              <a:rPr lang="en-US" sz="1600" i="1" dirty="0">
                <a:solidFill>
                  <a:schemeClr val="tx1"/>
                </a:solidFill>
              </a:rPr>
              <a:t>| v &gt; </a:t>
            </a:r>
            <a:r>
              <a:rPr lang="en-US" sz="1600" i="1" dirty="0" err="1">
                <a:solidFill>
                  <a:schemeClr val="tx1"/>
                </a:solidFill>
              </a:rPr>
              <a:t>kcut</a:t>
            </a:r>
            <a:r>
              <a:rPr lang="en-US" sz="1600" i="1" dirty="0">
                <a:solidFill>
                  <a:schemeClr val="tx1"/>
                </a:solidFill>
              </a:rPr>
              <a:t>} a -&gt; </a:t>
            </a:r>
            <a:r>
              <a:rPr lang="en-US" sz="1600" i="1" dirty="0" err="1">
                <a:solidFill>
                  <a:schemeClr val="tx1"/>
                </a:solidFill>
              </a:rPr>
              <a:t>OMap</a:t>
            </a:r>
            <a:r>
              <a:rPr lang="en-US" sz="1600" i="1" dirty="0">
                <a:solidFill>
                  <a:schemeClr val="tx1"/>
                </a:solidFill>
              </a:rPr>
              <a:t> k a @-}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balanceL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::</a:t>
            </a:r>
            <a:r>
              <a:rPr lang="en-US" sz="1600" dirty="0">
                <a:solidFill>
                  <a:schemeClr val="tx1"/>
                </a:solidFill>
              </a:rPr>
              <a:t> k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Map</a:t>
            </a:r>
            <a:r>
              <a:rPr lang="en-US" sz="1600" dirty="0">
                <a:solidFill>
                  <a:schemeClr val="tx1"/>
                </a:solidFill>
              </a:rPr>
              <a:t> k a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Map</a:t>
            </a:r>
            <a:r>
              <a:rPr lang="en-US" sz="1600" dirty="0">
                <a:solidFill>
                  <a:schemeClr val="tx1"/>
                </a:solidFill>
              </a:rPr>
              <a:t> k a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Map</a:t>
            </a:r>
            <a:r>
              <a:rPr lang="en-US" sz="1600" dirty="0">
                <a:solidFill>
                  <a:schemeClr val="tx1"/>
                </a:solidFill>
              </a:rPr>
              <a:t> k a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balanceL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k x l r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r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l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Tip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2 k x l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3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b="1" dirty="0">
                <a:solidFill>
                  <a:schemeClr val="tx1"/>
                </a:solidFill>
              </a:rPr>
              <a:t>@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3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1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b="1" dirty="0">
                <a:solidFill>
                  <a:schemeClr val="tx1"/>
                </a:solidFill>
              </a:rPr>
              <a:t>@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b="1" dirty="0">
                <a:solidFill>
                  <a:schemeClr val="tx1"/>
                </a:solidFill>
              </a:rPr>
              <a:t>@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 ratio</a:t>
            </a: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lrs) k x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otherwise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ls)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 k x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l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k x </a:t>
            </a:r>
            <a:r>
              <a:rPr lang="en-US" sz="1600" b="1" dirty="0">
                <a:solidFill>
                  <a:schemeClr val="tx1"/>
                </a:solidFill>
              </a:rPr>
              <a:t>Tip</a:t>
            </a:r>
            <a:r>
              <a:rPr lang="en-US" sz="1600" dirty="0">
                <a:solidFill>
                  <a:schemeClr val="tx1"/>
                </a:solidFill>
              </a:rPr>
              <a:t> r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tx1"/>
                </a:solidFill>
              </a:rPr>
              <a:t> delta</a:t>
            </a: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case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of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 ratio</a:t>
            </a:r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lls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lrs) k x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 r)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otherwise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</a:t>
            </a:r>
            <a:r>
              <a:rPr lang="en-US" sz="1600" dirty="0" err="1">
                <a:solidFill>
                  <a:schemeClr val="tx1"/>
                </a:solidFill>
              </a:rPr>
              <a:t>lrk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lrx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lk</a:t>
            </a:r>
            <a:r>
              <a:rPr lang="en-US" sz="1600" dirty="0">
                <a:solidFill>
                  <a:schemeClr val="tx1"/>
                </a:solidFill>
              </a:rPr>
              <a:t> lx </a:t>
            </a:r>
            <a:r>
              <a:rPr lang="en-US" sz="1600" dirty="0" err="1">
                <a:solidFill>
                  <a:schemeClr val="tx1"/>
                </a:solidFill>
              </a:rPr>
              <a:t>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lrl</a:t>
            </a:r>
            <a:r>
              <a:rPr lang="en-US" sz="1600" dirty="0">
                <a:solidFill>
                  <a:schemeClr val="tx1"/>
                </a:solidFill>
              </a:rPr>
              <a:t>) (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size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) k x </a:t>
            </a:r>
            <a:r>
              <a:rPr lang="en-US" sz="1600" dirty="0" err="1">
                <a:solidFill>
                  <a:schemeClr val="tx1"/>
                </a:solidFill>
              </a:rPr>
              <a:t>lrr</a:t>
            </a:r>
            <a:r>
              <a:rPr lang="en-US" sz="1600" dirty="0">
                <a:solidFill>
                  <a:schemeClr val="tx1"/>
                </a:solidFill>
              </a:rPr>
              <a:t> r)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     (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error</a:t>
            </a:r>
            <a:r>
              <a:rPr lang="en-US" sz="1600" dirty="0">
                <a:solidFill>
                  <a:schemeClr val="tx1"/>
                </a:solidFill>
              </a:rPr>
              <a:t> "Failure in </a:t>
            </a:r>
            <a:r>
              <a:rPr lang="en-US" sz="1600" dirty="0" err="1">
                <a:solidFill>
                  <a:schemeClr val="tx1"/>
                </a:solidFill>
              </a:rPr>
              <a:t>Data.Map.balanceL</a:t>
            </a:r>
            <a:r>
              <a:rPr lang="en-US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sz="1600" dirty="0">
                <a:solidFill>
                  <a:schemeClr val="tx1"/>
                </a:solidFill>
              </a:rPr>
              <a:t>              </a:t>
            </a:r>
            <a:r>
              <a:rPr lang="en-US" sz="1600" b="1" dirty="0">
                <a:solidFill>
                  <a:schemeClr val="tx1"/>
                </a:solidFill>
              </a:rPr>
              <a:t>|</a:t>
            </a:r>
            <a:r>
              <a:rPr lang="en-US" sz="1600" dirty="0">
                <a:solidFill>
                  <a:schemeClr val="tx1"/>
                </a:solidFill>
              </a:rPr>
              <a:t> otherwise </a:t>
            </a:r>
            <a:r>
              <a:rPr lang="en-US" sz="1600" b="1" dirty="0">
                <a:solidFill>
                  <a:schemeClr val="tx1"/>
                </a:solidFill>
              </a:rPr>
              <a:t>-&gt;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Bin</a:t>
            </a:r>
            <a:r>
              <a:rPr lang="en-US" sz="1600" dirty="0">
                <a:solidFill>
                  <a:schemeClr val="tx1"/>
                </a:solidFill>
              </a:rPr>
              <a:t> (1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ls</a:t>
            </a:r>
            <a:r>
              <a:rPr lang="en-US" sz="1600" b="1" dirty="0">
                <a:solidFill>
                  <a:schemeClr val="tx1"/>
                </a:solidFill>
              </a:rPr>
              <a:t>+</a:t>
            </a:r>
            <a:r>
              <a:rPr lang="en-US" sz="1600" dirty="0">
                <a:solidFill>
                  <a:schemeClr val="tx1"/>
                </a:solidFill>
              </a:rPr>
              <a:t>rs) k x l </a:t>
            </a:r>
            <a:r>
              <a:rPr lang="en-US" sz="1600" dirty="0" smtClean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9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"/>
    </mc:Choice>
    <mc:Fallback xmlns="">
      <p:transition spd="slow" advTm="3879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594465" cy="5262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{-@ </a:t>
            </a:r>
            <a:r>
              <a:rPr lang="en-US" sz="1600" i="1" dirty="0" err="1">
                <a:solidFill>
                  <a:srgbClr val="0070C0"/>
                </a:solidFill>
              </a:rPr>
              <a:t>balanceL</a:t>
            </a:r>
            <a:r>
              <a:rPr lang="en-US" sz="1600" i="1" dirty="0">
                <a:solidFill>
                  <a:srgbClr val="0070C0"/>
                </a:solidFill>
              </a:rPr>
              <a:t> :: </a:t>
            </a:r>
            <a:r>
              <a:rPr lang="en-US" sz="1600" i="1" dirty="0" err="1">
                <a:solidFill>
                  <a:srgbClr val="0070C0"/>
                </a:solidFill>
              </a:rPr>
              <a:t>kcut:k</a:t>
            </a:r>
            <a:r>
              <a:rPr lang="en-US" sz="1600" i="1" dirty="0">
                <a:solidFill>
                  <a:srgbClr val="0070C0"/>
                </a:solidFill>
              </a:rPr>
              <a:t> -&gt; a -&gt; </a:t>
            </a:r>
            <a:r>
              <a:rPr lang="en-US" sz="1600" i="1" dirty="0" err="1">
                <a:solidFill>
                  <a:srgbClr val="0070C0"/>
                </a:solidFill>
              </a:rPr>
              <a:t>OMap</a:t>
            </a:r>
            <a:r>
              <a:rPr lang="en-US" sz="1600" i="1" dirty="0">
                <a:solidFill>
                  <a:srgbClr val="0070C0"/>
                </a:solidFill>
              </a:rPr>
              <a:t> {</a:t>
            </a:r>
            <a:r>
              <a:rPr lang="en-US" sz="1600" i="1" dirty="0" err="1">
                <a:solidFill>
                  <a:srgbClr val="0070C0"/>
                </a:solidFill>
              </a:rPr>
              <a:t>v:k</a:t>
            </a:r>
            <a:r>
              <a:rPr lang="en-US" sz="1600" i="1" dirty="0">
                <a:solidFill>
                  <a:srgbClr val="0070C0"/>
                </a:solidFill>
              </a:rPr>
              <a:t> | v &lt; </a:t>
            </a:r>
            <a:r>
              <a:rPr lang="en-US" sz="1600" i="1" dirty="0" err="1">
                <a:solidFill>
                  <a:srgbClr val="0070C0"/>
                </a:solidFill>
              </a:rPr>
              <a:t>kcut</a:t>
            </a:r>
            <a:r>
              <a:rPr lang="en-US" sz="1600" i="1" dirty="0">
                <a:solidFill>
                  <a:srgbClr val="0070C0"/>
                </a:solidFill>
              </a:rPr>
              <a:t>} a -&gt; </a:t>
            </a:r>
            <a:r>
              <a:rPr lang="en-US" sz="1600" i="1" dirty="0" err="1">
                <a:solidFill>
                  <a:srgbClr val="0070C0"/>
                </a:solidFill>
              </a:rPr>
              <a:t>OMap</a:t>
            </a:r>
            <a:r>
              <a:rPr lang="en-US" sz="1600" i="1" dirty="0">
                <a:solidFill>
                  <a:srgbClr val="0070C0"/>
                </a:solidFill>
              </a:rPr>
              <a:t> {</a:t>
            </a:r>
            <a:r>
              <a:rPr lang="en-US" sz="1600" i="1" dirty="0" err="1">
                <a:solidFill>
                  <a:srgbClr val="0070C0"/>
                </a:solidFill>
              </a:rPr>
              <a:t>v:k</a:t>
            </a:r>
            <a:r>
              <a:rPr lang="en-US" sz="1600" i="1" dirty="0">
                <a:solidFill>
                  <a:srgbClr val="0070C0"/>
                </a:solidFill>
              </a:rPr>
              <a:t>| v &gt; </a:t>
            </a:r>
            <a:r>
              <a:rPr lang="en-US" sz="1600" i="1" dirty="0" err="1">
                <a:solidFill>
                  <a:srgbClr val="0070C0"/>
                </a:solidFill>
              </a:rPr>
              <a:t>kcut</a:t>
            </a:r>
            <a:r>
              <a:rPr lang="en-US" sz="1600" i="1" dirty="0">
                <a:solidFill>
                  <a:srgbClr val="0070C0"/>
                </a:solidFill>
              </a:rPr>
              <a:t>} a -&gt; </a:t>
            </a:r>
            <a:r>
              <a:rPr lang="en-US" sz="1600" i="1" dirty="0" err="1">
                <a:solidFill>
                  <a:srgbClr val="0070C0"/>
                </a:solidFill>
              </a:rPr>
              <a:t>OMap</a:t>
            </a:r>
            <a:r>
              <a:rPr lang="en-US" sz="1600" i="1" dirty="0">
                <a:solidFill>
                  <a:srgbClr val="0070C0"/>
                </a:solidFill>
              </a:rPr>
              <a:t> k a @-}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b="1" dirty="0" err="1">
                <a:solidFill>
                  <a:srgbClr val="00B050"/>
                </a:solidFill>
              </a:rPr>
              <a:t>balanceL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::</a:t>
            </a:r>
            <a:r>
              <a:rPr lang="en-US" sz="1600" dirty="0">
                <a:solidFill>
                  <a:srgbClr val="00B050"/>
                </a:solidFill>
              </a:rPr>
              <a:t> k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a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>
                <a:solidFill>
                  <a:srgbClr val="00B050"/>
                </a:solidFill>
              </a:rPr>
              <a:t> k a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>
                <a:solidFill>
                  <a:srgbClr val="00B050"/>
                </a:solidFill>
              </a:rPr>
              <a:t> k a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>
                <a:solidFill>
                  <a:srgbClr val="00B050"/>
                </a:solidFill>
              </a:rPr>
              <a:t> k a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balanceL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k x l r </a:t>
            </a:r>
            <a:r>
              <a:rPr lang="en-US" sz="1600" b="1" dirty="0">
                <a:solidFill>
                  <a:srgbClr val="00B050"/>
                </a:solidFill>
              </a:rPr>
              <a:t>=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r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l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Tip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2 k x l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3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3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1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 ratio</a:t>
            </a:r>
            <a:r>
              <a:rPr lang="en-US" sz="1600" b="1" dirty="0">
                <a:solidFill>
                  <a:srgbClr val="00B050"/>
                </a:solidFill>
              </a:rPr>
              <a:t>*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lrs) k x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otherwise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ls)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 k x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l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k x </a:t>
            </a:r>
            <a:r>
              <a:rPr lang="en-US" sz="1600" b="1" dirty="0">
                <a:solidFill>
                  <a:srgbClr val="00B050"/>
                </a:solidFill>
              </a:rPr>
              <a:t>Tip</a:t>
            </a:r>
            <a:r>
              <a:rPr lang="en-US" sz="1600" dirty="0">
                <a:solidFill>
                  <a:srgbClr val="00B050"/>
                </a:solidFill>
              </a:rPr>
              <a:t> 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&gt;</a:t>
            </a:r>
            <a:r>
              <a:rPr lang="en-US" sz="1600" dirty="0">
                <a:solidFill>
                  <a:srgbClr val="00B050"/>
                </a:solidFill>
              </a:rPr>
              <a:t> delta</a:t>
            </a:r>
            <a:r>
              <a:rPr lang="en-US" sz="1600" b="1" dirty="0">
                <a:solidFill>
                  <a:srgbClr val="00B050"/>
                </a:solidFill>
              </a:rPr>
              <a:t>*</a:t>
            </a:r>
            <a:r>
              <a:rPr lang="en-US" sz="1600" dirty="0" err="1">
                <a:solidFill>
                  <a:srgbClr val="00B050"/>
                </a:solidFill>
              </a:rPr>
              <a:t>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case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of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 ratio</a:t>
            </a:r>
            <a:r>
              <a:rPr lang="en-US" sz="1600" b="1" dirty="0">
                <a:solidFill>
                  <a:srgbClr val="00B050"/>
                </a:solidFill>
              </a:rPr>
              <a:t>*</a:t>
            </a:r>
            <a:r>
              <a:rPr lang="en-US" sz="1600" dirty="0" err="1">
                <a:solidFill>
                  <a:srgbClr val="00B050"/>
                </a:solidFill>
              </a:rPr>
              <a:t>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lrs) k x </a:t>
            </a:r>
            <a:r>
              <a:rPr lang="en-US" sz="1600" dirty="0" err="1">
                <a:solidFill>
                  <a:srgbClr val="00B050"/>
                </a:solidFill>
              </a:rPr>
              <a:t>lr</a:t>
            </a:r>
            <a:r>
              <a:rPr lang="en-US" sz="1600" dirty="0">
                <a:solidFill>
                  <a:srgbClr val="00B050"/>
                </a:solidFill>
              </a:rPr>
              <a:t> r)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otherwise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</a:t>
            </a:r>
            <a:r>
              <a:rPr lang="en-US" sz="1600" dirty="0" err="1">
                <a:solidFill>
                  <a:srgbClr val="00B050"/>
                </a:solidFill>
              </a:rPr>
              <a:t>lrk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lrx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err="1">
                <a:solidFill>
                  <a:srgbClr val="00B050"/>
                </a:solidFill>
              </a:rPr>
              <a:t>lk</a:t>
            </a:r>
            <a:r>
              <a:rPr lang="en-US" sz="1600" dirty="0">
                <a:solidFill>
                  <a:srgbClr val="00B050"/>
                </a:solidFill>
              </a:rPr>
              <a:t> lx </a:t>
            </a:r>
            <a:r>
              <a:rPr lang="en-US" sz="1600" dirty="0" err="1">
                <a:solidFill>
                  <a:srgbClr val="00B050"/>
                </a:solidFill>
              </a:rPr>
              <a:t>ll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lrl</a:t>
            </a:r>
            <a:r>
              <a:rPr lang="en-US" sz="1600" dirty="0">
                <a:solidFill>
                  <a:srgbClr val="00B050"/>
                </a:solidFill>
              </a:rPr>
              <a:t>) (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size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) k x </a:t>
            </a:r>
            <a:r>
              <a:rPr lang="en-US" sz="1600" dirty="0" err="1">
                <a:solidFill>
                  <a:srgbClr val="00B050"/>
                </a:solidFill>
              </a:rPr>
              <a:t>lrr</a:t>
            </a:r>
            <a:r>
              <a:rPr lang="en-US" sz="1600" dirty="0">
                <a:solidFill>
                  <a:srgbClr val="00B050"/>
                </a:solidFill>
              </a:rPr>
              <a:t> r)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     (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_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error</a:t>
            </a:r>
            <a:r>
              <a:rPr lang="en-US" sz="1600" dirty="0">
                <a:solidFill>
                  <a:srgbClr val="00B050"/>
                </a:solidFill>
              </a:rPr>
              <a:t> "Failure in </a:t>
            </a:r>
            <a:r>
              <a:rPr lang="en-US" sz="1600" dirty="0" err="1">
                <a:solidFill>
                  <a:srgbClr val="00B050"/>
                </a:solidFill>
              </a:rPr>
              <a:t>Data.Map.balanceL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</a:p>
          <a:p>
            <a:r>
              <a:rPr lang="en-US" sz="1600" dirty="0">
                <a:solidFill>
                  <a:srgbClr val="00B050"/>
                </a:solidFill>
              </a:rPr>
              <a:t>              </a:t>
            </a:r>
            <a:r>
              <a:rPr lang="en-US" sz="1600" b="1" dirty="0">
                <a:solidFill>
                  <a:srgbClr val="00B050"/>
                </a:solidFill>
              </a:rPr>
              <a:t>|</a:t>
            </a:r>
            <a:r>
              <a:rPr lang="en-US" sz="1600" dirty="0">
                <a:solidFill>
                  <a:srgbClr val="00B050"/>
                </a:solidFill>
              </a:rPr>
              <a:t> otherwise </a:t>
            </a:r>
            <a:r>
              <a:rPr lang="en-US" sz="1600" b="1" dirty="0">
                <a:solidFill>
                  <a:srgbClr val="00B050"/>
                </a:solidFill>
              </a:rPr>
              <a:t>-&gt;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Bin</a:t>
            </a:r>
            <a:r>
              <a:rPr lang="en-US" sz="1600" dirty="0">
                <a:solidFill>
                  <a:srgbClr val="00B050"/>
                </a:solidFill>
              </a:rPr>
              <a:t> (1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ls</a:t>
            </a:r>
            <a:r>
              <a:rPr lang="en-US" sz="1600" b="1" dirty="0">
                <a:solidFill>
                  <a:srgbClr val="00B050"/>
                </a:solidFill>
              </a:rPr>
              <a:t>+</a:t>
            </a:r>
            <a:r>
              <a:rPr lang="en-US" sz="1600" dirty="0">
                <a:solidFill>
                  <a:srgbClr val="00B050"/>
                </a:solidFill>
              </a:rPr>
              <a:t>rs) k x l </a:t>
            </a:r>
            <a:r>
              <a:rPr lang="en-US" sz="1600" dirty="0" smtClean="0">
                <a:solidFill>
                  <a:srgbClr val="00B050"/>
                </a:solidFill>
              </a:rPr>
              <a:t>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Data.Map.Base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6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3"/>
    </mc:Choice>
    <mc:Fallback xmlns="">
      <p:transition spd="slow" advTm="4208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A predecessor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2427" y="2470244"/>
            <a:ext cx="6519147" cy="14603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n = n - 1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U-Turn Arrow 16"/>
          <p:cNvSpPr/>
          <p:nvPr/>
        </p:nvSpPr>
        <p:spPr>
          <a:xfrm>
            <a:off x="3103853" y="1905000"/>
            <a:ext cx="4139153" cy="6390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2698508"/>
            <a:ext cx="237549" cy="30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4086" y="2703576"/>
            <a:ext cx="242325" cy="30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8017" y="4953000"/>
            <a:ext cx="831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“the result is less than </a:t>
            </a:r>
          </a:p>
          <a:p>
            <a:pPr algn="ctr"/>
            <a:r>
              <a:rPr lang="en-US" sz="4800" dirty="0" smtClean="0"/>
              <a:t>the argument”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6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4"/>
    </mc:Choice>
    <mc:Fallback xmlns="">
      <p:transition spd="slow" advTm="26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predecessor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7150" y="1262525"/>
            <a:ext cx="8925943" cy="2014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x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::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908" y="1066800"/>
            <a:ext cx="236224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LIBRARY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24326" y="2019454"/>
            <a:ext cx="896097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7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⇒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8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69563" y="2023464"/>
            <a:ext cx="97331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9200" y="2019454"/>
            <a:ext cx="2000854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96817" y="2031317"/>
            <a:ext cx="1836983" cy="483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57215" y="2564717"/>
            <a:ext cx="1864081" cy="483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predecessor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7150" y="1262525"/>
            <a:ext cx="8925943" cy="2014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x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::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908" y="1066800"/>
            <a:ext cx="236224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LIBRARY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24326" y="2019454"/>
            <a:ext cx="896097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7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⇒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8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69563" y="2023464"/>
            <a:ext cx="97331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9200" y="2019454"/>
            <a:ext cx="2000854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4538" y="2019454"/>
            <a:ext cx="389300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1105" y="1479884"/>
            <a:ext cx="4162495" cy="483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81429" y="2057400"/>
            <a:ext cx="3805934" cy="483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7150" y="1262525"/>
            <a:ext cx="8925943" cy="2014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x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::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predecessor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08" y="1066800"/>
            <a:ext cx="236224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LIBRARY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" y="3645014"/>
            <a:ext cx="8996893" cy="1003186"/>
            <a:chOff x="-1798160" y="3276600"/>
            <a:chExt cx="8996893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1727210" y="3505200"/>
              <a:ext cx="8925943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28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pred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4                  -- assert (p&lt;4)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17981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4326" y="2019454"/>
            <a:ext cx="896097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7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⇒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8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9551" y="5496580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4 ::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03682" y="5496580"/>
            <a:ext cx="3735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[4/n]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03682" y="5496580"/>
            <a:ext cx="393248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v&lt;4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22573" y="38862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64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7150" y="1262525"/>
            <a:ext cx="8925943" cy="2014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x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::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predecessor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08" y="1066800"/>
            <a:ext cx="236224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LIBRARY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" y="3645014"/>
            <a:ext cx="8996893" cy="1003186"/>
            <a:chOff x="-1798160" y="3276600"/>
            <a:chExt cx="8996893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1727210" y="3505200"/>
              <a:ext cx="8925943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28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pred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4                  -- assert (p&lt;4)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17981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4326" y="2019454"/>
            <a:ext cx="896097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7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⇒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8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22053" y="2590800"/>
            <a:ext cx="1243502" cy="483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Simple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1"/>
            <a:chOff x="236771" y="1066800"/>
            <a:chExt cx="4396509" cy="1620811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1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-&gt;</a:t>
              </a:r>
              <a:r>
                <a:rPr lang="en-US" sz="2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987647"/>
            <a:chOff x="-883760" y="3276600"/>
            <a:chExt cx="7224209" cy="987647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489661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div e1 e2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36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7150" y="1262525"/>
            <a:ext cx="8925943" cy="2014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x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::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predecessor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08" y="1066800"/>
            <a:ext cx="236224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LIBRARY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" y="3645014"/>
            <a:ext cx="8996893" cy="1003186"/>
            <a:chOff x="-1798160" y="3276600"/>
            <a:chExt cx="8996893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1727210" y="3505200"/>
              <a:ext cx="8925943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28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pred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4                  -- assert (p&lt;4)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17981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4326" y="2019454"/>
            <a:ext cx="896097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7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⇒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8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22053" y="2590800"/>
            <a:ext cx="1243502" cy="483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" y="495425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Run time error:</a:t>
            </a:r>
          </a:p>
          <a:p>
            <a:pPr algn="ctr"/>
            <a:r>
              <a:rPr lang="en-US" sz="4400" dirty="0" smtClean="0"/>
              <a:t>"Exception: </a:t>
            </a:r>
            <a:r>
              <a:rPr lang="en-US" sz="4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⇑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Library.l</a:t>
            </a:r>
            <a:r>
              <a:rPr lang="en-US" sz="4400" dirty="0" smtClean="0"/>
              <a:t>"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585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Specifications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3723382"/>
            <a:ext cx="7330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Specifications: </a:t>
            </a:r>
          </a:p>
          <a:p>
            <a:r>
              <a:rPr lang="en-US" sz="3200" dirty="0" smtClean="0"/>
              <a:t>Properties that the program should satisfy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105400"/>
            <a:ext cx="806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Functional Specifications: 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reat the program as collection of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06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 as Functional Specifications:</a:t>
            </a:r>
            <a:endParaRPr 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1103" y="1748712"/>
            <a:ext cx="8421795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1103" y="2695829"/>
            <a:ext cx="8421795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div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=!0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4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32"/>
    </mc:Choice>
    <mc:Fallback xmlns="">
      <p:transition spd="slow" advTm="85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Specifications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06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 as Functional Specifications:</a:t>
            </a:r>
            <a:endParaRPr lang="en-US" sz="32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61103" y="5259869"/>
            <a:ext cx="8421795" cy="578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_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div 4 0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61103" y="1748712"/>
            <a:ext cx="8421795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pred</a:t>
            </a: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61103" y="2695829"/>
            <a:ext cx="8421795" cy="6364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div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=!0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1103" y="2530047"/>
            <a:ext cx="8421795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n + 1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44256" y="2640604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✗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44256" y="5307604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✗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49"/>
    </mc:Choice>
    <mc:Fallback xmlns="">
      <p:transition spd="slow" advTm="77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1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Check Specifications with Contracts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11430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1970 Object Oriented Programming </a:t>
            </a:r>
            <a:r>
              <a:rPr lang="en-US" sz="3200" b="1" dirty="0" smtClean="0"/>
              <a:t>Eiffel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700" y="2093259"/>
            <a:ext cx="948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2002 Higher Order </a:t>
            </a:r>
            <a:r>
              <a:rPr lang="en-US" sz="3200" dirty="0" smtClean="0"/>
              <a:t>Programming (</a:t>
            </a:r>
            <a:r>
              <a:rPr lang="en-US" sz="3200" dirty="0" err="1" smtClean="0"/>
              <a:t>Findler</a:t>
            </a:r>
            <a:r>
              <a:rPr lang="en-US" sz="3200" dirty="0" smtClean="0"/>
              <a:t>, </a:t>
            </a:r>
            <a:r>
              <a:rPr lang="en-US" sz="3200" dirty="0" err="1" smtClean="0"/>
              <a:t>Felleisen</a:t>
            </a:r>
            <a:r>
              <a:rPr lang="en-US" sz="3200" dirty="0" smtClean="0"/>
              <a:t>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3810000"/>
            <a:ext cx="9496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✓ </a:t>
            </a:r>
            <a:r>
              <a:rPr lang="en-US" sz="3200" b="1" dirty="0" smtClean="0"/>
              <a:t>Blame</a:t>
            </a:r>
            <a:r>
              <a:rPr lang="en-US" sz="3200" dirty="0" smtClean="0"/>
              <a:t> </a:t>
            </a:r>
            <a:r>
              <a:rPr lang="en-US" sz="3200" b="1" dirty="0" smtClean="0"/>
              <a:t>assignment</a:t>
            </a:r>
            <a:r>
              <a:rPr lang="en-US" sz="3200" dirty="0" smtClean="0"/>
              <a:t> (to the supplier of bad value) 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" y="4953000"/>
            <a:ext cx="89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R</a:t>
            </a:r>
            <a:r>
              <a:rPr lang="en-US" sz="3200" b="1" dirty="0" smtClean="0"/>
              <a:t>un</a:t>
            </a:r>
            <a:r>
              <a:rPr lang="en-US" sz="3200" dirty="0" smtClean="0"/>
              <a:t> </a:t>
            </a:r>
            <a:r>
              <a:rPr lang="en-US" sz="3200" b="1" dirty="0" smtClean="0"/>
              <a:t>time</a:t>
            </a:r>
            <a:r>
              <a:rPr lang="en-US" sz="3200" dirty="0" smtClean="0"/>
              <a:t> checks (consume computation cycles)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" y="32766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>
                <a:solidFill>
                  <a:prstClr val="black"/>
                </a:solidFill>
              </a:rPr>
              <a:t>Expressive</a:t>
            </a:r>
            <a:r>
              <a:rPr lang="en-US" sz="3200" dirty="0">
                <a:solidFill>
                  <a:prstClr val="black"/>
                </a:solidFill>
              </a:rPr>
              <a:t> (express higher order predicates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6700" y="55626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C0504D"/>
                </a:solidFill>
              </a:rPr>
              <a:t>✗</a:t>
            </a:r>
            <a:r>
              <a:rPr lang="en-US" sz="3200" dirty="0">
                <a:solidFill>
                  <a:srgbClr val="9BBB59"/>
                </a:solidFill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L</a:t>
            </a:r>
            <a:r>
              <a:rPr lang="en-US" sz="3200" b="1" dirty="0" smtClean="0">
                <a:solidFill>
                  <a:prstClr val="black"/>
                </a:solidFill>
              </a:rPr>
              <a:t>imited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coverage</a:t>
            </a:r>
            <a:r>
              <a:rPr lang="en-US" sz="3200" dirty="0">
                <a:solidFill>
                  <a:prstClr val="black"/>
                </a:solidFill>
              </a:rPr>
              <a:t> (one execution path is checked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9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70"/>
    </mc:Choice>
    <mc:Fallback xmlns="">
      <p:transition spd="slow" advTm="5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Static Verification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4930" y="2452884"/>
            <a:ext cx="4574141" cy="1952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Verification</a:t>
            </a:r>
            <a:endParaRPr lang="en-US" sz="48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990600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Program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5006" y="990600"/>
            <a:ext cx="239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Specification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908898" y="1731412"/>
            <a:ext cx="694798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7168" y="5221069"/>
            <a:ext cx="140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Safe 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616504" y="1740411"/>
            <a:ext cx="694798" cy="5667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912385" y="4608724"/>
            <a:ext cx="694798" cy="5667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5248356"/>
            <a:ext cx="154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Unsafe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5759478" y="4636011"/>
            <a:ext cx="694798" cy="566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9"/>
    </mc:Choice>
    <mc:Fallback xmlns="">
      <p:transition spd="slow" advTm="2147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Decidability </a:t>
            </a:r>
            <a:r>
              <a:rPr lang="en-US" b="1" dirty="0" err="1" smtClean="0"/>
              <a:t>vs</a:t>
            </a:r>
            <a:r>
              <a:rPr lang="en-US" b="1" dirty="0" smtClean="0"/>
              <a:t> Expressiveness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17651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latin typeface="Consolas" pitchFamily="49" charset="0"/>
                <a:cs typeface="Consolas" pitchFamily="49" charset="0"/>
              </a:rPr>
              <a:t>f:(a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b)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5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terminates </a:t>
            </a:r>
            <a:r>
              <a:rPr lang="en-US" sz="3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25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800934" y="453884"/>
            <a:ext cx="469587" cy="30214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0259" y="2199382"/>
            <a:ext cx="2209800" cy="107721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r</a:t>
            </a:r>
            <a:r>
              <a:rPr lang="en-US" sz="3200" b="1" dirty="0" smtClean="0">
                <a:solidFill>
                  <a:schemeClr val="tx2"/>
                </a:solidFill>
              </a:rPr>
              <a:t>efinement language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" y="25908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Arbitrary </a:t>
            </a:r>
            <a:r>
              <a:rPr lang="en-US" sz="3600" b="1" dirty="0" smtClean="0">
                <a:solidFill>
                  <a:schemeClr val="tx2"/>
                </a:solidFill>
              </a:rPr>
              <a:t>refinement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language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expressive specifications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err="1" smtClean="0"/>
              <a:t>undecidable</a:t>
            </a:r>
            <a:r>
              <a:rPr lang="en-US" sz="3600" dirty="0" smtClean="0"/>
              <a:t> verification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" y="4798874"/>
            <a:ext cx="940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Restrict </a:t>
            </a:r>
            <a:r>
              <a:rPr lang="en-US" sz="3600" b="1" dirty="0" smtClean="0">
                <a:solidFill>
                  <a:schemeClr val="tx2"/>
                </a:solidFill>
              </a:rPr>
              <a:t>refinement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language</a:t>
            </a:r>
            <a:r>
              <a:rPr lang="en-US" sz="3600" dirty="0" smtClean="0"/>
              <a:t> (decidable logic)</a:t>
            </a:r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/>
              <a:t> </a:t>
            </a:r>
            <a:r>
              <a:rPr lang="en-US" sz="3600" dirty="0" smtClean="0"/>
              <a:t>   less expressive specifications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decidable verification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7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04"/>
    </mc:Choice>
    <mc:Fallback xmlns="">
      <p:transition spd="slow" advTm="60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3815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2590612"/>
            <a:ext cx="315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Contracts</a:t>
            </a:r>
            <a:endParaRPr lang="en-US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1959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7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32"/>
    </mc:Choice>
    <mc:Fallback xmlns="">
      <p:transition spd="slow" advTm="41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Refinement Types</a:t>
            </a:r>
            <a:endParaRPr lang="en-US" sz="32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Liquid Types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797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"/>
    </mc:Choice>
    <mc:Fallback xmlns="">
      <p:transition spd="slow" advTm="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09"/>
            <a:chOff x="236771" y="1066800"/>
            <a:chExt cx="4396509" cy="1620809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79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latin typeface="Consolas" pitchFamily="49" charset="0"/>
                  <a:cs typeface="Consolas" pitchFamily="49" charset="0"/>
                </a:rPr>
                <a:t>v!=0</a:t>
              </a:r>
              <a:r>
                <a:rPr lang="en-US" sz="9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 </a:t>
              </a:r>
              <a:r>
                <a:rPr lang="en-US" sz="28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     div 4 e      -- e::Int</a:t>
              </a:r>
              <a:endParaRPr lang="en-US" sz="2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87594" y="5097959"/>
            <a:ext cx="9306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4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707205" y="5004137"/>
            <a:ext cx="1131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</a:rPr>
              <a:t>?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5978" y="4122003"/>
            <a:ext cx="769204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78" y="1905000"/>
            <a:ext cx="769204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4578" y="3026258"/>
            <a:ext cx="358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v!=0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 rot="10800000">
            <a:off x="4222251" y="2933700"/>
            <a:ext cx="466127" cy="9906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" y="990600"/>
            <a:ext cx="1844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</a:t>
            </a:r>
            <a:r>
              <a:rPr lang="en-US" sz="3200" b="1" dirty="0" smtClean="0"/>
              <a:t>want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418582"/>
            <a:ext cx="184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</a:t>
            </a:r>
            <a:r>
              <a:rPr lang="en-US" sz="3200" b="1" dirty="0" smtClean="0"/>
              <a:t>have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1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1"/>
    </mc:Choice>
    <mc:Fallback xmlns="">
      <p:transition spd="slow" advTm="11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3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Simple Type Error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1"/>
            <a:chOff x="236771" y="1066800"/>
            <a:chExt cx="4396509" cy="1620811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1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div 4 </a:t>
              </a:r>
              <a:r>
                <a:rPr lang="en-US" sz="2800" dirty="0">
                  <a:solidFill>
                    <a:schemeClr val="tx1"/>
                  </a:solidFill>
                </a:rPr>
                <a:t>"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en-US" sz="2800" dirty="0" smtClean="0">
                  <a:solidFill>
                    <a:schemeClr val="tx1"/>
                  </a:solidFill>
                </a:rPr>
                <a:t>"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983540"/>
            <a:ext cx="769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4800" dirty="0" smtClean="0"/>
              <a:t> t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/>
            <a:r>
              <a:rPr lang="en-US" sz="48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e::</a:t>
            </a:r>
            <a:r>
              <a:rPr lang="en-US" sz="4800" dirty="0" smtClean="0"/>
              <a:t>s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e::</a:t>
            </a:r>
            <a:r>
              <a:rPr lang="en-US" sz="4800" dirty="0" smtClean="0"/>
              <a:t>t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7518" y="3352800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3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"/>
    </mc:Choice>
    <mc:Fallback xmlns="">
      <p:transition spd="slow" advTm="1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Decidable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p</a:t>
            </a:r>
            <a:r>
              <a:rPr lang="en-US" sz="4800" baseline="-25000" dirty="0" err="1" smtClean="0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8731" y="3817105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9678" y="3810000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7518" y="3352800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44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13"/>
    </mc:Choice>
    <mc:Fallback xmlns="">
      <p:transition spd="slow" advTm="104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Liquid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265" y="9906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 </a:t>
            </a:r>
            <a:r>
              <a:rPr lang="en-US" sz="3200" b="1" dirty="0" smtClean="0">
                <a:solidFill>
                  <a:schemeClr val="tx2"/>
                </a:solidFill>
              </a:rPr>
              <a:t>: Logical qualiﬁers</a:t>
            </a:r>
            <a:r>
              <a:rPr lang="en-US" sz="3200" dirty="0" smtClean="0"/>
              <a:t> (predicates on v,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✶)</a:t>
            </a:r>
            <a:r>
              <a:rPr lang="en-US" sz="3200" dirty="0" smtClean="0"/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223" y="2286000"/>
            <a:ext cx="809957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baseline="30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solidFill>
                  <a:schemeClr val="tx2"/>
                </a:solidFill>
              </a:rPr>
              <a:t>: </a:t>
            </a:r>
            <a:r>
              <a:rPr lang="en-US" sz="3200" dirty="0" smtClean="0"/>
              <a:t>instantiate </a:t>
            </a:r>
            <a:r>
              <a:rPr lang="en-US" sz="3200" dirty="0" smtClean="0">
                <a:cs typeface="Consolas" pitchFamily="49" charset="0"/>
              </a:rPr>
              <a:t>✶ with program variables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844225"/>
            <a:ext cx="6799841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e.g., </a:t>
            </a:r>
            <a:r>
              <a:rPr lang="en-US" sz="3200" b="1" dirty="0" smtClean="0"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{v&gt;0, y&gt;0, v&lt;n, v=n+1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Liquid Types: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105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sz="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9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8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</a:p>
              <a:p>
                <a:r>
                  <a:rPr lang="en-US" sz="3200" b="1" dirty="0" smtClean="0">
                    <a:latin typeface="Consolas" pitchFamily="49" charset="0"/>
                    <a:cs typeface="Consolas" pitchFamily="49" charset="0"/>
                  </a:rPr>
                  <a:t>     with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p=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3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200" i="1">
                        <a:latin typeface="Cambria Math"/>
                      </a:rPr>
                      <m:t>𝑞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atin typeface="Algerian" pitchFamily="82" charset="0"/>
                        <a:ea typeface="Meiryo" pitchFamily="34" charset="-128"/>
                        <a:cs typeface="Meiryo" pitchFamily="34" charset="-128"/>
                      </a:rPr>
                      <m:t>Q</m:t>
                    </m:r>
                    <m:r>
                      <m:rPr>
                        <m:nor/>
                      </m:rPr>
                      <a:rPr lang="en-US" sz="3200" baseline="30000" dirty="0">
                        <a:latin typeface="Consolas" pitchFamily="49" charset="0"/>
                        <a:cs typeface="Consolas" pitchFamily="49" charset="0"/>
                      </a:rPr>
                      <m:t>✶</m:t>
                    </m:r>
                  </m:oMath>
                </a14:m>
                <a:endParaRPr lang="en-US" sz="32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1956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25068" y="1600200"/>
            <a:ext cx="6693865" cy="6080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e.g., </a:t>
            </a:r>
            <a:r>
              <a:rPr lang="en-US" sz="3200" b="1" dirty="0">
                <a:solidFill>
                  <a:prstClr val="black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dirty="0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{v&gt;0, ✶&gt;0, v&lt;✶, v=✶-1}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3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65"/>
    </mc:Choice>
    <mc:Fallback xmlns="">
      <p:transition spd="slow" advTm="84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4" grpId="0"/>
      <p:bldP spid="16" grpId="0"/>
      <p:bldP spid="1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Liquid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265" y="990600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 </a:t>
            </a:r>
            <a:r>
              <a:rPr lang="en-US" sz="3200" b="1" dirty="0" smtClean="0">
                <a:solidFill>
                  <a:schemeClr val="tx2"/>
                </a:solidFill>
              </a:rPr>
              <a:t>: Logical qualiﬁers</a:t>
            </a:r>
            <a:r>
              <a:rPr lang="en-US" sz="3200" dirty="0" smtClean="0"/>
              <a:t> (predicates on v,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✶)</a:t>
            </a:r>
            <a:r>
              <a:rPr lang="en-US" sz="3200" dirty="0" smtClean="0"/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223" y="2286000"/>
            <a:ext cx="809957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baseline="30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solidFill>
                  <a:schemeClr val="tx2"/>
                </a:solidFill>
              </a:rPr>
              <a:t>: </a:t>
            </a:r>
            <a:r>
              <a:rPr lang="en-US" sz="3200" dirty="0" smtClean="0"/>
              <a:t>instantiate </a:t>
            </a:r>
            <a:r>
              <a:rPr lang="en-US" sz="3200" dirty="0" smtClean="0">
                <a:cs typeface="Consolas" pitchFamily="49" charset="0"/>
              </a:rPr>
              <a:t>✶ with program variables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844225"/>
            <a:ext cx="6799841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e.g., </a:t>
            </a:r>
            <a:r>
              <a:rPr lang="en-US" sz="3200" b="1" dirty="0" smtClean="0"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✶</a:t>
            </a:r>
            <a:r>
              <a:rPr lang="en-US" sz="32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{v&gt;0, y&gt;0, v&lt;n, v=n+1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Liquid Types: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{</a:t>
                </a:r>
                <a:r>
                  <a:rPr lang="en-US" sz="105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v:</a:t>
                </a:r>
                <a:r>
                  <a:rPr lang="en-US" sz="3200" b="1" dirty="0">
                    <a:solidFill>
                      <a:schemeClr val="accent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sz="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|</a:t>
                </a:r>
                <a:r>
                  <a:rPr lang="en-US" sz="9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8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</a:p>
              <a:p>
                <a:r>
                  <a:rPr lang="en-US" sz="3200" b="1" dirty="0" smtClean="0">
                    <a:latin typeface="Consolas" pitchFamily="49" charset="0"/>
                    <a:cs typeface="Consolas" pitchFamily="49" charset="0"/>
                  </a:rPr>
                  <a:t>     with</a:t>
                </a:r>
                <a:r>
                  <a:rPr lang="en-US" sz="3200" b="1" dirty="0" smtClean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/>
                  <a:t>p=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32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nary>
                  </m:oMath>
                </a14:m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200" i="1">
                        <a:latin typeface="Cambria Math"/>
                      </a:rPr>
                      <m:t>𝑞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atin typeface="Algerian" pitchFamily="82" charset="0"/>
                        <a:ea typeface="Meiryo" pitchFamily="34" charset="-128"/>
                        <a:cs typeface="Meiryo" pitchFamily="34" charset="-128"/>
                      </a:rPr>
                      <m:t>Q</m:t>
                    </m:r>
                    <m:r>
                      <m:rPr>
                        <m:nor/>
                      </m:rPr>
                      <a:rPr lang="en-US" sz="3200" baseline="30000" dirty="0">
                        <a:latin typeface="Consolas" pitchFamily="49" charset="0"/>
                        <a:cs typeface="Consolas" pitchFamily="49" charset="0"/>
                      </a:rPr>
                      <m:t>✶</m:t>
                    </m:r>
                  </m:oMath>
                </a14:m>
                <a:endParaRPr lang="en-US" sz="32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3" y="3581400"/>
                <a:ext cx="8099577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956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25068" y="1600200"/>
            <a:ext cx="6693865" cy="6080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e.g., </a:t>
            </a:r>
            <a:r>
              <a:rPr lang="en-US" sz="3200" b="1" dirty="0">
                <a:solidFill>
                  <a:prstClr val="black"/>
                </a:solidFill>
                <a:latin typeface="Algerian" pitchFamily="82" charset="0"/>
                <a:ea typeface="Meiryo" pitchFamily="34" charset="-128"/>
                <a:cs typeface="Meiryo" pitchFamily="34" charset="-128"/>
              </a:rPr>
              <a:t>Q</a:t>
            </a:r>
            <a:r>
              <a:rPr lang="en-US" sz="3200" b="1" dirty="0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{v&gt;0, ✶&gt;0, v&lt;✶, v=✶-1}</a:t>
            </a:r>
          </a:p>
        </p:txBody>
      </p:sp>
    </p:spTree>
    <p:extLst>
      <p:ext uri="{BB962C8B-B14F-4D97-AF65-F5344CB8AC3E}">
        <p14:creationId xmlns:p14="http://schemas.microsoft.com/office/powerpoint/2010/main" val="35012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3"/>
    </mc:Choice>
    <mc:Fallback xmlns="">
      <p:transition spd="slow" advTm="1037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p</a:t>
            </a:r>
            <a:r>
              <a:rPr lang="en-US" sz="4800" baseline="-25000" dirty="0" err="1" smtClean="0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8731" y="3817105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9678" y="3810000"/>
            <a:ext cx="674122" cy="60249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7518" y="3352800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13"/>
    </mc:Choice>
    <mc:Fallback xmlns="">
      <p:transition spd="slow" advTm="104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/>
              <a:t>p</a:t>
            </a:r>
            <a:r>
              <a:rPr lang="en-US" sz="4800" baseline="-25000" dirty="0" err="1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11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p</a:t>
            </a:r>
            <a:r>
              <a:rPr lang="en-US" sz="4800" baseline="-25000" dirty="0" err="1" smtClean="0"/>
              <a:t>s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/>
              <a:t>p</a:t>
            </a:r>
            <a:r>
              <a:rPr lang="en-US" sz="4800" baseline="-25000" dirty="0" err="1" smtClean="0"/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7518" y="3352800"/>
            <a:ext cx="776896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5972" y="838200"/>
            <a:ext cx="3802228" cy="11793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SMT solver: 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dirty="0" smtClean="0"/>
              <a:t> SAT + Theory Solvers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2534870"/>
            <a:ext cx="2421746" cy="66553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62" y="4876800"/>
            <a:ext cx="9063507" cy="156966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refinement language </a:t>
            </a:r>
            <a:r>
              <a:rPr lang="en-US" sz="3200" dirty="0" smtClean="0">
                <a:solidFill>
                  <a:schemeClr val="tx1"/>
                </a:solidFill>
              </a:rPr>
              <a:t>in decidable theories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Propositional Logic +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Theories (equality,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linear arithmetic,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unint</a:t>
            </a:r>
            <a:r>
              <a:rPr lang="en-US" sz="3200" dirty="0" smtClean="0">
                <a:solidFill>
                  <a:schemeClr val="tx1"/>
                </a:solidFill>
              </a:rPr>
              <a:t>. functions)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8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13"/>
    </mc:Choice>
    <mc:Fallback xmlns="">
      <p:transition spd="slow" advTm="104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209800"/>
            <a:ext cx="8001000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Functional Subtyping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5979" y="2400300"/>
            <a:ext cx="7692044" cy="2057400"/>
            <a:chOff x="569816" y="2902803"/>
            <a:chExt cx="8004371" cy="2057400"/>
          </a:xfrm>
        </p:grpSpPr>
        <p:sp>
          <p:nvSpPr>
            <p:cNvPr id="15" name="TextBox 14"/>
            <p:cNvSpPr txBox="1"/>
            <p:nvPr/>
          </p:nvSpPr>
          <p:spPr>
            <a:xfrm>
              <a:off x="725978" y="4129206"/>
              <a:ext cx="7692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800" dirty="0">
                  <a:latin typeface="Consolas" pitchFamily="49" charset="0"/>
                  <a:cs typeface="Consolas" pitchFamily="49" charset="0"/>
                </a:rPr>
                <a:t>Γ</a:t>
              </a:r>
              <a:r>
                <a:rPr lang="en-US" sz="4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⊢ 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-&gt;s</a:t>
              </a:r>
              <a:r>
                <a:rPr lang="en-US" sz="4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&lt;: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-&gt;t</a:t>
              </a:r>
              <a:endPara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5978" y="2902803"/>
              <a:ext cx="7692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800" dirty="0">
                  <a:latin typeface="Consolas" pitchFamily="49" charset="0"/>
                  <a:cs typeface="Consolas" pitchFamily="49" charset="0"/>
                </a:rPr>
                <a:t>Γ</a:t>
              </a:r>
              <a:r>
                <a:rPr lang="en-US" sz="4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⊢ 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&lt;:</a:t>
              </a:r>
              <a:r>
                <a:rPr lang="en-US" sz="4800" dirty="0" err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sz="4800" baseline="-25000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sz="4800" baseline="-25000" dirty="0" smtClean="0"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l-GR" sz="4800" dirty="0" smtClean="0">
                  <a:latin typeface="Consolas" pitchFamily="49" charset="0"/>
                  <a:cs typeface="Consolas" pitchFamily="49" charset="0"/>
                </a:rPr>
                <a:t>Γ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4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⊢ 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sz="4800" b="1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&lt;:</a:t>
              </a:r>
              <a:r>
                <a:rPr lang="en-US" sz="4800" dirty="0" smtClean="0">
                  <a:latin typeface="Consolas" pitchFamily="49" charset="0"/>
                  <a:cs typeface="Consolas" pitchFamily="49" charset="0"/>
                </a:rPr>
                <a:t>t</a:t>
              </a:r>
              <a:endParaRPr lang="en-US" sz="4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69816" y="3886200"/>
              <a:ext cx="8004371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9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15"/>
    </mc:Choice>
    <mc:Fallback xmlns="">
      <p:transition spd="slow" advTm="3321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37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2"/>
    </mc:Choice>
    <mc:Fallback xmlns="">
      <p:transition spd="slow" advTm="7762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Function 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x:t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:: x:t</a:t>
            </a:r>
            <a:r>
              <a:rPr lang="en-US" sz="4800" baseline="-250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x:t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 :: t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6708" y="3383697"/>
            <a:ext cx="805058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383" y="2209800"/>
            <a:ext cx="8291034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"/>
    </mc:Choice>
    <mc:Fallback xmlns="">
      <p:transition spd="slow" advTm="984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5379" y="3682425"/>
            <a:ext cx="1773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4311" y="5257800"/>
            <a:ext cx="4195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n-1 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47244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6019" y="2819400"/>
            <a:ext cx="19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</a:t>
            </a:r>
            <a:r>
              <a:rPr lang="en-US" sz="3600" b="1" dirty="0" smtClean="0"/>
              <a:t>want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807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904"/>
    </mc:Choice>
    <mc:Fallback xmlns="">
      <p:transition spd="slow" advTm="26890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Simple Type Error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1"/>
            <a:chOff x="236771" y="1066800"/>
            <a:chExt cx="4396509" cy="1620811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1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div 4 </a:t>
              </a:r>
              <a:r>
                <a:rPr lang="en-US" sz="2800" dirty="0">
                  <a:solidFill>
                    <a:schemeClr val="accent2"/>
                  </a:solidFill>
                </a:rPr>
                <a:t>"</a:t>
              </a:r>
              <a:r>
                <a:rPr lang="en-US" sz="2800" dirty="0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cat</a:t>
              </a:r>
              <a:r>
                <a:rPr lang="en-US" sz="2800" dirty="0" smtClean="0">
                  <a:solidFill>
                    <a:schemeClr val="accent2"/>
                  </a:solidFill>
                </a:rPr>
                <a:t>"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" y="4429542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Type error:</a:t>
            </a:r>
          </a:p>
          <a:p>
            <a:pPr algn="ctr"/>
            <a:r>
              <a:rPr lang="en-US" sz="4400" dirty="0" smtClean="0"/>
              <a:t>"</a:t>
            </a:r>
            <a:r>
              <a:rPr lang="en-US" sz="4400" dirty="0"/>
              <a:t>Couldn't match </a:t>
            </a:r>
            <a:r>
              <a:rPr lang="en-US" sz="4400" dirty="0" smtClean="0"/>
              <a:t>expected type</a:t>
            </a:r>
            <a:r>
              <a:rPr lang="en-US" sz="4400" dirty="0"/>
              <a:t> </a:t>
            </a:r>
            <a:endParaRPr lang="en-US" sz="4400" dirty="0" smtClean="0"/>
          </a:p>
          <a:p>
            <a:pPr algn="ctr"/>
            <a:r>
              <a:rPr lang="en-US" sz="4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dirty="0"/>
              <a:t> with actual type </a:t>
            </a:r>
            <a:r>
              <a:rPr lang="en-US" sz="44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/>
              <a:t>"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3657600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Application 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899" y="3626703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t [e/x]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99" y="2400300"/>
            <a:ext cx="8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x:t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-&gt;t)</a:t>
            </a:r>
            <a:r>
              <a:rPr lang="en-US" sz="4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4800" dirty="0" smtClean="0">
                <a:latin typeface="Consolas" pitchFamily="49" charset="0"/>
                <a:cs typeface="Consolas" pitchFamily="49" charset="0"/>
              </a:rPr>
              <a:t>Γ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⊢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4800" baseline="-25000" dirty="0" err="1" smtClean="0">
                <a:latin typeface="Consolas" pitchFamily="49" charset="0"/>
                <a:cs typeface="Consolas" pitchFamily="49" charset="0"/>
              </a:rPr>
              <a:t>x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5663" y="3383697"/>
            <a:ext cx="8412676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1932" y="2209800"/>
            <a:ext cx="8663936" cy="243840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)[n/x]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52578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48000"/>
            <a:ext cx="4108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5638800"/>
            <a:ext cx="818525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)[1/y]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5638800"/>
            <a:ext cx="637706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3664137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84302" y="2387025"/>
            <a:ext cx="28498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3048000"/>
            <a:ext cx="57118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17" grpId="0" animBg="1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)[n/x]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52578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48000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5638800"/>
            <a:ext cx="818525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)[1/y]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5638800"/>
            <a:ext cx="637706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3664137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0502" y="2362200"/>
            <a:ext cx="28498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17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)[n/x]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52578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000" y="3657600"/>
            <a:ext cx="2279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48000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5638800"/>
            <a:ext cx="818525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)[1/y]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1" y="5638800"/>
            <a:ext cx="839382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9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</a:t>
            </a:r>
            <a:r>
              <a:rPr lang="en-US" sz="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7702" y="4977825"/>
            <a:ext cx="28498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v=n-1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endParaRPr lang="en-US" sz="32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Predecessor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)[n/x]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4267200"/>
            <a:ext cx="883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(-)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5257800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000" y="3657600"/>
            <a:ext cx="2279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5638800"/>
            <a:ext cx="863730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48000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v=1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5638800"/>
            <a:ext cx="818525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v=n-y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)[1/y]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1" y="5638800"/>
            <a:ext cx="839382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(n-1)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70173" y="55626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76463" y="1112763"/>
            <a:ext cx="8591074" cy="14018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v&lt;n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pred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 - 1</a:t>
            </a:r>
            <a:endParaRPr lang="en-US" sz="3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Division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46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914400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4121" y="4724400"/>
            <a:ext cx="1835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448586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23527" y="563880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div 4 ::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???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414" y="3708400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v=4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5800" y="3708400"/>
            <a:ext cx="388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v=4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}&lt;: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1000" y="4483387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85217" y="2743200"/>
            <a:ext cx="2587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v=4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98396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Division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47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6463" y="914400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4121" y="4724400"/>
            <a:ext cx="1835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5448586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05534" y="5638800"/>
            <a:ext cx="6732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div 4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414" y="3708400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v=4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5800" y="3708400"/>
            <a:ext cx="388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v=4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}&lt;: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1000" y="4483387"/>
            <a:ext cx="8486537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85217" y="2743200"/>
            <a:ext cx="2587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v=4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98396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463" y="1905338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div 4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9711E-6 L 0 -0.530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Division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9607" y="4673599"/>
            <a:ext cx="3890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1127" y="5448586"/>
            <a:ext cx="888211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0515" y="5638800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iv 4 2 ::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???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3708400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6954" y="3708400"/>
            <a:ext cx="5939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}&lt;:{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!=0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1127" y="4483387"/>
            <a:ext cx="888211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2768025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463" y="914400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76463" y="1905338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div 4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863" y="5638800"/>
            <a:ext cx="86273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8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Division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9607" y="4673599"/>
            <a:ext cx="3890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1127" y="5448586"/>
            <a:ext cx="888211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0515" y="5638800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iv 4 0 ::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???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3708400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6954" y="3708400"/>
            <a:ext cx="5939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}&lt;:{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!=0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1127" y="4483387"/>
            <a:ext cx="888211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2768025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v=2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463" y="914400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76463" y="1905338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div 4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Run Time Error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1"/>
            <a:chOff x="236771" y="1066800"/>
            <a:chExt cx="4396509" cy="1620811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1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-&gt;</a:t>
              </a:r>
              <a:r>
                <a:rPr lang="en-US" sz="2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div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 </a:t>
              </a:r>
              <a:r>
                <a:rPr lang="en-US" sz="2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1520" y="50292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Run time error:</a:t>
            </a:r>
          </a:p>
          <a:p>
            <a:pPr algn="ctr"/>
            <a:r>
              <a:rPr lang="en-US" sz="4400" dirty="0" smtClean="0"/>
              <a:t>"Exception: divide by zero"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22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Division 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9607" y="4673599"/>
            <a:ext cx="3890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1127" y="5448586"/>
            <a:ext cx="888211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0515" y="5638800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iv 4 0 ::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???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3708400"/>
            <a:ext cx="341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6954" y="3708400"/>
            <a:ext cx="5856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}&lt;:{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!=0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1127" y="4483387"/>
            <a:ext cx="8882114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2768025"/>
            <a:ext cx="26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3518188"/>
            <a:ext cx="5269472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463" y="914400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div </a:t>
            </a:r>
            <a:r>
              <a:rPr lang="en-US" sz="32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76463" y="1905338"/>
            <a:ext cx="8591074" cy="76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div 4 ::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5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9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05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0" y="266700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65760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58970" y="46261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561671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1501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8"/>
    </mc:Choice>
    <mc:Fallback xmlns="">
      <p:transition spd="slow" advTm="7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064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✓ </a:t>
            </a:r>
            <a:r>
              <a:rPr lang="en-US" sz="3200" b="1" dirty="0" smtClean="0"/>
              <a:t>Limited annotations 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" y="5892225"/>
            <a:ext cx="897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✗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 smtClean="0"/>
              <a:t>Limited expressiveness </a:t>
            </a:r>
            <a:endParaRPr lang="en-US" sz="32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66700" y="4673025"/>
            <a:ext cx="890953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9BBB59"/>
                </a:solidFill>
              </a:rPr>
              <a:t>✓ </a:t>
            </a:r>
            <a:r>
              <a:rPr lang="en-US" sz="3200" b="1" dirty="0" smtClean="0">
                <a:solidFill>
                  <a:prstClr val="black"/>
                </a:solidFill>
              </a:rPr>
              <a:t>Static Verification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034" y="990600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1991</a:t>
            </a:r>
            <a:r>
              <a:rPr lang="en-US" sz="3200" dirty="0"/>
              <a:t> Freeman and </a:t>
            </a:r>
            <a:r>
              <a:rPr lang="en-US" sz="3200" dirty="0" err="1" smtClean="0"/>
              <a:t>Pfenning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1030" y="1472625"/>
            <a:ext cx="7837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 specific data types (nil, singleton list)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034" y="2183250"/>
            <a:ext cx="778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1999 DML(C)</a:t>
            </a:r>
          </a:p>
        </p:txBody>
      </p:sp>
      <p:sp>
        <p:nvSpPr>
          <p:cNvPr id="3" name="Rectangle 2"/>
          <p:cNvSpPr/>
          <p:nvPr/>
        </p:nvSpPr>
        <p:spPr>
          <a:xfrm>
            <a:off x="621030" y="2615625"/>
            <a:ext cx="6948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Refinements </a:t>
            </a:r>
            <a:r>
              <a:rPr lang="en-US" sz="3200" dirty="0" smtClean="0"/>
              <a:t>from a decidable </a:t>
            </a:r>
            <a:r>
              <a:rPr lang="en-US" sz="3200" dirty="0"/>
              <a:t>domain 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3326250"/>
            <a:ext cx="7124700" cy="1093350"/>
            <a:chOff x="217034" y="3173850"/>
            <a:chExt cx="7124700" cy="1093350"/>
          </a:xfrm>
        </p:grpSpPr>
        <p:sp>
          <p:nvSpPr>
            <p:cNvPr id="14" name="TextBox 13"/>
            <p:cNvSpPr txBox="1"/>
            <p:nvPr/>
          </p:nvSpPr>
          <p:spPr>
            <a:xfrm>
              <a:off x="217034" y="3173850"/>
              <a:ext cx="7124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2008 </a:t>
              </a:r>
              <a:r>
                <a:rPr lang="en-US" sz="3200" b="1" dirty="0" smtClean="0"/>
                <a:t>Liquid Types </a:t>
              </a:r>
              <a:r>
                <a:rPr lang="en-US" sz="3200" dirty="0" smtClean="0"/>
                <a:t>(</a:t>
              </a:r>
              <a:r>
                <a:rPr lang="en-US" sz="3200" dirty="0" err="1" smtClean="0"/>
                <a:t>Rondon</a:t>
              </a:r>
              <a:r>
                <a:rPr lang="en-US" sz="3200" dirty="0" smtClean="0"/>
                <a:t> </a:t>
              </a:r>
              <a:r>
                <a:rPr lang="en-US" sz="3200" i="1" dirty="0" smtClean="0"/>
                <a:t>et. al.</a:t>
              </a:r>
              <a:r>
                <a:rPr lang="en-US" sz="3200" dirty="0" smtClean="0"/>
                <a:t>)</a:t>
              </a:r>
              <a:endParaRPr lang="en-US" sz="32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030" y="3682425"/>
              <a:ext cx="46560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Algorithmic Type Inference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0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4"/>
    </mc:Choice>
    <mc:Fallback xmlns="">
      <p:transition spd="slow" advTm="14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7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Abstract Refinements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Refinement Types</a:t>
            </a:r>
            <a:endParaRPr lang="en-US" sz="32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Liquid Types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633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12" grpId="0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4145203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487375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36924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86474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3602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12" grpId="0" animBg="1"/>
      <p:bldP spid="16" grpId="0"/>
      <p:bldP spid="17" grpId="0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Max example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2798870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8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7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Max example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2798870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9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6019 L 0 4.81481E-6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Max example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590800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048000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858" y="4038600"/>
            <a:ext cx="4419600" cy="243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" y="3759666"/>
            <a:ext cx="1703947" cy="583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x&gt;y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53821" y="4286816"/>
            <a:ext cx="3664786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v=x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778" y="5715000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80858" y="4012734"/>
            <a:ext cx="4419600" cy="243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48200" y="3733800"/>
            <a:ext cx="1703947" cy="583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</a:t>
            </a:r>
            <a:r>
              <a:rPr lang="en-US" sz="2800" b="1" dirty="0" smtClean="0"/>
              <a:t>ot(x&gt;y)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5049866" y="4260950"/>
            <a:ext cx="3616696" cy="11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v=y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⇒</a:t>
            </a:r>
            <a:r>
              <a:rPr lang="en-US" sz="3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3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81778" y="5689134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err="1" smtClean="0"/>
              <a:t>≥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9778" y="5536734"/>
            <a:ext cx="441868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7194" y="5544312"/>
            <a:ext cx="441868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5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1" grpId="0" animBg="1"/>
      <p:bldP spid="12" grpId="0"/>
      <p:bldP spid="13" grpId="0"/>
      <p:bldP spid="18" grpId="0" animBg="1"/>
      <p:bldP spid="19" grpId="0" animBg="1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5637" y="3245425"/>
            <a:ext cx="8312727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x </a:t>
            </a:r>
            <a:r>
              <a:rPr lang="en-U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∧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y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r>
              <a:rPr lang="es-ES" sz="3200" dirty="0" smtClean="0">
                <a:latin typeface="+mj-lt"/>
                <a:cs typeface="Consolas" pitchFamily="49" charset="0"/>
              </a:rPr>
              <a:t>[8/x][12/y]</a:t>
            </a:r>
            <a:endParaRPr lang="en-US" sz="3200" dirty="0">
              <a:latin typeface="+mj-lt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∧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12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latin typeface="+mj-lt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12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s-ES" sz="3200" dirty="0">
                <a:latin typeface="+mj-lt"/>
                <a:cs typeface="Consolas" pitchFamily="49" charset="0"/>
              </a:rPr>
              <a:t>: </a:t>
            </a:r>
            <a:r>
              <a:rPr lang="es-ES" sz="3200" b="1" dirty="0" err="1">
                <a:latin typeface="+mj-lt"/>
                <a:cs typeface="Consolas" pitchFamily="49" charset="0"/>
              </a:rPr>
              <a:t>Int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 </a:t>
            </a:r>
            <a:r>
              <a:rPr lang="en-US" sz="3200" dirty="0">
                <a:latin typeface="+mj-lt"/>
                <a:cs typeface="Consolas" pitchFamily="49" charset="0"/>
              </a:rPr>
              <a:t>≥</a:t>
            </a:r>
            <a:r>
              <a:rPr lang="es-ES" sz="3200" dirty="0" smtClean="0">
                <a:latin typeface="+mj-lt"/>
                <a:cs typeface="Consolas" pitchFamily="49" charset="0"/>
              </a:rPr>
              <a:t> 12</a:t>
            </a:r>
            <a:r>
              <a:rPr lang="es-ES" sz="3200" dirty="0" smtClean="0">
                <a:solidFill>
                  <a:srgbClr val="333333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 </a:t>
            </a:r>
            <a:r>
              <a:rPr lang="es-ES" sz="3200" b="1" dirty="0" smtClean="0">
                <a:latin typeface="+mj-lt"/>
                <a:cs typeface="Consolas" pitchFamily="49" charset="0"/>
              </a:rPr>
              <a:t>&lt;: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>
                <a:cs typeface="Consolas" pitchFamily="49" charset="0"/>
              </a:rPr>
              <a:t>v : </a:t>
            </a:r>
            <a:r>
              <a:rPr lang="es-ES" sz="3200" b="1" dirty="0" err="1">
                <a:cs typeface="Consolas" pitchFamily="49" charset="0"/>
              </a:rPr>
              <a:t>Int</a:t>
            </a:r>
            <a:r>
              <a:rPr lang="es-ES" sz="3200" b="1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 smtClean="0">
                <a:cs typeface="Consolas" pitchFamily="49" charset="0"/>
              </a:rPr>
              <a:t>v &gt; 0</a:t>
            </a:r>
            <a:r>
              <a:rPr lang="es-ES" sz="32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}</a:t>
            </a:r>
            <a:endParaRPr lang="en-US" sz="32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274" y="4967014"/>
            <a:ext cx="1094502" cy="4832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0" y="4967014"/>
            <a:ext cx="904547" cy="4832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7507" y="4267200"/>
            <a:ext cx="2580775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cs typeface="Consolas" pitchFamily="49" charset="0"/>
              </a:rPr>
              <a:t>v </a:t>
            </a:r>
            <a:r>
              <a:rPr lang="en-US" sz="3200" dirty="0">
                <a:cs typeface="Consolas" pitchFamily="49" charset="0"/>
              </a:rPr>
              <a:t>≥</a:t>
            </a:r>
            <a:r>
              <a:rPr lang="es-ES" sz="3200" dirty="0">
                <a:cs typeface="Consolas" pitchFamily="49" charset="0"/>
              </a:rPr>
              <a:t> </a:t>
            </a:r>
            <a:r>
              <a:rPr lang="es-ES" sz="3200" dirty="0" smtClean="0">
                <a:cs typeface="Consolas" pitchFamily="49" charset="0"/>
              </a:rPr>
              <a:t>12</a:t>
            </a:r>
            <a:r>
              <a:rPr lang="es-ES" sz="3200" dirty="0" smtClean="0">
                <a:solidFill>
                  <a:srgbClr val="333333"/>
                </a:solidFill>
                <a:cs typeface="Consolas" pitchFamily="49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⇒ </a:t>
            </a:r>
            <a:r>
              <a:rPr lang="en-US" sz="3200" dirty="0" smtClean="0">
                <a:solidFill>
                  <a:schemeClr val="tx1"/>
                </a:solidFill>
              </a:rPr>
              <a:t>v &gt; 0</a:t>
            </a:r>
            <a:endParaRPr lang="en-US" sz="32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9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212" y="4916269"/>
            <a:ext cx="809957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2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dirty="0">
                <a:latin typeface="+mj-lt"/>
                <a:cs typeface="Consolas" pitchFamily="49" charset="0"/>
              </a:rPr>
              <a:t>8 12 </a:t>
            </a:r>
            <a:r>
              <a:rPr lang="es-ES" sz="3200" dirty="0" smtClean="0">
                <a:latin typeface="+mj-lt"/>
                <a:cs typeface="Consolas" pitchFamily="49" charset="0"/>
              </a:rPr>
              <a:t>::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>
                <a:cs typeface="Consolas" pitchFamily="49" charset="0"/>
              </a:rPr>
              <a:t>v : </a:t>
            </a:r>
            <a:r>
              <a:rPr lang="es-ES" sz="3200" b="1" dirty="0" err="1">
                <a:cs typeface="Consolas" pitchFamily="49" charset="0"/>
              </a:rPr>
              <a:t>Int</a:t>
            </a:r>
            <a:r>
              <a:rPr lang="es-ES" sz="3200" b="1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2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dirty="0" smtClean="0">
                <a:cs typeface="Consolas" pitchFamily="49" charset="0"/>
              </a:rPr>
              <a:t>v &gt; 0</a:t>
            </a:r>
            <a:r>
              <a:rPr lang="es-ES" sz="32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200" b="1" dirty="0">
                <a:solidFill>
                  <a:srgbClr val="7030A0"/>
                </a:solidFill>
                <a:cs typeface="Consolas" pitchFamily="49" charset="0"/>
              </a:rPr>
              <a:t>}</a:t>
            </a:r>
            <a:endParaRPr lang="en-US" sz="32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5637" y="3245425"/>
            <a:ext cx="8312727" cy="700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7200" y="32545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1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"/>
    </mc:Choice>
    <mc:Fallback xmlns="">
      <p:transition spd="slow" advTm="3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15637" y="1014427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y: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∧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≥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823" y="4267200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get</a:t>
            </a:r>
            <a:r>
              <a:rPr lang="es-ES" sz="3600" b="1" dirty="0" smtClean="0">
                <a:cs typeface="Consolas" pitchFamily="49" charset="0"/>
              </a:rPr>
              <a:t> </a:t>
            </a:r>
          </a:p>
          <a:p>
            <a:pPr algn="ctr"/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 smtClean="0">
                <a:cs typeface="Consolas" pitchFamily="49" charset="0"/>
              </a:rPr>
              <a:t> 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823" y="5505271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want</a:t>
            </a:r>
            <a:endParaRPr lang="es-ES" sz="3600" b="1" dirty="0" smtClean="0">
              <a:cs typeface="Consolas" pitchFamily="49" charset="0"/>
            </a:endParaRPr>
          </a:p>
          <a:p>
            <a:pPr algn="ctr"/>
            <a:r>
              <a:rPr lang="es-ES" sz="3600" dirty="0" smtClean="0">
                <a:cs typeface="Consolas" pitchFamily="49" charset="0"/>
              </a:rPr>
              <a:t>               </a:t>
            </a:r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cs typeface="Consolas" pitchFamily="49" charset="0"/>
              </a:rPr>
              <a:t>∧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59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5637" y="2798870"/>
            <a:ext cx="8312727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0" y="27432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8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5"/>
    </mc:Choice>
    <mc:Fallback xmlns="">
      <p:transition spd="slow" advTm="21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017" y="1066800"/>
            <a:ext cx="831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an </a:t>
            </a:r>
            <a:r>
              <a:rPr lang="en-US" sz="4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4800" dirty="0" smtClean="0"/>
              <a:t> value, different than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itchFamily="49" charset="0"/>
                <a:cs typeface="Consolas" pitchFamily="49" charset="0"/>
              </a:rPr>
              <a:t>div :: </a:t>
            </a:r>
            <a:r>
              <a:rPr lang="en-US" sz="4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   -&gt; </a:t>
            </a:r>
          </a:p>
          <a:p>
            <a:r>
              <a:rPr lang="en-US" sz="4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  -&gt; </a:t>
            </a:r>
            <a:r>
              <a:rPr lang="en-US" sz="4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4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8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47"/>
    </mc:Choice>
    <mc:Fallback xmlns="">
      <p:transition spd="slow" advTm="28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131" y="18288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Problem</a:t>
            </a:r>
            <a:r>
              <a:rPr lang="en-US" sz="4000" b="1" dirty="0" smtClean="0">
                <a:cs typeface="Consolas" pitchFamily="49" charset="0"/>
              </a:rPr>
              <a:t>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Information of Input Refinements is Lost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823" y="4267200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get</a:t>
            </a:r>
            <a:r>
              <a:rPr lang="es-ES" sz="3600" b="1" dirty="0" smtClean="0">
                <a:cs typeface="Consolas" pitchFamily="49" charset="0"/>
              </a:rPr>
              <a:t> </a:t>
            </a:r>
          </a:p>
          <a:p>
            <a:pPr algn="ctr"/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 smtClean="0">
                <a:cs typeface="Consolas" pitchFamily="49" charset="0"/>
              </a:rPr>
              <a:t> 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823" y="5505271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 smtClean="0">
                <a:cs typeface="Consolas" pitchFamily="49" charset="0"/>
              </a:rPr>
              <a:t>We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err="1" smtClean="0">
                <a:cs typeface="Consolas" pitchFamily="49" charset="0"/>
              </a:rPr>
              <a:t>want</a:t>
            </a:r>
            <a:endParaRPr lang="es-ES" sz="3600" b="1" dirty="0" smtClean="0">
              <a:cs typeface="Consolas" pitchFamily="49" charset="0"/>
            </a:endParaRPr>
          </a:p>
          <a:p>
            <a:pPr algn="ctr"/>
            <a:r>
              <a:rPr lang="es-ES" sz="3600" dirty="0" smtClean="0">
                <a:cs typeface="Consolas" pitchFamily="49" charset="0"/>
              </a:rPr>
              <a:t>               </a:t>
            </a:r>
            <a:r>
              <a:rPr lang="es-ES" sz="3600" dirty="0" err="1" smtClean="0">
                <a:cs typeface="Consolas" pitchFamily="49" charset="0"/>
              </a:rPr>
              <a:t>max</a:t>
            </a:r>
            <a:r>
              <a:rPr lang="es-ES" sz="3600" dirty="0" smtClean="0">
                <a:cs typeface="Consolas" pitchFamily="49" charset="0"/>
              </a:rPr>
              <a:t> 3 5 </a:t>
            </a:r>
            <a:r>
              <a:rPr lang="es-ES" sz="3600" dirty="0">
                <a:cs typeface="Consolas" pitchFamily="49" charset="0"/>
              </a:rPr>
              <a:t>::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 </a:t>
            </a:r>
            <a:r>
              <a:rPr lang="es-ES" sz="3600" dirty="0">
                <a:cs typeface="Consolas" pitchFamily="49" charset="0"/>
              </a:rPr>
              <a:t>: </a:t>
            </a:r>
            <a:r>
              <a:rPr lang="es-ES" sz="3600" b="1" dirty="0" err="1">
                <a:cs typeface="Consolas" pitchFamily="49" charset="0"/>
              </a:rPr>
              <a:t>Int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3600" dirty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>
                <a:cs typeface="Consolas" pitchFamily="49" charset="0"/>
              </a:rPr>
              <a:t>v </a:t>
            </a:r>
            <a:r>
              <a:rPr lang="en-US" sz="3600" dirty="0">
                <a:cs typeface="Consolas" pitchFamily="49" charset="0"/>
              </a:rPr>
              <a:t>≥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5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cs typeface="Consolas" pitchFamily="49" charset="0"/>
              </a:rPr>
              <a:t>∧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 smtClean="0">
                <a:solidFill>
                  <a:srgbClr val="333333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endParaRPr lang="en-US" sz="3600" dirty="0">
              <a:solidFill>
                <a:srgbClr val="0070C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1"/>
    </mc:Choice>
    <mc:Fallback xmlns="">
      <p:transition spd="slow" advTm="13641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31" y="18288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Problem: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Information of Input Refinements is Lost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Our Solution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7"/>
    </mc:Choice>
    <mc:Fallback xmlns="">
      <p:transition spd="slow" advTm="6177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6"/>
    </mc:Choice>
    <mc:Fallback xmlns="">
      <p:transition spd="slow" advTm="7296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4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2"/>
    </mc:Choice>
    <mc:Fallback xmlns="">
      <p:transition spd="slow" advTm="3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4818" y="1823237"/>
            <a:ext cx="1316182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4114800"/>
            <a:ext cx="2564866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2666368"/>
            <a:ext cx="419376" cy="3816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"/>
    </mc:Choice>
    <mc:Fallback xmlns="">
      <p:transition spd="slow" advTm="4579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600" y="1823237"/>
            <a:ext cx="1316182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8800" y="4114800"/>
            <a:ext cx="2564866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2448" y="2666368"/>
            <a:ext cx="419376" cy="3816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"/>
    </mc:Choice>
    <mc:Fallback xmlns="">
      <p:transition spd="slow" advTm="3556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1823237"/>
            <a:ext cx="1316182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52310" y="4648200"/>
            <a:ext cx="2923626" cy="507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  <a:r>
              <a:rPr lang="es-ES" sz="3600" dirty="0" err="1" smtClean="0">
                <a:latin typeface="+mj-lt"/>
                <a:cs typeface="Consolas" pitchFamily="49" charset="0"/>
              </a:rPr>
              <a:t>forall</a:t>
            </a:r>
            <a:r>
              <a:rPr lang="es-ES" sz="3600" dirty="0" smtClean="0">
                <a:latin typeface="+mj-lt"/>
                <a:cs typeface="Consolas" pitchFamily="49" charset="0"/>
              </a:rPr>
              <a:t> &lt;p ::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 -&gt;</a:t>
            </a:r>
            <a:r>
              <a:rPr lang="es-ES" sz="36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Prop</a:t>
            </a:r>
            <a:r>
              <a:rPr lang="es-ES" sz="3600" dirty="0" smtClean="0">
                <a:latin typeface="+mj-lt"/>
                <a:cs typeface="Consolas" pitchFamily="49" charset="0"/>
              </a:rPr>
              <a:t>&gt;.</a:t>
            </a:r>
          </a:p>
          <a:p>
            <a:pPr algn="ctr"/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&lt;p&gt; 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latin typeface="+mj-lt"/>
                <a:cs typeface="Consolas" pitchFamily="49" charset="0"/>
              </a:rPr>
              <a:t>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38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0"/>
    </mc:Choice>
    <mc:Fallback xmlns="">
      <p:transition spd="slow" advTm="906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  <a:r>
              <a:rPr lang="es-ES" sz="3600" dirty="0" err="1" smtClean="0">
                <a:latin typeface="+mj-lt"/>
                <a:cs typeface="Consolas" pitchFamily="49" charset="0"/>
              </a:rPr>
              <a:t>forall</a:t>
            </a:r>
            <a:r>
              <a:rPr lang="es-ES" sz="3600" dirty="0" smtClean="0">
                <a:latin typeface="+mj-lt"/>
                <a:cs typeface="Consolas" pitchFamily="49" charset="0"/>
              </a:rPr>
              <a:t> &lt;p ::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 -&gt;</a:t>
            </a:r>
            <a:r>
              <a:rPr lang="es-ES" sz="36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err="1" smtClean="0">
                <a:latin typeface="+mj-lt"/>
                <a:cs typeface="Consolas" pitchFamily="49" charset="0"/>
              </a:rPr>
              <a:t>Prop</a:t>
            </a:r>
            <a:r>
              <a:rPr lang="es-ES" sz="3600" dirty="0" smtClean="0">
                <a:latin typeface="+mj-lt"/>
                <a:cs typeface="Consolas" pitchFamily="49" charset="0"/>
              </a:rPr>
              <a:t>&gt;.</a:t>
            </a:r>
          </a:p>
          <a:p>
            <a:pPr algn="ctr"/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&lt;p&gt; 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latin typeface="+mj-lt"/>
                <a:cs typeface="Consolas" pitchFamily="49" charset="0"/>
              </a:rPr>
              <a:t>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2425876" y="4219185"/>
            <a:ext cx="1015003" cy="4979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496" y="5217071"/>
            <a:ext cx="3268304" cy="4979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0"/>
    </mc:Choice>
    <mc:Fallback xmlns="">
      <p:transition spd="slow" advTm="906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</a:p>
          <a:p>
            <a:pPr algn="ctr"/>
            <a:r>
              <a:rPr lang="es-ES" sz="3600" b="1" dirty="0" err="1" smtClean="0">
                <a:latin typeface="+mj-lt"/>
                <a:cs typeface="Consolas" pitchFamily="49" charset="0"/>
              </a:rPr>
              <a:t>Int</a:t>
            </a:r>
            <a:r>
              <a:rPr lang="es-ES" sz="3600" dirty="0" smtClean="0">
                <a:latin typeface="+mj-lt"/>
                <a:cs typeface="Consolas" pitchFamily="49" charset="0"/>
              </a:rPr>
              <a:t>&lt;p&gt; 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latin typeface="+mj-lt"/>
                <a:cs typeface="Consolas" pitchFamily="49" charset="0"/>
              </a:rPr>
              <a:t>-&gt; 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&lt;p&gt;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cs typeface="Consolas" pitchFamily="49" charset="0"/>
              </a:rPr>
              <a:t>/p]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5285" y="3483114"/>
            <a:ext cx="7927142" cy="1317486"/>
            <a:chOff x="695285" y="3483114"/>
            <a:chExt cx="7927142" cy="1317486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95285" y="3540340"/>
              <a:ext cx="7753431" cy="12602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[(&gt;0)]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-- </a:t>
              </a:r>
              <a:r>
                <a:rPr lang="pt-BR" sz="2800" b="1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2800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b &gt; 0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[odd] 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 5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-- </a:t>
              </a:r>
              <a:r>
                <a:rPr lang="pt-BR" sz="2800" b="1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sz="2800" b="1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odd</a:t>
              </a:r>
              <a:r>
                <a:rPr lang="pt-BR" sz="2800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3483114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</a:rPr>
                <a:t>✓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06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0"/>
    </mc:Choice>
    <mc:Fallback xmlns="">
      <p:transition spd="slow" advTm="138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0"/>
            <a:chOff x="236771" y="1066800"/>
            <a:chExt cx="4396509" cy="162081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0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0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2800" b="1" dirty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latin typeface="Consolas" pitchFamily="49" charset="0"/>
                  <a:cs typeface="Consolas" pitchFamily="49" charset="0"/>
                </a:rPr>
                <a:t>v!=0</a:t>
              </a:r>
              <a:r>
                <a:rPr lang="en-US" sz="10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28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     div 4 e      </a:t>
              </a:r>
              <a:r>
                <a:rPr lang="en-US" sz="2800" dirty="0" smtClean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-- e::Int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0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1400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v:</a:t>
            </a:r>
            <a:r>
              <a:rPr lang="es-ES" sz="3600" b="1" dirty="0" smtClean="0">
                <a:latin typeface="+mj-lt"/>
                <a:cs typeface="Consolas" pitchFamily="49" charset="0"/>
              </a:rPr>
              <a:t>Int</a:t>
            </a:r>
            <a:r>
              <a:rPr lang="es-ES" sz="14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5285" y="3483114"/>
            <a:ext cx="7927142" cy="1317486"/>
            <a:chOff x="695285" y="3483114"/>
            <a:chExt cx="7927142" cy="1317486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695285" y="3540340"/>
              <a:ext cx="7753431" cy="126026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[(&gt;0)]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-- </a:t>
              </a:r>
              <a:r>
                <a:rPr lang="pt-BR" sz="2800" b="1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pt-BR" sz="2800" dirty="0" smtClean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b &gt; 0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 smtClean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b="1" dirty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max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chemeClr val="accent6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[odd] 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solidFill>
                    <a:srgbClr val="009999"/>
                  </a:solidFill>
                  <a:latin typeface="Consolas" pitchFamily="49" charset="0"/>
                  <a:cs typeface="Consolas" pitchFamily="49" charset="0"/>
                </a:rPr>
                <a:t> 5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 -- </a:t>
              </a:r>
              <a:r>
                <a:rPr lang="pt-BR" sz="2800" b="1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assert</a:t>
              </a:r>
              <a:r>
                <a:rPr lang="pt-BR" sz="2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sz="2800" b="1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rPr>
                <a:t>odd</a:t>
              </a:r>
              <a:r>
                <a:rPr lang="pt-BR" sz="2800" dirty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800" dirty="0">
                  <a:solidFill>
                    <a:srgbClr val="333333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pt-BR" sz="2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4800" y="3483114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</a:rPr>
                <a:t>✓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6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0"/>
    </mc:Choice>
    <mc:Fallback xmlns="">
      <p:transition spd="slow" advTm="761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3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1400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v:</a:t>
            </a:r>
            <a:r>
              <a:rPr lang="es-ES" sz="3600" b="1" dirty="0" smtClean="0">
                <a:latin typeface="+mj-lt"/>
                <a:cs typeface="Consolas" pitchFamily="49" charset="0"/>
              </a:rPr>
              <a:t>Int</a:t>
            </a:r>
            <a:r>
              <a:rPr lang="es-ES" sz="1400" b="1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latin typeface="+mj-lt"/>
                <a:cs typeface="Consolas" pitchFamily="49" charset="0"/>
              </a:rPr>
              <a:t>v</a:t>
            </a:r>
            <a:r>
              <a:rPr lang="es-ES" sz="1400" dirty="0" smtClean="0">
                <a:latin typeface="+mj-lt"/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551" y="5715000"/>
            <a:ext cx="2632649" cy="5847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5285" y="3483114"/>
            <a:ext cx="7927142" cy="1317486"/>
            <a:chOff x="695285" y="3483114"/>
            <a:chExt cx="7927142" cy="131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695285" y="3483114"/>
              <a:ext cx="7927142" cy="1317486"/>
              <a:chOff x="695285" y="3483114"/>
              <a:chExt cx="7927142" cy="1317486"/>
            </a:xfrm>
          </p:grpSpPr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695285" y="3540340"/>
                <a:ext cx="7753431" cy="12602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133308" rIns="0" bIns="133308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3000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max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chemeClr val="accent6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[(&gt;0)]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-- </a:t>
                </a:r>
                <a:r>
                  <a:rPr lang="pt-BR" sz="2800" b="1" dirty="0" smtClean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assert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(</a:t>
                </a:r>
                <a:r>
                  <a:rPr lang="pt-BR" sz="2800" dirty="0" smtClean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b &gt; 0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eaLnBrk="0" fontAlgn="base" hangingPunct="0">
                  <a:spcBef>
                    <a:spcPct val="30000"/>
                  </a:spcBef>
                  <a:spcAft>
                    <a:spcPct val="0"/>
                  </a:spcAft>
                </a:pPr>
                <a:r>
                  <a:rPr lang="en-US" sz="2800" b="1" dirty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 smtClean="0">
                    <a:solidFill>
                      <a:srgbClr val="990000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b="1" dirty="0"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max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[odd] 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solidFill>
                      <a:srgbClr val="009999"/>
                    </a:solidFill>
                    <a:latin typeface="Consolas" pitchFamily="49" charset="0"/>
                    <a:cs typeface="Consolas" pitchFamily="49" charset="0"/>
                  </a:rPr>
                  <a:t> 5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 -- </a:t>
                </a:r>
                <a:r>
                  <a:rPr lang="pt-BR" sz="2800" b="1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assert</a:t>
                </a:r>
                <a:r>
                  <a:rPr lang="pt-BR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pt-BR" sz="2800" b="1" dirty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odd</a:t>
                </a:r>
                <a:r>
                  <a:rPr lang="pt-BR" sz="2800" dirty="0">
                    <a:solidFill>
                      <a:srgbClr val="7030A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sz="2800" dirty="0">
                    <a:solidFill>
                      <a:srgbClr val="333333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pt-BR" sz="28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sz="2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924800" y="3483114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rgbClr val="00B050"/>
                    </a:solidFill>
                  </a:rPr>
                  <a:t>✓</a:t>
                </a:r>
                <a:endParaRPr lang="en-US" sz="4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694176" y="4230186"/>
              <a:ext cx="430459" cy="43935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endParaRPr lang="en-US" sz="3200" dirty="0">
                <a:solidFill>
                  <a:srgbClr val="7030A0"/>
                </a:solidFill>
                <a:latin typeface="+mj-lt"/>
                <a:cs typeface="Consolas" pitchFamily="49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9"/>
    </mc:Choice>
    <mc:Fallback xmlns="">
      <p:transition spd="slow" advTm="4099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3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72</a:t>
            </a:fld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176" y="4230186"/>
            <a:ext cx="430459" cy="4393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195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"/>
    </mc:Choice>
    <mc:Fallback xmlns="">
      <p:transition spd="slow" advTm="2319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1400" b="1" dirty="0" smtClean="0">
                <a:solidFill>
                  <a:srgbClr val="7030A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v:</a:t>
            </a:r>
            <a:r>
              <a:rPr lang="es-ES" sz="3600" b="1" dirty="0" smtClean="0">
                <a:cs typeface="Consolas" pitchFamily="49" charset="0"/>
              </a:rPr>
              <a:t>Int</a:t>
            </a:r>
            <a:r>
              <a:rPr lang="es-ES" sz="36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3600" dirty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</a:t>
            </a:r>
            <a:r>
              <a:rPr lang="es-ES" sz="3600" dirty="0" smtClean="0">
                <a:latin typeface="+mj-lt"/>
                <a:cs typeface="Consolas" pitchFamily="49" charset="0"/>
              </a:rPr>
              <a:t> -&gt;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1767" y="5715000"/>
            <a:ext cx="2739545" cy="5847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5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73</a:t>
            </a:fld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4230186"/>
            <a:ext cx="430459" cy="4393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96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"/>
    </mc:Choice>
    <mc:Fallback xmlns="">
      <p:transition spd="slow" advTm="1658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5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5063" y="4953000"/>
            <a:ext cx="3435012" cy="58477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sz="3200" dirty="0">
                <a:latin typeface="+mj-lt"/>
                <a:cs typeface="Consolas" pitchFamily="49" charset="0"/>
              </a:rPr>
              <a:t>5</a:t>
            </a: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::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{</a:t>
            </a:r>
            <a:r>
              <a:rPr lang="es-E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smtClean="0">
                <a:latin typeface="+mj-lt"/>
                <a:cs typeface="Consolas" pitchFamily="49" charset="0"/>
              </a:rPr>
              <a:t>v:</a:t>
            </a:r>
            <a:r>
              <a:rPr lang="es-ES" sz="3200" b="1" dirty="0" smtClean="0">
                <a:latin typeface="+mj-lt"/>
                <a:cs typeface="Consolas" pitchFamily="49" charset="0"/>
              </a:rPr>
              <a:t>Int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|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32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 v</a:t>
            </a:r>
            <a:r>
              <a:rPr lang="es-ES" sz="3200" dirty="0" smtClean="0">
                <a:latin typeface="+mj-lt"/>
                <a:cs typeface="Consolas" pitchFamily="49" charset="0"/>
              </a:rPr>
              <a:t> </a:t>
            </a:r>
            <a:r>
              <a:rPr lang="es-ES" sz="3200" b="1" dirty="0" smtClean="0">
                <a:solidFill>
                  <a:srgbClr val="7030A0"/>
                </a:solidFill>
                <a:latin typeface="+mj-lt"/>
                <a:cs typeface="Consolas" pitchFamily="49" charset="0"/>
              </a:rPr>
              <a:t>}</a:t>
            </a:r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74</a:t>
            </a:fld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7200" y="4230186"/>
            <a:ext cx="430459" cy="4393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endParaRPr lang="en-US" sz="3200" dirty="0">
              <a:solidFill>
                <a:srgbClr val="7030A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43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7"/>
    </mc:Choice>
    <mc:Fallback xmlns="">
      <p:transition spd="slow" advTm="6277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smtClean="0"/>
              <a:t>Using max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11" y="5124271"/>
            <a:ext cx="9114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 smtClean="0">
                <a:latin typeface="+mj-lt"/>
                <a:cs typeface="Consolas" pitchFamily="49" charset="0"/>
              </a:rPr>
              <a:t>max</a:t>
            </a:r>
            <a:r>
              <a:rPr lang="es-ES" sz="3600" dirty="0" smtClean="0">
                <a:latin typeface="+mj-lt"/>
                <a:cs typeface="Consolas" pitchFamily="49" charset="0"/>
              </a:rPr>
              <a:t>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[</a:t>
            </a:r>
            <a:r>
              <a:rPr lang="es-ES" sz="3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odd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] </a:t>
            </a:r>
            <a:r>
              <a:rPr lang="es-ES" sz="3600" dirty="0" smtClean="0">
                <a:latin typeface="+mj-lt"/>
                <a:cs typeface="Consolas" pitchFamily="49" charset="0"/>
              </a:rPr>
              <a:t>3 5 :: </a:t>
            </a:r>
          </a:p>
          <a:p>
            <a:pPr algn="ctr"/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{</a:t>
            </a:r>
            <a:r>
              <a:rPr lang="es-ES" sz="3600" dirty="0" err="1" smtClean="0">
                <a:cs typeface="Consolas" pitchFamily="49" charset="0"/>
              </a:rPr>
              <a:t>v:</a:t>
            </a:r>
            <a:r>
              <a:rPr lang="es-ES" sz="3600" b="1" dirty="0" err="1" smtClean="0"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|</a:t>
            </a:r>
            <a:r>
              <a:rPr lang="es-ES" sz="1400" dirty="0" smtClean="0">
                <a:solidFill>
                  <a:prstClr val="black"/>
                </a:solidFill>
                <a:cs typeface="Consolas" pitchFamily="49" charset="0"/>
              </a:rPr>
              <a:t> </a:t>
            </a:r>
            <a:r>
              <a:rPr lang="es-ES" sz="3600" dirty="0" err="1" smtClean="0">
                <a:solidFill>
                  <a:srgbClr val="002060"/>
                </a:solidFill>
                <a:cs typeface="Consolas" pitchFamily="49" charset="0"/>
              </a:rPr>
              <a:t>odd</a:t>
            </a:r>
            <a:r>
              <a:rPr lang="es-ES" sz="2800" dirty="0" smtClean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s-ES" sz="3600" dirty="0" smtClean="0">
                <a:cs typeface="Consolas" pitchFamily="49" charset="0"/>
              </a:rPr>
              <a:t>v</a:t>
            </a:r>
            <a:r>
              <a:rPr lang="es-ES" sz="1400" dirty="0" smtClean="0">
                <a:cs typeface="Consolas" pitchFamily="49" charset="0"/>
              </a:rPr>
              <a:t> </a:t>
            </a:r>
            <a:r>
              <a:rPr lang="es-ES" sz="3600" b="1" dirty="0" smtClean="0">
                <a:solidFill>
                  <a:srgbClr val="7030A0"/>
                </a:solidFill>
                <a:cs typeface="Consolas" pitchFamily="49" charset="0"/>
              </a:rPr>
              <a:t>} </a:t>
            </a:r>
            <a:r>
              <a:rPr lang="es-ES" sz="3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sz="3600" dirty="0">
              <a:solidFill>
                <a:srgbClr val="0070C0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75</a:t>
            </a:fld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95285" y="3540340"/>
            <a:ext cx="7753431" cy="12602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[(&gt;0)]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pt-BR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 &gt; 0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[odd] 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 -- </a:t>
            </a:r>
            <a:r>
              <a:rPr lang="pt-BR" sz="28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pt-BR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t-BR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4800" y="348311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7912973" y="405688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rgbClr val="00B050"/>
                </a:solidFill>
              </a:rPr>
              <a:t>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27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"/>
    </mc:Choice>
    <mc:Fallback xmlns="">
      <p:transition spd="slow" advTm="2232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Abstract Refinements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62" y="4038600"/>
            <a:ext cx="906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Solution:  </a:t>
            </a:r>
          </a:p>
          <a:p>
            <a:pPr algn="ctr"/>
            <a:r>
              <a:rPr lang="en-US" sz="4000" dirty="0" smtClean="0">
                <a:cs typeface="Consolas" pitchFamily="49" charset="0"/>
              </a:rPr>
              <a:t>Parameterize Type Over Input Refinement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121226"/>
            <a:ext cx="7696200" cy="2100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&gt;.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max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y 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x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2681" y="1260613"/>
            <a:ext cx="3212038" cy="531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81800" y="861804"/>
            <a:ext cx="1913189" cy="814596"/>
          </a:xfrm>
          <a:prstGeom prst="borderCallout1">
            <a:avLst>
              <a:gd name="adj1" fmla="val 18750"/>
              <a:gd name="adj2" fmla="val -8333"/>
              <a:gd name="adj3" fmla="val 48184"/>
              <a:gd name="adj4" fmla="val -54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Abstract</a:t>
            </a:r>
          </a:p>
          <a:p>
            <a:pPr algn="ctr"/>
            <a:r>
              <a:rPr lang="en-US" sz="2800" b="1" dirty="0" smtClean="0"/>
              <a:t>refinement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38600"/>
            <a:ext cx="9069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“if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both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arguments satisfy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ctr"/>
            <a:r>
              <a:rPr lang="en-US" sz="36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hen the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satisfies 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0"/>
    </mc:Choice>
    <mc:Fallback xmlns="">
      <p:transition spd="slow" advTm="1343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461474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Refinements and Type Classes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511024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60574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610123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11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12" grpId="0" animBg="1"/>
      <p:bldP spid="16" grpId="0"/>
      <p:bldP spid="17" grpId="0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Inductive Refinements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72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1" grpId="0" animBg="1"/>
      <p:bldP spid="12" grpId="0"/>
      <p:bldP spid="16" grpId="0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79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886200"/>
            <a:ext cx="3815626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Abstract Refinements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572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Inductive Refinements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506749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Indexed Refinements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556299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</a:t>
            </a:r>
            <a:r>
              <a:rPr lang="en-US" sz="2400" dirty="0" smtClean="0"/>
              <a:t>Refinements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1120113"/>
            <a:ext cx="2369204" cy="608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Contracts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85800" y="2590612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Refinement Types</a:t>
            </a:r>
            <a:endParaRPr lang="en-US" sz="3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19199" y="3195935"/>
            <a:ext cx="727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Liquid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50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"/>
    </mc:Choice>
    <mc:Fallback xmlns="">
      <p:transition spd="slow" advTm="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Refinement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1066800"/>
            <a:ext cx="7302946" cy="1620810"/>
            <a:chOff x="236771" y="1066800"/>
            <a:chExt cx="4396509" cy="162081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04800" y="1293280"/>
              <a:ext cx="4328480" cy="13943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 div 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::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 smtClean="0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0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v:</a:t>
              </a:r>
              <a:r>
                <a:rPr lang="en-US" sz="28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8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8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v!=0</a:t>
              </a:r>
              <a:r>
                <a:rPr lang="en-US" sz="10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2800" dirty="0" smtClean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-&gt;</a:t>
              </a:r>
              <a:r>
                <a:rPr lang="en-US" sz="2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err="1">
                  <a:solidFill>
                    <a:srgbClr val="445588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0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9900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nsolas" pitchFamily="49" charset="0"/>
                  <a:cs typeface="Consolas" pitchFamily="49" charset="0"/>
                </a:rPr>
                <a:t>div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y</a:t>
              </a:r>
              <a:r>
                <a:rPr kumimoji="0" 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= x</a:t>
              </a:r>
              <a:r>
                <a:rPr kumimoji="0" lang="en-US" sz="2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 / y</a:t>
              </a:r>
              <a:endPara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6771" y="1066800"/>
              <a:ext cx="1422113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LIBRARY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3276600"/>
            <a:ext cx="7224209" cy="1003186"/>
            <a:chOff x="-883760" y="3276600"/>
            <a:chExt cx="7224209" cy="1003186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-770758" y="3505200"/>
              <a:ext cx="7111207" cy="77458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133308" rIns="0" bIns="13330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     div 4 e      -- e::</a:t>
              </a:r>
              <a:r>
                <a:rPr lang="en-US" sz="2800" dirty="0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883760" y="3276600"/>
              <a:ext cx="1752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USER</a:t>
              </a:r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87594" y="4353342"/>
            <a:ext cx="9306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Type error:</a:t>
            </a:r>
          </a:p>
          <a:p>
            <a:pPr algn="ctr"/>
            <a:r>
              <a:rPr lang="en-US" sz="4400" dirty="0" smtClean="0"/>
              <a:t>"</a:t>
            </a:r>
            <a:r>
              <a:rPr lang="en-US" sz="4400" dirty="0"/>
              <a:t>Couldn't match </a:t>
            </a:r>
            <a:r>
              <a:rPr lang="en-US" sz="4400" dirty="0" smtClean="0"/>
              <a:t>expected type</a:t>
            </a:r>
            <a:r>
              <a:rPr lang="en-US" sz="4400" dirty="0"/>
              <a:t> </a:t>
            </a:r>
            <a:endParaRPr lang="en-US" sz="4400" dirty="0" smtClean="0"/>
          </a:p>
          <a:p>
            <a:pPr algn="ctr"/>
            <a:r>
              <a:rPr lang="en-US" sz="4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v:</a:t>
            </a:r>
            <a:r>
              <a:rPr lang="en-US" sz="4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v!=</a:t>
            </a:r>
            <a:r>
              <a:rPr lang="en-US" sz="4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4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4400" dirty="0"/>
              <a:t> with actual type </a:t>
            </a:r>
            <a:r>
              <a:rPr lang="en-US" sz="44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4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68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2"/>
    </mc:Choice>
    <mc:Fallback xmlns="">
      <p:transition spd="slow" advTm="24192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059" y="2389335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4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2"/>
    </mc:Choice>
    <mc:Fallback xmlns="">
      <p:transition spd="slow" advTm="2912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2386450"/>
            <a:ext cx="8851883" cy="20851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a)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endParaRPr lang="en-US" sz="6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f n z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go 0 z 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81</a:t>
            </a:fld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403860" y="4114800"/>
            <a:ext cx="1348740" cy="1066800"/>
          </a:xfrm>
          <a:prstGeom prst="borderCallout1">
            <a:avLst>
              <a:gd name="adj1" fmla="val 22750"/>
              <a:gd name="adj2" fmla="val 111667"/>
              <a:gd name="adj3" fmla="val -18643"/>
              <a:gd name="adj4" fmla="val 1457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  <a:r>
              <a:rPr lang="en-US" sz="2400" b="1" dirty="0" smtClean="0"/>
              <a:t>oop iteration</a:t>
            </a:r>
            <a:endParaRPr lang="en-US" sz="2400" b="1" dirty="0"/>
          </a:p>
        </p:txBody>
      </p:sp>
      <p:sp>
        <p:nvSpPr>
          <p:cNvPr id="12" name="Line Callout 1 11"/>
          <p:cNvSpPr/>
          <p:nvPr/>
        </p:nvSpPr>
        <p:spPr>
          <a:xfrm>
            <a:off x="5723175" y="2342449"/>
            <a:ext cx="1348740" cy="801503"/>
          </a:xfrm>
          <a:prstGeom prst="borderCallout1">
            <a:avLst>
              <a:gd name="adj1" fmla="val 22750"/>
              <a:gd name="adj2" fmla="val 111667"/>
              <a:gd name="adj3" fmla="val 126882"/>
              <a:gd name="adj4" fmla="val 1276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next</a:t>
            </a:r>
          </a:p>
          <a:p>
            <a:pPr algn="ctr"/>
            <a:r>
              <a:rPr lang="en-US" sz="2400" b="1" dirty="0" err="1" smtClean="0"/>
              <a:t>acc</a:t>
            </a:r>
            <a:endParaRPr lang="en-US" sz="2400" b="1" dirty="0"/>
          </a:p>
        </p:txBody>
      </p:sp>
      <p:sp>
        <p:nvSpPr>
          <p:cNvPr id="13" name="Line Callout 1 12"/>
          <p:cNvSpPr/>
          <p:nvPr/>
        </p:nvSpPr>
        <p:spPr>
          <a:xfrm>
            <a:off x="4594860" y="4833347"/>
            <a:ext cx="1348740" cy="881653"/>
          </a:xfrm>
          <a:prstGeom prst="borderCallout1">
            <a:avLst>
              <a:gd name="adj1" fmla="val 22750"/>
              <a:gd name="adj2" fmla="val 111667"/>
              <a:gd name="adj3" fmla="val -61878"/>
              <a:gd name="adj4" fmla="val 1295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  <a:r>
              <a:rPr lang="en-US" sz="2400" b="1" dirty="0" smtClean="0"/>
              <a:t>inal</a:t>
            </a:r>
          </a:p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5"/>
    </mc:Choice>
    <mc:Fallback xmlns="">
      <p:transition spd="slow" advTm="18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2386450"/>
            <a:ext cx="8851883" cy="20851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82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1143000" y="1845174"/>
            <a:ext cx="1348740" cy="881653"/>
          </a:xfrm>
          <a:prstGeom prst="borderCallout1">
            <a:avLst>
              <a:gd name="adj1" fmla="val 22750"/>
              <a:gd name="adj2" fmla="val 111667"/>
              <a:gd name="adj3" fmla="val 135368"/>
              <a:gd name="adj4" fmla="val 1660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</a:t>
            </a:r>
            <a:r>
              <a:rPr lang="en-US" sz="2400" b="1" dirty="0" smtClean="0"/>
              <a:t>nitial</a:t>
            </a:r>
          </a:p>
          <a:p>
            <a:pPr algn="ctr"/>
            <a:r>
              <a:rPr lang="en-US" sz="2400" b="1" dirty="0" smtClean="0"/>
              <a:t>index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7352" y="5410200"/>
            <a:ext cx="592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``loop f n z = </a:t>
            </a:r>
            <a:r>
              <a:rPr lang="en-US" sz="4800" dirty="0" err="1" smtClean="0"/>
              <a:t>f</a:t>
            </a:r>
            <a:r>
              <a:rPr lang="en-US" sz="4800" baseline="30000" dirty="0" err="1" smtClean="0"/>
              <a:t>n</a:t>
            </a:r>
            <a:r>
              <a:rPr lang="en-US" sz="4800" dirty="0" smtClean="0"/>
              <a:t>(z)’’</a:t>
            </a:r>
            <a:endParaRPr lang="en-US" sz="4800" dirty="0"/>
          </a:p>
        </p:txBody>
      </p:sp>
      <p:sp>
        <p:nvSpPr>
          <p:cNvPr id="14" name="Line Callout 1 13"/>
          <p:cNvSpPr/>
          <p:nvPr/>
        </p:nvSpPr>
        <p:spPr>
          <a:xfrm>
            <a:off x="4671060" y="1905000"/>
            <a:ext cx="1348740" cy="881653"/>
          </a:xfrm>
          <a:prstGeom prst="borderCallout1">
            <a:avLst>
              <a:gd name="adj1" fmla="val 20676"/>
              <a:gd name="adj2" fmla="val -13079"/>
              <a:gd name="adj3" fmla="val 127070"/>
              <a:gd name="adj4" fmla="val -468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</a:t>
            </a:r>
            <a:r>
              <a:rPr lang="en-US" sz="2400" b="1" dirty="0" smtClean="0"/>
              <a:t>nitial</a:t>
            </a:r>
          </a:p>
          <a:p>
            <a:pPr algn="ctr"/>
            <a:r>
              <a:rPr lang="en-US" sz="2400" b="1" dirty="0" err="1" smtClean="0"/>
              <a:t>acc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3"/>
    </mc:Choice>
    <mc:Fallback xmlns="">
      <p:transition spd="slow" advTm="7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059" y="2389335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7352" y="5410200"/>
            <a:ext cx="592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``loop f n z = </a:t>
            </a:r>
            <a:r>
              <a:rPr lang="en-US" sz="4800" dirty="0" err="1" smtClean="0"/>
              <a:t>f</a:t>
            </a:r>
            <a:r>
              <a:rPr lang="en-US" sz="4800" baseline="30000" dirty="0" err="1" smtClean="0"/>
              <a:t>n</a:t>
            </a:r>
            <a:r>
              <a:rPr lang="en-US" sz="4800" dirty="0" smtClean="0"/>
              <a:t>(z)’’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2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1"/>
    </mc:Choice>
    <mc:Fallback xmlns="">
      <p:transition spd="slow" advTm="5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0833 L 0 -3.7037E-7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33749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5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8"/>
    </mc:Choice>
    <mc:Fallback xmlns="">
      <p:transition spd="slow" advTm="3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33749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n z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loop f n z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85</a:t>
            </a:fld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7010400" y="3405182"/>
            <a:ext cx="1348740" cy="881653"/>
          </a:xfrm>
          <a:prstGeom prst="borderCallout1">
            <a:avLst>
              <a:gd name="adj1" fmla="val 103647"/>
              <a:gd name="adj2" fmla="val 481"/>
              <a:gd name="adj3" fmla="val 139517"/>
              <a:gd name="adj4" fmla="val -2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 err="1" smtClean="0"/>
              <a:t>ncr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</a:t>
            </a:r>
            <a:endParaRPr lang="en-US" sz="2400" b="1" dirty="0" smtClean="0"/>
          </a:p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y 1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1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 loop function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33749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813" y="5311914"/>
            <a:ext cx="8334375" cy="1317486"/>
            <a:chOff x="533400" y="5464314"/>
            <a:chExt cx="8334375" cy="1317486"/>
          </a:xfrm>
        </p:grpSpPr>
        <p:sp>
          <p:nvSpPr>
            <p:cNvPr id="9" name="TextBox 8"/>
            <p:cNvSpPr txBox="1"/>
            <p:nvPr/>
          </p:nvSpPr>
          <p:spPr>
            <a:xfrm>
              <a:off x="2897056" y="5464314"/>
              <a:ext cx="5970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Does ``</a:t>
              </a:r>
              <a:r>
                <a:rPr lang="en-US" sz="4000" b="1" dirty="0" err="1" smtClean="0">
                  <a:solidFill>
                    <a:srgbClr val="990000"/>
                  </a:solidFill>
                  <a:cs typeface="Consolas" pitchFamily="49" charset="0"/>
                </a:rPr>
                <a:t>incr</a:t>
              </a:r>
              <a:r>
                <a:rPr lang="en-US" sz="4000" dirty="0" smtClean="0">
                  <a:cs typeface="Consolas" pitchFamily="49" charset="0"/>
                </a:rPr>
                <a:t> n z = </a:t>
              </a:r>
              <a:r>
                <a:rPr lang="en-US" sz="4000" dirty="0" err="1" smtClean="0">
                  <a:cs typeface="Consolas" pitchFamily="49" charset="0"/>
                </a:rPr>
                <a:t>n+z</a:t>
              </a:r>
              <a:r>
                <a:rPr lang="en-US" sz="4000" dirty="0" smtClean="0">
                  <a:cs typeface="Consolas" pitchFamily="49" charset="0"/>
                </a:rPr>
                <a:t>`` hold?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5100" y="6073914"/>
              <a:ext cx="199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3">
                      <a:lumMod val="75000"/>
                    </a:schemeClr>
                  </a:solidFill>
                  <a:cs typeface="Consolas" pitchFamily="49" charset="0"/>
                </a:rPr>
                <a:t>Answer: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7056" y="6073914"/>
              <a:ext cx="4265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cs typeface="Consolas" pitchFamily="49" charset="0"/>
                </a:rPr>
                <a:t>Proof by Induction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5464314"/>
              <a:ext cx="2331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  <a:cs typeface="Consolas" pitchFamily="49" charset="0"/>
                </a:rPr>
                <a:t>Question:</a:t>
              </a:r>
              <a:endParaRPr lang="en-US" sz="3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86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7010400" y="3405182"/>
            <a:ext cx="1348740" cy="881653"/>
          </a:xfrm>
          <a:prstGeom prst="borderCallout1">
            <a:avLst>
              <a:gd name="adj1" fmla="val 103647"/>
              <a:gd name="adj2" fmla="val 481"/>
              <a:gd name="adj3" fmla="val 139517"/>
              <a:gd name="adj4" fmla="val -2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 err="1" smtClean="0"/>
              <a:t>ncr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</a:t>
            </a:r>
            <a:endParaRPr lang="en-US" sz="2400" b="1" dirty="0" smtClean="0"/>
          </a:p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y 1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Inductive Proof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48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322676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ea typeface="PMingLiU" pitchFamily="18" charset="-120"/>
              </a:rPr>
              <a:t>Loop Invariant:</a:t>
            </a:r>
            <a:endParaRPr lang="en-US" sz="400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3276600" y="4299947"/>
            <a:ext cx="1348740" cy="881653"/>
          </a:xfrm>
          <a:prstGeom prst="borderCallout1">
            <a:avLst>
              <a:gd name="adj1" fmla="val 2007"/>
              <a:gd name="adj2" fmla="val 100820"/>
              <a:gd name="adj3" fmla="val -45094"/>
              <a:gd name="adj4" fmla="val 1592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loop</a:t>
            </a:r>
          </a:p>
          <a:p>
            <a:pPr algn="ctr"/>
            <a:r>
              <a:rPr lang="en-US" sz="2400" b="1" dirty="0" smtClean="0"/>
              <a:t>iteration</a:t>
            </a:r>
            <a:endParaRPr lang="en-US" sz="2400" b="1" dirty="0"/>
          </a:p>
        </p:txBody>
      </p:sp>
      <p:sp>
        <p:nvSpPr>
          <p:cNvPr id="25" name="Line Callout 1 24"/>
          <p:cNvSpPr/>
          <p:nvPr/>
        </p:nvSpPr>
        <p:spPr>
          <a:xfrm>
            <a:off x="6891627" y="4343400"/>
            <a:ext cx="1795173" cy="881653"/>
          </a:xfrm>
          <a:prstGeom prst="borderCallout1">
            <a:avLst>
              <a:gd name="adj1" fmla="val 6156"/>
              <a:gd name="adj2" fmla="val 2003"/>
              <a:gd name="adj3" fmla="val -51317"/>
              <a:gd name="adj4" fmla="val -4242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9226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8"/>
    </mc:Choice>
    <mc:Fallback xmlns="">
      <p:transition spd="slow" advTm="7658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Inductive Proof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4038600"/>
            <a:ext cx="2494748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>
                <a:solidFill>
                  <a:srgbClr val="0070C0"/>
                </a:solidFill>
              </a:rPr>
              <a:t>(0, z)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4764139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>
                <a:solidFill>
                  <a:srgbClr val="00B050"/>
                </a:solidFill>
              </a:rPr>
              <a:t>(</a:t>
            </a:r>
            <a:r>
              <a:rPr lang="en-US" sz="4000" dirty="0" err="1" smtClean="0">
                <a:solidFill>
                  <a:srgbClr val="00B050"/>
                </a:solidFill>
              </a:rPr>
              <a:t>i</a:t>
            </a:r>
            <a:r>
              <a:rPr lang="en-US" sz="4000" dirty="0" smtClean="0">
                <a:solidFill>
                  <a:srgbClr val="00B050"/>
                </a:solidFill>
              </a:rPr>
              <a:t>, </a:t>
            </a:r>
            <a:r>
              <a:rPr lang="en-US" sz="4000" dirty="0" err="1" smtClean="0">
                <a:solidFill>
                  <a:srgbClr val="00B050"/>
                </a:solidFill>
              </a:rPr>
              <a:t>acc</a:t>
            </a:r>
            <a:r>
              <a:rPr lang="en-US" sz="4000" dirty="0" smtClean="0">
                <a:solidFill>
                  <a:srgbClr val="00B050"/>
                </a:solidFill>
              </a:rPr>
              <a:t>)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(i+1, f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acc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48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35659" y="4038600"/>
            <a:ext cx="1874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70C0"/>
                </a:solidFill>
                <a:ea typeface="PMingLiU" pitchFamily="18" charset="-120"/>
              </a:rPr>
              <a:t>Base: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1" y="4764139"/>
            <a:ext cx="350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B050"/>
                </a:solidFill>
                <a:latin typeface="+mj-lt"/>
                <a:ea typeface="PMingLiU" pitchFamily="18" charset="-120"/>
              </a:rPr>
              <a:t>Inductive Step: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22676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ea typeface="PMingLiU" pitchFamily="18" charset="-120"/>
              </a:rPr>
              <a:t>Loop Invariant:</a:t>
            </a:r>
            <a:endParaRPr lang="en-US" sz="400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562" y="1658507"/>
            <a:ext cx="818677" cy="39364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64283" y="2075688"/>
            <a:ext cx="1089660" cy="3936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13301" y="2057400"/>
            <a:ext cx="3047670" cy="3936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4800" y="6050571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9490" y="6050571"/>
            <a:ext cx="332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ea typeface="PMingLiU" pitchFamily="18" charset="-120"/>
              </a:rPr>
              <a:t>Conclusion: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1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86"/>
    </mc:Choice>
    <mc:Fallback xmlns="">
      <p:transition spd="slow" advTm="2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3" grpId="0"/>
      <p:bldP spid="14" grpId="0"/>
      <p:bldP spid="6" grpId="0" animBg="1"/>
      <p:bldP spid="24" grpId="0" animBg="1"/>
      <p:bldP spid="25" grpId="0" animBg="1"/>
      <p:bldP spid="26" grpId="0"/>
      <p:bldP spid="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89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14800" y="3226761"/>
            <a:ext cx="4419600" cy="3478839"/>
            <a:chOff x="4114800" y="3226761"/>
            <a:chExt cx="4419600" cy="3478839"/>
          </a:xfrm>
        </p:grpSpPr>
        <p:sp>
          <p:nvSpPr>
            <p:cNvPr id="21" name="TextBox 20"/>
            <p:cNvSpPr txBox="1"/>
            <p:nvPr/>
          </p:nvSpPr>
          <p:spPr>
            <a:xfrm>
              <a:off x="4114800" y="4038600"/>
              <a:ext cx="2494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(0, z)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4800" y="4764139"/>
              <a:ext cx="3733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</a:t>
              </a:r>
              <a:r>
                <a:rPr lang="en-US" sz="4000" dirty="0" err="1" smtClean="0"/>
                <a:t>i</a:t>
              </a:r>
              <a:r>
                <a:rPr lang="en-US" sz="4000" dirty="0" smtClean="0"/>
                <a:t>, </a:t>
              </a:r>
              <a:r>
                <a:rPr lang="en-US" sz="4000" dirty="0" err="1" smtClean="0"/>
                <a:t>acc</a:t>
              </a:r>
              <a:r>
                <a:rPr lang="en-US" sz="4000" dirty="0" smtClean="0"/>
                <a:t>)</a:t>
              </a:r>
              <a:r>
                <a:rPr lang="en-US" sz="4000" dirty="0" smtClean="0">
                  <a:solidFill>
                    <a:srgbClr val="00B050"/>
                  </a:solidFill>
                </a:rPr>
                <a:t> </a:t>
              </a:r>
              <a:r>
                <a:rPr lang="en-US" sz="4000" dirty="0"/>
                <a:t>⇒</a:t>
              </a:r>
              <a:r>
                <a:rPr lang="en-US" sz="4000" dirty="0" smtClean="0"/>
                <a:t>  </a:t>
              </a:r>
            </a:p>
            <a:p>
              <a:r>
                <a:rPr lang="en-US" sz="4000" b="1" dirty="0">
                  <a:solidFill>
                    <a:schemeClr val="accent3">
                      <a:lumMod val="50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 </a:t>
              </a:r>
              <a:r>
                <a:rPr lang="en-US" sz="4000" b="1" dirty="0" smtClean="0">
                  <a:solidFill>
                    <a:schemeClr val="accent3">
                      <a:lumMod val="50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   </a:t>
              </a:r>
              <a:r>
                <a:rPr lang="en-US" sz="4000" b="1" dirty="0" smtClean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(i+1, f </a:t>
              </a:r>
              <a:r>
                <a:rPr lang="en-US" sz="4000" dirty="0" err="1" smtClean="0"/>
                <a:t>i</a:t>
              </a:r>
              <a:r>
                <a:rPr lang="en-US" sz="4000" dirty="0" smtClean="0"/>
                <a:t> </a:t>
              </a:r>
              <a:r>
                <a:rPr lang="en-US" sz="4000" dirty="0" err="1" smtClean="0"/>
                <a:t>acc</a:t>
              </a:r>
              <a:r>
                <a:rPr lang="en-US" sz="4000" dirty="0" smtClean="0"/>
                <a:t>)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14800" y="3226761"/>
              <a:ext cx="2480905" cy="65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 :: (</a:t>
              </a:r>
              <a:r>
                <a:rPr lang="en-US" sz="4000" b="1" dirty="0" err="1" smtClean="0"/>
                <a:t>Int</a:t>
              </a:r>
              <a:r>
                <a:rPr lang="en-US" sz="4000" dirty="0" smtClean="0"/>
                <a:t>, a)</a:t>
              </a:r>
              <a:endParaRPr 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800" y="6050571"/>
              <a:ext cx="4419600" cy="65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5">
                      <a:lumMod val="75000"/>
                    </a:schemeClr>
                  </a:solidFill>
                  <a:latin typeface="PMingLiU" pitchFamily="18" charset="-120"/>
                  <a:ea typeface="PMingLiU" pitchFamily="18" charset="-120"/>
                </a:rPr>
                <a:t>R</a:t>
              </a:r>
              <a:r>
                <a:rPr lang="en-US" sz="4000" dirty="0" smtClean="0"/>
                <a:t>(n, loop f n z)</a:t>
              </a:r>
              <a:endParaRPr lang="en-US" sz="4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10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6"/>
    </mc:Choice>
    <mc:Fallback xmlns="">
      <p:transition spd="slow" advTm="12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818 -4.81481E-6 L 0.00017 -0.00185 " pathEditMode="fixed" rAng="0" ptsTypes="AA">
                                      <p:cBhvr>
                                        <p:cTn id="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Contracts as Casts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192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⇒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}&gt;</a:t>
            </a:r>
            <a:r>
              <a:rPr lang="en-US" sz="4000" b="1" baseline="30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3822" y="3916740"/>
            <a:ext cx="7773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Cast</a:t>
            </a:r>
            <a:r>
              <a:rPr lang="en-US" sz="4000" dirty="0" smtClean="0"/>
              <a:t> from source type 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/>
              <a:t>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to target type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4000" dirty="0" err="1">
                <a:latin typeface="Consolas" pitchFamily="49" charset="0"/>
                <a:cs typeface="Consolas" pitchFamily="49" charset="0"/>
              </a:rPr>
              <a:t>v:</a:t>
            </a:r>
            <a:r>
              <a:rPr lang="en-US" sz="40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v!=0</a:t>
            </a:r>
            <a:r>
              <a:rPr lang="en-US" sz="40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0" dirty="0" smtClean="0"/>
              <a:t>         with a label </a:t>
            </a:r>
            <a:r>
              <a:rPr lang="en-US" sz="4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8469" y="1219200"/>
            <a:ext cx="114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  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3989085"/>
            <a:ext cx="1073376" cy="518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2032" y="1213156"/>
            <a:ext cx="36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e</a:t>
            </a:r>
            <a:endParaRPr lang="en-US" sz="4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354772"/>
            <a:ext cx="1073376" cy="5181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55"/>
    </mc:Choice>
    <mc:Fallback xmlns="">
      <p:transition spd="slow" advTm="36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0" grpId="0" animBg="1"/>
      <p:bldP spid="11" grpId="0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9911" y="4148992"/>
            <a:ext cx="3028017" cy="5187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90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038600"/>
            <a:ext cx="249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(0, z)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683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(i+1, f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6046229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971833" y="1697893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17929" y="1161288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77"/>
    </mc:Choice>
    <mc:Fallback xmlns="">
      <p:transition spd="slow" advTm="16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8" grpId="0" animBg="1"/>
      <p:bldP spid="6" grpId="0" animBg="1"/>
      <p:bldP spid="3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10000" y="476835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i: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     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(i+1)&gt;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038600"/>
            <a:ext cx="249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(0, z)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683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(i+1, f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6046229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219200" y="1697893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65981" y="1103376"/>
            <a:ext cx="2955797" cy="433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0" y="4820460"/>
            <a:ext cx="5187942" cy="11754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0"/>
    </mc:Choice>
    <mc:Fallback xmlns="">
      <p:transition spd="slow" advTm="1452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92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4038600"/>
            <a:ext cx="249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(0, z)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6835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/>
              <a:t>⇒</a:t>
            </a:r>
            <a:r>
              <a:rPr lang="en-US" sz="4000" dirty="0" smtClean="0"/>
              <a:t>  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PMingLiU" pitchFamily="18" charset="-120"/>
                <a:ea typeface="PMingLiU" pitchFamily="18" charset="-120"/>
              </a:rPr>
              <a:t>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(i+1, f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acc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226761"/>
            <a:ext cx="2480905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 ::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, a)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6046229"/>
            <a:ext cx="4419600" cy="65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(n, loop f n z)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0" y="476835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i: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     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(i+1)&gt;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0" y="6019800"/>
            <a:ext cx="534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491" y="1676400"/>
            <a:ext cx="2220734" cy="3614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7264" y="1179576"/>
            <a:ext cx="439359" cy="3189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6157232"/>
            <a:ext cx="5098136" cy="5483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0"/>
    </mc:Choice>
    <mc:Fallback xmlns="">
      <p:transition spd="slow" advTm="239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Induction via Abstract Refinements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93</a:t>
            </a:fld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5864" y="6096000"/>
            <a:ext cx="86722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3226761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Prop</a:t>
            </a:r>
            <a:endParaRPr lang="en-US" sz="4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4038600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z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0&gt;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476835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::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i: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     </a:t>
            </a:r>
          </a:p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(i+1)&gt;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0" y="6019800"/>
            <a:ext cx="534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a&lt;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"/>
    </mc:Choice>
    <mc:Fallback xmlns="">
      <p:transition spd="slow" advTm="762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loop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 -&gt;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Prop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&gt;.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(i+1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)&gt;)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z:a&lt;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94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059" y="962064"/>
            <a:ext cx="8851883" cy="2079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loop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7"/>
    </mc:Choice>
    <mc:Fallback xmlns="">
      <p:transition spd="slow" advTm="20187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loop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 -&gt;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Prop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&gt;.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(i+1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)&gt;)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z:a&lt;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a&lt;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6274" y="2743200"/>
            <a:ext cx="2181486" cy="53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58129" y="3886200"/>
            <a:ext cx="5195271" cy="53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95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7010400" y="838200"/>
            <a:ext cx="1348740" cy="881653"/>
          </a:xfrm>
          <a:prstGeom prst="borderCallout1">
            <a:avLst>
              <a:gd name="adj1" fmla="val 103647"/>
              <a:gd name="adj2" fmla="val 481"/>
              <a:gd name="adj3" fmla="val 139517"/>
              <a:gd name="adj4" fmla="val -224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 err="1" smtClean="0"/>
              <a:t>ncr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</a:t>
            </a:r>
            <a:endParaRPr lang="en-US" sz="2400" b="1" dirty="0" smtClean="0"/>
          </a:p>
          <a:p>
            <a:pPr algn="ctr"/>
            <a:r>
              <a:rPr lang="en-US" sz="2400" b="1" dirty="0"/>
              <a:t>b</a:t>
            </a:r>
            <a:r>
              <a:rPr lang="en-US" sz="2400" b="1" dirty="0" smtClean="0"/>
              <a:t>y 1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54"/>
    </mc:Choice>
    <mc:Fallback xmlns="">
      <p:transition spd="slow" advTm="23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-&gt;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=(i+1)+z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-&gt; 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z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6274" y="2743200"/>
            <a:ext cx="2181486" cy="533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3392424"/>
            <a:ext cx="5714798" cy="5334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0"/>
    </mc:Choice>
    <mc:Fallback xmlns="">
      <p:transition spd="slow" advTm="617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:: f:(i: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-&gt;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v:a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=(i+1)+z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-&gt; 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2189" y="1479343"/>
            <a:ext cx="427323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6914906" cy="105425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33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3"/>
    </mc:Choice>
    <mc:Fallback xmlns="">
      <p:transition spd="slow" advTm="3953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::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2189" y="1479343"/>
            <a:ext cx="427323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56101" y="3373214"/>
            <a:ext cx="427323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"/>
    </mc:Choice>
    <mc:Fallback xmlns="">
      <p:transition spd="slow" advTm="1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/>
              <a:t>Induction via Abstract Refinements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860386"/>
            <a:ext cx="5667375" cy="16542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loop f n 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+ 1</a:t>
            </a:r>
            <a:endParaRPr lang="en-US" sz="2800" dirty="0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531" y="2644914"/>
            <a:ext cx="4799269" cy="70788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PMingLiU" pitchFamily="18" charset="-120"/>
                <a:ea typeface="PMingLiU" pitchFamily="18" charset="-120"/>
              </a:rPr>
              <a:t>R</a:t>
            </a:r>
            <a:r>
              <a:rPr lang="en-US" sz="4000" dirty="0" smtClean="0"/>
              <a:t>(</a:t>
            </a:r>
            <a:r>
              <a:rPr lang="en-US" sz="4000" dirty="0" err="1" smtClean="0"/>
              <a:t>i</a:t>
            </a:r>
            <a:r>
              <a:rPr lang="en-US" sz="4000" dirty="0"/>
              <a:t>, </a:t>
            </a:r>
            <a:r>
              <a:rPr lang="en-US" sz="4000" dirty="0" err="1" smtClean="0"/>
              <a:t>acc</a:t>
            </a:r>
            <a:r>
              <a:rPr lang="en-US" sz="4000" dirty="0" smtClean="0"/>
              <a:t>) ⇔ </a:t>
            </a:r>
            <a:r>
              <a:rPr lang="en-US" sz="4000" dirty="0" err="1" smtClean="0"/>
              <a:t>acc</a:t>
            </a:r>
            <a:r>
              <a:rPr lang="en-US" sz="4000" dirty="0" smtClean="0"/>
              <a:t> = </a:t>
            </a:r>
            <a:r>
              <a:rPr lang="en-US" sz="4000" dirty="0" err="1" smtClean="0"/>
              <a:t>i</a:t>
            </a:r>
            <a:r>
              <a:rPr lang="en-US" sz="4000" dirty="0" smtClean="0"/>
              <a:t> + z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21899" y="3352800"/>
            <a:ext cx="8700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oop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[{\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z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}]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:: n: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v&gt;=0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z: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Int</a:t>
            </a:r>
            <a:endParaRPr lang="en-US" sz="32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-&gt; 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v: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n+z</a:t>
            </a:r>
            <a:r>
              <a:rPr 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1527032"/>
            <a:ext cx="1341124" cy="45418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4662" y="3373214"/>
            <a:ext cx="7425338" cy="54956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A2D8-AD0F-4D62-AF96-2E15004B3CD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7"/>
    </mc:Choice>
    <mc:Fallback xmlns="">
      <p:transition spd="slow" advTm="437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8.5|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7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9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3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7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3.9|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0.3|2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3|15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3.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0.4|2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24548</TotalTime>
  <Words>12092</Words>
  <Application>Microsoft Office PowerPoint</Application>
  <PresentationFormat>On-screen Show (4:3)</PresentationFormat>
  <Paragraphs>1995</Paragraphs>
  <Slides>145</Slides>
  <Notes>144</Notes>
  <HiddenSlides>18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46" baseType="lpstr">
      <vt:lpstr>Office Theme</vt:lpstr>
      <vt:lpstr>Refinement Types  and  Abstract Refinements</vt:lpstr>
      <vt:lpstr>Simple Types</vt:lpstr>
      <vt:lpstr>Simple Type Error</vt:lpstr>
      <vt:lpstr>Simple Type Error</vt:lpstr>
      <vt:lpstr>Run Time Error</vt:lpstr>
      <vt:lpstr>Refinement Types</vt:lpstr>
      <vt:lpstr>Refinement Types</vt:lpstr>
      <vt:lpstr>Refinement Types</vt:lpstr>
      <vt:lpstr>Contracts as Casts</vt:lpstr>
      <vt:lpstr>Contracts as Casts</vt:lpstr>
      <vt:lpstr>Contracts as Casts</vt:lpstr>
      <vt:lpstr>Contracts as Casts</vt:lpstr>
      <vt:lpstr>Contracts</vt:lpstr>
      <vt:lpstr>A predecessor example</vt:lpstr>
      <vt:lpstr>A predecessor example</vt:lpstr>
      <vt:lpstr>Using predecessor </vt:lpstr>
      <vt:lpstr>Using predecessor </vt:lpstr>
      <vt:lpstr>Using predecessor </vt:lpstr>
      <vt:lpstr>Using predecessor </vt:lpstr>
      <vt:lpstr>Using predecessor </vt:lpstr>
      <vt:lpstr>Functional Specifications</vt:lpstr>
      <vt:lpstr>Functional Specifications</vt:lpstr>
      <vt:lpstr>Check Specifications with Contracts</vt:lpstr>
      <vt:lpstr>Static Verification</vt:lpstr>
      <vt:lpstr>Decidability vs Expressiveness</vt:lpstr>
      <vt:lpstr>Outline</vt:lpstr>
      <vt:lpstr>Outline</vt:lpstr>
      <vt:lpstr>Refinement Types</vt:lpstr>
      <vt:lpstr>Refinement Types</vt:lpstr>
      <vt:lpstr>Basic Subtyping</vt:lpstr>
      <vt:lpstr>Decidable Subtyping</vt:lpstr>
      <vt:lpstr>Liquid Types</vt:lpstr>
      <vt:lpstr>Liquid Types</vt:lpstr>
      <vt:lpstr>Basic Subtyping</vt:lpstr>
      <vt:lpstr>Basic Subtyping</vt:lpstr>
      <vt:lpstr>Functional Subtyping</vt:lpstr>
      <vt:lpstr>Predecessor Example</vt:lpstr>
      <vt:lpstr>Function Typing</vt:lpstr>
      <vt:lpstr>Predecessor Example</vt:lpstr>
      <vt:lpstr>Predecessor Example</vt:lpstr>
      <vt:lpstr>Application Typing</vt:lpstr>
      <vt:lpstr>Predecessor Example</vt:lpstr>
      <vt:lpstr>Predecessor Example</vt:lpstr>
      <vt:lpstr>Predecessor Example</vt:lpstr>
      <vt:lpstr>Predecessor Example</vt:lpstr>
      <vt:lpstr>Division Example</vt:lpstr>
      <vt:lpstr>Division Example</vt:lpstr>
      <vt:lpstr>Division Example</vt:lpstr>
      <vt:lpstr>Division Example</vt:lpstr>
      <vt:lpstr>Division Example</vt:lpstr>
      <vt:lpstr>Refinement Types</vt:lpstr>
      <vt:lpstr>Outline</vt:lpstr>
      <vt:lpstr>Outline</vt:lpstr>
      <vt:lpstr>Max example</vt:lpstr>
      <vt:lpstr>Max example</vt:lpstr>
      <vt:lpstr>Max example</vt:lpstr>
      <vt:lpstr>Using max</vt:lpstr>
      <vt:lpstr>Using max</vt:lpstr>
      <vt:lpstr>Using max</vt:lpstr>
      <vt:lpstr>Using max</vt:lpstr>
      <vt:lpstr>Our Solution</vt:lpstr>
      <vt:lpstr>Abstract Refinements</vt:lpstr>
      <vt:lpstr>Abstract Refinements</vt:lpstr>
      <vt:lpstr>Abstract Refinements</vt:lpstr>
      <vt:lpstr>Abstract Refinements</vt:lpstr>
      <vt:lpstr>Abstract Refinements</vt:lpstr>
      <vt:lpstr>Using max</vt:lpstr>
      <vt:lpstr>Using max</vt:lpstr>
      <vt:lpstr>Using max</vt:lpstr>
      <vt:lpstr>Using max</vt:lpstr>
      <vt:lpstr>Using max</vt:lpstr>
      <vt:lpstr>Using max</vt:lpstr>
      <vt:lpstr>Using max</vt:lpstr>
      <vt:lpstr>Using max</vt:lpstr>
      <vt:lpstr>Using max</vt:lpstr>
      <vt:lpstr>Abstract Refinements</vt:lpstr>
      <vt:lpstr>Outline</vt:lpstr>
      <vt:lpstr>Outline</vt:lpstr>
      <vt:lpstr>Outline</vt:lpstr>
      <vt:lpstr>A loop function</vt:lpstr>
      <vt:lpstr>A loop function</vt:lpstr>
      <vt:lpstr>A loop function</vt:lpstr>
      <vt:lpstr>A loop function</vt:lpstr>
      <vt:lpstr>A loop function</vt:lpstr>
      <vt:lpstr>A loop function</vt:lpstr>
      <vt:lpstr>A loop function</vt:lpstr>
      <vt:lpstr>Inductive Proof</vt:lpstr>
      <vt:lpstr>Inductive Proof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Induction via Abstract Refinements</vt:lpstr>
      <vt:lpstr>Outline</vt:lpstr>
      <vt:lpstr>Outline</vt:lpstr>
      <vt:lpstr>A Vector Data Type</vt:lpstr>
      <vt:lpstr>Encoding the Domain of a Vector</vt:lpstr>
      <vt:lpstr>Encoding the Domain of a Vector</vt:lpstr>
      <vt:lpstr>Encoding the Domain of a Vector</vt:lpstr>
      <vt:lpstr>Encoding the Domain of a Vector</vt:lpstr>
      <vt:lpstr>Encoding the Domain of a Vector</vt:lpstr>
      <vt:lpstr>Encoding Domain and Range of a Vector</vt:lpstr>
      <vt:lpstr>Encoding Domain and Range of a Vector</vt:lpstr>
      <vt:lpstr>Encoding Domain and Range of a Vector</vt:lpstr>
      <vt:lpstr>Encoding Domain and Range of a Vector</vt:lpstr>
      <vt:lpstr>Null Terminating Strings</vt:lpstr>
      <vt:lpstr>Fibonacci Memoization</vt:lpstr>
      <vt:lpstr>Using Vectors</vt:lpstr>
      <vt:lpstr>Using Vectors</vt:lpstr>
      <vt:lpstr>Outline</vt:lpstr>
      <vt:lpstr>Outline</vt:lpstr>
      <vt:lpstr>List Data Type</vt:lpstr>
      <vt:lpstr>Recursive Refinements</vt:lpstr>
      <vt:lpstr>Unfolding Recursive Refinements </vt:lpstr>
      <vt:lpstr>Unfolding Recursive Refinements </vt:lpstr>
      <vt:lpstr>Unfolding Recursive Refinements (1/3)</vt:lpstr>
      <vt:lpstr>Unfolding Recursive Refinements (2/3)</vt:lpstr>
      <vt:lpstr>Unfolding Recursive Refinements (3/3)</vt:lpstr>
      <vt:lpstr>Increasing Lists</vt:lpstr>
      <vt:lpstr>Increasing Lists</vt:lpstr>
      <vt:lpstr>Sorting Lists</vt:lpstr>
      <vt:lpstr>Outline</vt:lpstr>
      <vt:lpstr>Outline</vt:lpstr>
      <vt:lpstr>Outline</vt:lpstr>
      <vt:lpstr>Abstract Refinements</vt:lpstr>
      <vt:lpstr>Conclusion </vt:lpstr>
      <vt:lpstr>Increasing Lists</vt:lpstr>
      <vt:lpstr>Outline</vt:lpstr>
      <vt:lpstr>Our Tool</vt:lpstr>
      <vt:lpstr>Implementing HSolve</vt:lpstr>
      <vt:lpstr>Benchmarks</vt:lpstr>
      <vt:lpstr>Benchmarks</vt:lpstr>
      <vt:lpstr>Data.Map.Base</vt:lpstr>
      <vt:lpstr>Data.Map.Base</vt:lpstr>
      <vt:lpstr>Data.Map.Base</vt:lpstr>
      <vt:lpstr>Data.Map.Base</vt:lpstr>
      <vt:lpstr>Data.Map.Base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Refinement Types</dc:title>
  <dc:creator>niki</dc:creator>
  <cp:lastModifiedBy>niki</cp:lastModifiedBy>
  <cp:revision>614</cp:revision>
  <dcterms:created xsi:type="dcterms:W3CDTF">2013-02-19T01:30:14Z</dcterms:created>
  <dcterms:modified xsi:type="dcterms:W3CDTF">2013-05-08T02:33:42Z</dcterms:modified>
</cp:coreProperties>
</file>