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tags/tag1.xml" ContentType="application/vnd.openxmlformats-officedocument.presentationml.tags+xml"/>
  <Override PartName="/ppt/notesSlides/notesSlide80.xml" ContentType="application/vnd.openxmlformats-officedocument.presentationml.notesSlide+xml"/>
  <Override PartName="/ppt/tags/tag2.xml" ContentType="application/vnd.openxmlformats-officedocument.presentationml.tags+xml"/>
  <Override PartName="/ppt/notesSlides/notesSlide81.xml" ContentType="application/vnd.openxmlformats-officedocument.presentationml.notesSlide+xml"/>
  <Override PartName="/ppt/tags/tag3.xml" ContentType="application/vnd.openxmlformats-officedocument.presentationml.tags+xml"/>
  <Override PartName="/ppt/notesSlides/notesSlide82.xml" ContentType="application/vnd.openxmlformats-officedocument.presentationml.notesSlide+xml"/>
  <Override PartName="/ppt/tags/tag4.xml" ContentType="application/vnd.openxmlformats-officedocument.presentationml.tags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tags/tag5.xml" ContentType="application/vnd.openxmlformats-officedocument.presentationml.tags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tags/tag6.xml" ContentType="application/vnd.openxmlformats-officedocument.presentationml.tags+xml"/>
  <Override PartName="/ppt/notesSlides/notesSlide106.xml" ContentType="application/vnd.openxmlformats-officedocument.presentationml.notesSlide+xml"/>
  <Override PartName="/ppt/tags/tag7.xml" ContentType="application/vnd.openxmlformats-officedocument.presentationml.tags+xml"/>
  <Override PartName="/ppt/notesSlides/notesSlide107.xml" ContentType="application/vnd.openxmlformats-officedocument.presentationml.notesSlide+xml"/>
  <Override PartName="/ppt/tags/tag8.xml" ContentType="application/vnd.openxmlformats-officedocument.presentationml.tags+xml"/>
  <Override PartName="/ppt/notesSlides/notesSlide108.xml" ContentType="application/vnd.openxmlformats-officedocument.presentationml.notesSlide+xml"/>
  <Override PartName="/ppt/tags/tag9.xml" ContentType="application/vnd.openxmlformats-officedocument.presentationml.tags+xml"/>
  <Override PartName="/ppt/notesSlides/notesSlide109.xml" ContentType="application/vnd.openxmlformats-officedocument.presentationml.notesSlide+xml"/>
  <Override PartName="/ppt/tags/tag10.xml" ContentType="application/vnd.openxmlformats-officedocument.presentationml.tags+xml"/>
  <Override PartName="/ppt/notesSlides/notesSlide1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1.xml" ContentType="application/vnd.openxmlformats-officedocument.presentationml.notesSlide+xml"/>
  <Override PartName="/ppt/tags/tag12.xml" ContentType="application/vnd.openxmlformats-officedocument.presentationml.tags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tags/tag13.xml" ContentType="application/vnd.openxmlformats-officedocument.presentationml.tags+xml"/>
  <Override PartName="/ppt/notesSlides/notesSlide114.xml" ContentType="application/vnd.openxmlformats-officedocument.presentationml.notesSlide+xml"/>
  <Override PartName="/ppt/tags/tag14.xml" ContentType="application/vnd.openxmlformats-officedocument.presentationml.tags+xml"/>
  <Override PartName="/ppt/notesSlides/notesSlide115.xml" ContentType="application/vnd.openxmlformats-officedocument.presentationml.notesSlide+xml"/>
  <Override PartName="/ppt/tags/tag15.xml" ContentType="application/vnd.openxmlformats-officedocument.presentationml.tags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tags/tag16.xml" ContentType="application/vnd.openxmlformats-officedocument.presentationml.tags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tags/tag17.xml" ContentType="application/vnd.openxmlformats-officedocument.presentationml.tags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tags/tag18.xml" ContentType="application/vnd.openxmlformats-officedocument.presentationml.tags+xml"/>
  <Override PartName="/ppt/notesSlides/notesSlide126.xml" ContentType="application/vnd.openxmlformats-officedocument.presentationml.notesSlide+xml"/>
  <Override PartName="/ppt/tags/tag19.xml" ContentType="application/vnd.openxmlformats-officedocument.presentationml.tags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tags/tag20.xml" ContentType="application/vnd.openxmlformats-officedocument.presentationml.tags+xml"/>
  <Override PartName="/ppt/notesSlides/notesSlide130.xml" ContentType="application/vnd.openxmlformats-officedocument.presentationml.notesSlide+xml"/>
  <Override PartName="/ppt/tags/tag21.xml" ContentType="application/vnd.openxmlformats-officedocument.presentationml.tags+xml"/>
  <Override PartName="/ppt/notesSlides/notesSlide131.xml" ContentType="application/vnd.openxmlformats-officedocument.presentationml.notesSlide+xml"/>
  <Override PartName="/ppt/tags/tag22.xml" ContentType="application/vnd.openxmlformats-officedocument.presentationml.tags+xml"/>
  <Override PartName="/ppt/notesSlides/notesSlide132.xml" ContentType="application/vnd.openxmlformats-officedocument.presentationml.notesSlide+xml"/>
  <Override PartName="/ppt/tags/tag23.xml" ContentType="application/vnd.openxmlformats-officedocument.presentationml.tags+xml"/>
  <Override PartName="/ppt/notesSlides/notesSlide133.xml" ContentType="application/vnd.openxmlformats-officedocument.presentationml.notesSlide+xml"/>
  <Override PartName="/ppt/tags/tag24.xml" ContentType="application/vnd.openxmlformats-officedocument.presentationml.tags+xml"/>
  <Override PartName="/ppt/notesSlides/notesSlide134.xml" ContentType="application/vnd.openxmlformats-officedocument.presentationml.notesSlide+xml"/>
  <Override PartName="/ppt/tags/tag25.xml" ContentType="application/vnd.openxmlformats-officedocument.presentationml.tags+xml"/>
  <Override PartName="/ppt/notesSlides/notesSlide135.xml" ContentType="application/vnd.openxmlformats-officedocument.presentationml.notesSlide+xml"/>
  <Override PartName="/ppt/tags/tag26.xml" ContentType="application/vnd.openxmlformats-officedocument.presentationml.tags+xml"/>
  <Override PartName="/ppt/notesSlides/notesSlide136.xml" ContentType="application/vnd.openxmlformats-officedocument.presentationml.notesSlide+xml"/>
  <Override PartName="/ppt/tags/tag27.xml" ContentType="application/vnd.openxmlformats-officedocument.presentationml.tags+xml"/>
  <Override PartName="/ppt/notesSlides/notesSlide137.xml" ContentType="application/vnd.openxmlformats-officedocument.presentationml.notesSlide+xml"/>
  <Override PartName="/ppt/tags/tag28.xml" ContentType="application/vnd.openxmlformats-officedocument.presentationml.tags+xml"/>
  <Override PartName="/ppt/notesSlides/notesSlide138.xml" ContentType="application/vnd.openxmlformats-officedocument.presentationml.notesSlide+xml"/>
  <Override PartName="/ppt/tags/tag29.xml" ContentType="application/vnd.openxmlformats-officedocument.presentationml.tags+xml"/>
  <Override PartName="/ppt/notesSlides/notesSlide139.xml" ContentType="application/vnd.openxmlformats-officedocument.presentationml.notesSlide+xml"/>
  <Override PartName="/ppt/tags/tag30.xml" ContentType="application/vnd.openxmlformats-officedocument.presentationml.tags+xml"/>
  <Override PartName="/ppt/notesSlides/notesSlide140.xml" ContentType="application/vnd.openxmlformats-officedocument.presentationml.notesSlide+xml"/>
  <Override PartName="/ppt/tags/tag31.xml" ContentType="application/vnd.openxmlformats-officedocument.presentationml.tags+xml"/>
  <Override PartName="/ppt/notesSlides/notesSlide141.xml" ContentType="application/vnd.openxmlformats-officedocument.presentationml.notesSlide+xml"/>
  <Override PartName="/ppt/tags/tag32.xml" ContentType="application/vnd.openxmlformats-officedocument.presentationml.tags+xml"/>
  <Override PartName="/ppt/notesSlides/notesSlide142.xml" ContentType="application/vnd.openxmlformats-officedocument.presentationml.notesSlide+xml"/>
  <Override PartName="/ppt/tags/tag33.xml" ContentType="application/vnd.openxmlformats-officedocument.presentationml.tags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tags/tag34.xml" ContentType="application/vnd.openxmlformats-officedocument.presentationml.tags+xml"/>
  <Override PartName="/ppt/notesSlides/notesSlide145.xml" ContentType="application/vnd.openxmlformats-officedocument.presentationml.notesSlide+xml"/>
  <Override PartName="/ppt/tags/tag35.xml" ContentType="application/vnd.openxmlformats-officedocument.presentationml.tags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tags/tag36.xml" ContentType="application/vnd.openxmlformats-officedocument.presentationml.tags+xml"/>
  <Override PartName="/ppt/notesSlides/notesSlide158.xml" ContentType="application/vnd.openxmlformats-officedocument.presentationml.notesSlide+xml"/>
  <Override PartName="/ppt/tags/tag37.xml" ContentType="application/vnd.openxmlformats-officedocument.presentationml.tags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tags/tag38.xml" ContentType="application/vnd.openxmlformats-officedocument.presentationml.tags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tags/tag39.xml" ContentType="application/vnd.openxmlformats-officedocument.presentationml.tags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73"/>
  </p:notesMasterIdLst>
  <p:sldIdLst>
    <p:sldId id="256" r:id="rId2"/>
    <p:sldId id="514" r:id="rId3"/>
    <p:sldId id="828" r:id="rId4"/>
    <p:sldId id="829" r:id="rId5"/>
    <p:sldId id="830" r:id="rId6"/>
    <p:sldId id="831" r:id="rId7"/>
    <p:sldId id="519" r:id="rId8"/>
    <p:sldId id="820" r:id="rId9"/>
    <p:sldId id="822" r:id="rId10"/>
    <p:sldId id="823" r:id="rId11"/>
    <p:sldId id="832" r:id="rId12"/>
    <p:sldId id="833" r:id="rId13"/>
    <p:sldId id="876" r:id="rId14"/>
    <p:sldId id="821" r:id="rId15"/>
    <p:sldId id="825" r:id="rId16"/>
    <p:sldId id="826" r:id="rId17"/>
    <p:sldId id="727" r:id="rId18"/>
    <p:sldId id="827" r:id="rId19"/>
    <p:sldId id="925" r:id="rId20"/>
    <p:sldId id="836" r:id="rId21"/>
    <p:sldId id="835" r:id="rId22"/>
    <p:sldId id="837" r:id="rId23"/>
    <p:sldId id="840" r:id="rId24"/>
    <p:sldId id="839" r:id="rId25"/>
    <p:sldId id="838" r:id="rId26"/>
    <p:sldId id="841" r:id="rId27"/>
    <p:sldId id="842" r:id="rId28"/>
    <p:sldId id="843" r:id="rId29"/>
    <p:sldId id="844" r:id="rId30"/>
    <p:sldId id="845" r:id="rId31"/>
    <p:sldId id="846" r:id="rId32"/>
    <p:sldId id="849" r:id="rId33"/>
    <p:sldId id="850" r:id="rId34"/>
    <p:sldId id="851" r:id="rId35"/>
    <p:sldId id="852" r:id="rId36"/>
    <p:sldId id="853" r:id="rId37"/>
    <p:sldId id="854" r:id="rId38"/>
    <p:sldId id="855" r:id="rId39"/>
    <p:sldId id="858" r:id="rId40"/>
    <p:sldId id="859" r:id="rId41"/>
    <p:sldId id="865" r:id="rId42"/>
    <p:sldId id="856" r:id="rId43"/>
    <p:sldId id="860" r:id="rId44"/>
    <p:sldId id="861" r:id="rId45"/>
    <p:sldId id="866" r:id="rId46"/>
    <p:sldId id="867" r:id="rId47"/>
    <p:sldId id="862" r:id="rId48"/>
    <p:sldId id="868" r:id="rId49"/>
    <p:sldId id="863" r:id="rId50"/>
    <p:sldId id="869" r:id="rId51"/>
    <p:sldId id="870" r:id="rId52"/>
    <p:sldId id="871" r:id="rId53"/>
    <p:sldId id="877" r:id="rId54"/>
    <p:sldId id="857" r:id="rId55"/>
    <p:sldId id="875" r:id="rId56"/>
    <p:sldId id="874" r:id="rId57"/>
    <p:sldId id="927" r:id="rId58"/>
    <p:sldId id="926" r:id="rId59"/>
    <p:sldId id="878" r:id="rId60"/>
    <p:sldId id="879" r:id="rId61"/>
    <p:sldId id="909" r:id="rId62"/>
    <p:sldId id="881" r:id="rId63"/>
    <p:sldId id="916" r:id="rId64"/>
    <p:sldId id="915" r:id="rId65"/>
    <p:sldId id="913" r:id="rId66"/>
    <p:sldId id="882" r:id="rId67"/>
    <p:sldId id="883" r:id="rId68"/>
    <p:sldId id="898" r:id="rId69"/>
    <p:sldId id="900" r:id="rId70"/>
    <p:sldId id="902" r:id="rId71"/>
    <p:sldId id="888" r:id="rId72"/>
    <p:sldId id="891" r:id="rId73"/>
    <p:sldId id="892" r:id="rId74"/>
    <p:sldId id="905" r:id="rId75"/>
    <p:sldId id="904" r:id="rId76"/>
    <p:sldId id="917" r:id="rId77"/>
    <p:sldId id="921" r:id="rId78"/>
    <p:sldId id="928" r:id="rId79"/>
    <p:sldId id="943" r:id="rId80"/>
    <p:sldId id="910" r:id="rId81"/>
    <p:sldId id="919" r:id="rId82"/>
    <p:sldId id="918" r:id="rId83"/>
    <p:sldId id="686" r:id="rId84"/>
    <p:sldId id="702" r:id="rId85"/>
    <p:sldId id="692" r:id="rId86"/>
    <p:sldId id="524" r:id="rId87"/>
    <p:sldId id="517" r:id="rId88"/>
    <p:sldId id="516" r:id="rId89"/>
    <p:sldId id="800" r:id="rId90"/>
    <p:sldId id="813" r:id="rId91"/>
    <p:sldId id="814" r:id="rId92"/>
    <p:sldId id="815" r:id="rId93"/>
    <p:sldId id="693" r:id="rId94"/>
    <p:sldId id="816" r:id="rId95"/>
    <p:sldId id="695" r:id="rId96"/>
    <p:sldId id="696" r:id="rId97"/>
    <p:sldId id="697" r:id="rId98"/>
    <p:sldId id="707" r:id="rId99"/>
    <p:sldId id="708" r:id="rId100"/>
    <p:sldId id="709" r:id="rId101"/>
    <p:sldId id="701" r:id="rId102"/>
    <p:sldId id="801" r:id="rId103"/>
    <p:sldId id="930" r:id="rId104"/>
    <p:sldId id="934" r:id="rId105"/>
    <p:sldId id="935" r:id="rId106"/>
    <p:sldId id="787" r:id="rId107"/>
    <p:sldId id="782" r:id="rId108"/>
    <p:sldId id="785" r:id="rId109"/>
    <p:sldId id="786" r:id="rId110"/>
    <p:sldId id="789" r:id="rId111"/>
    <p:sldId id="784" r:id="rId112"/>
    <p:sldId id="788" r:id="rId113"/>
    <p:sldId id="790" r:id="rId114"/>
    <p:sldId id="763" r:id="rId115"/>
    <p:sldId id="793" r:id="rId116"/>
    <p:sldId id="795" r:id="rId117"/>
    <p:sldId id="798" r:id="rId118"/>
    <p:sldId id="799" r:id="rId119"/>
    <p:sldId id="797" r:id="rId120"/>
    <p:sldId id="561" r:id="rId121"/>
    <p:sldId id="749" r:id="rId122"/>
    <p:sldId id="750" r:id="rId123"/>
    <p:sldId id="765" r:id="rId124"/>
    <p:sldId id="760" r:id="rId125"/>
    <p:sldId id="766" r:id="rId126"/>
    <p:sldId id="762" r:id="rId127"/>
    <p:sldId id="806" r:id="rId128"/>
    <p:sldId id="936" r:id="rId129"/>
    <p:sldId id="937" r:id="rId130"/>
    <p:sldId id="566" r:id="rId131"/>
    <p:sldId id="803" r:id="rId132"/>
    <p:sldId id="804" r:id="rId133"/>
    <p:sldId id="770" r:id="rId134"/>
    <p:sldId id="768" r:id="rId135"/>
    <p:sldId id="771" r:id="rId136"/>
    <p:sldId id="811" r:id="rId137"/>
    <p:sldId id="772" r:id="rId138"/>
    <p:sldId id="812" r:id="rId139"/>
    <p:sldId id="773" r:id="rId140"/>
    <p:sldId id="774" r:id="rId141"/>
    <p:sldId id="780" r:id="rId142"/>
    <p:sldId id="632" r:id="rId143"/>
    <p:sldId id="781" r:id="rId144"/>
    <p:sldId id="938" r:id="rId145"/>
    <p:sldId id="939" r:id="rId146"/>
    <p:sldId id="808" r:id="rId147"/>
    <p:sldId id="670" r:id="rId148"/>
    <p:sldId id="711" r:id="rId149"/>
    <p:sldId id="817" r:id="rId150"/>
    <p:sldId id="716" r:id="rId151"/>
    <p:sldId id="713" r:id="rId152"/>
    <p:sldId id="714" r:id="rId153"/>
    <p:sldId id="587" r:id="rId154"/>
    <p:sldId id="719" r:id="rId155"/>
    <p:sldId id="805" r:id="rId156"/>
    <p:sldId id="940" r:id="rId157"/>
    <p:sldId id="941" r:id="rId158"/>
    <p:sldId id="942" r:id="rId159"/>
    <p:sldId id="922" r:id="rId160"/>
    <p:sldId id="923" r:id="rId161"/>
    <p:sldId id="911" r:id="rId162"/>
    <p:sldId id="747" r:id="rId163"/>
    <p:sldId id="759" r:id="rId164"/>
    <p:sldId id="525" r:id="rId165"/>
    <p:sldId id="627" r:id="rId166"/>
    <p:sldId id="807" r:id="rId167"/>
    <p:sldId id="581" r:id="rId168"/>
    <p:sldId id="809" r:id="rId169"/>
    <p:sldId id="810" r:id="rId170"/>
    <p:sldId id="777" r:id="rId171"/>
    <p:sldId id="778" r:id="rId1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48B22D-77BD-4138-8C80-31B6D82FE605}">
          <p14:sldIdLst>
            <p14:sldId id="256"/>
            <p14:sldId id="514"/>
            <p14:sldId id="828"/>
            <p14:sldId id="829"/>
            <p14:sldId id="830"/>
            <p14:sldId id="831"/>
            <p14:sldId id="519"/>
            <p14:sldId id="820"/>
            <p14:sldId id="822"/>
            <p14:sldId id="823"/>
            <p14:sldId id="832"/>
            <p14:sldId id="833"/>
            <p14:sldId id="876"/>
            <p14:sldId id="821"/>
            <p14:sldId id="825"/>
            <p14:sldId id="826"/>
            <p14:sldId id="727"/>
            <p14:sldId id="827"/>
            <p14:sldId id="925"/>
            <p14:sldId id="836"/>
            <p14:sldId id="835"/>
            <p14:sldId id="837"/>
            <p14:sldId id="840"/>
            <p14:sldId id="839"/>
            <p14:sldId id="838"/>
            <p14:sldId id="841"/>
            <p14:sldId id="842"/>
            <p14:sldId id="843"/>
            <p14:sldId id="844"/>
            <p14:sldId id="845"/>
            <p14:sldId id="846"/>
            <p14:sldId id="849"/>
            <p14:sldId id="850"/>
            <p14:sldId id="851"/>
            <p14:sldId id="852"/>
            <p14:sldId id="853"/>
            <p14:sldId id="854"/>
            <p14:sldId id="855"/>
            <p14:sldId id="858"/>
            <p14:sldId id="859"/>
            <p14:sldId id="865"/>
            <p14:sldId id="856"/>
            <p14:sldId id="860"/>
            <p14:sldId id="861"/>
            <p14:sldId id="866"/>
            <p14:sldId id="867"/>
            <p14:sldId id="862"/>
            <p14:sldId id="868"/>
            <p14:sldId id="863"/>
            <p14:sldId id="869"/>
            <p14:sldId id="870"/>
            <p14:sldId id="871"/>
            <p14:sldId id="877"/>
            <p14:sldId id="857"/>
            <p14:sldId id="875"/>
            <p14:sldId id="874"/>
            <p14:sldId id="927"/>
            <p14:sldId id="926"/>
            <p14:sldId id="878"/>
            <p14:sldId id="879"/>
            <p14:sldId id="909"/>
            <p14:sldId id="881"/>
            <p14:sldId id="916"/>
            <p14:sldId id="915"/>
            <p14:sldId id="913"/>
            <p14:sldId id="882"/>
            <p14:sldId id="883"/>
            <p14:sldId id="898"/>
            <p14:sldId id="900"/>
            <p14:sldId id="902"/>
            <p14:sldId id="888"/>
            <p14:sldId id="891"/>
            <p14:sldId id="892"/>
            <p14:sldId id="905"/>
            <p14:sldId id="904"/>
            <p14:sldId id="917"/>
            <p14:sldId id="921"/>
            <p14:sldId id="928"/>
            <p14:sldId id="943"/>
            <p14:sldId id="910"/>
            <p14:sldId id="919"/>
            <p14:sldId id="918"/>
            <p14:sldId id="686"/>
            <p14:sldId id="702"/>
            <p14:sldId id="692"/>
            <p14:sldId id="524"/>
            <p14:sldId id="517"/>
            <p14:sldId id="516"/>
            <p14:sldId id="800"/>
            <p14:sldId id="813"/>
            <p14:sldId id="814"/>
            <p14:sldId id="815"/>
            <p14:sldId id="693"/>
            <p14:sldId id="816"/>
            <p14:sldId id="695"/>
            <p14:sldId id="696"/>
            <p14:sldId id="697"/>
            <p14:sldId id="707"/>
            <p14:sldId id="708"/>
            <p14:sldId id="709"/>
            <p14:sldId id="701"/>
            <p14:sldId id="801"/>
            <p14:sldId id="930"/>
            <p14:sldId id="934"/>
            <p14:sldId id="935"/>
            <p14:sldId id="787"/>
            <p14:sldId id="782"/>
            <p14:sldId id="785"/>
            <p14:sldId id="786"/>
            <p14:sldId id="789"/>
            <p14:sldId id="784"/>
            <p14:sldId id="788"/>
            <p14:sldId id="790"/>
            <p14:sldId id="763"/>
            <p14:sldId id="793"/>
            <p14:sldId id="795"/>
            <p14:sldId id="798"/>
            <p14:sldId id="799"/>
            <p14:sldId id="797"/>
            <p14:sldId id="561"/>
            <p14:sldId id="749"/>
            <p14:sldId id="750"/>
            <p14:sldId id="765"/>
            <p14:sldId id="760"/>
            <p14:sldId id="766"/>
            <p14:sldId id="762"/>
            <p14:sldId id="806"/>
            <p14:sldId id="936"/>
            <p14:sldId id="937"/>
            <p14:sldId id="566"/>
            <p14:sldId id="803"/>
            <p14:sldId id="804"/>
            <p14:sldId id="770"/>
            <p14:sldId id="768"/>
            <p14:sldId id="771"/>
            <p14:sldId id="811"/>
            <p14:sldId id="772"/>
            <p14:sldId id="812"/>
            <p14:sldId id="773"/>
            <p14:sldId id="774"/>
            <p14:sldId id="780"/>
            <p14:sldId id="632"/>
            <p14:sldId id="781"/>
            <p14:sldId id="938"/>
            <p14:sldId id="939"/>
            <p14:sldId id="808"/>
            <p14:sldId id="670"/>
            <p14:sldId id="711"/>
            <p14:sldId id="817"/>
            <p14:sldId id="716"/>
            <p14:sldId id="713"/>
            <p14:sldId id="714"/>
            <p14:sldId id="587"/>
            <p14:sldId id="719"/>
            <p14:sldId id="805"/>
            <p14:sldId id="940"/>
            <p14:sldId id="941"/>
            <p14:sldId id="942"/>
            <p14:sldId id="922"/>
            <p14:sldId id="923"/>
            <p14:sldId id="911"/>
            <p14:sldId id="747"/>
            <p14:sldId id="759"/>
            <p14:sldId id="525"/>
            <p14:sldId id="627"/>
            <p14:sldId id="807"/>
            <p14:sldId id="581"/>
            <p14:sldId id="809"/>
            <p14:sldId id="810"/>
            <p14:sldId id="777"/>
            <p14:sldId id="7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2" autoAdjust="0"/>
    <p:restoredTop sz="86482" autoAdjust="0"/>
  </p:normalViewPr>
  <p:slideViewPr>
    <p:cSldViewPr>
      <p:cViewPr varScale="1">
        <p:scale>
          <a:sx n="59" d="100"/>
          <a:sy n="59" d="100"/>
        </p:scale>
        <p:origin x="-10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9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viewProps" Target="viewProps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F4406-9584-4DD8-A9A3-DEB27EFCE748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BBF32-3AE4-46D0-A251-968627315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1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 going</a:t>
            </a:r>
            <a:r>
              <a:rPr lang="en-US" baseline="0" dirty="0" smtClean="0"/>
              <a:t> to present abstract refinement types which is a joint work of me, …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49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That v is a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value that is exactly equal to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 can refine</a:t>
            </a:r>
            <a:r>
              <a:rPr lang="en-US" baseline="0" dirty="0" smtClean="0"/>
              <a:t> the type of this function to describe its behavior.</a:t>
            </a:r>
          </a:p>
          <a:p>
            <a:r>
              <a:rPr lang="en-US" baseline="0" dirty="0" smtClean="0"/>
              <a:t>So, we say that it takes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x and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y and returns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that is greater or </a:t>
            </a:r>
            <a:r>
              <a:rPr lang="en-US" baseline="0" dirty="0" err="1" smtClean="0"/>
              <a:t>eq</a:t>
            </a:r>
            <a:r>
              <a:rPr lang="en-US" baseline="0" dirty="0" smtClean="0"/>
              <a:t> to both x and 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132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 can refine</a:t>
            </a:r>
            <a:r>
              <a:rPr lang="en-US" baseline="0" dirty="0" smtClean="0"/>
              <a:t> the type of this function to describe its behavior.</a:t>
            </a:r>
          </a:p>
          <a:p>
            <a:r>
              <a:rPr lang="en-US" baseline="0" dirty="0" smtClean="0"/>
              <a:t>So, we say that it takes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x and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y and returns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that is greater or </a:t>
            </a:r>
            <a:r>
              <a:rPr lang="en-US" baseline="0" dirty="0" err="1" smtClean="0"/>
              <a:t>eq</a:t>
            </a:r>
            <a:r>
              <a:rPr lang="en-US" baseline="0" dirty="0" smtClean="0"/>
              <a:t> to both x and 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132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do so, we give </a:t>
            </a:r>
            <a:r>
              <a:rPr lang="en-US" dirty="0" err="1" smtClean="0"/>
              <a:t>maxInt</a:t>
            </a:r>
            <a:r>
              <a:rPr lang="en-US" dirty="0" smtClean="0"/>
              <a:t> a type that</a:t>
            </a:r>
            <a:r>
              <a:rPr lang="en-US" baseline="0" dirty="0" smtClean="0"/>
              <a:t> states that, </a:t>
            </a:r>
          </a:p>
          <a:p>
            <a:r>
              <a:rPr lang="en-US" baseline="0" dirty="0" smtClean="0"/>
              <a:t>for all predicates p on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,  if both its arguments satisfy the </a:t>
            </a:r>
            <a:r>
              <a:rPr lang="en-US" baseline="0" dirty="0" err="1" smtClean="0"/>
              <a:t>the</a:t>
            </a:r>
            <a:r>
              <a:rPr lang="en-US" baseline="0" dirty="0" smtClean="0"/>
              <a:t> predicate, </a:t>
            </a:r>
          </a:p>
          <a:p>
            <a:r>
              <a:rPr lang="en-US" baseline="0" dirty="0" smtClean="0"/>
              <a:t>Then the result also satisfies 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7514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first application can</a:t>
            </a:r>
            <a:r>
              <a:rPr lang="en-US" baseline="0" dirty="0" smtClean="0"/>
              <a:t> be found in the way refinements interact with type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252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first application can</a:t>
            </a:r>
            <a:r>
              <a:rPr lang="en-US" baseline="0" dirty="0" smtClean="0"/>
              <a:t> be found in the way refinements interact with type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252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first application can</a:t>
            </a:r>
            <a:r>
              <a:rPr lang="en-US" baseline="0" dirty="0" smtClean="0"/>
              <a:t> be found in the way refinements interact with type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252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we can use this </a:t>
            </a:r>
            <a:r>
              <a:rPr lang="en-US" dirty="0" err="1" smtClean="0"/>
              <a:t>fuction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initalize</a:t>
            </a:r>
            <a:r>
              <a:rPr lang="en-US" baseline="0" dirty="0" smtClean="0"/>
              <a:t> a vector.</a:t>
            </a:r>
          </a:p>
          <a:p>
            <a:r>
              <a:rPr lang="en-US" baseline="0" dirty="0" smtClean="0"/>
              <a:t>We start from an empty vector and at each iteration we set the </a:t>
            </a:r>
            <a:r>
              <a:rPr lang="en-US" baseline="0" dirty="0" err="1" smtClean="0"/>
              <a:t>ith</a:t>
            </a:r>
            <a:r>
              <a:rPr lang="en-US" baseline="0" dirty="0" smtClean="0"/>
              <a:t> element to x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question we can ask is whether the vector we get is actually initialized up to n</a:t>
            </a:r>
          </a:p>
          <a:p>
            <a:r>
              <a:rPr lang="en-US" baseline="0" dirty="0" smtClean="0"/>
              <a:t>And to answer this question we can make an inductive proof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7782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we can use this </a:t>
            </a:r>
            <a:r>
              <a:rPr lang="en-US" dirty="0" err="1" smtClean="0"/>
              <a:t>fuction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initalize</a:t>
            </a:r>
            <a:r>
              <a:rPr lang="en-US" baseline="0" dirty="0" smtClean="0"/>
              <a:t> a vector.</a:t>
            </a:r>
          </a:p>
          <a:p>
            <a:r>
              <a:rPr lang="en-US" baseline="0" dirty="0" smtClean="0"/>
              <a:t>We start from an empty vector and at each iteration we set the </a:t>
            </a:r>
            <a:r>
              <a:rPr lang="en-US" baseline="0" dirty="0" err="1" smtClean="0"/>
              <a:t>ith</a:t>
            </a:r>
            <a:r>
              <a:rPr lang="en-US" baseline="0" dirty="0" smtClean="0"/>
              <a:t> element to x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question we can ask is whether the vector we get is actually initialized up to n</a:t>
            </a:r>
          </a:p>
          <a:p>
            <a:r>
              <a:rPr lang="en-US" baseline="0" dirty="0" smtClean="0"/>
              <a:t>And to answer this question we can make an inductive proof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7782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we can use this </a:t>
            </a:r>
            <a:r>
              <a:rPr lang="en-US" dirty="0" err="1" smtClean="0"/>
              <a:t>fuction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initalize</a:t>
            </a:r>
            <a:r>
              <a:rPr lang="en-US" baseline="0" dirty="0" smtClean="0"/>
              <a:t> a vector.</a:t>
            </a:r>
          </a:p>
          <a:p>
            <a:r>
              <a:rPr lang="en-US" baseline="0" dirty="0" smtClean="0"/>
              <a:t>We start from an empty vector and at each iteration we set the </a:t>
            </a:r>
            <a:r>
              <a:rPr lang="en-US" baseline="0" dirty="0" err="1" smtClean="0"/>
              <a:t>ith</a:t>
            </a:r>
            <a:r>
              <a:rPr lang="en-US" baseline="0" dirty="0" smtClean="0"/>
              <a:t> element to x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question we can ask is whether the vector we get is actually initialized up to n</a:t>
            </a:r>
          </a:p>
          <a:p>
            <a:r>
              <a:rPr lang="en-US" baseline="0" dirty="0" smtClean="0"/>
              <a:t>And to answer this question we can make an inductive proof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7782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we can use this </a:t>
            </a:r>
            <a:r>
              <a:rPr lang="en-US" dirty="0" err="1" smtClean="0"/>
              <a:t>fuction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initalize</a:t>
            </a:r>
            <a:r>
              <a:rPr lang="en-US" baseline="0" dirty="0" smtClean="0"/>
              <a:t> a vector.</a:t>
            </a:r>
          </a:p>
          <a:p>
            <a:r>
              <a:rPr lang="en-US" baseline="0" dirty="0" smtClean="0"/>
              <a:t>We start from an empty vector and at each iteration we set the </a:t>
            </a:r>
            <a:r>
              <a:rPr lang="en-US" baseline="0" dirty="0" err="1" smtClean="0"/>
              <a:t>ith</a:t>
            </a:r>
            <a:r>
              <a:rPr lang="en-US" baseline="0" dirty="0" smtClean="0"/>
              <a:t> element to x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question we can ask is whether the vector we get is actually initialized up to n</a:t>
            </a:r>
          </a:p>
          <a:p>
            <a:r>
              <a:rPr lang="en-US" baseline="0" dirty="0" smtClean="0"/>
              <a:t>And to answer this question we can make an inductive proof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77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That v is a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value that is exactly equal to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we can use this </a:t>
            </a:r>
            <a:r>
              <a:rPr lang="en-US" dirty="0" err="1" smtClean="0"/>
              <a:t>fuction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initalize</a:t>
            </a:r>
            <a:r>
              <a:rPr lang="en-US" baseline="0" dirty="0" smtClean="0"/>
              <a:t> a vector.</a:t>
            </a:r>
          </a:p>
          <a:p>
            <a:r>
              <a:rPr lang="en-US" baseline="0" dirty="0" smtClean="0"/>
              <a:t>We start from an empty vector and at each iteration we set the </a:t>
            </a:r>
            <a:r>
              <a:rPr lang="en-US" baseline="0" dirty="0" err="1" smtClean="0"/>
              <a:t>ith</a:t>
            </a:r>
            <a:r>
              <a:rPr lang="en-US" baseline="0" dirty="0" smtClean="0"/>
              <a:t> element to x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question we can ask is whether the vector we get is actually initialized up to n</a:t>
            </a:r>
          </a:p>
          <a:p>
            <a:r>
              <a:rPr lang="en-US" baseline="0" dirty="0" smtClean="0"/>
              <a:t>And to answer this question we can make an inductive proof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7782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we can use this </a:t>
            </a:r>
            <a:r>
              <a:rPr lang="en-US" dirty="0" err="1" smtClean="0"/>
              <a:t>fuction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initalize</a:t>
            </a:r>
            <a:r>
              <a:rPr lang="en-US" baseline="0" dirty="0" smtClean="0"/>
              <a:t> a vector.</a:t>
            </a:r>
          </a:p>
          <a:p>
            <a:r>
              <a:rPr lang="en-US" baseline="0" dirty="0" smtClean="0"/>
              <a:t>We start from an empty vector and at each iteration we set the </a:t>
            </a:r>
            <a:r>
              <a:rPr lang="en-US" baseline="0" dirty="0" err="1" smtClean="0"/>
              <a:t>ith</a:t>
            </a:r>
            <a:r>
              <a:rPr lang="en-US" baseline="0" dirty="0" smtClean="0"/>
              <a:t> element to x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question we can ask is whether the vector we get is actually initialized up to n</a:t>
            </a:r>
          </a:p>
          <a:p>
            <a:r>
              <a:rPr lang="en-US" baseline="0" dirty="0" smtClean="0"/>
              <a:t>And to answer this question we can make an inductive proof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77828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we can use this </a:t>
            </a:r>
            <a:r>
              <a:rPr lang="en-US" dirty="0" err="1" smtClean="0"/>
              <a:t>fuction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initalize</a:t>
            </a:r>
            <a:r>
              <a:rPr lang="en-US" baseline="0" dirty="0" smtClean="0"/>
              <a:t> a vector.</a:t>
            </a:r>
          </a:p>
          <a:p>
            <a:r>
              <a:rPr lang="en-US" baseline="0" dirty="0" smtClean="0"/>
              <a:t>We start from an empty vector and at each iteration we set the </a:t>
            </a:r>
            <a:r>
              <a:rPr lang="en-US" baseline="0" dirty="0" err="1" smtClean="0"/>
              <a:t>ith</a:t>
            </a:r>
            <a:r>
              <a:rPr lang="en-US" baseline="0" dirty="0" smtClean="0"/>
              <a:t> element to x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question we can ask is whether the vector we get is actually initialized up to n</a:t>
            </a:r>
          </a:p>
          <a:p>
            <a:r>
              <a:rPr lang="en-US" baseline="0" dirty="0" smtClean="0"/>
              <a:t>And to answer this question we can make an inductive proof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7782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map the </a:t>
            </a:r>
            <a:r>
              <a:rPr lang="en-US" dirty="0" err="1" smtClean="0"/>
              <a:t>realion</a:t>
            </a:r>
            <a:r>
              <a:rPr lang="en-US" baseline="0" dirty="0" smtClean="0"/>
              <a:t> R to a predicate between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and values of type a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Then, the base case maps to a value z that satisfies the predicate p on 0</a:t>
            </a:r>
          </a:p>
          <a:p>
            <a:r>
              <a:rPr lang="en-US" baseline="0" dirty="0" smtClean="0"/>
              <a:t>The inductive step maps to a function, that takes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I and a value that satisfies the predicate p on I</a:t>
            </a:r>
          </a:p>
          <a:p>
            <a:r>
              <a:rPr lang="en-US" baseline="0" dirty="0" smtClean="0"/>
              <a:t>And returns a values that satisfies the predicate p on i+1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all these hold, then for any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n&gt;=0 we can conclude that loop applied to f n z should satisfy the predicate p on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1135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map the </a:t>
            </a:r>
            <a:r>
              <a:rPr lang="en-US" dirty="0" err="1" smtClean="0"/>
              <a:t>realion</a:t>
            </a:r>
            <a:r>
              <a:rPr lang="en-US" baseline="0" dirty="0" smtClean="0"/>
              <a:t> R to a predicate between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and values of type a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Then, the base case maps to a value z that satisfies the predicate p on 0</a:t>
            </a:r>
          </a:p>
          <a:p>
            <a:r>
              <a:rPr lang="en-US" baseline="0" dirty="0" smtClean="0"/>
              <a:t>The inductive step maps to a function, that takes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I and a value that satisfies the predicate p on I</a:t>
            </a:r>
          </a:p>
          <a:p>
            <a:r>
              <a:rPr lang="en-US" baseline="0" dirty="0" smtClean="0"/>
              <a:t>And returns a values that satisfies the predicate p on i+1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all these hold, then for any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n&gt;=0 we can conclude that loop applied to f n z should satisfy the predicate p on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1135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inductive reasoning described the behavior of the loop function,</a:t>
            </a:r>
            <a:r>
              <a:rPr lang="en-US" baseline="0" dirty="0" smtClean="0"/>
              <a:t> so we want to encode this to loop’s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1135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map the loop invariant </a:t>
            </a:r>
            <a:r>
              <a:rPr lang="en-US" baseline="0" dirty="0" smtClean="0"/>
              <a:t>R to a predicate between the index and the </a:t>
            </a:r>
            <a:r>
              <a:rPr lang="en-US" baseline="0" dirty="0" err="1" smtClean="0"/>
              <a:t>acc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Then, the base case maps to a value z that satisfies the predicate p on 0</a:t>
            </a:r>
          </a:p>
          <a:p>
            <a:r>
              <a:rPr lang="en-US" baseline="0" dirty="0" smtClean="0"/>
              <a:t>The inductive step maps to a function, that takes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I and a value that satisfies the predicate p on I</a:t>
            </a:r>
          </a:p>
          <a:p>
            <a:r>
              <a:rPr lang="en-US" baseline="0" dirty="0" smtClean="0"/>
              <a:t>And returns a values that satisfies the predicate p on i+1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all these hold, then for any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n&gt;=0 we can conclude that loop applied to f n z should satisfy the predicate p on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1135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map the </a:t>
            </a:r>
            <a:r>
              <a:rPr lang="en-US" dirty="0" err="1" smtClean="0"/>
              <a:t>realion</a:t>
            </a:r>
            <a:r>
              <a:rPr lang="en-US" baseline="0" dirty="0" smtClean="0"/>
              <a:t> R to a predicate between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and values of type a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Then, the base case maps to a value z that satisfies the predicate p on 0</a:t>
            </a:r>
          </a:p>
          <a:p>
            <a:r>
              <a:rPr lang="en-US" baseline="0" dirty="0" smtClean="0"/>
              <a:t>The inductive step maps to a function, that takes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I and a value that satisfies the predicate p on I</a:t>
            </a:r>
          </a:p>
          <a:p>
            <a:r>
              <a:rPr lang="en-US" baseline="0" dirty="0" smtClean="0"/>
              <a:t>And returns a values that satisfies the predicate p on i+1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all these hold, then for any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n&gt;=0 we can conclude that loop applied to f n z should satisfy the predicate p on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1135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map the </a:t>
            </a:r>
            <a:r>
              <a:rPr lang="en-US" dirty="0" err="1" smtClean="0"/>
              <a:t>realion</a:t>
            </a:r>
            <a:r>
              <a:rPr lang="en-US" baseline="0" dirty="0" smtClean="0"/>
              <a:t> R to a predicate between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and values of type a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Then, the base case maps to a value z that satisfies the predicate p on 0</a:t>
            </a:r>
          </a:p>
          <a:p>
            <a:r>
              <a:rPr lang="en-US" baseline="0" dirty="0" smtClean="0"/>
              <a:t>The inductive step maps to a function, that takes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I and a value that satisfies the predicate p on I</a:t>
            </a:r>
          </a:p>
          <a:p>
            <a:r>
              <a:rPr lang="en-US" baseline="0" dirty="0" smtClean="0"/>
              <a:t>And returns a values that satisfies the predicate p on i+1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all these hold, then for any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n&gt;=0 we can conclude that loop applied to f n z should satisfy the predicate p on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1135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map the </a:t>
            </a:r>
            <a:r>
              <a:rPr lang="en-US" dirty="0" err="1" smtClean="0"/>
              <a:t>realion</a:t>
            </a:r>
            <a:r>
              <a:rPr lang="en-US" baseline="0" dirty="0" smtClean="0"/>
              <a:t> R to a predicate between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and values of type a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Then, the base case maps to a value z that satisfies the predicate p on 0</a:t>
            </a:r>
          </a:p>
          <a:p>
            <a:r>
              <a:rPr lang="en-US" baseline="0" dirty="0" smtClean="0"/>
              <a:t>The inductive step maps to a function, that takes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I and a value that satisfies the predicate p on I</a:t>
            </a:r>
          </a:p>
          <a:p>
            <a:r>
              <a:rPr lang="en-US" baseline="0" dirty="0" smtClean="0"/>
              <a:t>And returns a values that satisfies the predicate p on i+1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all these hold, then for any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n&gt;=0 we can conclude that loop applied to f n z should satisfy the predicate p on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11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That v is a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value that is exactly equal to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</a:t>
            </a:r>
            <a:r>
              <a:rPr lang="en-US" baseline="0" dirty="0" smtClean="0"/>
              <a:t> actually encodes the induction on natural numbers, as it states that </a:t>
            </a:r>
          </a:p>
          <a:p>
            <a:r>
              <a:rPr lang="en-US" baseline="0" dirty="0" smtClean="0"/>
              <a:t>For any predicate p.</a:t>
            </a:r>
          </a:p>
          <a:p>
            <a:r>
              <a:rPr lang="en-US" baseline="0" dirty="0" smtClean="0"/>
              <a:t>If you give me a function that respects the inductive step </a:t>
            </a:r>
          </a:p>
          <a:p>
            <a:r>
              <a:rPr lang="en-US" baseline="0" dirty="0" smtClean="0"/>
              <a:t>A integer &gt;=0 </a:t>
            </a:r>
          </a:p>
          <a:p>
            <a:r>
              <a:rPr lang="en-US" baseline="0" dirty="0" smtClean="0"/>
              <a:t>And a initial values that respects the base case, </a:t>
            </a:r>
          </a:p>
          <a:p>
            <a:r>
              <a:rPr lang="en-US" baseline="0" dirty="0" smtClean="0"/>
              <a:t>I will give you a value that satisfies p on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5395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</a:t>
            </a:r>
            <a:r>
              <a:rPr lang="en-US" baseline="0" dirty="0" smtClean="0"/>
              <a:t> actually encodes the induction on natural numbers, as it states that </a:t>
            </a:r>
          </a:p>
          <a:p>
            <a:r>
              <a:rPr lang="en-US" baseline="0" dirty="0" smtClean="0"/>
              <a:t>For any predicate p.</a:t>
            </a:r>
          </a:p>
          <a:p>
            <a:r>
              <a:rPr lang="en-US" baseline="0" dirty="0" smtClean="0"/>
              <a:t>If you give me a function that respects the inductive step </a:t>
            </a:r>
          </a:p>
          <a:p>
            <a:r>
              <a:rPr lang="en-US" baseline="0" dirty="0" smtClean="0"/>
              <a:t>A integer &gt;=0 </a:t>
            </a:r>
          </a:p>
          <a:p>
            <a:r>
              <a:rPr lang="en-US" baseline="0" dirty="0" smtClean="0"/>
              <a:t>And a initial values that respects the base case, </a:t>
            </a:r>
          </a:p>
          <a:p>
            <a:r>
              <a:rPr lang="en-US" baseline="0" dirty="0" smtClean="0"/>
              <a:t>I will give you a value that satisfies p on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53953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</a:t>
            </a:r>
            <a:r>
              <a:rPr lang="en-US" baseline="0" dirty="0" smtClean="0"/>
              <a:t> actually encodes the induction on natural numbers, as it states that </a:t>
            </a:r>
          </a:p>
          <a:p>
            <a:r>
              <a:rPr lang="en-US" baseline="0" dirty="0" smtClean="0"/>
              <a:t>For any predicate p.</a:t>
            </a:r>
          </a:p>
          <a:p>
            <a:r>
              <a:rPr lang="en-US" baseline="0" dirty="0" smtClean="0"/>
              <a:t>If you give me a function that respects the inductive step </a:t>
            </a:r>
          </a:p>
          <a:p>
            <a:r>
              <a:rPr lang="en-US" baseline="0" dirty="0" smtClean="0"/>
              <a:t>A integer &gt;=0 </a:t>
            </a:r>
          </a:p>
          <a:p>
            <a:r>
              <a:rPr lang="en-US" baseline="0" dirty="0" smtClean="0"/>
              <a:t>And a initial values that respects the base case, </a:t>
            </a:r>
          </a:p>
          <a:p>
            <a:r>
              <a:rPr lang="en-US" baseline="0" dirty="0" smtClean="0"/>
              <a:t>I will give you a value that satisfies p on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5395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</a:t>
            </a:r>
            <a:r>
              <a:rPr lang="en-US" baseline="0" dirty="0" smtClean="0"/>
              <a:t> actually encodes the induction on natural numbers, as it states that </a:t>
            </a:r>
          </a:p>
          <a:p>
            <a:r>
              <a:rPr lang="en-US" baseline="0" dirty="0" smtClean="0"/>
              <a:t>For any predicate p.</a:t>
            </a:r>
          </a:p>
          <a:p>
            <a:r>
              <a:rPr lang="en-US" baseline="0" dirty="0" smtClean="0"/>
              <a:t>If you give me a function that respects the inductive step </a:t>
            </a:r>
          </a:p>
          <a:p>
            <a:r>
              <a:rPr lang="en-US" baseline="0" dirty="0" smtClean="0"/>
              <a:t>A integer &gt;=0 </a:t>
            </a:r>
          </a:p>
          <a:p>
            <a:r>
              <a:rPr lang="en-US" baseline="0" dirty="0" smtClean="0"/>
              <a:t>And a initial values that respects the base case, </a:t>
            </a:r>
          </a:p>
          <a:p>
            <a:r>
              <a:rPr lang="en-US" baseline="0" dirty="0" smtClean="0"/>
              <a:t>I will give you a value that satisfies p on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5395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</a:t>
            </a:r>
            <a:r>
              <a:rPr lang="en-US" baseline="0" dirty="0" smtClean="0"/>
              <a:t> actually encodes the induction on natural numbers, as it states that </a:t>
            </a:r>
          </a:p>
          <a:p>
            <a:r>
              <a:rPr lang="en-US" baseline="0" dirty="0" smtClean="0"/>
              <a:t>For any predicate p.</a:t>
            </a:r>
          </a:p>
          <a:p>
            <a:r>
              <a:rPr lang="en-US" baseline="0" dirty="0" smtClean="0"/>
              <a:t>If you give me a function that respects the inductive step </a:t>
            </a:r>
          </a:p>
          <a:p>
            <a:r>
              <a:rPr lang="en-US" baseline="0" dirty="0" smtClean="0"/>
              <a:t>A integer &gt;=0 </a:t>
            </a:r>
          </a:p>
          <a:p>
            <a:r>
              <a:rPr lang="en-US" baseline="0" dirty="0" smtClean="0"/>
              <a:t>And a initial values that respects the base case, </a:t>
            </a:r>
          </a:p>
          <a:p>
            <a:r>
              <a:rPr lang="en-US" baseline="0" dirty="0" smtClean="0"/>
              <a:t>I will give you a value that satisfies p on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53953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</a:t>
            </a:r>
            <a:r>
              <a:rPr lang="en-US" baseline="0" dirty="0" smtClean="0"/>
              <a:t> actually encodes the induction on natural numbers, as it states that </a:t>
            </a:r>
          </a:p>
          <a:p>
            <a:r>
              <a:rPr lang="en-US" baseline="0" dirty="0" smtClean="0"/>
              <a:t>For any predicate p.</a:t>
            </a:r>
          </a:p>
          <a:p>
            <a:r>
              <a:rPr lang="en-US" baseline="0" dirty="0" smtClean="0"/>
              <a:t>If you give me a function that respects the inductive step </a:t>
            </a:r>
          </a:p>
          <a:p>
            <a:r>
              <a:rPr lang="en-US" baseline="0" dirty="0" smtClean="0"/>
              <a:t>A integer &gt;=0 </a:t>
            </a:r>
          </a:p>
          <a:p>
            <a:r>
              <a:rPr lang="en-US" baseline="0" dirty="0" smtClean="0"/>
              <a:t>And a initial values that respects the base case, </a:t>
            </a:r>
          </a:p>
          <a:p>
            <a:r>
              <a:rPr lang="en-US" baseline="0" dirty="0" smtClean="0"/>
              <a:t>I will give you a value that satisfies p on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5395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</a:t>
            </a:r>
            <a:r>
              <a:rPr lang="en-US" baseline="0" dirty="0" smtClean="0"/>
              <a:t> actually encodes the induction on natural numbers, as it states that </a:t>
            </a:r>
          </a:p>
          <a:p>
            <a:r>
              <a:rPr lang="en-US" baseline="0" dirty="0" smtClean="0"/>
              <a:t>For any predicate p.</a:t>
            </a:r>
          </a:p>
          <a:p>
            <a:r>
              <a:rPr lang="en-US" baseline="0" dirty="0" smtClean="0"/>
              <a:t>If you give me a function that respects the inductive step </a:t>
            </a:r>
          </a:p>
          <a:p>
            <a:r>
              <a:rPr lang="en-US" baseline="0" dirty="0" smtClean="0"/>
              <a:t>A integer &gt;=0 </a:t>
            </a:r>
          </a:p>
          <a:p>
            <a:r>
              <a:rPr lang="en-US" baseline="0" dirty="0" smtClean="0"/>
              <a:t>And a initial values that respects the base case, </a:t>
            </a:r>
          </a:p>
          <a:p>
            <a:r>
              <a:rPr lang="en-US" baseline="0" dirty="0" smtClean="0"/>
              <a:t>I will give you a value that satisfies p on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5395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</a:t>
            </a:r>
            <a:r>
              <a:rPr lang="en-US" baseline="0" dirty="0" smtClean="0"/>
              <a:t> actually encodes the induction on natural numbers, as it states that </a:t>
            </a:r>
          </a:p>
          <a:p>
            <a:r>
              <a:rPr lang="en-US" baseline="0" dirty="0" smtClean="0"/>
              <a:t>For any predicate p.</a:t>
            </a:r>
          </a:p>
          <a:p>
            <a:r>
              <a:rPr lang="en-US" baseline="0" dirty="0" smtClean="0"/>
              <a:t>If you give me a function that respects the inductive step </a:t>
            </a:r>
          </a:p>
          <a:p>
            <a:r>
              <a:rPr lang="en-US" baseline="0" dirty="0" smtClean="0"/>
              <a:t>A integer &gt;=0 </a:t>
            </a:r>
          </a:p>
          <a:p>
            <a:r>
              <a:rPr lang="en-US" baseline="0" dirty="0" smtClean="0"/>
              <a:t>And a initial values that respects the base case, </a:t>
            </a:r>
          </a:p>
          <a:p>
            <a:r>
              <a:rPr lang="en-US" baseline="0" dirty="0" smtClean="0"/>
              <a:t>I will give you a value that satisfies p on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53953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first application can</a:t>
            </a:r>
            <a:r>
              <a:rPr lang="en-US" baseline="0" dirty="0" smtClean="0"/>
              <a:t> be found in the way refinements interact with type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252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first application can</a:t>
            </a:r>
            <a:r>
              <a:rPr lang="en-US" baseline="0" dirty="0" smtClean="0"/>
              <a:t> be found in the way refinements interact with type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2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That v is a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value that is exactly equal to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define a vector of as,</a:t>
            </a:r>
            <a:r>
              <a:rPr lang="en-US" baseline="0" dirty="0" smtClean="0"/>
              <a:t> </a:t>
            </a:r>
            <a:r>
              <a:rPr lang="en-US" dirty="0" smtClean="0"/>
              <a:t>as a data type</a:t>
            </a:r>
            <a:r>
              <a:rPr lang="en-US" baseline="0" dirty="0" smtClean="0"/>
              <a:t> that contains a function from the </a:t>
            </a:r>
            <a:r>
              <a:rPr lang="en-US" baseline="0" dirty="0" err="1" smtClean="0"/>
              <a:t>intex</a:t>
            </a:r>
            <a:r>
              <a:rPr lang="en-US" baseline="0" dirty="0" smtClean="0"/>
              <a:t> I to the content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the domain of a vector is a predicate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that describes the arguments of this function.</a:t>
            </a:r>
          </a:p>
          <a:p>
            <a:r>
              <a:rPr lang="en-US" dirty="0" smtClean="0"/>
              <a:t>We add this predicate </a:t>
            </a:r>
            <a:r>
              <a:rPr lang="en-US" baseline="0" dirty="0" smtClean="0"/>
              <a:t>in the lhs of the definition, so that we can refer to that </a:t>
            </a:r>
          </a:p>
          <a:p>
            <a:r>
              <a:rPr lang="en-US" baseline="0" dirty="0" smtClean="0"/>
              <a:t>in type signatures.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we can have vectors with domain all positive integers, </a:t>
            </a:r>
          </a:p>
          <a:p>
            <a:r>
              <a:rPr lang="en-US" baseline="0" dirty="0" smtClean="0"/>
              <a:t>The integer 1,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between 1 and 20, </a:t>
            </a:r>
          </a:p>
          <a:p>
            <a:r>
              <a:rPr lang="en-US" baseline="0" dirty="0" smtClean="0"/>
              <a:t>Or even the empty domain.</a:t>
            </a:r>
          </a:p>
          <a:p>
            <a:endParaRPr lang="en-US" dirty="0" smtClean="0"/>
          </a:p>
          <a:p>
            <a:r>
              <a:rPr lang="en-US" dirty="0" smtClean="0"/>
              <a:t>We can</a:t>
            </a:r>
            <a:r>
              <a:rPr lang="en-US" baseline="0" dirty="0" smtClean="0"/>
              <a:t> apply </a:t>
            </a:r>
            <a:r>
              <a:rPr lang="en-US" baseline="0" dirty="0" err="1" smtClean="0"/>
              <a:t>exaclty</a:t>
            </a:r>
            <a:r>
              <a:rPr lang="en-US" baseline="0" dirty="0" smtClean="0"/>
              <a:t> the same </a:t>
            </a:r>
            <a:r>
              <a:rPr lang="en-US" baseline="0" dirty="0" err="1" smtClean="0"/>
              <a:t>reasining</a:t>
            </a:r>
            <a:r>
              <a:rPr lang="en-US" baseline="0" dirty="0" smtClean="0"/>
              <a:t> for the range of the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the domain of a vector is a predicate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that describes the arguments of this function.</a:t>
            </a:r>
          </a:p>
          <a:p>
            <a:r>
              <a:rPr lang="en-US" dirty="0" smtClean="0"/>
              <a:t>We add this predicate </a:t>
            </a:r>
            <a:r>
              <a:rPr lang="en-US" baseline="0" dirty="0" smtClean="0"/>
              <a:t>in the lhs of the definition, so that we can refer to that </a:t>
            </a:r>
          </a:p>
          <a:p>
            <a:r>
              <a:rPr lang="en-US" baseline="0" dirty="0" smtClean="0"/>
              <a:t>in type signatures.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we can have vectors with domain all positive integers, </a:t>
            </a:r>
          </a:p>
          <a:p>
            <a:r>
              <a:rPr lang="en-US" baseline="0" dirty="0" smtClean="0"/>
              <a:t>The integer 1,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between 1 and 20, </a:t>
            </a:r>
          </a:p>
          <a:p>
            <a:r>
              <a:rPr lang="en-US" baseline="0" dirty="0" smtClean="0"/>
              <a:t>Or even the empty domain.</a:t>
            </a:r>
          </a:p>
          <a:p>
            <a:endParaRPr lang="en-US" dirty="0" smtClean="0"/>
          </a:p>
          <a:p>
            <a:r>
              <a:rPr lang="en-US" dirty="0" smtClean="0"/>
              <a:t>We can</a:t>
            </a:r>
            <a:r>
              <a:rPr lang="en-US" baseline="0" dirty="0" smtClean="0"/>
              <a:t> apply </a:t>
            </a:r>
            <a:r>
              <a:rPr lang="en-US" baseline="0" dirty="0" err="1" smtClean="0"/>
              <a:t>exaclty</a:t>
            </a:r>
            <a:r>
              <a:rPr lang="en-US" baseline="0" dirty="0" smtClean="0"/>
              <a:t> the same </a:t>
            </a:r>
            <a:r>
              <a:rPr lang="en-US" baseline="0" dirty="0" err="1" smtClean="0"/>
              <a:t>reasining</a:t>
            </a:r>
            <a:r>
              <a:rPr lang="en-US" baseline="0" dirty="0" smtClean="0"/>
              <a:t> for the range of the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the domain of a vector is a predicate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that describes the arguments of this function.</a:t>
            </a:r>
          </a:p>
          <a:p>
            <a:r>
              <a:rPr lang="en-US" dirty="0" smtClean="0"/>
              <a:t>We add this predicate </a:t>
            </a:r>
            <a:r>
              <a:rPr lang="en-US" baseline="0" dirty="0" smtClean="0"/>
              <a:t>in the lhs of the definition, so that we can refer to that </a:t>
            </a:r>
          </a:p>
          <a:p>
            <a:r>
              <a:rPr lang="en-US" baseline="0" dirty="0" smtClean="0"/>
              <a:t>in type signatures.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we can have vectors with domain all positive integers, </a:t>
            </a:r>
          </a:p>
          <a:p>
            <a:r>
              <a:rPr lang="en-US" baseline="0" dirty="0" smtClean="0"/>
              <a:t>The integer 1,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between 1 and 20, </a:t>
            </a:r>
          </a:p>
          <a:p>
            <a:r>
              <a:rPr lang="en-US" baseline="0" dirty="0" smtClean="0"/>
              <a:t>Or even the empty domain.</a:t>
            </a:r>
          </a:p>
          <a:p>
            <a:endParaRPr lang="en-US" dirty="0" smtClean="0"/>
          </a:p>
          <a:p>
            <a:r>
              <a:rPr lang="en-US" dirty="0" smtClean="0"/>
              <a:t>We can</a:t>
            </a:r>
            <a:r>
              <a:rPr lang="en-US" baseline="0" dirty="0" smtClean="0"/>
              <a:t> apply </a:t>
            </a:r>
            <a:r>
              <a:rPr lang="en-US" baseline="0" dirty="0" err="1" smtClean="0"/>
              <a:t>exaclty</a:t>
            </a:r>
            <a:r>
              <a:rPr lang="en-US" baseline="0" dirty="0" smtClean="0"/>
              <a:t> the same </a:t>
            </a:r>
            <a:r>
              <a:rPr lang="en-US" baseline="0" dirty="0" err="1" smtClean="0"/>
              <a:t>reasining</a:t>
            </a:r>
            <a:r>
              <a:rPr lang="en-US" baseline="0" dirty="0" smtClean="0"/>
              <a:t> for the range of the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the domain of a vector is a predicate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that describes the arguments of this function.</a:t>
            </a:r>
          </a:p>
          <a:p>
            <a:r>
              <a:rPr lang="en-US" dirty="0" smtClean="0"/>
              <a:t>We add this predicate </a:t>
            </a:r>
            <a:r>
              <a:rPr lang="en-US" baseline="0" dirty="0" smtClean="0"/>
              <a:t>in the lhs of the definition, so that we can refer to that </a:t>
            </a:r>
          </a:p>
          <a:p>
            <a:r>
              <a:rPr lang="en-US" baseline="0" dirty="0" smtClean="0"/>
              <a:t>in type signatures.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we can have vectors with domain all positive integers, </a:t>
            </a:r>
          </a:p>
          <a:p>
            <a:r>
              <a:rPr lang="en-US" baseline="0" dirty="0" smtClean="0"/>
              <a:t>The integer 1,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between 1 and 20, </a:t>
            </a:r>
          </a:p>
          <a:p>
            <a:r>
              <a:rPr lang="en-US" baseline="0" dirty="0" smtClean="0"/>
              <a:t>Or even the empty domain.</a:t>
            </a:r>
          </a:p>
          <a:p>
            <a:endParaRPr lang="en-US" dirty="0" smtClean="0"/>
          </a:p>
          <a:p>
            <a:r>
              <a:rPr lang="en-US" dirty="0" smtClean="0"/>
              <a:t>We can</a:t>
            </a:r>
            <a:r>
              <a:rPr lang="en-US" baseline="0" dirty="0" smtClean="0"/>
              <a:t> apply </a:t>
            </a:r>
            <a:r>
              <a:rPr lang="en-US" baseline="0" dirty="0" err="1" smtClean="0"/>
              <a:t>exaclty</a:t>
            </a:r>
            <a:r>
              <a:rPr lang="en-US" baseline="0" dirty="0" smtClean="0"/>
              <a:t> the same </a:t>
            </a:r>
            <a:r>
              <a:rPr lang="en-US" baseline="0" dirty="0" err="1" smtClean="0"/>
              <a:t>reasining</a:t>
            </a:r>
            <a:r>
              <a:rPr lang="en-US" baseline="0" dirty="0" smtClean="0"/>
              <a:t> for the range of the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the domain of a vector is a predicate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that describes the arguments of this function.</a:t>
            </a:r>
          </a:p>
          <a:p>
            <a:r>
              <a:rPr lang="en-US" dirty="0" smtClean="0"/>
              <a:t>We add this predicate </a:t>
            </a:r>
            <a:r>
              <a:rPr lang="en-US" baseline="0" dirty="0" smtClean="0"/>
              <a:t>in the lhs of the definition, so that we can refer to that </a:t>
            </a:r>
          </a:p>
          <a:p>
            <a:r>
              <a:rPr lang="en-US" baseline="0" dirty="0" smtClean="0"/>
              <a:t>in type signatures.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we can have vectors with domain all positive integers, </a:t>
            </a:r>
          </a:p>
          <a:p>
            <a:r>
              <a:rPr lang="en-US" baseline="0" dirty="0" smtClean="0"/>
              <a:t>The integer 1,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between 1 and 20, </a:t>
            </a:r>
          </a:p>
          <a:p>
            <a:r>
              <a:rPr lang="en-US" baseline="0" dirty="0" smtClean="0"/>
              <a:t>Or even the empty domain.</a:t>
            </a:r>
          </a:p>
          <a:p>
            <a:endParaRPr lang="en-US" dirty="0" smtClean="0"/>
          </a:p>
          <a:p>
            <a:r>
              <a:rPr lang="en-US" dirty="0" smtClean="0"/>
              <a:t>We can</a:t>
            </a:r>
            <a:r>
              <a:rPr lang="en-US" baseline="0" dirty="0" smtClean="0"/>
              <a:t> apply </a:t>
            </a:r>
            <a:r>
              <a:rPr lang="en-US" baseline="0" dirty="0" err="1" smtClean="0"/>
              <a:t>exaclty</a:t>
            </a:r>
            <a:r>
              <a:rPr lang="en-US" baseline="0" dirty="0" smtClean="0"/>
              <a:t> the same </a:t>
            </a:r>
            <a:r>
              <a:rPr lang="en-US" baseline="0" dirty="0" err="1" smtClean="0"/>
              <a:t>reasining</a:t>
            </a:r>
            <a:r>
              <a:rPr lang="en-US" baseline="0" dirty="0" smtClean="0"/>
              <a:t> for the range of the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use another predicate r that</a:t>
            </a:r>
            <a:r>
              <a:rPr lang="en-US" baseline="0" dirty="0" smtClean="0"/>
              <a:t> relates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with values of type a for the range.</a:t>
            </a:r>
          </a:p>
          <a:p>
            <a:endParaRPr lang="en-US" baseline="0" dirty="0"/>
          </a:p>
          <a:p>
            <a:r>
              <a:rPr lang="en-US" baseline="0" dirty="0" smtClean="0"/>
              <a:t>As before, we refine the type of the result, with this predicate that now depends on the index I and we raise it in the lhs of the type signature.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Now, we can have vector of any range, vectors with values greater than their index, identity vectors, or even vectors where</a:t>
            </a:r>
          </a:p>
          <a:p>
            <a:r>
              <a:rPr lang="en-US" baseline="0" dirty="0" smtClean="0"/>
              <a:t>Each value on index I contains the </a:t>
            </a:r>
            <a:r>
              <a:rPr lang="en-US" baseline="0" dirty="0" err="1" smtClean="0"/>
              <a:t>ith</a:t>
            </a:r>
            <a:r>
              <a:rPr lang="en-US" baseline="0" dirty="0" smtClean="0"/>
              <a:t> fib number, if our refinement logic can describe the </a:t>
            </a:r>
            <a:r>
              <a:rPr lang="en-US" baseline="0" dirty="0" err="1" smtClean="0"/>
              <a:t>ith</a:t>
            </a:r>
            <a:r>
              <a:rPr lang="en-US" baseline="0" dirty="0" smtClean="0"/>
              <a:t> fib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the domain of a vector is a predicate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that describes the arguments of this function.</a:t>
            </a:r>
          </a:p>
          <a:p>
            <a:r>
              <a:rPr lang="en-US" dirty="0" smtClean="0"/>
              <a:t>We add this predicate </a:t>
            </a:r>
            <a:r>
              <a:rPr lang="en-US" baseline="0" dirty="0" smtClean="0"/>
              <a:t>in the lhs of the definition, so that we can refer to that </a:t>
            </a:r>
          </a:p>
          <a:p>
            <a:r>
              <a:rPr lang="en-US" baseline="0" dirty="0" smtClean="0"/>
              <a:t>in type signatures.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we can have vectors with domain all positive integers, </a:t>
            </a:r>
          </a:p>
          <a:p>
            <a:r>
              <a:rPr lang="en-US" baseline="0" dirty="0" smtClean="0"/>
              <a:t>The integer 1,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between 1 and 20, </a:t>
            </a:r>
          </a:p>
          <a:p>
            <a:r>
              <a:rPr lang="en-US" baseline="0" dirty="0" smtClean="0"/>
              <a:t>Or even the empty domain.</a:t>
            </a:r>
          </a:p>
          <a:p>
            <a:endParaRPr lang="en-US" dirty="0" smtClean="0"/>
          </a:p>
          <a:p>
            <a:r>
              <a:rPr lang="en-US" dirty="0" smtClean="0"/>
              <a:t>We can</a:t>
            </a:r>
            <a:r>
              <a:rPr lang="en-US" baseline="0" dirty="0" smtClean="0"/>
              <a:t> apply </a:t>
            </a:r>
            <a:r>
              <a:rPr lang="en-US" baseline="0" dirty="0" err="1" smtClean="0"/>
              <a:t>exaclty</a:t>
            </a:r>
            <a:r>
              <a:rPr lang="en-US" baseline="0" dirty="0" smtClean="0"/>
              <a:t> the same </a:t>
            </a:r>
            <a:r>
              <a:rPr lang="en-US" baseline="0" dirty="0" err="1" smtClean="0"/>
              <a:t>reasining</a:t>
            </a:r>
            <a:r>
              <a:rPr lang="en-US" baseline="0" dirty="0" smtClean="0"/>
              <a:t> for the range of the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the domain of a vector is a predicate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that describes the arguments of this function.</a:t>
            </a:r>
          </a:p>
          <a:p>
            <a:r>
              <a:rPr lang="en-US" dirty="0" smtClean="0"/>
              <a:t>We add this predicate </a:t>
            </a:r>
            <a:r>
              <a:rPr lang="en-US" baseline="0" dirty="0" smtClean="0"/>
              <a:t>in the lhs of the definition, so that we can refer to that </a:t>
            </a:r>
          </a:p>
          <a:p>
            <a:r>
              <a:rPr lang="en-US" baseline="0" dirty="0" smtClean="0"/>
              <a:t>in type signatures.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we can have vectors with domain all positive integers, </a:t>
            </a:r>
          </a:p>
          <a:p>
            <a:r>
              <a:rPr lang="en-US" baseline="0" dirty="0" smtClean="0"/>
              <a:t>The integer 1,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between 1 and 20, </a:t>
            </a:r>
          </a:p>
          <a:p>
            <a:r>
              <a:rPr lang="en-US" baseline="0" dirty="0" smtClean="0"/>
              <a:t>Or even the empty domain.</a:t>
            </a:r>
          </a:p>
          <a:p>
            <a:endParaRPr lang="en-US" dirty="0" smtClean="0"/>
          </a:p>
          <a:p>
            <a:r>
              <a:rPr lang="en-US" dirty="0" smtClean="0"/>
              <a:t>We can</a:t>
            </a:r>
            <a:r>
              <a:rPr lang="en-US" baseline="0" dirty="0" smtClean="0"/>
              <a:t> apply </a:t>
            </a:r>
            <a:r>
              <a:rPr lang="en-US" baseline="0" dirty="0" err="1" smtClean="0"/>
              <a:t>exaclty</a:t>
            </a:r>
            <a:r>
              <a:rPr lang="en-US" baseline="0" dirty="0" smtClean="0"/>
              <a:t> the same </a:t>
            </a:r>
            <a:r>
              <a:rPr lang="en-US" baseline="0" dirty="0" err="1" smtClean="0"/>
              <a:t>reasining</a:t>
            </a:r>
            <a:r>
              <a:rPr lang="en-US" baseline="0" dirty="0" smtClean="0"/>
              <a:t> for the range of the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the domain of a vector is a predicate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that describes the arguments of this function.</a:t>
            </a:r>
          </a:p>
          <a:p>
            <a:r>
              <a:rPr lang="en-US" dirty="0" smtClean="0"/>
              <a:t>We add this predicate </a:t>
            </a:r>
            <a:r>
              <a:rPr lang="en-US" baseline="0" dirty="0" smtClean="0"/>
              <a:t>in the lhs of the definition, so that we can refer to that </a:t>
            </a:r>
          </a:p>
          <a:p>
            <a:r>
              <a:rPr lang="en-US" baseline="0" dirty="0" smtClean="0"/>
              <a:t>in type signatures.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we can have vectors with domain all positive integers, </a:t>
            </a:r>
          </a:p>
          <a:p>
            <a:r>
              <a:rPr lang="en-US" baseline="0" dirty="0" smtClean="0"/>
              <a:t>The integer 1,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between 1 and 20, </a:t>
            </a:r>
          </a:p>
          <a:p>
            <a:r>
              <a:rPr lang="en-US" baseline="0" dirty="0" smtClean="0"/>
              <a:t>Or even the empty domain.</a:t>
            </a:r>
          </a:p>
          <a:p>
            <a:endParaRPr lang="en-US" dirty="0" smtClean="0"/>
          </a:p>
          <a:p>
            <a:r>
              <a:rPr lang="en-US" dirty="0" smtClean="0"/>
              <a:t>We can</a:t>
            </a:r>
            <a:r>
              <a:rPr lang="en-US" baseline="0" dirty="0" smtClean="0"/>
              <a:t> apply </a:t>
            </a:r>
            <a:r>
              <a:rPr lang="en-US" baseline="0" dirty="0" err="1" smtClean="0"/>
              <a:t>exaclty</a:t>
            </a:r>
            <a:r>
              <a:rPr lang="en-US" baseline="0" dirty="0" smtClean="0"/>
              <a:t> the same </a:t>
            </a:r>
            <a:r>
              <a:rPr lang="en-US" baseline="0" dirty="0" err="1" smtClean="0"/>
              <a:t>reasining</a:t>
            </a:r>
            <a:r>
              <a:rPr lang="en-US" baseline="0" dirty="0" smtClean="0"/>
              <a:t> for the range of the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That v is a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value that is exactly equal to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the domain of a vector is a predicate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that describes the arguments of this function.</a:t>
            </a:r>
          </a:p>
          <a:p>
            <a:r>
              <a:rPr lang="en-US" dirty="0" smtClean="0"/>
              <a:t>We add this predicate </a:t>
            </a:r>
            <a:r>
              <a:rPr lang="en-US" baseline="0" dirty="0" smtClean="0"/>
              <a:t>in the lhs of the definition, so that we can refer to that </a:t>
            </a:r>
          </a:p>
          <a:p>
            <a:r>
              <a:rPr lang="en-US" baseline="0" dirty="0" smtClean="0"/>
              <a:t>in type signatures.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we can have vectors with domain all positive integers, </a:t>
            </a:r>
          </a:p>
          <a:p>
            <a:r>
              <a:rPr lang="en-US" baseline="0" dirty="0" smtClean="0"/>
              <a:t>The integer 1,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between 1 and 20, </a:t>
            </a:r>
          </a:p>
          <a:p>
            <a:r>
              <a:rPr lang="en-US" baseline="0" dirty="0" smtClean="0"/>
              <a:t>Or even the empty domain.</a:t>
            </a:r>
          </a:p>
          <a:p>
            <a:endParaRPr lang="en-US" dirty="0" smtClean="0"/>
          </a:p>
          <a:p>
            <a:r>
              <a:rPr lang="en-US" dirty="0" smtClean="0"/>
              <a:t>We can</a:t>
            </a:r>
            <a:r>
              <a:rPr lang="en-US" baseline="0" dirty="0" smtClean="0"/>
              <a:t> apply </a:t>
            </a:r>
            <a:r>
              <a:rPr lang="en-US" baseline="0" dirty="0" err="1" smtClean="0"/>
              <a:t>exaclty</a:t>
            </a:r>
            <a:r>
              <a:rPr lang="en-US" baseline="0" dirty="0" smtClean="0"/>
              <a:t> the same </a:t>
            </a:r>
            <a:r>
              <a:rPr lang="en-US" baseline="0" dirty="0" err="1" smtClean="0"/>
              <a:t>reasining</a:t>
            </a:r>
            <a:r>
              <a:rPr lang="en-US" baseline="0" dirty="0" smtClean="0"/>
              <a:t> for the range of the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the domain of a vector is a predicate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that describes the arguments of this function.</a:t>
            </a:r>
          </a:p>
          <a:p>
            <a:r>
              <a:rPr lang="en-US" dirty="0" smtClean="0"/>
              <a:t>We add this predicate </a:t>
            </a:r>
            <a:r>
              <a:rPr lang="en-US" baseline="0" dirty="0" smtClean="0"/>
              <a:t>in the lhs of the definition, so that we can refer to that </a:t>
            </a:r>
          </a:p>
          <a:p>
            <a:r>
              <a:rPr lang="en-US" baseline="0" dirty="0" smtClean="0"/>
              <a:t>in type signatures.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we can have vectors with domain all positive integers, </a:t>
            </a:r>
          </a:p>
          <a:p>
            <a:r>
              <a:rPr lang="en-US" baseline="0" dirty="0" smtClean="0"/>
              <a:t>The integer 1,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between 1 and 20, </a:t>
            </a:r>
          </a:p>
          <a:p>
            <a:r>
              <a:rPr lang="en-US" baseline="0" dirty="0" smtClean="0"/>
              <a:t>Or even the empty domain.</a:t>
            </a:r>
          </a:p>
          <a:p>
            <a:endParaRPr lang="en-US" dirty="0" smtClean="0"/>
          </a:p>
          <a:p>
            <a:r>
              <a:rPr lang="en-US" dirty="0" smtClean="0"/>
              <a:t>We can</a:t>
            </a:r>
            <a:r>
              <a:rPr lang="en-US" baseline="0" dirty="0" smtClean="0"/>
              <a:t> apply </a:t>
            </a:r>
            <a:r>
              <a:rPr lang="en-US" baseline="0" dirty="0" err="1" smtClean="0"/>
              <a:t>exaclty</a:t>
            </a:r>
            <a:r>
              <a:rPr lang="en-US" baseline="0" dirty="0" smtClean="0"/>
              <a:t> the same </a:t>
            </a:r>
            <a:r>
              <a:rPr lang="en-US" baseline="0" dirty="0" err="1" smtClean="0"/>
              <a:t>reasining</a:t>
            </a:r>
            <a:r>
              <a:rPr lang="en-US" baseline="0" dirty="0" smtClean="0"/>
              <a:t> for the range of the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that we set the domain of the vector, lets go back to our question, are loop </a:t>
            </a:r>
            <a:r>
              <a:rPr lang="en-US" baseline="0" dirty="0" err="1" smtClean="0"/>
              <a:t>precondictions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stisfied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Or is the empty vector </a:t>
            </a:r>
            <a:r>
              <a:rPr lang="en-US" baseline="0" dirty="0" err="1" smtClean="0"/>
              <a:t>initializd</a:t>
            </a:r>
            <a:r>
              <a:rPr lang="en-US" baseline="0" dirty="0" smtClean="0"/>
              <a:t> up to 0</a:t>
            </a:r>
          </a:p>
          <a:p>
            <a:r>
              <a:rPr lang="en-US" dirty="0" smtClean="0"/>
              <a:t>And if f takes</a:t>
            </a:r>
            <a:r>
              <a:rPr lang="en-US" baseline="0" dirty="0" smtClean="0"/>
              <a:t> a vector </a:t>
            </a:r>
            <a:r>
              <a:rPr lang="en-US" baseline="0" dirty="0" err="1" smtClean="0"/>
              <a:t>initiazed</a:t>
            </a:r>
            <a:r>
              <a:rPr lang="en-US" baseline="0" dirty="0" smtClean="0"/>
              <a:t> up to I does it return a </a:t>
            </a:r>
            <a:r>
              <a:rPr lang="en-US" baseline="0" dirty="0" err="1" smtClean="0"/>
              <a:t>vecto</a:t>
            </a:r>
            <a:r>
              <a:rPr lang="en-US" baseline="0" dirty="0" smtClean="0"/>
              <a:t> initialized up to i+1?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first application can</a:t>
            </a:r>
            <a:r>
              <a:rPr lang="en-US" baseline="0" dirty="0" smtClean="0"/>
              <a:t> be found in the way refinements interact with type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2527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first application can</a:t>
            </a:r>
            <a:r>
              <a:rPr lang="en-US" baseline="0" dirty="0" smtClean="0"/>
              <a:t> be found in the way refinements interact with type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2527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a list of as which is either empty or</a:t>
            </a:r>
            <a:r>
              <a:rPr lang="en-US" baseline="0" dirty="0" smtClean="0"/>
              <a:t> contains a head of type a and a tail which is a list of as</a:t>
            </a:r>
          </a:p>
          <a:p>
            <a:r>
              <a:rPr lang="en-US" baseline="0" dirty="0" smtClean="0"/>
              <a:t>Our goal is to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have the vanilla list definition</a:t>
            </a:r>
          </a:p>
          <a:p>
            <a:r>
              <a:rPr lang="en-US" dirty="0" smtClean="0"/>
              <a:t>We want to trigger it so that the every</a:t>
            </a:r>
            <a:r>
              <a:rPr lang="en-US" baseline="0" dirty="0" smtClean="0"/>
              <a:t> </a:t>
            </a:r>
            <a:r>
              <a:rPr lang="en-US" dirty="0" smtClean="0"/>
              <a:t>tail element</a:t>
            </a:r>
            <a:r>
              <a:rPr lang="en-US" baseline="0" dirty="0" smtClean="0"/>
              <a:t> is related with the 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do so, we define an </a:t>
            </a:r>
            <a:r>
              <a:rPr lang="en-US" dirty="0" err="1" smtClean="0"/>
              <a:t>ar</a:t>
            </a:r>
            <a:r>
              <a:rPr lang="en-US" dirty="0" smtClean="0"/>
              <a:t> p and we </a:t>
            </a:r>
            <a:r>
              <a:rPr lang="en-US" dirty="0" err="1" smtClean="0"/>
              <a:t>contraint</a:t>
            </a:r>
            <a:r>
              <a:rPr lang="en-US" dirty="0" smtClean="0"/>
              <a:t> the tail elements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satifly</a:t>
            </a:r>
            <a:r>
              <a:rPr lang="en-US" baseline="0" dirty="0" smtClean="0"/>
              <a:t> p at the 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an</a:t>
            </a:r>
            <a:r>
              <a:rPr lang="en-US" baseline="0" dirty="0" smtClean="0"/>
              <a:t> example, consider a list with n elements, that has type a list of a with p and lets unfold this list.</a:t>
            </a:r>
          </a:p>
          <a:p>
            <a:r>
              <a:rPr lang="en-US" baseline="0" dirty="0" smtClean="0"/>
              <a:t>Initially, we know that all its values have type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consider a list with 3 elements, that satisfies the predicate p and lets unfold this list.</a:t>
            </a:r>
          </a:p>
          <a:p>
            <a:r>
              <a:rPr lang="en-US" baseline="0" dirty="0" smtClean="0"/>
              <a:t>Initially, we know that all its values have type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know that the first el has</a:t>
            </a:r>
            <a:r>
              <a:rPr lang="en-US" baseline="0" dirty="0" smtClean="0"/>
              <a:t> type a and the rest satisfy p at h1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That v is a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value that is exactly equal to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if we unfold it again we get that the second satisfy p at h1</a:t>
            </a:r>
          </a:p>
          <a:p>
            <a:r>
              <a:rPr lang="en-US" dirty="0" smtClean="0"/>
              <a:t>And the rest</a:t>
            </a:r>
            <a:r>
              <a:rPr lang="en-US" baseline="0" dirty="0" smtClean="0"/>
              <a:t> satisfies p at both h1 and h2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if we unfold</a:t>
            </a:r>
            <a:r>
              <a:rPr lang="en-US" baseline="0" dirty="0" smtClean="0"/>
              <a:t> it for a last time, we get that the last </a:t>
            </a:r>
            <a:r>
              <a:rPr lang="en-US" baseline="0" dirty="0" err="1" smtClean="0"/>
              <a:t>eleemts</a:t>
            </a:r>
            <a:r>
              <a:rPr lang="en-US" baseline="0" dirty="0" smtClean="0"/>
              <a:t> sat p at all the previous elements and</a:t>
            </a:r>
          </a:p>
          <a:p>
            <a:r>
              <a:rPr lang="en-US" dirty="0" smtClean="0"/>
              <a:t>Nil sat p at all list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if we instantiate the </a:t>
            </a:r>
            <a:r>
              <a:rPr lang="en-US" dirty="0" err="1" smtClean="0"/>
              <a:t>ar</a:t>
            </a:r>
            <a:r>
              <a:rPr lang="en-US" dirty="0" smtClean="0"/>
              <a:t> with a concrete one that says that the head is </a:t>
            </a:r>
            <a:r>
              <a:rPr lang="en-US" dirty="0" err="1" smtClean="0"/>
              <a:t>lt</a:t>
            </a:r>
            <a:r>
              <a:rPr lang="en-US" dirty="0" smtClean="0"/>
              <a:t> the value,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We </a:t>
            </a:r>
            <a:r>
              <a:rPr lang="en-US" baseline="0" dirty="0" err="1" smtClean="0"/>
              <a:t>difined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incrising</a:t>
            </a:r>
            <a:r>
              <a:rPr lang="en-US" baseline="0" dirty="0" smtClean="0"/>
              <a:t> list.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see this consider a list with 3 elements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Now,</a:t>
            </a:r>
            <a:r>
              <a:rPr lang="en-US" baseline="0" dirty="0" smtClean="0"/>
              <a:t> lets define an increasing list!</a:t>
            </a:r>
          </a:p>
          <a:p>
            <a:r>
              <a:rPr lang="en-US" baseline="0" dirty="0" smtClean="0"/>
              <a:t>To do so, we just instantiate the abstract list predicate with a concrete refinement that states that the head is less than or equal to</a:t>
            </a:r>
          </a:p>
          <a:p>
            <a:r>
              <a:rPr lang="en-US" baseline="0" dirty="0" smtClean="0"/>
              <a:t>The value.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lets unfold a</a:t>
            </a:r>
            <a:r>
              <a:rPr lang="en-US" baseline="0" dirty="0" smtClean="0"/>
              <a:t> increasing list with 3 elements.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Initially, we know that all these elements are of type 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</a:t>
            </a:r>
            <a:r>
              <a:rPr lang="en-US" baseline="0" dirty="0" smtClean="0"/>
              <a:t> previous unfolding and with the </a:t>
            </a:r>
            <a:r>
              <a:rPr lang="en-US" baseline="0" dirty="0" err="1" smtClean="0"/>
              <a:t>ar</a:t>
            </a:r>
            <a:r>
              <a:rPr lang="en-US" baseline="0" dirty="0" smtClean="0"/>
              <a:t> instantiated we get these types for the elements of the list.</a:t>
            </a:r>
          </a:p>
          <a:p>
            <a:r>
              <a:rPr lang="en-US" baseline="0" dirty="0" smtClean="0"/>
              <a:t>So, ….</a:t>
            </a:r>
          </a:p>
          <a:p>
            <a:r>
              <a:rPr lang="en-US" baseline="0" dirty="0" smtClean="0"/>
              <a:t>Which gives us indeed an increasing list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better understand how </a:t>
            </a:r>
            <a:r>
              <a:rPr lang="en-US" dirty="0" err="1" smtClean="0"/>
              <a:t>inclists</a:t>
            </a:r>
            <a:r>
              <a:rPr lang="en-US" dirty="0" smtClean="0"/>
              <a:t> work, lets see a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first application can</a:t>
            </a:r>
            <a:r>
              <a:rPr lang="en-US" baseline="0" dirty="0" smtClean="0"/>
              <a:t> be found in the way refinements interact with type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2527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first application can</a:t>
            </a:r>
            <a:r>
              <a:rPr lang="en-US" baseline="0" dirty="0" smtClean="0"/>
              <a:t> be found in the way refinements interact with type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2527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first application can</a:t>
            </a:r>
            <a:r>
              <a:rPr lang="en-US" baseline="0" dirty="0" smtClean="0"/>
              <a:t> be found in the way refinements interact with type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2527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13657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13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That v is a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value that is exactly equal to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better understand how </a:t>
            </a:r>
            <a:r>
              <a:rPr lang="en-US" dirty="0" err="1" smtClean="0"/>
              <a:t>inclists</a:t>
            </a:r>
            <a:r>
              <a:rPr lang="en-US" dirty="0" smtClean="0"/>
              <a:t> work, lets see a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lets evaluate our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96120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we saw we have </a:t>
            </a:r>
            <a:r>
              <a:rPr lang="en-US" dirty="0" err="1" smtClean="0"/>
              <a:t>implememted</a:t>
            </a:r>
            <a:r>
              <a:rPr lang="en-US" dirty="0" smtClean="0"/>
              <a:t> a tool,</a:t>
            </a:r>
            <a:r>
              <a:rPr lang="en-US" baseline="0" dirty="0" smtClean="0"/>
              <a:t> we call </a:t>
            </a:r>
            <a:r>
              <a:rPr lang="en-US" baseline="0" dirty="0" err="1" smtClean="0"/>
              <a:t>hsolve</a:t>
            </a:r>
            <a:r>
              <a:rPr lang="en-US" baseline="0" dirty="0" smtClean="0"/>
              <a:t>, that takes as input </a:t>
            </a:r>
            <a:r>
              <a:rPr lang="en-US" baseline="0" dirty="0" err="1" smtClean="0"/>
              <a:t>hsc</a:t>
            </a:r>
            <a:r>
              <a:rPr lang="en-US" baseline="0" dirty="0" smtClean="0"/>
              <a:t> and types specifications</a:t>
            </a:r>
          </a:p>
          <a:p>
            <a:r>
              <a:rPr lang="en-US" baseline="0" dirty="0" smtClean="0"/>
              <a:t>And </a:t>
            </a:r>
            <a:r>
              <a:rPr lang="en-US" baseline="0" dirty="0" err="1" smtClean="0"/>
              <a:t>returhs</a:t>
            </a:r>
            <a:r>
              <a:rPr lang="en-US" baseline="0" dirty="0" smtClean="0"/>
              <a:t> safe combined with the annotated code, , if it can </a:t>
            </a:r>
            <a:r>
              <a:rPr lang="en-US" baseline="0" dirty="0" err="1" smtClean="0"/>
              <a:t>proove</a:t>
            </a:r>
            <a:r>
              <a:rPr lang="en-US" baseline="0" dirty="0" smtClean="0"/>
              <a:t> the spec or unsafe combined with the error location if it can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8081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tool</a:t>
            </a:r>
            <a:r>
              <a:rPr lang="en-US" baseline="0" dirty="0" smtClean="0"/>
              <a:t> basically implements </a:t>
            </a:r>
            <a:r>
              <a:rPr lang="en-US" baseline="0" dirty="0" err="1" smtClean="0"/>
              <a:t>lt</a:t>
            </a:r>
            <a:r>
              <a:rPr lang="en-US" baseline="0" dirty="0" smtClean="0"/>
              <a:t>, as presented in a PLDI paper of 2008 with some mod to support </a:t>
            </a:r>
            <a:r>
              <a:rPr lang="en-US" baseline="0" dirty="0" err="1" smtClean="0"/>
              <a:t>ar</a:t>
            </a:r>
            <a:endParaRPr lang="en-US" baseline="0" dirty="0" smtClean="0"/>
          </a:p>
          <a:p>
            <a:r>
              <a:rPr lang="en-US" baseline="0" dirty="0" err="1" smtClean="0"/>
              <a:t>Ar</a:t>
            </a:r>
            <a:r>
              <a:rPr lang="en-US" baseline="0" dirty="0" smtClean="0"/>
              <a:t> consist of </a:t>
            </a:r>
          </a:p>
          <a:p>
            <a:r>
              <a:rPr lang="en-US" baseline="0" dirty="0" smtClean="0"/>
              <a:t>When we abstract over p we treat p as an </a:t>
            </a:r>
            <a:r>
              <a:rPr lang="en-US" baseline="0" dirty="0" err="1" smtClean="0"/>
              <a:t>uninterprented</a:t>
            </a:r>
            <a:r>
              <a:rPr lang="en-US" baseline="0" dirty="0" smtClean="0"/>
              <a:t> function in SMT which means that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does not </a:t>
            </a:r>
          </a:p>
          <a:p>
            <a:r>
              <a:rPr lang="en-US" baseline="0" dirty="0" smtClean="0"/>
              <a:t>For the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it is important that we can infer the correct , so the programmer does not have to </a:t>
            </a:r>
            <a:r>
              <a:rPr lang="en-US" baseline="0" dirty="0" err="1" smtClean="0"/>
              <a:t>expliticly</a:t>
            </a:r>
            <a:r>
              <a:rPr lang="en-US" baseline="0" dirty="0" smtClean="0"/>
              <a:t> write the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6654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we verified 2 </a:t>
            </a:r>
            <a:r>
              <a:rPr lang="en-US" dirty="0" err="1" smtClean="0"/>
              <a:t>ghc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librarie</a:t>
            </a:r>
            <a:r>
              <a:rPr lang="en-US" baseline="0" dirty="0" smtClean="0"/>
              <a:t>, set and map that use BST and we proved that </a:t>
            </a:r>
            <a:r>
              <a:rPr lang="en-US" baseline="0" dirty="0" err="1" smtClean="0"/>
              <a:t>bst</a:t>
            </a:r>
            <a:r>
              <a:rPr lang="en-US" baseline="0" dirty="0" smtClean="0"/>
              <a:t> properties are actually preserved through the user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9389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6197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Uses a map of keys k to values of a, which is implemented as a binary tree.</a:t>
            </a:r>
          </a:p>
          <a:p>
            <a:r>
              <a:rPr lang="en-US" dirty="0" smtClean="0"/>
              <a:t>We wanted to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do so, we abstracted 2 predicates, l and r and constrained the keys of the l </a:t>
            </a:r>
            <a:r>
              <a:rPr lang="en-US" baseline="0" dirty="0" err="1" smtClean="0"/>
              <a:t>subtree</a:t>
            </a:r>
            <a:r>
              <a:rPr lang="en-US" baseline="0" dirty="0" smtClean="0"/>
              <a:t> to sat l at key and he key of the r </a:t>
            </a:r>
            <a:r>
              <a:rPr lang="en-US" baseline="0" dirty="0" err="1" smtClean="0"/>
              <a:t>st</a:t>
            </a:r>
            <a:r>
              <a:rPr lang="en-US" baseline="0" dirty="0" smtClean="0"/>
              <a:t> to sat r at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the vanilla list definition</a:t>
            </a:r>
          </a:p>
          <a:p>
            <a:r>
              <a:rPr lang="en-US" dirty="0" smtClean="0"/>
              <a:t>We want to trigger it so that the every</a:t>
            </a:r>
            <a:r>
              <a:rPr lang="en-US" baseline="0" dirty="0" smtClean="0"/>
              <a:t> </a:t>
            </a:r>
            <a:r>
              <a:rPr lang="en-US" dirty="0" smtClean="0"/>
              <a:t>tail element</a:t>
            </a:r>
            <a:r>
              <a:rPr lang="en-US" baseline="0" dirty="0" smtClean="0"/>
              <a:t> is related with the 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this here is a balancing </a:t>
            </a:r>
            <a:r>
              <a:rPr lang="en-US" dirty="0" err="1" smtClean="0"/>
              <a:t>fucntion</a:t>
            </a:r>
            <a:r>
              <a:rPr lang="en-US" dirty="0" smtClean="0"/>
              <a:t> from Map lib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4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Then we can use ref as </a:t>
            </a:r>
            <a:r>
              <a:rPr lang="en-US" baseline="0" dirty="0" err="1" smtClean="0"/>
              <a:t>ligical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preds</a:t>
            </a:r>
            <a:r>
              <a:rPr lang="en-US" baseline="0" dirty="0" smtClean="0"/>
              <a:t> and create implications. For example we can have a valid implications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just one line of annotation we can </a:t>
            </a:r>
            <a:r>
              <a:rPr lang="en-US" dirty="0" err="1" smtClean="0"/>
              <a:t>proove</a:t>
            </a:r>
            <a:r>
              <a:rPr lang="en-US" dirty="0" smtClean="0"/>
              <a:t> that, irrespective</a:t>
            </a:r>
            <a:r>
              <a:rPr lang="en-US" baseline="0" dirty="0" smtClean="0"/>
              <a:t> of the tree rotations that take place, if balance takes two proper </a:t>
            </a:r>
            <a:r>
              <a:rPr lang="en-US" baseline="0" dirty="0" err="1" smtClean="0"/>
              <a:t>OMaps</a:t>
            </a:r>
            <a:r>
              <a:rPr lang="en-US" baseline="0" dirty="0" smtClean="0"/>
              <a:t>, it actually returns a </a:t>
            </a:r>
            <a:r>
              <a:rPr lang="en-US" baseline="0" dirty="0" err="1" smtClean="0"/>
              <a:t>omap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51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first application can</a:t>
            </a:r>
            <a:r>
              <a:rPr lang="en-US" baseline="0" dirty="0" smtClean="0"/>
              <a:t> be found in the way refinements interact with type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2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first application can</a:t>
            </a:r>
            <a:r>
              <a:rPr lang="en-US" baseline="0" dirty="0" smtClean="0"/>
              <a:t> be found in the way refinements interact with type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2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start with,</a:t>
            </a:r>
            <a:r>
              <a:rPr lang="en-US" baseline="0" dirty="0" smtClean="0"/>
              <a:t> I guess we are all familiar with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. So we can say that 12 is an int.</a:t>
            </a:r>
          </a:p>
          <a:p>
            <a:r>
              <a:rPr lang="en-US" dirty="0" smtClean="0"/>
              <a:t>We can use type systems to reason about coarse </a:t>
            </a:r>
            <a:r>
              <a:rPr lang="en-US" dirty="0" err="1" smtClean="0"/>
              <a:t>properies</a:t>
            </a:r>
            <a:r>
              <a:rPr lang="en-US" dirty="0" smtClean="0"/>
              <a:t>,</a:t>
            </a:r>
            <a:r>
              <a:rPr lang="en-US" baseline="0" dirty="0" smtClean="0"/>
              <a:t> as this one, but </a:t>
            </a:r>
          </a:p>
          <a:p>
            <a:r>
              <a:rPr lang="en-US" baseline="0" dirty="0" smtClean="0"/>
              <a:t>If We want to have more </a:t>
            </a:r>
            <a:r>
              <a:rPr lang="en-US" baseline="0" dirty="0" err="1" smtClean="0"/>
              <a:t>presice</a:t>
            </a:r>
            <a:r>
              <a:rPr lang="en-US" baseline="0" dirty="0" smtClean="0"/>
              <a:t> properties we can use refinement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08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implications we get subtyping.</a:t>
            </a:r>
          </a:p>
          <a:p>
            <a:r>
              <a:rPr lang="en-US" dirty="0" smtClean="0"/>
              <a:t>So a type that describes value</a:t>
            </a:r>
            <a:r>
              <a:rPr lang="en-US" baseline="0" dirty="0" smtClean="0"/>
              <a:t> 12 is a subtype of even values between 0 and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implications we get subtyping.</a:t>
            </a:r>
          </a:p>
          <a:p>
            <a:r>
              <a:rPr lang="en-US" dirty="0" smtClean="0"/>
              <a:t>So a type that describes value</a:t>
            </a:r>
            <a:r>
              <a:rPr lang="en-US" baseline="0" dirty="0" smtClean="0"/>
              <a:t> 12 is a subtype of even values between 0 and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implications we get subtyping.</a:t>
            </a:r>
          </a:p>
          <a:p>
            <a:r>
              <a:rPr lang="en-US" dirty="0" smtClean="0"/>
              <a:t>So a type that describes value</a:t>
            </a:r>
            <a:r>
              <a:rPr lang="en-US" baseline="0" dirty="0" smtClean="0"/>
              <a:t> 12 is a subtype of even values between 0 and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implications we get subtyping.</a:t>
            </a:r>
          </a:p>
          <a:p>
            <a:r>
              <a:rPr lang="en-US" dirty="0" smtClean="0"/>
              <a:t>So a type that describes value</a:t>
            </a:r>
            <a:r>
              <a:rPr lang="en-US" baseline="0" dirty="0" smtClean="0"/>
              <a:t> 12 is a subtype of even values between 0 and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implications we get subtyping.</a:t>
            </a:r>
          </a:p>
          <a:p>
            <a:r>
              <a:rPr lang="en-US" dirty="0" smtClean="0"/>
              <a:t>So a type that describes value</a:t>
            </a:r>
            <a:r>
              <a:rPr lang="en-US" baseline="0" dirty="0" smtClean="0"/>
              <a:t> 12 is a subtype of even values between 0 and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implications we get subtyping.</a:t>
            </a:r>
          </a:p>
          <a:p>
            <a:r>
              <a:rPr lang="en-US" dirty="0" smtClean="0"/>
              <a:t>So a type that describes value</a:t>
            </a:r>
            <a:r>
              <a:rPr lang="en-US" baseline="0" dirty="0" smtClean="0"/>
              <a:t> 12 is a subtype of even values between 0 and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implications we get subtyping.</a:t>
            </a:r>
          </a:p>
          <a:p>
            <a:r>
              <a:rPr lang="en-US" dirty="0" smtClean="0"/>
              <a:t>So a type that describes value</a:t>
            </a:r>
            <a:r>
              <a:rPr lang="en-US" baseline="0" dirty="0" smtClean="0"/>
              <a:t> 12 is a subtype of even values between 0 and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implications we get subtyping.</a:t>
            </a:r>
          </a:p>
          <a:p>
            <a:r>
              <a:rPr lang="en-US" dirty="0" smtClean="0"/>
              <a:t>So a type that describes value</a:t>
            </a:r>
            <a:r>
              <a:rPr lang="en-US" baseline="0" dirty="0" smtClean="0"/>
              <a:t> 12 is a subtype of even values between 0 and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implications we get subtyping.</a:t>
            </a:r>
          </a:p>
          <a:p>
            <a:r>
              <a:rPr lang="en-US" dirty="0" smtClean="0"/>
              <a:t>So a type that describes value</a:t>
            </a:r>
            <a:r>
              <a:rPr lang="en-US" baseline="0" dirty="0" smtClean="0"/>
              <a:t> 12 is a subtype of even values between 0 and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implications we get subtyping.</a:t>
            </a:r>
          </a:p>
          <a:p>
            <a:r>
              <a:rPr lang="en-US" dirty="0" smtClean="0"/>
              <a:t>So a type that describes value</a:t>
            </a:r>
            <a:r>
              <a:rPr lang="en-US" baseline="0" dirty="0" smtClean="0"/>
              <a:t> 12 is a subtype of even values between 0 and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start with,</a:t>
            </a:r>
            <a:r>
              <a:rPr lang="en-US" baseline="0" dirty="0" smtClean="0"/>
              <a:t> I guess we are all familiar with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. So we can say that 12 is an int.</a:t>
            </a:r>
          </a:p>
          <a:p>
            <a:r>
              <a:rPr lang="en-US" dirty="0" smtClean="0"/>
              <a:t>We can use type systems to reason about coarse </a:t>
            </a:r>
            <a:r>
              <a:rPr lang="en-US" dirty="0" err="1" smtClean="0"/>
              <a:t>properies</a:t>
            </a:r>
            <a:r>
              <a:rPr lang="en-US" dirty="0" smtClean="0"/>
              <a:t>,</a:t>
            </a:r>
            <a:r>
              <a:rPr lang="en-US" baseline="0" dirty="0" smtClean="0"/>
              <a:t> as this one, but </a:t>
            </a:r>
          </a:p>
          <a:p>
            <a:r>
              <a:rPr lang="en-US" baseline="0" dirty="0" smtClean="0"/>
              <a:t>If We want to have more </a:t>
            </a:r>
            <a:r>
              <a:rPr lang="en-US" baseline="0" dirty="0" err="1" smtClean="0"/>
              <a:t>presice</a:t>
            </a:r>
            <a:r>
              <a:rPr lang="en-US" baseline="0" dirty="0" smtClean="0"/>
              <a:t> properties we can use refinement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084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implications we get subtyping.</a:t>
            </a:r>
          </a:p>
          <a:p>
            <a:r>
              <a:rPr lang="en-US" dirty="0" smtClean="0"/>
              <a:t>So a type that describes value</a:t>
            </a:r>
            <a:r>
              <a:rPr lang="en-US" baseline="0" dirty="0" smtClean="0"/>
              <a:t> 12 is a subtype of even values between 0 and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implications we get subtyping.</a:t>
            </a:r>
          </a:p>
          <a:p>
            <a:r>
              <a:rPr lang="en-US" dirty="0" smtClean="0"/>
              <a:t>So a type that describes value</a:t>
            </a:r>
            <a:r>
              <a:rPr lang="en-US" baseline="0" dirty="0" smtClean="0"/>
              <a:t> 12 is a subtype of even values between 0 and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implications we get subtyping.</a:t>
            </a:r>
          </a:p>
          <a:p>
            <a:r>
              <a:rPr lang="en-US" dirty="0" smtClean="0"/>
              <a:t>So a type that describes value</a:t>
            </a:r>
            <a:r>
              <a:rPr lang="en-US" baseline="0" dirty="0" smtClean="0"/>
              <a:t> 12 is a subtype of even values between 0 and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implications we get subtyping.</a:t>
            </a:r>
          </a:p>
          <a:p>
            <a:r>
              <a:rPr lang="en-US" dirty="0" smtClean="0"/>
              <a:t>So a type that describes value</a:t>
            </a:r>
            <a:r>
              <a:rPr lang="en-US" baseline="0" dirty="0" smtClean="0"/>
              <a:t> 12 is a subtype of even values between 0 and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implications we get subtyping.</a:t>
            </a:r>
          </a:p>
          <a:p>
            <a:r>
              <a:rPr lang="en-US" dirty="0" smtClean="0"/>
              <a:t>So a type that describes value</a:t>
            </a:r>
            <a:r>
              <a:rPr lang="en-US" baseline="0" dirty="0" smtClean="0"/>
              <a:t> 12 is a subtype of even values between 0 and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implications we get subtyping.</a:t>
            </a:r>
          </a:p>
          <a:p>
            <a:r>
              <a:rPr lang="en-US" dirty="0" smtClean="0"/>
              <a:t>So a type that describes value</a:t>
            </a:r>
            <a:r>
              <a:rPr lang="en-US" baseline="0" dirty="0" smtClean="0"/>
              <a:t> 12 is a subtype of even values between 0 and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implications we get subtyping.</a:t>
            </a:r>
          </a:p>
          <a:p>
            <a:r>
              <a:rPr lang="en-US" dirty="0" smtClean="0"/>
              <a:t>So a type that describes value</a:t>
            </a:r>
            <a:r>
              <a:rPr lang="en-US" baseline="0" dirty="0" smtClean="0"/>
              <a:t> 12 is a subtype of even values between 0 and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implications we get subtyping.</a:t>
            </a:r>
          </a:p>
          <a:p>
            <a:r>
              <a:rPr lang="en-US" dirty="0" smtClean="0"/>
              <a:t>So a type that describes value</a:t>
            </a:r>
            <a:r>
              <a:rPr lang="en-US" baseline="0" dirty="0" smtClean="0"/>
              <a:t> 12 is a subtype of even values between 0 and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implications we get subtyping.</a:t>
            </a:r>
          </a:p>
          <a:p>
            <a:r>
              <a:rPr lang="en-US" dirty="0" smtClean="0"/>
              <a:t>So a type that describes value</a:t>
            </a:r>
            <a:r>
              <a:rPr lang="en-US" baseline="0" dirty="0" smtClean="0"/>
              <a:t> 12 is a subtype of even values between 0 and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implications we get subtyping.</a:t>
            </a:r>
          </a:p>
          <a:p>
            <a:r>
              <a:rPr lang="en-US" dirty="0" smtClean="0"/>
              <a:t>So a type that describes value</a:t>
            </a:r>
            <a:r>
              <a:rPr lang="en-US" baseline="0" dirty="0" smtClean="0"/>
              <a:t> 12 is a subtype of even values between 0 and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start with,</a:t>
            </a:r>
            <a:r>
              <a:rPr lang="en-US" baseline="0" dirty="0" smtClean="0"/>
              <a:t> I guess we are all familiar with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. So we can say that 12 is an int.</a:t>
            </a:r>
          </a:p>
          <a:p>
            <a:r>
              <a:rPr lang="en-US" dirty="0" smtClean="0"/>
              <a:t>We can use type systems to reason about coarse </a:t>
            </a:r>
            <a:r>
              <a:rPr lang="en-US" dirty="0" err="1" smtClean="0"/>
              <a:t>properies</a:t>
            </a:r>
            <a:r>
              <a:rPr lang="en-US" dirty="0" smtClean="0"/>
              <a:t>,</a:t>
            </a:r>
            <a:r>
              <a:rPr lang="en-US" baseline="0" dirty="0" smtClean="0"/>
              <a:t> as this one, but </a:t>
            </a:r>
          </a:p>
          <a:p>
            <a:r>
              <a:rPr lang="en-US" baseline="0" dirty="0" smtClean="0"/>
              <a:t>If We want to have more </a:t>
            </a:r>
            <a:r>
              <a:rPr lang="en-US" baseline="0" dirty="0" err="1" smtClean="0"/>
              <a:t>presice</a:t>
            </a:r>
            <a:r>
              <a:rPr lang="en-US" baseline="0" dirty="0" smtClean="0"/>
              <a:t> properties we can use refinement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084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implications we get subtyping.</a:t>
            </a:r>
          </a:p>
          <a:p>
            <a:r>
              <a:rPr lang="en-US" dirty="0" smtClean="0"/>
              <a:t>So a type that describes value</a:t>
            </a:r>
            <a:r>
              <a:rPr lang="en-US" baseline="0" dirty="0" smtClean="0"/>
              <a:t> 12 is a subtype of even values between 0 and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implications we get subtyping.</a:t>
            </a:r>
          </a:p>
          <a:p>
            <a:r>
              <a:rPr lang="en-US" dirty="0" smtClean="0"/>
              <a:t>So a type that describes value</a:t>
            </a:r>
            <a:r>
              <a:rPr lang="en-US" baseline="0" dirty="0" smtClean="0"/>
              <a:t> 12 is a subtype of even values between 0 and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implications we get subtyping.</a:t>
            </a:r>
          </a:p>
          <a:p>
            <a:r>
              <a:rPr lang="en-US" dirty="0" smtClean="0"/>
              <a:t>So a type that describes value</a:t>
            </a:r>
            <a:r>
              <a:rPr lang="en-US" baseline="0" dirty="0" smtClean="0"/>
              <a:t> 12 is a subtype of even values between 0 and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implications we get subtyping.</a:t>
            </a:r>
          </a:p>
          <a:p>
            <a:r>
              <a:rPr lang="en-US" dirty="0" smtClean="0"/>
              <a:t>So a type that describes value</a:t>
            </a:r>
            <a:r>
              <a:rPr lang="en-US" baseline="0" dirty="0" smtClean="0"/>
              <a:t> 12 is a subtype of even values between 0 and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implications we get subtyping.</a:t>
            </a:r>
          </a:p>
          <a:p>
            <a:r>
              <a:rPr lang="en-US" dirty="0" smtClean="0"/>
              <a:t>So a type that describes value</a:t>
            </a:r>
            <a:r>
              <a:rPr lang="en-US" baseline="0" dirty="0" smtClean="0"/>
              <a:t> 12 is a subtype of even values between 0 and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implications we get subtyping.</a:t>
            </a:r>
          </a:p>
          <a:p>
            <a:r>
              <a:rPr lang="en-US" dirty="0" smtClean="0"/>
              <a:t>So a type that describes value</a:t>
            </a:r>
            <a:r>
              <a:rPr lang="en-US" baseline="0" dirty="0" smtClean="0"/>
              <a:t> 12 is a subtype of even values between 0 and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implications we get subtyping.</a:t>
            </a:r>
          </a:p>
          <a:p>
            <a:r>
              <a:rPr lang="en-US" dirty="0" smtClean="0"/>
              <a:t>So a type that describes value</a:t>
            </a:r>
            <a:r>
              <a:rPr lang="en-US" baseline="0" dirty="0" smtClean="0"/>
              <a:t> 12 is a subtype of even values between 0 and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implications we get subtyping.</a:t>
            </a:r>
          </a:p>
          <a:p>
            <a:r>
              <a:rPr lang="en-US" dirty="0" smtClean="0"/>
              <a:t>So a type that describes value</a:t>
            </a:r>
            <a:r>
              <a:rPr lang="en-US" baseline="0" dirty="0" smtClean="0"/>
              <a:t> 12 is a subtype of even values between 0 and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implications we get subtyping.</a:t>
            </a:r>
          </a:p>
          <a:p>
            <a:r>
              <a:rPr lang="en-US" dirty="0" smtClean="0"/>
              <a:t>So a type that describes value</a:t>
            </a:r>
            <a:r>
              <a:rPr lang="en-US" baseline="0" dirty="0" smtClean="0"/>
              <a:t> 12 is a subtype of even values between 0 and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implications we get subtyping.</a:t>
            </a:r>
          </a:p>
          <a:p>
            <a:r>
              <a:rPr lang="en-US" dirty="0" smtClean="0"/>
              <a:t>So a type that describes value</a:t>
            </a:r>
            <a:r>
              <a:rPr lang="en-US" baseline="0" dirty="0" smtClean="0"/>
              <a:t> 12 is a subtype of even values between 0 and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start with,</a:t>
            </a:r>
            <a:r>
              <a:rPr lang="en-US" baseline="0" dirty="0" smtClean="0"/>
              <a:t> I guess we are all familiar with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. So we can say that 12 is an int.</a:t>
            </a:r>
          </a:p>
          <a:p>
            <a:r>
              <a:rPr lang="en-US" dirty="0" smtClean="0"/>
              <a:t>We can use type systems to reason about coarse </a:t>
            </a:r>
            <a:r>
              <a:rPr lang="en-US" dirty="0" err="1" smtClean="0"/>
              <a:t>properies</a:t>
            </a:r>
            <a:r>
              <a:rPr lang="en-US" dirty="0" smtClean="0"/>
              <a:t>,</a:t>
            </a:r>
            <a:r>
              <a:rPr lang="en-US" baseline="0" dirty="0" smtClean="0"/>
              <a:t> as this one, but </a:t>
            </a:r>
          </a:p>
          <a:p>
            <a:r>
              <a:rPr lang="en-US" baseline="0" dirty="0" smtClean="0"/>
              <a:t>If We want to have more </a:t>
            </a:r>
            <a:r>
              <a:rPr lang="en-US" baseline="0" dirty="0" err="1" smtClean="0"/>
              <a:t>presice</a:t>
            </a:r>
            <a:r>
              <a:rPr lang="en-US" baseline="0" dirty="0" smtClean="0"/>
              <a:t> properties we can use refinement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084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implications we get subtyping.</a:t>
            </a:r>
          </a:p>
          <a:p>
            <a:r>
              <a:rPr lang="en-US" dirty="0" smtClean="0"/>
              <a:t>So a type that describes value</a:t>
            </a:r>
            <a:r>
              <a:rPr lang="en-US" baseline="0" dirty="0" smtClean="0"/>
              <a:t> 12 is a subtype of even values between 0 and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implications we get subtyping.</a:t>
            </a:r>
          </a:p>
          <a:p>
            <a:r>
              <a:rPr lang="en-US" dirty="0" smtClean="0"/>
              <a:t>So a type that describes value</a:t>
            </a:r>
            <a:r>
              <a:rPr lang="en-US" baseline="0" dirty="0" smtClean="0"/>
              <a:t> 12 is a subtype of even values between 0 and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implications we get subtyping.</a:t>
            </a:r>
          </a:p>
          <a:p>
            <a:r>
              <a:rPr lang="en-US" dirty="0" smtClean="0"/>
              <a:t>So a type that describes value</a:t>
            </a:r>
            <a:r>
              <a:rPr lang="en-US" baseline="0" dirty="0" smtClean="0"/>
              <a:t> 12 is a subtype of even values between 0 and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implications we get subtyping.</a:t>
            </a:r>
          </a:p>
          <a:p>
            <a:r>
              <a:rPr lang="en-US" dirty="0" smtClean="0"/>
              <a:t>So a type that describes value</a:t>
            </a:r>
            <a:r>
              <a:rPr lang="en-US" baseline="0" dirty="0" smtClean="0"/>
              <a:t> 12 is a subtype of even values between 0 and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checking consumes cycles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checking consumes cycles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checking consumes cycles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first application can</a:t>
            </a:r>
            <a:r>
              <a:rPr lang="en-US" baseline="0" dirty="0" smtClean="0"/>
              <a:t> be found in the way refinements interact with type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252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first application can</a:t>
            </a:r>
            <a:r>
              <a:rPr lang="en-US" baseline="0" dirty="0" smtClean="0"/>
              <a:t> be found in the way refinements interact with type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25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start with,</a:t>
            </a:r>
            <a:r>
              <a:rPr lang="en-US" baseline="0" dirty="0" smtClean="0"/>
              <a:t> I guess we are all familiar with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. So we can say that 12 is an int.</a:t>
            </a:r>
          </a:p>
          <a:p>
            <a:r>
              <a:rPr lang="en-US" dirty="0" smtClean="0"/>
              <a:t>We can use type systems to reason about coarse </a:t>
            </a:r>
            <a:r>
              <a:rPr lang="en-US" dirty="0" err="1" smtClean="0"/>
              <a:t>properies</a:t>
            </a:r>
            <a:r>
              <a:rPr lang="en-US" dirty="0" smtClean="0"/>
              <a:t>,</a:t>
            </a:r>
            <a:r>
              <a:rPr lang="en-US" baseline="0" dirty="0" smtClean="0"/>
              <a:t> as this one, but </a:t>
            </a:r>
          </a:p>
          <a:p>
            <a:r>
              <a:rPr lang="en-US" baseline="0" dirty="0" smtClean="0"/>
              <a:t>If We want to have more </a:t>
            </a:r>
            <a:r>
              <a:rPr lang="en-US" baseline="0" dirty="0" err="1" smtClean="0"/>
              <a:t>presice</a:t>
            </a:r>
            <a:r>
              <a:rPr lang="en-US" baseline="0" dirty="0" smtClean="0"/>
              <a:t> properties we can use refinement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084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refinement type describes</a:t>
            </a:r>
            <a:r>
              <a:rPr lang="en-US" baseline="0" dirty="0" smtClean="0"/>
              <a:t> a value v which is an integer and the refinement says that this value is greater than 10.</a:t>
            </a:r>
          </a:p>
          <a:p>
            <a:r>
              <a:rPr lang="en-US" baseline="0" dirty="0" smtClean="0"/>
              <a:t>With </a:t>
            </a:r>
            <a:r>
              <a:rPr lang="en-US" baseline="0" dirty="0" err="1" smtClean="0"/>
              <a:t>rt</a:t>
            </a:r>
            <a:r>
              <a:rPr lang="en-US" baseline="0" dirty="0" smtClean="0"/>
              <a:t> we can describe even more precise properties, so we could say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checking consumes cycles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first application can</a:t>
            </a:r>
            <a:r>
              <a:rPr lang="en-US" baseline="0" dirty="0" smtClean="0"/>
              <a:t> be found in the way refinements interact with type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252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first application can</a:t>
            </a:r>
            <a:r>
              <a:rPr lang="en-US" baseline="0" dirty="0" smtClean="0"/>
              <a:t> be found in the way refinements interact with type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2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refinement type describes</a:t>
            </a:r>
            <a:r>
              <a:rPr lang="en-US" baseline="0" dirty="0" smtClean="0"/>
              <a:t> a value v which is an integer and the refinement says that this value is greater than 10.</a:t>
            </a:r>
          </a:p>
          <a:p>
            <a:r>
              <a:rPr lang="en-US" baseline="0" dirty="0" smtClean="0"/>
              <a:t>With </a:t>
            </a:r>
            <a:r>
              <a:rPr lang="en-US" baseline="0" dirty="0" err="1" smtClean="0"/>
              <a:t>rt</a:t>
            </a:r>
            <a:r>
              <a:rPr lang="en-US" baseline="0" dirty="0" smtClean="0"/>
              <a:t> we can describe even more precise properties, so we could say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If </a:t>
            </a:r>
            <a:r>
              <a:rPr lang="en-US" baseline="0" dirty="0" err="1" smtClean="0"/>
              <a:t>applyl</a:t>
            </a:r>
            <a:r>
              <a:rPr lang="en-US" baseline="0" dirty="0" smtClean="0"/>
              <a:t> this function to two positive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, say 8 and 12 we can verify that the result is also a positive </a:t>
            </a:r>
            <a:r>
              <a:rPr lang="en-US" baseline="0" dirty="0" err="1" smtClean="0"/>
              <a:t>int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To do so, we take the result type and substitute x with 8 and y with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132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If </a:t>
            </a:r>
            <a:r>
              <a:rPr lang="en-US" baseline="0" dirty="0" err="1" smtClean="0"/>
              <a:t>applyl</a:t>
            </a:r>
            <a:r>
              <a:rPr lang="en-US" baseline="0" dirty="0" smtClean="0"/>
              <a:t> this function to two positive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, say 8 and 12 we can verify that the result is also a positive </a:t>
            </a:r>
            <a:r>
              <a:rPr lang="en-US" baseline="0" dirty="0" err="1" smtClean="0"/>
              <a:t>int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To do so, we take the result type and substitute x with 8 and y with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132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If </a:t>
            </a:r>
            <a:r>
              <a:rPr lang="en-US" baseline="0" dirty="0" err="1" smtClean="0"/>
              <a:t>applyl</a:t>
            </a:r>
            <a:r>
              <a:rPr lang="en-US" baseline="0" dirty="0" smtClean="0"/>
              <a:t> this function to two positive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, say 8 and 12 we can verify that the result is also a positive </a:t>
            </a:r>
            <a:r>
              <a:rPr lang="en-US" baseline="0" dirty="0" err="1" smtClean="0"/>
              <a:t>int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To do so, we take the result type and substitute x with 8 and y with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132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If </a:t>
            </a:r>
            <a:r>
              <a:rPr lang="en-US" baseline="0" dirty="0" err="1" smtClean="0"/>
              <a:t>applyl</a:t>
            </a:r>
            <a:r>
              <a:rPr lang="en-US" baseline="0" dirty="0" smtClean="0"/>
              <a:t> this function to two positive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, say 8 and 12 we can verify that the result is also a positive </a:t>
            </a:r>
            <a:r>
              <a:rPr lang="en-US" baseline="0" dirty="0" err="1" smtClean="0"/>
              <a:t>int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To do so, we take the result type and substitute x with 8 and y with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132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Which is always greater than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132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the same reasoning, we can prove that max 3</a:t>
            </a:r>
            <a:r>
              <a:rPr lang="en-US" baseline="0" dirty="0" smtClean="0"/>
              <a:t> 5 is </a:t>
            </a:r>
            <a:r>
              <a:rPr lang="en-US" baseline="0" dirty="0" err="1" smtClean="0"/>
              <a:t>positve</a:t>
            </a:r>
            <a:r>
              <a:rPr lang="en-US" baseline="0" dirty="0" smtClean="0"/>
              <a:t>, </a:t>
            </a:r>
          </a:p>
          <a:p>
            <a:r>
              <a:rPr lang="en-US" baseline="0" dirty="0" smtClean="0"/>
              <a:t>But what if we want to prove that it is an odd number?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132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problem here is that even though we know that both arguments are odd we loss</a:t>
            </a:r>
            <a:r>
              <a:rPr lang="en-US" baseline="0" dirty="0" smtClean="0"/>
              <a:t> this info at the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7338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the solution that we suggest is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parametrize</a:t>
            </a:r>
            <a:r>
              <a:rPr lang="en-US" baseline="0" dirty="0" smtClean="0"/>
              <a:t> the function’s type over the input refinements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2705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do so, we give </a:t>
            </a:r>
            <a:r>
              <a:rPr lang="en-US" dirty="0" err="1" smtClean="0"/>
              <a:t>maxInt</a:t>
            </a:r>
            <a:r>
              <a:rPr lang="en-US" dirty="0" smtClean="0"/>
              <a:t> a type that</a:t>
            </a:r>
            <a:r>
              <a:rPr lang="en-US" baseline="0" dirty="0" smtClean="0"/>
              <a:t> states that, </a:t>
            </a:r>
          </a:p>
          <a:p>
            <a:r>
              <a:rPr lang="en-US" baseline="0" dirty="0" smtClean="0"/>
              <a:t>for all predicates p on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,  if both its arguments satisfy the </a:t>
            </a:r>
            <a:r>
              <a:rPr lang="en-US" baseline="0" dirty="0" err="1" smtClean="0"/>
              <a:t>the</a:t>
            </a:r>
            <a:r>
              <a:rPr lang="en-US" baseline="0" dirty="0" smtClean="0"/>
              <a:t> predicate, </a:t>
            </a:r>
          </a:p>
          <a:p>
            <a:r>
              <a:rPr lang="en-US" baseline="0" dirty="0" smtClean="0"/>
              <a:t>Then the result also satisfies 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7514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do so, we give </a:t>
            </a:r>
            <a:r>
              <a:rPr lang="en-US" dirty="0" err="1" smtClean="0"/>
              <a:t>maxInt</a:t>
            </a:r>
            <a:r>
              <a:rPr lang="en-US" dirty="0" smtClean="0"/>
              <a:t> a type that</a:t>
            </a:r>
            <a:r>
              <a:rPr lang="en-US" baseline="0" dirty="0" smtClean="0"/>
              <a:t> states that, </a:t>
            </a:r>
          </a:p>
          <a:p>
            <a:r>
              <a:rPr lang="en-US" baseline="0" dirty="0" smtClean="0"/>
              <a:t>for all predicates p on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,  if both its arguments satisfy the </a:t>
            </a:r>
            <a:r>
              <a:rPr lang="en-US" baseline="0" dirty="0" err="1" smtClean="0"/>
              <a:t>the</a:t>
            </a:r>
            <a:r>
              <a:rPr lang="en-US" baseline="0" dirty="0" smtClean="0"/>
              <a:t> predicate, </a:t>
            </a:r>
          </a:p>
          <a:p>
            <a:r>
              <a:rPr lang="en-US" baseline="0" dirty="0" smtClean="0"/>
              <a:t>Then the result also satisfies 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75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That v is a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value that is exactly equal to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do so, we give </a:t>
            </a:r>
            <a:r>
              <a:rPr lang="en-US" dirty="0" err="1" smtClean="0"/>
              <a:t>maxInt</a:t>
            </a:r>
            <a:r>
              <a:rPr lang="en-US" dirty="0" smtClean="0"/>
              <a:t> a type that</a:t>
            </a:r>
            <a:r>
              <a:rPr lang="en-US" baseline="0" dirty="0" smtClean="0"/>
              <a:t> states that, </a:t>
            </a:r>
          </a:p>
          <a:p>
            <a:r>
              <a:rPr lang="en-US" baseline="0" dirty="0" smtClean="0"/>
              <a:t>for all predicates p on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,  if both its arguments satisfy the </a:t>
            </a:r>
            <a:r>
              <a:rPr lang="en-US" baseline="0" dirty="0" err="1" smtClean="0"/>
              <a:t>the</a:t>
            </a:r>
            <a:r>
              <a:rPr lang="en-US" baseline="0" dirty="0" smtClean="0"/>
              <a:t> predicate, </a:t>
            </a:r>
          </a:p>
          <a:p>
            <a:r>
              <a:rPr lang="en-US" baseline="0" dirty="0" smtClean="0"/>
              <a:t>Then the result also satisfies 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7514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do so, we give </a:t>
            </a:r>
            <a:r>
              <a:rPr lang="en-US" dirty="0" err="1" smtClean="0"/>
              <a:t>maxInt</a:t>
            </a:r>
            <a:r>
              <a:rPr lang="en-US" dirty="0" smtClean="0"/>
              <a:t> a type that</a:t>
            </a:r>
            <a:r>
              <a:rPr lang="en-US" baseline="0" dirty="0" smtClean="0"/>
              <a:t> states that, </a:t>
            </a:r>
          </a:p>
          <a:p>
            <a:r>
              <a:rPr lang="en-US" baseline="0" dirty="0" smtClean="0"/>
              <a:t>for all predicates p on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,  if both its arguments satisfy the </a:t>
            </a:r>
            <a:r>
              <a:rPr lang="en-US" baseline="0" dirty="0" err="1" smtClean="0"/>
              <a:t>the</a:t>
            </a:r>
            <a:r>
              <a:rPr lang="en-US" baseline="0" dirty="0" smtClean="0"/>
              <a:t> predicate, </a:t>
            </a:r>
          </a:p>
          <a:p>
            <a:r>
              <a:rPr lang="en-US" baseline="0" dirty="0" smtClean="0"/>
              <a:t>Then the result also satisfies 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7514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do so, we give </a:t>
            </a:r>
            <a:r>
              <a:rPr lang="en-US" dirty="0" err="1" smtClean="0"/>
              <a:t>maxInt</a:t>
            </a:r>
            <a:r>
              <a:rPr lang="en-US" dirty="0" smtClean="0"/>
              <a:t> a type that</a:t>
            </a:r>
            <a:r>
              <a:rPr lang="en-US" baseline="0" dirty="0" smtClean="0"/>
              <a:t> states that, </a:t>
            </a:r>
          </a:p>
          <a:p>
            <a:r>
              <a:rPr lang="en-US" baseline="0" dirty="0" smtClean="0"/>
              <a:t>for all predicates p on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,  if both its arguments satisfy the </a:t>
            </a:r>
            <a:r>
              <a:rPr lang="en-US" baseline="0" dirty="0" err="1" smtClean="0"/>
              <a:t>the</a:t>
            </a:r>
            <a:r>
              <a:rPr lang="en-US" baseline="0" dirty="0" smtClean="0"/>
              <a:t> predicate, </a:t>
            </a:r>
          </a:p>
          <a:p>
            <a:r>
              <a:rPr lang="en-US" baseline="0" dirty="0" smtClean="0"/>
              <a:t>Then the result also satisfies 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7514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 can refine</a:t>
            </a:r>
            <a:r>
              <a:rPr lang="en-US" baseline="0" dirty="0" smtClean="0"/>
              <a:t> the type of this function to describe its behavior.</a:t>
            </a:r>
          </a:p>
          <a:p>
            <a:r>
              <a:rPr lang="en-US" baseline="0" dirty="0" smtClean="0"/>
              <a:t>So, we say that it takes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x and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y and returns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that is greater or </a:t>
            </a:r>
            <a:r>
              <a:rPr lang="en-US" baseline="0" dirty="0" err="1" smtClean="0"/>
              <a:t>eq</a:t>
            </a:r>
            <a:r>
              <a:rPr lang="en-US" baseline="0" dirty="0" smtClean="0"/>
              <a:t> to both x and 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132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 can refine</a:t>
            </a:r>
            <a:r>
              <a:rPr lang="en-US" baseline="0" dirty="0" smtClean="0"/>
              <a:t> the type of this function to describe its behavior.</a:t>
            </a:r>
          </a:p>
          <a:p>
            <a:r>
              <a:rPr lang="en-US" baseline="0" dirty="0" smtClean="0"/>
              <a:t>So, we say that it takes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x and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y and returns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that is greater or </a:t>
            </a:r>
            <a:r>
              <a:rPr lang="en-US" baseline="0" dirty="0" err="1" smtClean="0"/>
              <a:t>eq</a:t>
            </a:r>
            <a:r>
              <a:rPr lang="en-US" baseline="0" dirty="0" smtClean="0"/>
              <a:t> to both x and 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132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 can refine</a:t>
            </a:r>
            <a:r>
              <a:rPr lang="en-US" baseline="0" dirty="0" smtClean="0"/>
              <a:t> the type of this function to describe its behavior.</a:t>
            </a:r>
          </a:p>
          <a:p>
            <a:r>
              <a:rPr lang="en-US" baseline="0" dirty="0" smtClean="0"/>
              <a:t>So, we say that it takes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x and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y and returns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that is greater or </a:t>
            </a:r>
            <a:r>
              <a:rPr lang="en-US" baseline="0" dirty="0" err="1" smtClean="0"/>
              <a:t>eq</a:t>
            </a:r>
            <a:r>
              <a:rPr lang="en-US" baseline="0" dirty="0" smtClean="0"/>
              <a:t> to both x and 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132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 can refine</a:t>
            </a:r>
            <a:r>
              <a:rPr lang="en-US" baseline="0" dirty="0" smtClean="0"/>
              <a:t> the type of this function to describe its behavior.</a:t>
            </a:r>
          </a:p>
          <a:p>
            <a:r>
              <a:rPr lang="en-US" baseline="0" dirty="0" smtClean="0"/>
              <a:t>So, we say that it takes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x and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y and returns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that is greater or </a:t>
            </a:r>
            <a:r>
              <a:rPr lang="en-US" baseline="0" dirty="0" err="1" smtClean="0"/>
              <a:t>eq</a:t>
            </a:r>
            <a:r>
              <a:rPr lang="en-US" baseline="0" dirty="0" smtClean="0"/>
              <a:t> to both x and 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132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 can refine</a:t>
            </a:r>
            <a:r>
              <a:rPr lang="en-US" baseline="0" dirty="0" smtClean="0"/>
              <a:t> the type of this function to describe its behavior.</a:t>
            </a:r>
          </a:p>
          <a:p>
            <a:r>
              <a:rPr lang="en-US" baseline="0" dirty="0" smtClean="0"/>
              <a:t>So, we say that it takes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x and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y and returns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that is greater or </a:t>
            </a:r>
            <a:r>
              <a:rPr lang="en-US" baseline="0" dirty="0" err="1" smtClean="0"/>
              <a:t>eq</a:t>
            </a:r>
            <a:r>
              <a:rPr lang="en-US" baseline="0" dirty="0" smtClean="0"/>
              <a:t> to both x and 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132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 can refine</a:t>
            </a:r>
            <a:r>
              <a:rPr lang="en-US" baseline="0" dirty="0" smtClean="0"/>
              <a:t> the type of this function to describe its behavior.</a:t>
            </a:r>
          </a:p>
          <a:p>
            <a:r>
              <a:rPr lang="en-US" baseline="0" dirty="0" smtClean="0"/>
              <a:t>So, we say that it takes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x and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y and returns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that is greater or </a:t>
            </a:r>
            <a:r>
              <a:rPr lang="en-US" baseline="0" dirty="0" err="1" smtClean="0"/>
              <a:t>eq</a:t>
            </a:r>
            <a:r>
              <a:rPr lang="en-US" baseline="0" dirty="0" smtClean="0"/>
              <a:t> to both x and 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132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 can refine</a:t>
            </a:r>
            <a:r>
              <a:rPr lang="en-US" baseline="0" dirty="0" smtClean="0"/>
              <a:t> the type of this function to describe its behavior.</a:t>
            </a:r>
          </a:p>
          <a:p>
            <a:r>
              <a:rPr lang="en-US" baseline="0" dirty="0" smtClean="0"/>
              <a:t>So, we say that it takes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x and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y and returns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that is greater or </a:t>
            </a:r>
            <a:r>
              <a:rPr lang="en-US" baseline="0" dirty="0" err="1" smtClean="0"/>
              <a:t>eq</a:t>
            </a:r>
            <a:r>
              <a:rPr lang="en-US" baseline="0" dirty="0" smtClean="0"/>
              <a:t> to both x and 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1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0C2E-1F18-41B6-AD44-E7C3083D7AF7}" type="datetime1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7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2BE7-7DF5-4FC6-9460-02F145F373FE}" type="datetime1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9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9A1D-40D5-4057-96F2-2D0B120BF1C7}" type="datetime1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7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1C1B3-29A6-47E8-BAF8-EF65C2327E69}" type="datetime1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6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DBED-E1A5-438A-B30D-7E84F589E65A}" type="datetime1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7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0200-1649-4B9B-98C6-AF2D6F5E47FE}" type="datetime1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5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B1FA-CDAA-42DC-9EA0-D93AC137BFE3}" type="datetime1">
              <a:rPr lang="en-US" smtClean="0"/>
              <a:t>4/29/2013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2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3666-FB22-4468-AFDC-EB38B76022BF}" type="datetime1">
              <a:rPr lang="en-US" smtClean="0"/>
              <a:t>4/29/2013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6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81A-C6EE-442A-9183-67C8490D6CAA}" type="datetime1">
              <a:rPr lang="en-US" smtClean="0"/>
              <a:t>4/29/2013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8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5485-87EF-4574-9933-7CBD2A3E44F3}" type="datetime1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6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B283-59A8-495F-B011-0D6A22FD7E58}" type="datetime1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9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BCC8-2FAC-4117-AD54-F6676DC4C584}" type="datetime1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4A2D8-AD0F-4D62-AF96-2E15004B3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" y="1752600"/>
            <a:ext cx="8549640" cy="19566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Refinement Types </a:t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Abstract Refinements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038600"/>
            <a:ext cx="8519465" cy="1524000"/>
          </a:xfrm>
        </p:spPr>
        <p:txBody>
          <a:bodyPr/>
          <a:lstStyle/>
          <a:p>
            <a:r>
              <a:rPr lang="en-US" b="1" dirty="0" err="1" smtClean="0"/>
              <a:t>Niki</a:t>
            </a:r>
            <a:r>
              <a:rPr lang="en-US" b="1" dirty="0" smtClean="0"/>
              <a:t> </a:t>
            </a:r>
            <a:r>
              <a:rPr lang="en-US" b="1" dirty="0" err="1" smtClean="0"/>
              <a:t>Vazou</a:t>
            </a:r>
            <a:endParaRPr lang="en-US" b="1" dirty="0" smtClean="0"/>
          </a:p>
          <a:p>
            <a:r>
              <a:rPr lang="en-US" dirty="0" smtClean="0"/>
              <a:t>UC San Diego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4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61"/>
    </mc:Choice>
    <mc:Fallback xmlns="">
      <p:transition spd="slow" advTm="1146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Refinement Function Types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3508" y="2470244"/>
            <a:ext cx="8676985" cy="146031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kumimoji="0" lang="en-US" sz="280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&gt;0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n-1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n = n - 1</a:t>
            </a:r>
            <a:endParaRPr kumimoji="0" 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U-Turn Arrow 16"/>
          <p:cNvSpPr/>
          <p:nvPr/>
        </p:nvSpPr>
        <p:spPr>
          <a:xfrm>
            <a:off x="1989926" y="1905000"/>
            <a:ext cx="6041208" cy="63902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44084" y="2698508"/>
            <a:ext cx="275356" cy="3000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739222" y="2703576"/>
            <a:ext cx="275356" cy="3000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3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2"/>
    </mc:Choice>
    <mc:Fallback xmlns="">
      <p:transition spd="slow" advTm="56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smtClean="0"/>
              <a:t>Using max</a:t>
            </a:r>
            <a:endParaRPr lang="en-US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23900" y="1121226"/>
            <a:ext cx="7696200" cy="210049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forall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&gt;.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9311" y="5124271"/>
            <a:ext cx="91146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 err="1" smtClean="0">
                <a:latin typeface="+mj-lt"/>
                <a:cs typeface="Consolas" pitchFamily="49" charset="0"/>
              </a:rPr>
              <a:t>max</a:t>
            </a:r>
            <a:r>
              <a:rPr lang="es-ES" sz="3600" dirty="0" smtClean="0">
                <a:latin typeface="+mj-lt"/>
                <a:cs typeface="Consolas" pitchFamily="49" charset="0"/>
              </a:rPr>
              <a:t> 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[</a:t>
            </a:r>
            <a:r>
              <a:rPr lang="es-ES" sz="3600" dirty="0" err="1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odd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] </a:t>
            </a:r>
            <a:r>
              <a:rPr lang="es-ES" sz="3600" dirty="0" smtClean="0">
                <a:latin typeface="+mj-lt"/>
                <a:cs typeface="Consolas" pitchFamily="49" charset="0"/>
              </a:rPr>
              <a:t>3 5 :: </a:t>
            </a:r>
          </a:p>
          <a:p>
            <a:pPr algn="ctr"/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{</a:t>
            </a:r>
            <a:r>
              <a:rPr lang="es-ES" sz="3600" dirty="0" err="1" smtClean="0">
                <a:cs typeface="Consolas" pitchFamily="49" charset="0"/>
              </a:rPr>
              <a:t>v:</a:t>
            </a:r>
            <a:r>
              <a:rPr lang="es-ES" sz="3600" b="1" dirty="0" err="1" smtClean="0">
                <a:cs typeface="Consolas" pitchFamily="49" charset="0"/>
              </a:rPr>
              <a:t>Int</a:t>
            </a:r>
            <a:r>
              <a:rPr lang="es-ES" sz="1400" dirty="0" smtClean="0">
                <a:solidFill>
                  <a:prstClr val="black"/>
                </a:solidFill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|</a:t>
            </a:r>
            <a:r>
              <a:rPr lang="es-ES" sz="1400" dirty="0" smtClean="0">
                <a:solidFill>
                  <a:prstClr val="black"/>
                </a:solidFill>
                <a:cs typeface="Consolas" pitchFamily="49" charset="0"/>
              </a:rPr>
              <a:t> </a:t>
            </a:r>
            <a:r>
              <a:rPr lang="es-ES" sz="3600" dirty="0" err="1" smtClean="0">
                <a:solidFill>
                  <a:srgbClr val="002060"/>
                </a:solidFill>
                <a:cs typeface="Consolas" pitchFamily="49" charset="0"/>
              </a:rPr>
              <a:t>odd</a:t>
            </a:r>
            <a:r>
              <a:rPr lang="es-ES" sz="2800" dirty="0" smtClean="0">
                <a:solidFill>
                  <a:srgbClr val="002060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</a:t>
            </a:r>
            <a:r>
              <a:rPr lang="es-ES" sz="1400" dirty="0" smtClean="0"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} 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 </a:t>
            </a:r>
            <a:endParaRPr lang="en-US" sz="3600" dirty="0">
              <a:solidFill>
                <a:srgbClr val="0070C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35063" y="4953000"/>
            <a:ext cx="3435012" cy="584775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s-ES" sz="3200" dirty="0">
                <a:latin typeface="+mj-lt"/>
                <a:cs typeface="Consolas" pitchFamily="49" charset="0"/>
              </a:rPr>
              <a:t>5</a:t>
            </a:r>
            <a:r>
              <a:rPr lang="es-ES" sz="32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smtClean="0">
                <a:latin typeface="+mj-lt"/>
                <a:cs typeface="Consolas" pitchFamily="49" charset="0"/>
              </a:rPr>
              <a:t>::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{</a:t>
            </a:r>
            <a:r>
              <a:rPr lang="es-E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smtClean="0">
                <a:latin typeface="+mj-lt"/>
                <a:cs typeface="Consolas" pitchFamily="49" charset="0"/>
              </a:rPr>
              <a:t>v:</a:t>
            </a:r>
            <a:r>
              <a:rPr lang="es-ES" sz="3200" b="1" dirty="0" smtClean="0">
                <a:latin typeface="+mj-lt"/>
                <a:cs typeface="Consolas" pitchFamily="49" charset="0"/>
              </a:rPr>
              <a:t>Int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|</a:t>
            </a:r>
            <a:r>
              <a:rPr lang="es-ES" sz="32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err="1">
                <a:solidFill>
                  <a:srgbClr val="002060"/>
                </a:solidFill>
                <a:cs typeface="Consolas" pitchFamily="49" charset="0"/>
              </a:rPr>
              <a:t>odd</a:t>
            </a:r>
            <a:r>
              <a:rPr lang="es-ES" sz="32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 v</a:t>
            </a:r>
            <a:r>
              <a:rPr lang="es-ES" sz="3200" dirty="0" smtClean="0">
                <a:latin typeface="+mj-lt"/>
                <a:cs typeface="Consolas" pitchFamily="49" charset="0"/>
              </a:rPr>
              <a:t>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}</a:t>
            </a:r>
            <a:endParaRPr lang="en-US" sz="3200" dirty="0">
              <a:solidFill>
                <a:srgbClr val="7030A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100</a:t>
            </a:fld>
            <a:endParaRPr 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95285" y="3540340"/>
            <a:ext cx="7753431" cy="12602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[(&gt;0)]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-- </a:t>
            </a:r>
            <a:r>
              <a:rPr lang="pt-BR" sz="28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b &gt; 0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[odd] 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 5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-- </a:t>
            </a:r>
            <a:r>
              <a:rPr lang="pt-BR" sz="2800" b="1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28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odd</a:t>
            </a:r>
            <a:r>
              <a:rPr lang="pt-BR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67200" y="4230186"/>
            <a:ext cx="430459" cy="43935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endParaRPr lang="en-US" sz="3200" dirty="0">
              <a:solidFill>
                <a:srgbClr val="7030A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24800" y="3483114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✓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4436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7"/>
    </mc:Choice>
    <mc:Fallback xmlns="">
      <p:transition spd="slow" advTm="6277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smtClean="0"/>
              <a:t>Using max</a:t>
            </a:r>
            <a:endParaRPr lang="en-US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23900" y="1121226"/>
            <a:ext cx="7696200" cy="210049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forall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&gt;.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311" y="5124271"/>
            <a:ext cx="91146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 err="1" smtClean="0">
                <a:latin typeface="+mj-lt"/>
                <a:cs typeface="Consolas" pitchFamily="49" charset="0"/>
              </a:rPr>
              <a:t>max</a:t>
            </a:r>
            <a:r>
              <a:rPr lang="es-ES" sz="3600" dirty="0" smtClean="0">
                <a:latin typeface="+mj-lt"/>
                <a:cs typeface="Consolas" pitchFamily="49" charset="0"/>
              </a:rPr>
              <a:t> 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[</a:t>
            </a:r>
            <a:r>
              <a:rPr lang="es-ES" sz="3600" dirty="0" err="1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odd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] </a:t>
            </a:r>
            <a:r>
              <a:rPr lang="es-ES" sz="3600" dirty="0" smtClean="0">
                <a:latin typeface="+mj-lt"/>
                <a:cs typeface="Consolas" pitchFamily="49" charset="0"/>
              </a:rPr>
              <a:t>3 5 :: </a:t>
            </a:r>
          </a:p>
          <a:p>
            <a:pPr algn="ctr"/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{</a:t>
            </a:r>
            <a:r>
              <a:rPr lang="es-ES" sz="3600" dirty="0" err="1" smtClean="0">
                <a:cs typeface="Consolas" pitchFamily="49" charset="0"/>
              </a:rPr>
              <a:t>v:</a:t>
            </a:r>
            <a:r>
              <a:rPr lang="es-ES" sz="3600" b="1" dirty="0" err="1" smtClean="0">
                <a:cs typeface="Consolas" pitchFamily="49" charset="0"/>
              </a:rPr>
              <a:t>Int</a:t>
            </a:r>
            <a:r>
              <a:rPr lang="es-ES" sz="1400" dirty="0" smtClean="0">
                <a:solidFill>
                  <a:prstClr val="black"/>
                </a:solidFill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|</a:t>
            </a:r>
            <a:r>
              <a:rPr lang="es-ES" sz="1400" dirty="0" smtClean="0">
                <a:solidFill>
                  <a:prstClr val="black"/>
                </a:solidFill>
                <a:cs typeface="Consolas" pitchFamily="49" charset="0"/>
              </a:rPr>
              <a:t> </a:t>
            </a:r>
            <a:r>
              <a:rPr lang="es-ES" sz="3600" dirty="0" err="1" smtClean="0">
                <a:solidFill>
                  <a:srgbClr val="002060"/>
                </a:solidFill>
                <a:cs typeface="Consolas" pitchFamily="49" charset="0"/>
              </a:rPr>
              <a:t>odd</a:t>
            </a:r>
            <a:r>
              <a:rPr lang="es-ES" sz="2800" dirty="0" smtClean="0">
                <a:solidFill>
                  <a:srgbClr val="002060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</a:t>
            </a:r>
            <a:r>
              <a:rPr lang="es-ES" sz="1400" dirty="0" smtClean="0"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} 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 </a:t>
            </a:r>
            <a:endParaRPr lang="en-US" sz="3600" dirty="0">
              <a:solidFill>
                <a:srgbClr val="0070C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101</a:t>
            </a:fld>
            <a:endParaRPr 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95285" y="3540340"/>
            <a:ext cx="7753431" cy="12602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[(&gt;0)]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-- </a:t>
            </a:r>
            <a:r>
              <a:rPr lang="pt-BR" sz="28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b &gt; 0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[odd] 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 5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-- </a:t>
            </a:r>
            <a:r>
              <a:rPr lang="pt-BR" sz="2800" b="1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28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odd</a:t>
            </a:r>
            <a:r>
              <a:rPr lang="pt-BR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24800" y="3483114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✓</a:t>
            </a:r>
            <a:endParaRPr lang="en-US" sz="4000" dirty="0"/>
          </a:p>
        </p:txBody>
      </p:sp>
      <p:sp>
        <p:nvSpPr>
          <p:cNvPr id="20" name="Rectangle 19"/>
          <p:cNvSpPr/>
          <p:nvPr/>
        </p:nvSpPr>
        <p:spPr>
          <a:xfrm>
            <a:off x="7912973" y="4056888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smtClean="0">
                <a:solidFill>
                  <a:srgbClr val="00B050"/>
                </a:solidFill>
              </a:rPr>
              <a:t>✓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2271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2"/>
    </mc:Choice>
    <mc:Fallback xmlns="">
      <p:transition spd="slow" advTm="2232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Abstract Refinements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4262" y="4038600"/>
            <a:ext cx="9069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cs typeface="Consolas" pitchFamily="49" charset="0"/>
              </a:rPr>
              <a:t>Solution:  </a:t>
            </a:r>
          </a:p>
          <a:p>
            <a:pPr algn="ctr"/>
            <a:r>
              <a:rPr lang="en-US" sz="4000" dirty="0" smtClean="0">
                <a:cs typeface="Consolas" pitchFamily="49" charset="0"/>
              </a:rPr>
              <a:t>Parameterize Type Over Input Refinement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23900" y="1121226"/>
            <a:ext cx="7696200" cy="210049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forall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&gt;.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102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2681" y="1260613"/>
            <a:ext cx="3212038" cy="531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781800" y="861804"/>
            <a:ext cx="1913189" cy="814596"/>
          </a:xfrm>
          <a:prstGeom prst="borderCallout1">
            <a:avLst>
              <a:gd name="adj1" fmla="val 18750"/>
              <a:gd name="adj2" fmla="val -8333"/>
              <a:gd name="adj3" fmla="val 48184"/>
              <a:gd name="adj4" fmla="val -54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Abstract</a:t>
            </a:r>
          </a:p>
          <a:p>
            <a:pPr algn="ctr"/>
            <a:r>
              <a:rPr lang="en-US" sz="2800" b="1" dirty="0" smtClean="0"/>
              <a:t>refinement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4038600"/>
            <a:ext cx="906973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nsolas" pitchFamily="49" charset="0"/>
                <a:cs typeface="Consolas" pitchFamily="49" charset="0"/>
              </a:rPr>
              <a:t>“if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both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arguments satisfy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ctr"/>
            <a:r>
              <a:rPr lang="en-US" sz="3600" dirty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hen the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satisfies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458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30"/>
    </mc:Choice>
    <mc:Fallback xmlns="">
      <p:transition spd="slow" advTm="13430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120113"/>
            <a:ext cx="2369204" cy="608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Introduction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103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" y="2057667"/>
            <a:ext cx="236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Contracts </a:t>
            </a:r>
            <a:endParaRPr lang="en-US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85800" y="2971934"/>
            <a:ext cx="236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Liquid</a:t>
            </a:r>
            <a:r>
              <a:rPr lang="en-US" sz="3200" b="1" dirty="0" smtClean="0"/>
              <a:t> </a:t>
            </a:r>
            <a:r>
              <a:rPr lang="en-US" sz="3200" dirty="0" smtClean="0"/>
              <a:t>Types</a:t>
            </a:r>
            <a:endParaRPr lang="en-US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5800" y="3886200"/>
            <a:ext cx="3815626" cy="6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Abstract Refinements </a:t>
            </a:r>
            <a:endParaRPr lang="en-US" sz="32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295400" y="4614749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Refinements and Type Classes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95400" y="5110245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Inductive Refinements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95400" y="560574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Indexed Refinements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5400" y="6101237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Recursive </a:t>
            </a:r>
            <a:r>
              <a:rPr lang="en-US" sz="2400" dirty="0" smtClean="0"/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52112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7"/>
    </mc:Choice>
    <mc:Fallback xmlns="">
      <p:transition spd="slow" advTm="38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4" grpId="0"/>
      <p:bldP spid="18" grpId="0"/>
      <p:bldP spid="19" grpId="0"/>
      <p:bldP spid="20" grpId="0"/>
      <p:bldP spid="21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120113"/>
            <a:ext cx="2369204" cy="608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Introduction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104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" y="2057667"/>
            <a:ext cx="236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Contracts </a:t>
            </a:r>
            <a:endParaRPr lang="en-US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85800" y="2971934"/>
            <a:ext cx="236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Liquid</a:t>
            </a:r>
            <a:r>
              <a:rPr lang="en-US" sz="3200" b="1" dirty="0" smtClean="0"/>
              <a:t> </a:t>
            </a:r>
            <a:r>
              <a:rPr lang="en-US" sz="3200" dirty="0" smtClean="0"/>
              <a:t>Types</a:t>
            </a:r>
            <a:endParaRPr lang="en-US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5800" y="3886200"/>
            <a:ext cx="3815626" cy="6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Abstract Refinements </a:t>
            </a:r>
            <a:endParaRPr lang="en-US" sz="32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295400" y="45720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Inductive Refinements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95400" y="5067496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Indexed Refinements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5400" y="5562992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Recursive </a:t>
            </a:r>
            <a:r>
              <a:rPr lang="en-US" sz="2400" dirty="0" smtClean="0"/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9872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7"/>
    </mc:Choice>
    <mc:Fallback xmlns="">
      <p:transition spd="slow" advTm="38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4" grpId="0"/>
      <p:bldP spid="19" grpId="0"/>
      <p:bldP spid="20" grpId="0"/>
      <p:bldP spid="21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120113"/>
            <a:ext cx="2369204" cy="608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Introduction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105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" y="2057667"/>
            <a:ext cx="236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Contracts </a:t>
            </a:r>
            <a:endParaRPr lang="en-US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85800" y="2971934"/>
            <a:ext cx="236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Liquid</a:t>
            </a:r>
            <a:r>
              <a:rPr lang="en-US" sz="3200" b="1" dirty="0" smtClean="0"/>
              <a:t> </a:t>
            </a:r>
            <a:r>
              <a:rPr lang="en-US" sz="3200" dirty="0" smtClean="0"/>
              <a:t>Types</a:t>
            </a:r>
            <a:endParaRPr lang="en-US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5800" y="3886200"/>
            <a:ext cx="3815626" cy="6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Abstract Refinements </a:t>
            </a:r>
            <a:endParaRPr lang="en-US" sz="32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295400" y="45720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Inductive Refinements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5400" y="5067496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Indexed Refinements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5562992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Recursive </a:t>
            </a:r>
            <a:r>
              <a:rPr lang="en-US" sz="2400" dirty="0" smtClean="0"/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317503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7"/>
    </mc:Choice>
    <mc:Fallback xmlns="">
      <p:transition spd="slow" advTm="38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4" grpId="0"/>
      <p:bldP spid="16" grpId="0"/>
      <p:bldP spid="17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 loop function</a:t>
            </a:r>
            <a:endParaRPr lang="en-US" b="1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106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6059" y="2389335"/>
            <a:ext cx="8851883" cy="20793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z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   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otherwise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140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2"/>
    </mc:Choice>
    <mc:Fallback xmlns="">
      <p:transition spd="slow" advTm="2912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 loop function</a:t>
            </a:r>
            <a:endParaRPr lang="en-US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6059" y="2386450"/>
            <a:ext cx="8851883" cy="208510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a) 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a</a:t>
            </a:r>
          </a:p>
          <a:p>
            <a:endParaRPr lang="en-US" sz="600" dirty="0" smtClean="0">
              <a:solidFill>
                <a:schemeClr val="accent4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loop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f n z 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go 0 z </a:t>
            </a:r>
          </a:p>
          <a:p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  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otherwise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107</a:t>
            </a:fld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403860" y="4114800"/>
            <a:ext cx="1348740" cy="1066800"/>
          </a:xfrm>
          <a:prstGeom prst="borderCallout1">
            <a:avLst>
              <a:gd name="adj1" fmla="val 22750"/>
              <a:gd name="adj2" fmla="val 111667"/>
              <a:gd name="adj3" fmla="val -18643"/>
              <a:gd name="adj4" fmla="val 14572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</a:t>
            </a:r>
            <a:r>
              <a:rPr lang="en-US" sz="2400" b="1" dirty="0" smtClean="0"/>
              <a:t>oop iteration</a:t>
            </a:r>
            <a:endParaRPr lang="en-US" sz="2400" b="1" dirty="0"/>
          </a:p>
        </p:txBody>
      </p:sp>
      <p:sp>
        <p:nvSpPr>
          <p:cNvPr id="12" name="Line Callout 1 11"/>
          <p:cNvSpPr/>
          <p:nvPr/>
        </p:nvSpPr>
        <p:spPr>
          <a:xfrm>
            <a:off x="5723175" y="2342449"/>
            <a:ext cx="1348740" cy="801503"/>
          </a:xfrm>
          <a:prstGeom prst="borderCallout1">
            <a:avLst>
              <a:gd name="adj1" fmla="val 22750"/>
              <a:gd name="adj2" fmla="val 111667"/>
              <a:gd name="adj3" fmla="val 126882"/>
              <a:gd name="adj4" fmla="val 12767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next</a:t>
            </a:r>
          </a:p>
          <a:p>
            <a:pPr algn="ctr"/>
            <a:r>
              <a:rPr lang="en-US" sz="2400" b="1" dirty="0" err="1" smtClean="0"/>
              <a:t>acc</a:t>
            </a:r>
            <a:endParaRPr lang="en-US" sz="2400" b="1" dirty="0"/>
          </a:p>
        </p:txBody>
      </p:sp>
      <p:sp>
        <p:nvSpPr>
          <p:cNvPr id="13" name="Line Callout 1 12"/>
          <p:cNvSpPr/>
          <p:nvPr/>
        </p:nvSpPr>
        <p:spPr>
          <a:xfrm>
            <a:off x="4594860" y="4833347"/>
            <a:ext cx="1348740" cy="881653"/>
          </a:xfrm>
          <a:prstGeom prst="borderCallout1">
            <a:avLst>
              <a:gd name="adj1" fmla="val 22750"/>
              <a:gd name="adj2" fmla="val 111667"/>
              <a:gd name="adj3" fmla="val -61878"/>
              <a:gd name="adj4" fmla="val 12952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  <a:r>
              <a:rPr lang="en-US" sz="2400" b="1" dirty="0" smtClean="0"/>
              <a:t>inal</a:t>
            </a:r>
          </a:p>
          <a:p>
            <a:pPr algn="ctr"/>
            <a:r>
              <a:rPr lang="en-US" sz="2400" b="1" dirty="0" smtClean="0"/>
              <a:t>result</a:t>
            </a:r>
            <a:endParaRPr 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25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65"/>
    </mc:Choice>
    <mc:Fallback xmlns="">
      <p:transition spd="slow" advTm="189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 loop function</a:t>
            </a:r>
            <a:endParaRPr lang="en-US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6059" y="2386450"/>
            <a:ext cx="8851883" cy="208510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loop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loop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otherwise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108</a:t>
            </a:fld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1143000" y="1845174"/>
            <a:ext cx="1348740" cy="881653"/>
          </a:xfrm>
          <a:prstGeom prst="borderCallout1">
            <a:avLst>
              <a:gd name="adj1" fmla="val 22750"/>
              <a:gd name="adj2" fmla="val 111667"/>
              <a:gd name="adj3" fmla="val 135368"/>
              <a:gd name="adj4" fmla="val 16606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</a:t>
            </a:r>
            <a:r>
              <a:rPr lang="en-US" sz="2400" b="1" dirty="0" smtClean="0"/>
              <a:t>nitial</a:t>
            </a:r>
          </a:p>
          <a:p>
            <a:pPr algn="ctr"/>
            <a:r>
              <a:rPr lang="en-US" sz="2400" b="1" dirty="0" smtClean="0"/>
              <a:t>index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07352" y="5410200"/>
            <a:ext cx="5929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``loop f n z = </a:t>
            </a:r>
            <a:r>
              <a:rPr lang="en-US" sz="4800" dirty="0" err="1" smtClean="0"/>
              <a:t>f</a:t>
            </a:r>
            <a:r>
              <a:rPr lang="en-US" sz="4800" baseline="30000" dirty="0" err="1" smtClean="0"/>
              <a:t>n</a:t>
            </a:r>
            <a:r>
              <a:rPr lang="en-US" sz="4800" dirty="0" smtClean="0"/>
              <a:t>(z)’’</a:t>
            </a:r>
            <a:endParaRPr lang="en-US" sz="4800" dirty="0"/>
          </a:p>
        </p:txBody>
      </p:sp>
      <p:sp>
        <p:nvSpPr>
          <p:cNvPr id="14" name="Line Callout 1 13"/>
          <p:cNvSpPr/>
          <p:nvPr/>
        </p:nvSpPr>
        <p:spPr>
          <a:xfrm>
            <a:off x="4671060" y="1905000"/>
            <a:ext cx="1348740" cy="881653"/>
          </a:xfrm>
          <a:prstGeom prst="borderCallout1">
            <a:avLst>
              <a:gd name="adj1" fmla="val 20676"/>
              <a:gd name="adj2" fmla="val -13079"/>
              <a:gd name="adj3" fmla="val 127070"/>
              <a:gd name="adj4" fmla="val -4681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</a:t>
            </a:r>
            <a:r>
              <a:rPr lang="en-US" sz="2400" b="1" dirty="0" smtClean="0"/>
              <a:t>nitial</a:t>
            </a:r>
          </a:p>
          <a:p>
            <a:pPr algn="ctr"/>
            <a:r>
              <a:rPr lang="en-US" sz="2400" b="1" dirty="0" err="1" smtClean="0"/>
              <a:t>acc</a:t>
            </a:r>
            <a:endParaRPr 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27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3"/>
    </mc:Choice>
    <mc:Fallback xmlns="">
      <p:transition spd="slow" advTm="77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1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 loop function</a:t>
            </a:r>
            <a:endParaRPr lang="en-US" b="1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6059" y="2389335"/>
            <a:ext cx="8851883" cy="20793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z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   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otherwise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7352" y="5410200"/>
            <a:ext cx="5929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``loop f n z = </a:t>
            </a:r>
            <a:r>
              <a:rPr lang="en-US" sz="4800" dirty="0" err="1" smtClean="0"/>
              <a:t>f</a:t>
            </a:r>
            <a:r>
              <a:rPr lang="en-US" sz="4800" baseline="30000" dirty="0" err="1" smtClean="0"/>
              <a:t>n</a:t>
            </a:r>
            <a:r>
              <a:rPr lang="en-US" sz="4800" dirty="0" smtClean="0"/>
              <a:t>(z)’’</a:t>
            </a:r>
            <a:endParaRPr lang="en-US" sz="4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620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61"/>
    </mc:Choice>
    <mc:Fallback xmlns="">
      <p:transition spd="slow" advTm="57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0833 L 0 -3.7037E-7 " pathEditMode="fixed" rAng="0" ptsTypes="AA">
                                      <p:cBhvr>
                                        <p:cTn id="6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Refinement Function Types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11</a:t>
            </a:fld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02777" y="5087779"/>
            <a:ext cx="2059851" cy="4924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2 ::</a:t>
            </a:r>
            <a:endParaRPr kumimoji="0" lang="en-US" sz="3600" b="0" i="0" u="none" strike="noStrike" cap="none" normalizeH="0" baseline="0" dirty="0" smtClean="0">
              <a:ln>
                <a:noFill/>
              </a:ln>
              <a:effectLst/>
              <a:latin typeface="Helvetica"/>
              <a:cs typeface="Arial" pitchFamily="34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254665" y="5087779"/>
            <a:ext cx="4786559" cy="4924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/>
              <a:t>= n - 1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[2/n]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254665" y="5087779"/>
            <a:ext cx="5004567" cy="4924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/>
              <a:t>= </a:t>
            </a:r>
            <a:r>
              <a:rPr lang="en-US" sz="3200" dirty="0" smtClean="0"/>
              <a:t>2 </a:t>
            </a:r>
            <a:r>
              <a:rPr lang="en-US" sz="3200" dirty="0"/>
              <a:t>- 1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     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254665" y="5087779"/>
            <a:ext cx="5163265" cy="4924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/>
              <a:t>= </a:t>
            </a:r>
            <a:r>
              <a:rPr lang="en-US" sz="3200" dirty="0" smtClean="0"/>
              <a:t>1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         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Helvetica"/>
              <a:cs typeface="Arial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3508" y="2470244"/>
            <a:ext cx="8676985" cy="146031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kumimoji="0" lang="en-US" sz="280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&gt;0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n-1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n = n - 1</a:t>
            </a:r>
            <a:endParaRPr kumimoji="0" 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56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2"/>
    </mc:Choice>
    <mc:Fallback xmlns="">
      <p:transition spd="slow" advTm="56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 loop function</a:t>
            </a:r>
            <a:endParaRPr lang="en-US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6059" y="962064"/>
            <a:ext cx="8851883" cy="20793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z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   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otherwise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00200" y="3374986"/>
            <a:ext cx="5667375" cy="165421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endParaRPr lang="en-US" sz="28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z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loop f n 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 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+ 1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156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8"/>
    </mc:Choice>
    <mc:Fallback xmlns="">
      <p:transition spd="slow" advTm="38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 loop function</a:t>
            </a:r>
            <a:endParaRPr lang="en-US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6059" y="962064"/>
            <a:ext cx="8851883" cy="20793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z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   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otherwise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00200" y="3374986"/>
            <a:ext cx="5667375" cy="165421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dirty="0" smtClean="0">
              <a:solidFill>
                <a:schemeClr val="accent4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solidFill>
                <a:schemeClr val="accent4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n z 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loop f n z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 </a:t>
            </a:r>
            <a:endParaRPr lang="en-US" sz="2800" dirty="0" smtClean="0">
              <a:solidFill>
                <a:schemeClr val="accent4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+ 1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111</a:t>
            </a:fld>
            <a:endParaRPr lang="en-US"/>
          </a:p>
        </p:txBody>
      </p:sp>
      <p:sp>
        <p:nvSpPr>
          <p:cNvPr id="13" name="Line Callout 1 12"/>
          <p:cNvSpPr/>
          <p:nvPr/>
        </p:nvSpPr>
        <p:spPr>
          <a:xfrm>
            <a:off x="7010400" y="3405182"/>
            <a:ext cx="1348740" cy="881653"/>
          </a:xfrm>
          <a:prstGeom prst="borderCallout1">
            <a:avLst>
              <a:gd name="adj1" fmla="val 103647"/>
              <a:gd name="adj2" fmla="val 481"/>
              <a:gd name="adj3" fmla="val 139517"/>
              <a:gd name="adj4" fmla="val -224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i</a:t>
            </a:r>
            <a:r>
              <a:rPr lang="en-US" sz="2400" b="1" dirty="0" err="1" smtClean="0"/>
              <a:t>ncr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acc</a:t>
            </a:r>
            <a:endParaRPr lang="en-US" sz="2400" b="1" dirty="0" smtClean="0"/>
          </a:p>
          <a:p>
            <a:pPr algn="ctr"/>
            <a:r>
              <a:rPr lang="en-US" sz="2400" b="1" dirty="0"/>
              <a:t>b</a:t>
            </a:r>
            <a:r>
              <a:rPr lang="en-US" sz="2400" b="1" dirty="0" smtClean="0"/>
              <a:t>y 1</a:t>
            </a:r>
            <a:endParaRPr 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717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1"/>
    </mc:Choice>
    <mc:Fallback xmlns="">
      <p:transition spd="slow" advTm="3891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 loop function</a:t>
            </a:r>
            <a:endParaRPr lang="en-US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6059" y="962064"/>
            <a:ext cx="8851883" cy="2079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z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   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otherwise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00200" y="3374986"/>
            <a:ext cx="5667375" cy="165421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endParaRPr lang="en-US" sz="28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z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loop f n 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 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+ 1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813" y="5311914"/>
            <a:ext cx="8334375" cy="1317486"/>
            <a:chOff x="533400" y="5464314"/>
            <a:chExt cx="8334375" cy="1317486"/>
          </a:xfrm>
        </p:grpSpPr>
        <p:sp>
          <p:nvSpPr>
            <p:cNvPr id="9" name="TextBox 8"/>
            <p:cNvSpPr txBox="1"/>
            <p:nvPr/>
          </p:nvSpPr>
          <p:spPr>
            <a:xfrm>
              <a:off x="2897056" y="5464314"/>
              <a:ext cx="59707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cs typeface="Consolas" pitchFamily="49" charset="0"/>
                </a:rPr>
                <a:t>Does ``</a:t>
              </a:r>
              <a:r>
                <a:rPr lang="en-US" sz="4000" b="1" dirty="0" err="1" smtClean="0">
                  <a:solidFill>
                    <a:srgbClr val="990000"/>
                  </a:solidFill>
                  <a:cs typeface="Consolas" pitchFamily="49" charset="0"/>
                </a:rPr>
                <a:t>incr</a:t>
              </a:r>
              <a:r>
                <a:rPr lang="en-US" sz="4000" dirty="0" smtClean="0">
                  <a:cs typeface="Consolas" pitchFamily="49" charset="0"/>
                </a:rPr>
                <a:t> n z = </a:t>
              </a:r>
              <a:r>
                <a:rPr lang="en-US" sz="4000" dirty="0" err="1" smtClean="0">
                  <a:cs typeface="Consolas" pitchFamily="49" charset="0"/>
                </a:rPr>
                <a:t>n+z</a:t>
              </a:r>
              <a:r>
                <a:rPr lang="en-US" sz="4000" dirty="0" smtClean="0">
                  <a:cs typeface="Consolas" pitchFamily="49" charset="0"/>
                </a:rPr>
                <a:t>`` hold?</a:t>
              </a:r>
              <a:endParaRPr lang="en-US" sz="3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5100" y="6073914"/>
              <a:ext cx="1990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b="1" dirty="0" smtClean="0">
                  <a:solidFill>
                    <a:schemeClr val="accent3">
                      <a:lumMod val="75000"/>
                    </a:schemeClr>
                  </a:solidFill>
                  <a:cs typeface="Consolas" pitchFamily="49" charset="0"/>
                </a:rPr>
                <a:t>Answer:</a:t>
              </a:r>
              <a:endParaRPr lang="en-US" sz="3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97056" y="6073914"/>
              <a:ext cx="42657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cs typeface="Consolas" pitchFamily="49" charset="0"/>
                </a:rPr>
                <a:t>Proof by Induction</a:t>
              </a:r>
              <a:endParaRPr lang="en-US" sz="3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3400" y="5464314"/>
              <a:ext cx="23317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  <a:cs typeface="Consolas" pitchFamily="49" charset="0"/>
                </a:rPr>
                <a:t>Question:</a:t>
              </a:r>
              <a:endParaRPr lang="en-US" sz="3600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112</a:t>
            </a:fld>
            <a:endParaRPr lang="en-US"/>
          </a:p>
        </p:txBody>
      </p:sp>
      <p:sp>
        <p:nvSpPr>
          <p:cNvPr id="12" name="Line Callout 1 11"/>
          <p:cNvSpPr/>
          <p:nvPr/>
        </p:nvSpPr>
        <p:spPr>
          <a:xfrm>
            <a:off x="7010400" y="3405182"/>
            <a:ext cx="1348740" cy="881653"/>
          </a:xfrm>
          <a:prstGeom prst="borderCallout1">
            <a:avLst>
              <a:gd name="adj1" fmla="val 103647"/>
              <a:gd name="adj2" fmla="val 481"/>
              <a:gd name="adj3" fmla="val 139517"/>
              <a:gd name="adj4" fmla="val -224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i</a:t>
            </a:r>
            <a:r>
              <a:rPr lang="en-US" sz="2400" b="1" dirty="0" err="1" smtClean="0"/>
              <a:t>ncr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acc</a:t>
            </a:r>
            <a:endParaRPr lang="en-US" sz="2400" b="1" dirty="0" smtClean="0"/>
          </a:p>
          <a:p>
            <a:pPr algn="ctr"/>
            <a:r>
              <a:rPr lang="en-US" sz="2400" b="1" dirty="0"/>
              <a:t>b</a:t>
            </a:r>
            <a:r>
              <a:rPr lang="en-US" sz="2400" b="1" dirty="0" smtClean="0"/>
              <a:t>y 1</a:t>
            </a:r>
            <a:endParaRPr 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797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9"/>
    </mc:Choice>
    <mc:Fallback xmlns="">
      <p:transition spd="slow" advTm="12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Inductive Proof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114800" y="3226761"/>
            <a:ext cx="2480905" cy="65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 :: (</a:t>
            </a:r>
            <a:r>
              <a:rPr lang="en-US" sz="4000" b="1" dirty="0" err="1" smtClean="0"/>
              <a:t>Int</a:t>
            </a:r>
            <a:r>
              <a:rPr lang="en-US" sz="4000" dirty="0" smtClean="0"/>
              <a:t>, a)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113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3226761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ea typeface="PMingLiU" pitchFamily="18" charset="-120"/>
              </a:rPr>
              <a:t>Loop Invariant:</a:t>
            </a:r>
            <a:endParaRPr lang="en-US" sz="4000" dirty="0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46059" y="962064"/>
            <a:ext cx="8851883" cy="2079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z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   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otherwise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Callout 1 23"/>
          <p:cNvSpPr/>
          <p:nvPr/>
        </p:nvSpPr>
        <p:spPr>
          <a:xfrm>
            <a:off x="3276600" y="4299947"/>
            <a:ext cx="1348740" cy="881653"/>
          </a:xfrm>
          <a:prstGeom prst="borderCallout1">
            <a:avLst>
              <a:gd name="adj1" fmla="val 2007"/>
              <a:gd name="adj2" fmla="val 100820"/>
              <a:gd name="adj3" fmla="val -45094"/>
              <a:gd name="adj4" fmla="val 15928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loop</a:t>
            </a:r>
          </a:p>
          <a:p>
            <a:pPr algn="ctr"/>
            <a:r>
              <a:rPr lang="en-US" sz="2400" b="1" dirty="0" smtClean="0"/>
              <a:t>iteration</a:t>
            </a:r>
            <a:endParaRPr lang="en-US" sz="2400" b="1" dirty="0"/>
          </a:p>
        </p:txBody>
      </p:sp>
      <p:sp>
        <p:nvSpPr>
          <p:cNvPr id="25" name="Line Callout 1 24"/>
          <p:cNvSpPr/>
          <p:nvPr/>
        </p:nvSpPr>
        <p:spPr>
          <a:xfrm>
            <a:off x="6891627" y="4343400"/>
            <a:ext cx="1795173" cy="881653"/>
          </a:xfrm>
          <a:prstGeom prst="borderCallout1">
            <a:avLst>
              <a:gd name="adj1" fmla="val 6156"/>
              <a:gd name="adj2" fmla="val 2003"/>
              <a:gd name="adj3" fmla="val -51317"/>
              <a:gd name="adj4" fmla="val -4242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accumulator</a:t>
            </a:r>
          </a:p>
        </p:txBody>
      </p:sp>
    </p:spTree>
    <p:extLst>
      <p:ext uri="{BB962C8B-B14F-4D97-AF65-F5344CB8AC3E}">
        <p14:creationId xmlns:p14="http://schemas.microsoft.com/office/powerpoint/2010/main" val="92261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58"/>
    </mc:Choice>
    <mc:Fallback xmlns="">
      <p:transition spd="slow" advTm="7658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Inductive Proof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114800" y="4038600"/>
            <a:ext cx="2494748" cy="65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>
                <a:solidFill>
                  <a:srgbClr val="0070C0"/>
                </a:solidFill>
              </a:rPr>
              <a:t>(0, z)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4800" y="4764139"/>
            <a:ext cx="373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>
                <a:solidFill>
                  <a:srgbClr val="00B050"/>
                </a:solidFill>
              </a:rPr>
              <a:t>(</a:t>
            </a:r>
            <a:r>
              <a:rPr lang="en-US" sz="4000" dirty="0" err="1" smtClean="0">
                <a:solidFill>
                  <a:srgbClr val="00B050"/>
                </a:solidFill>
              </a:rPr>
              <a:t>i</a:t>
            </a:r>
            <a:r>
              <a:rPr lang="en-US" sz="4000" dirty="0" smtClean="0">
                <a:solidFill>
                  <a:srgbClr val="00B050"/>
                </a:solidFill>
              </a:rPr>
              <a:t>, </a:t>
            </a:r>
            <a:r>
              <a:rPr lang="en-US" sz="4000" dirty="0" err="1" smtClean="0">
                <a:solidFill>
                  <a:srgbClr val="00B050"/>
                </a:solidFill>
              </a:rPr>
              <a:t>acc</a:t>
            </a:r>
            <a:r>
              <a:rPr lang="en-US" sz="4000" dirty="0" smtClean="0">
                <a:solidFill>
                  <a:srgbClr val="00B050"/>
                </a:solidFill>
              </a:rPr>
              <a:t>) </a:t>
            </a:r>
            <a:r>
              <a:rPr lang="en-US" sz="4000" dirty="0"/>
              <a:t>⇒</a:t>
            </a:r>
            <a:r>
              <a:rPr lang="en-US" sz="4000" dirty="0" smtClean="0"/>
              <a:t>  </a:t>
            </a:r>
          </a:p>
          <a:p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PMingLiU" pitchFamily="18" charset="-120"/>
                <a:ea typeface="PMingLiU" pitchFamily="18" charset="-120"/>
              </a:rPr>
              <a:t> </a:t>
            </a:r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  <a:latin typeface="PMingLiU" pitchFamily="18" charset="-120"/>
                <a:ea typeface="PMingLiU" pitchFamily="18" charset="-120"/>
              </a:rPr>
              <a:t>   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(i+1, f 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acc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14800" y="3226761"/>
            <a:ext cx="2480905" cy="65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 :: (</a:t>
            </a:r>
            <a:r>
              <a:rPr lang="en-US" sz="4000" b="1" dirty="0" err="1" smtClean="0"/>
              <a:t>Int</a:t>
            </a:r>
            <a:r>
              <a:rPr lang="en-US" sz="4000" dirty="0" smtClean="0"/>
              <a:t>, a)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114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35659" y="4038600"/>
            <a:ext cx="1874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rgbClr val="0070C0"/>
                </a:solidFill>
                <a:ea typeface="PMingLiU" pitchFamily="18" charset="-120"/>
              </a:rPr>
              <a:t>Base: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1" y="4764139"/>
            <a:ext cx="3505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rgbClr val="00B050"/>
                </a:solidFill>
                <a:latin typeface="+mj-lt"/>
                <a:ea typeface="PMingLiU" pitchFamily="18" charset="-120"/>
              </a:rPr>
              <a:t>Inductive Step: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226761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ea typeface="PMingLiU" pitchFamily="18" charset="-120"/>
              </a:rPr>
              <a:t>Loop Invariant:</a:t>
            </a:r>
            <a:endParaRPr lang="en-US" sz="4000" dirty="0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46059" y="962064"/>
            <a:ext cx="8851883" cy="2079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z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   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otherwise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62562" y="1658507"/>
            <a:ext cx="818677" cy="39364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64283" y="2075688"/>
            <a:ext cx="1089660" cy="3936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913301" y="2057400"/>
            <a:ext cx="3047670" cy="39364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35864" y="6096000"/>
            <a:ext cx="86722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14800" y="6050571"/>
            <a:ext cx="4419600" cy="65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(n, loop f n z)</a:t>
            </a:r>
            <a:endParaRPr lang="en-US" sz="4000" dirty="0"/>
          </a:p>
        </p:txBody>
      </p:sp>
      <p:sp>
        <p:nvSpPr>
          <p:cNvPr id="27" name="TextBox 26"/>
          <p:cNvSpPr txBox="1"/>
          <p:nvPr/>
        </p:nvSpPr>
        <p:spPr>
          <a:xfrm>
            <a:off x="489490" y="6050571"/>
            <a:ext cx="3320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ea typeface="PMingLiU" pitchFamily="18" charset="-120"/>
              </a:rPr>
              <a:t>Conclusion:</a:t>
            </a:r>
            <a:endParaRPr 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012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86"/>
    </mc:Choice>
    <mc:Fallback xmlns="">
      <p:transition spd="slow" advTm="289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3" grpId="0"/>
      <p:bldP spid="14" grpId="0"/>
      <p:bldP spid="6" grpId="0" animBg="1"/>
      <p:bldP spid="24" grpId="0" animBg="1"/>
      <p:bldP spid="25" grpId="0" animBg="1"/>
      <p:bldP spid="26" grpId="0"/>
      <p:bldP spid="27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Induction via Abstract Refinements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115</a:t>
            </a:fld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46059" y="962064"/>
            <a:ext cx="8851883" cy="2079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z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   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otherwise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35864" y="6096000"/>
            <a:ext cx="86722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114800" y="3226761"/>
            <a:ext cx="4419600" cy="3478839"/>
            <a:chOff x="4114800" y="3226761"/>
            <a:chExt cx="4419600" cy="3478839"/>
          </a:xfrm>
        </p:grpSpPr>
        <p:sp>
          <p:nvSpPr>
            <p:cNvPr id="21" name="TextBox 20"/>
            <p:cNvSpPr txBox="1"/>
            <p:nvPr/>
          </p:nvSpPr>
          <p:spPr>
            <a:xfrm>
              <a:off x="4114800" y="4038600"/>
              <a:ext cx="24947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accent5">
                      <a:lumMod val="75000"/>
                    </a:schemeClr>
                  </a:solidFill>
                  <a:latin typeface="PMingLiU" pitchFamily="18" charset="-120"/>
                  <a:ea typeface="PMingLiU" pitchFamily="18" charset="-120"/>
                </a:rPr>
                <a:t>R</a:t>
              </a:r>
              <a:r>
                <a:rPr lang="en-US" sz="4000" dirty="0" smtClean="0"/>
                <a:t>(0, z)</a:t>
              </a:r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14800" y="4764139"/>
              <a:ext cx="37338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accent5">
                      <a:lumMod val="75000"/>
                    </a:schemeClr>
                  </a:solidFill>
                  <a:latin typeface="PMingLiU" pitchFamily="18" charset="-120"/>
                  <a:ea typeface="PMingLiU" pitchFamily="18" charset="-120"/>
                </a:rPr>
                <a:t>R</a:t>
              </a:r>
              <a:r>
                <a:rPr lang="en-US" sz="4000" dirty="0" smtClean="0"/>
                <a:t>(</a:t>
              </a:r>
              <a:r>
                <a:rPr lang="en-US" sz="4000" dirty="0" err="1" smtClean="0"/>
                <a:t>i</a:t>
              </a:r>
              <a:r>
                <a:rPr lang="en-US" sz="4000" dirty="0" smtClean="0"/>
                <a:t>, </a:t>
              </a:r>
              <a:r>
                <a:rPr lang="en-US" sz="4000" dirty="0" err="1" smtClean="0"/>
                <a:t>acc</a:t>
              </a:r>
              <a:r>
                <a:rPr lang="en-US" sz="4000" dirty="0" smtClean="0"/>
                <a:t>)</a:t>
              </a:r>
              <a:r>
                <a:rPr lang="en-US" sz="4000" dirty="0" smtClean="0">
                  <a:solidFill>
                    <a:srgbClr val="00B050"/>
                  </a:solidFill>
                </a:rPr>
                <a:t> </a:t>
              </a:r>
              <a:r>
                <a:rPr lang="en-US" sz="4000" dirty="0"/>
                <a:t>⇒</a:t>
              </a:r>
              <a:r>
                <a:rPr lang="en-US" sz="4000" dirty="0" smtClean="0"/>
                <a:t>  </a:t>
              </a:r>
            </a:p>
            <a:p>
              <a:r>
                <a:rPr lang="en-US" sz="4000" b="1" dirty="0">
                  <a:solidFill>
                    <a:schemeClr val="accent3">
                      <a:lumMod val="50000"/>
                    </a:schemeClr>
                  </a:solidFill>
                  <a:latin typeface="PMingLiU" pitchFamily="18" charset="-120"/>
                  <a:ea typeface="PMingLiU" pitchFamily="18" charset="-120"/>
                </a:rPr>
                <a:t> </a:t>
              </a:r>
              <a:r>
                <a:rPr lang="en-US" sz="4000" b="1" dirty="0" smtClean="0">
                  <a:solidFill>
                    <a:schemeClr val="accent3">
                      <a:lumMod val="50000"/>
                    </a:schemeClr>
                  </a:solidFill>
                  <a:latin typeface="PMingLiU" pitchFamily="18" charset="-120"/>
                  <a:ea typeface="PMingLiU" pitchFamily="18" charset="-120"/>
                </a:rPr>
                <a:t>   </a:t>
              </a:r>
              <a:r>
                <a:rPr lang="en-US" sz="4000" b="1" dirty="0" smtClean="0">
                  <a:solidFill>
                    <a:schemeClr val="accent5">
                      <a:lumMod val="75000"/>
                    </a:schemeClr>
                  </a:solidFill>
                  <a:latin typeface="PMingLiU" pitchFamily="18" charset="-120"/>
                  <a:ea typeface="PMingLiU" pitchFamily="18" charset="-120"/>
                </a:rPr>
                <a:t>R</a:t>
              </a:r>
              <a:r>
                <a:rPr lang="en-US" sz="4000" dirty="0" smtClean="0"/>
                <a:t>(i+1, f </a:t>
              </a:r>
              <a:r>
                <a:rPr lang="en-US" sz="4000" dirty="0" err="1" smtClean="0"/>
                <a:t>i</a:t>
              </a:r>
              <a:r>
                <a:rPr lang="en-US" sz="4000" dirty="0" smtClean="0"/>
                <a:t> </a:t>
              </a:r>
              <a:r>
                <a:rPr lang="en-US" sz="4000" dirty="0" err="1" smtClean="0"/>
                <a:t>acc</a:t>
              </a:r>
              <a:r>
                <a:rPr lang="en-US" sz="4000" dirty="0" smtClean="0"/>
                <a:t>)</a:t>
              </a:r>
              <a:endParaRPr lang="en-US" sz="4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14800" y="3226761"/>
              <a:ext cx="2480905" cy="655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5">
                      <a:lumMod val="75000"/>
                    </a:schemeClr>
                  </a:solidFill>
                  <a:latin typeface="PMingLiU" pitchFamily="18" charset="-120"/>
                  <a:ea typeface="PMingLiU" pitchFamily="18" charset="-120"/>
                </a:rPr>
                <a:t>R</a:t>
              </a:r>
              <a:r>
                <a:rPr lang="en-US" sz="4000" dirty="0" smtClean="0"/>
                <a:t> :: (</a:t>
              </a:r>
              <a:r>
                <a:rPr lang="en-US" sz="4000" b="1" dirty="0" err="1" smtClean="0"/>
                <a:t>Int</a:t>
              </a:r>
              <a:r>
                <a:rPr lang="en-US" sz="4000" dirty="0" smtClean="0"/>
                <a:t>, a)</a:t>
              </a:r>
              <a:endParaRPr lang="en-US" sz="4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4800" y="6050571"/>
              <a:ext cx="4419600" cy="655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accent5">
                      <a:lumMod val="75000"/>
                    </a:schemeClr>
                  </a:solidFill>
                  <a:latin typeface="PMingLiU" pitchFamily="18" charset="-120"/>
                  <a:ea typeface="PMingLiU" pitchFamily="18" charset="-120"/>
                </a:rPr>
                <a:t>R</a:t>
              </a:r>
              <a:r>
                <a:rPr lang="en-US" sz="4000" dirty="0" smtClean="0"/>
                <a:t>(n, loop f n z)</a:t>
              </a:r>
              <a:endParaRPr lang="en-US" sz="40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5107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66"/>
    </mc:Choice>
    <mc:Fallback xmlns="">
      <p:transition spd="slow" advTm="122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818 -4.81481E-6 L 0.00017 -0.00185 " pathEditMode="fixed" rAng="0" ptsTypes="AA">
                                      <p:cBhvr>
                                        <p:cTn id="6" dur="2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1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3810000" y="4038600"/>
            <a:ext cx="3596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itchFamily="49" charset="0"/>
                <a:cs typeface="Consolas" pitchFamily="49" charset="0"/>
              </a:rPr>
              <a:t>z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::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a&lt;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0&gt;</a:t>
            </a:r>
            <a:endParaRPr lang="en-US" sz="4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789911" y="4148992"/>
            <a:ext cx="3028017" cy="51875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Induction via Abstract Refinements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116</a:t>
            </a:fld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46059" y="962064"/>
            <a:ext cx="8851883" cy="2079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z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   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otherwise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35864" y="6096000"/>
            <a:ext cx="86722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1000" y="4038600"/>
            <a:ext cx="2494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(0, z)</a:t>
            </a:r>
            <a:endParaRPr lang="en-US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" y="4768350"/>
            <a:ext cx="373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(</a:t>
            </a:r>
            <a:r>
              <a:rPr lang="en-US" sz="4000" dirty="0" err="1" smtClean="0"/>
              <a:t>i</a:t>
            </a:r>
            <a:r>
              <a:rPr lang="en-US" sz="4000" dirty="0" smtClean="0"/>
              <a:t>, </a:t>
            </a:r>
            <a:r>
              <a:rPr lang="en-US" sz="4000" dirty="0" err="1" smtClean="0"/>
              <a:t>acc</a:t>
            </a:r>
            <a:r>
              <a:rPr lang="en-US" sz="4000" dirty="0" smtClean="0"/>
              <a:t>)</a:t>
            </a:r>
            <a:r>
              <a:rPr lang="en-US" sz="4000" dirty="0" smtClean="0">
                <a:solidFill>
                  <a:srgbClr val="00B050"/>
                </a:solidFill>
              </a:rPr>
              <a:t> </a:t>
            </a:r>
            <a:r>
              <a:rPr lang="en-US" sz="4000" dirty="0"/>
              <a:t>⇒</a:t>
            </a:r>
            <a:r>
              <a:rPr lang="en-US" sz="4000" dirty="0" smtClean="0"/>
              <a:t>  </a:t>
            </a:r>
          </a:p>
          <a:p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PMingLiU" pitchFamily="18" charset="-120"/>
                <a:ea typeface="PMingLiU" pitchFamily="18" charset="-120"/>
              </a:rPr>
              <a:t> </a:t>
            </a:r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  <a:latin typeface="PMingLiU" pitchFamily="18" charset="-120"/>
                <a:ea typeface="PMingLiU" pitchFamily="18" charset="-120"/>
              </a:rPr>
              <a:t>   </a:t>
            </a:r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(i+1, f </a:t>
            </a:r>
            <a:r>
              <a:rPr lang="en-US" sz="4000" dirty="0" err="1" smtClean="0"/>
              <a:t>i</a:t>
            </a:r>
            <a:r>
              <a:rPr lang="en-US" sz="4000" dirty="0" smtClean="0"/>
              <a:t> </a:t>
            </a:r>
            <a:r>
              <a:rPr lang="en-US" sz="4000" dirty="0" err="1" smtClean="0"/>
              <a:t>acc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3226761"/>
            <a:ext cx="2480905" cy="65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 :: (</a:t>
            </a:r>
            <a:r>
              <a:rPr lang="en-US" sz="4000" b="1" dirty="0" err="1" smtClean="0"/>
              <a:t>Int</a:t>
            </a:r>
            <a:r>
              <a:rPr lang="en-US" sz="4000" dirty="0" smtClean="0"/>
              <a:t>, a)</a:t>
            </a:r>
            <a:endParaRPr lang="en-US" sz="4000" dirty="0"/>
          </a:p>
        </p:txBody>
      </p:sp>
      <p:sp>
        <p:nvSpPr>
          <p:cNvPr id="26" name="TextBox 25"/>
          <p:cNvSpPr txBox="1"/>
          <p:nvPr/>
        </p:nvSpPr>
        <p:spPr>
          <a:xfrm>
            <a:off x="381000" y="6046229"/>
            <a:ext cx="4419600" cy="65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(n, loop f n z)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1971833" y="1697893"/>
            <a:ext cx="439359" cy="31891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817929" y="1161288"/>
            <a:ext cx="439359" cy="31891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810000" y="3226761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latin typeface="Consolas" pitchFamily="49" charset="0"/>
                <a:cs typeface="Consolas" pitchFamily="49" charset="0"/>
              </a:rPr>
              <a:t>Prop</a:t>
            </a:r>
            <a:endParaRPr lang="en-US" sz="4000" b="1" dirty="0"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111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77"/>
    </mc:Choice>
    <mc:Fallback xmlns="">
      <p:transition spd="slow" advTm="162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8" grpId="0" animBg="1"/>
      <p:bldP spid="6" grpId="0" animBg="1"/>
      <p:bldP spid="3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810000" y="4768350"/>
            <a:ext cx="579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::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i:</a:t>
            </a:r>
            <a:r>
              <a:rPr lang="en-US" sz="4000" b="1" dirty="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a&lt;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&gt;     </a:t>
            </a:r>
          </a:p>
          <a:p>
            <a:r>
              <a:rPr lang="en-US" sz="4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-&gt;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a&lt;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(i+1)&gt;</a:t>
            </a:r>
            <a:endParaRPr lang="en-US" sz="4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Induction via Abstract Refinements</a:t>
            </a:r>
            <a:endParaRPr lang="en-US" b="1" dirty="0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46059" y="962064"/>
            <a:ext cx="8851883" cy="2079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z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   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otherwise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35864" y="6096000"/>
            <a:ext cx="86722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1000" y="4038600"/>
            <a:ext cx="2494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(0, z)</a:t>
            </a:r>
            <a:endParaRPr lang="en-US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" y="4768350"/>
            <a:ext cx="373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(</a:t>
            </a:r>
            <a:r>
              <a:rPr lang="en-US" sz="4000" dirty="0" err="1" smtClean="0"/>
              <a:t>i</a:t>
            </a:r>
            <a:r>
              <a:rPr lang="en-US" sz="4000" dirty="0" smtClean="0"/>
              <a:t>, </a:t>
            </a:r>
            <a:r>
              <a:rPr lang="en-US" sz="4000" dirty="0" err="1" smtClean="0"/>
              <a:t>acc</a:t>
            </a:r>
            <a:r>
              <a:rPr lang="en-US" sz="4000" dirty="0" smtClean="0"/>
              <a:t>)</a:t>
            </a:r>
            <a:r>
              <a:rPr lang="en-US" sz="4000" dirty="0" smtClean="0">
                <a:solidFill>
                  <a:srgbClr val="00B050"/>
                </a:solidFill>
              </a:rPr>
              <a:t> </a:t>
            </a:r>
            <a:r>
              <a:rPr lang="en-US" sz="4000" dirty="0"/>
              <a:t>⇒</a:t>
            </a:r>
            <a:r>
              <a:rPr lang="en-US" sz="4000" dirty="0" smtClean="0"/>
              <a:t>  </a:t>
            </a:r>
          </a:p>
          <a:p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PMingLiU" pitchFamily="18" charset="-120"/>
                <a:ea typeface="PMingLiU" pitchFamily="18" charset="-120"/>
              </a:rPr>
              <a:t> </a:t>
            </a:r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  <a:latin typeface="PMingLiU" pitchFamily="18" charset="-120"/>
                <a:ea typeface="PMingLiU" pitchFamily="18" charset="-120"/>
              </a:rPr>
              <a:t>   </a:t>
            </a:r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(i+1, f </a:t>
            </a:r>
            <a:r>
              <a:rPr lang="en-US" sz="4000" dirty="0" err="1" smtClean="0"/>
              <a:t>i</a:t>
            </a:r>
            <a:r>
              <a:rPr lang="en-US" sz="4000" dirty="0" smtClean="0"/>
              <a:t> </a:t>
            </a:r>
            <a:r>
              <a:rPr lang="en-US" sz="4000" dirty="0" err="1" smtClean="0"/>
              <a:t>acc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3226761"/>
            <a:ext cx="2480905" cy="65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 :: (</a:t>
            </a:r>
            <a:r>
              <a:rPr lang="en-US" sz="4000" b="1" dirty="0" err="1" smtClean="0"/>
              <a:t>Int</a:t>
            </a:r>
            <a:r>
              <a:rPr lang="en-US" sz="4000" dirty="0" smtClean="0"/>
              <a:t>, a)</a:t>
            </a:r>
            <a:endParaRPr lang="en-US" sz="4000" dirty="0"/>
          </a:p>
        </p:txBody>
      </p:sp>
      <p:sp>
        <p:nvSpPr>
          <p:cNvPr id="26" name="TextBox 25"/>
          <p:cNvSpPr txBox="1"/>
          <p:nvPr/>
        </p:nvSpPr>
        <p:spPr>
          <a:xfrm>
            <a:off x="381000" y="6046229"/>
            <a:ext cx="4419600" cy="65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(n, loop f n z)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1219200" y="1697893"/>
            <a:ext cx="439359" cy="31891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65981" y="1103376"/>
            <a:ext cx="2955797" cy="4330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000" y="4820460"/>
            <a:ext cx="5187942" cy="11754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10000" y="3226761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latin typeface="Consolas" pitchFamily="49" charset="0"/>
                <a:cs typeface="Consolas" pitchFamily="49" charset="0"/>
              </a:rPr>
              <a:t>Prop</a:t>
            </a:r>
            <a:endParaRPr lang="en-US" sz="4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00" y="4038600"/>
            <a:ext cx="3596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itchFamily="49" charset="0"/>
                <a:cs typeface="Consolas" pitchFamily="49" charset="0"/>
              </a:rPr>
              <a:t>z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::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a&lt;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0&gt;</a:t>
            </a:r>
            <a:endParaRPr lang="en-US" sz="4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09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20"/>
    </mc:Choice>
    <mc:Fallback xmlns="">
      <p:transition spd="slow" advTm="14520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Induction via Abstract Refinements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118</a:t>
            </a:fld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46059" y="962064"/>
            <a:ext cx="8851883" cy="2079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z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   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otherwise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35864" y="6096000"/>
            <a:ext cx="86722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1000" y="4038600"/>
            <a:ext cx="2494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(0, z)</a:t>
            </a:r>
            <a:endParaRPr lang="en-US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" y="4768350"/>
            <a:ext cx="373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(</a:t>
            </a:r>
            <a:r>
              <a:rPr lang="en-US" sz="4000" dirty="0" err="1" smtClean="0"/>
              <a:t>i</a:t>
            </a:r>
            <a:r>
              <a:rPr lang="en-US" sz="4000" dirty="0" smtClean="0"/>
              <a:t>, </a:t>
            </a:r>
            <a:r>
              <a:rPr lang="en-US" sz="4000" dirty="0" err="1" smtClean="0"/>
              <a:t>acc</a:t>
            </a:r>
            <a:r>
              <a:rPr lang="en-US" sz="4000" dirty="0" smtClean="0"/>
              <a:t>)</a:t>
            </a:r>
            <a:r>
              <a:rPr lang="en-US" sz="4000" dirty="0" smtClean="0">
                <a:solidFill>
                  <a:srgbClr val="00B050"/>
                </a:solidFill>
              </a:rPr>
              <a:t> </a:t>
            </a:r>
            <a:r>
              <a:rPr lang="en-US" sz="4000" dirty="0"/>
              <a:t>⇒</a:t>
            </a:r>
            <a:r>
              <a:rPr lang="en-US" sz="4000" dirty="0" smtClean="0"/>
              <a:t>  </a:t>
            </a:r>
          </a:p>
          <a:p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PMingLiU" pitchFamily="18" charset="-120"/>
                <a:ea typeface="PMingLiU" pitchFamily="18" charset="-120"/>
              </a:rPr>
              <a:t> </a:t>
            </a:r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  <a:latin typeface="PMingLiU" pitchFamily="18" charset="-120"/>
                <a:ea typeface="PMingLiU" pitchFamily="18" charset="-120"/>
              </a:rPr>
              <a:t>   </a:t>
            </a:r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(i+1, f </a:t>
            </a:r>
            <a:r>
              <a:rPr lang="en-US" sz="4000" dirty="0" err="1" smtClean="0"/>
              <a:t>i</a:t>
            </a:r>
            <a:r>
              <a:rPr lang="en-US" sz="4000" dirty="0" smtClean="0"/>
              <a:t> </a:t>
            </a:r>
            <a:r>
              <a:rPr lang="en-US" sz="4000" dirty="0" err="1" smtClean="0"/>
              <a:t>acc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3226761"/>
            <a:ext cx="2480905" cy="65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 :: (</a:t>
            </a:r>
            <a:r>
              <a:rPr lang="en-US" sz="4000" b="1" dirty="0" err="1" smtClean="0"/>
              <a:t>Int</a:t>
            </a:r>
            <a:r>
              <a:rPr lang="en-US" sz="4000" dirty="0" smtClean="0"/>
              <a:t>, a)</a:t>
            </a:r>
            <a:endParaRPr lang="en-US" sz="4000" dirty="0"/>
          </a:p>
        </p:txBody>
      </p:sp>
      <p:sp>
        <p:nvSpPr>
          <p:cNvPr id="26" name="TextBox 25"/>
          <p:cNvSpPr txBox="1"/>
          <p:nvPr/>
        </p:nvSpPr>
        <p:spPr>
          <a:xfrm>
            <a:off x="381000" y="6046229"/>
            <a:ext cx="4419600" cy="65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(n, loop f n z)</a:t>
            </a:r>
            <a:endParaRPr lang="en-US" sz="4000" dirty="0"/>
          </a:p>
        </p:txBody>
      </p:sp>
      <p:sp>
        <p:nvSpPr>
          <p:cNvPr id="28" name="TextBox 27"/>
          <p:cNvSpPr txBox="1"/>
          <p:nvPr/>
        </p:nvSpPr>
        <p:spPr>
          <a:xfrm>
            <a:off x="3810000" y="3226761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latin typeface="Consolas" pitchFamily="49" charset="0"/>
                <a:cs typeface="Consolas" pitchFamily="49" charset="0"/>
              </a:rPr>
              <a:t>Prop</a:t>
            </a:r>
            <a:endParaRPr lang="en-US" sz="4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10000" y="4038600"/>
            <a:ext cx="3596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itchFamily="49" charset="0"/>
                <a:cs typeface="Consolas" pitchFamily="49" charset="0"/>
              </a:rPr>
              <a:t>z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::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a&lt;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0&gt;</a:t>
            </a:r>
            <a:endParaRPr lang="en-US" sz="4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10000" y="4768350"/>
            <a:ext cx="579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::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i:</a:t>
            </a:r>
            <a:r>
              <a:rPr lang="en-US" sz="4000" b="1" dirty="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a&lt;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&gt;     </a:t>
            </a:r>
          </a:p>
          <a:p>
            <a:r>
              <a:rPr lang="en-US" sz="4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-&gt;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a&lt;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(i+1)&gt;</a:t>
            </a:r>
            <a:endParaRPr lang="en-US" sz="4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10000" y="6019800"/>
            <a:ext cx="534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z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a&lt;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n&gt;</a:t>
            </a:r>
            <a:endParaRPr lang="en-US" sz="4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4491" y="1676400"/>
            <a:ext cx="2220734" cy="36144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7264" y="1179576"/>
            <a:ext cx="439359" cy="31891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810000" y="6157232"/>
            <a:ext cx="5098136" cy="54836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0"/>
    </mc:Choice>
    <mc:Fallback xmlns="">
      <p:transition spd="slow" advTm="2390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Induction via Abstract Refinements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119</a:t>
            </a:fld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46059" y="962064"/>
            <a:ext cx="8851883" cy="2079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z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   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otherwise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35864" y="6096000"/>
            <a:ext cx="86722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0" y="3226761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latin typeface="Consolas" pitchFamily="49" charset="0"/>
                <a:cs typeface="Consolas" pitchFamily="49" charset="0"/>
              </a:rPr>
              <a:t>Prop</a:t>
            </a:r>
            <a:endParaRPr lang="en-US" sz="4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0" y="4038600"/>
            <a:ext cx="3596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itchFamily="49" charset="0"/>
                <a:cs typeface="Consolas" pitchFamily="49" charset="0"/>
              </a:rPr>
              <a:t>z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::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a&lt;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0&gt;</a:t>
            </a:r>
            <a:endParaRPr lang="en-US" sz="4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0" y="4768350"/>
            <a:ext cx="579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::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i:</a:t>
            </a:r>
            <a:r>
              <a:rPr lang="en-US" sz="4000" b="1" dirty="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a&lt;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&gt;     </a:t>
            </a:r>
          </a:p>
          <a:p>
            <a:r>
              <a:rPr lang="en-US" sz="4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-&gt;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a&lt;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(i+1)&gt;</a:t>
            </a:r>
            <a:endParaRPr lang="en-US" sz="4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0" y="6019800"/>
            <a:ext cx="534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z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a&lt;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n&gt;</a:t>
            </a:r>
            <a:endParaRPr lang="en-US" sz="4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71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"/>
    </mc:Choice>
    <mc:Fallback xmlns="">
      <p:transition spd="slow" advTm="76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Functional Specifications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4800" y="3723382"/>
            <a:ext cx="73306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Specifications: </a:t>
            </a:r>
          </a:p>
          <a:p>
            <a:r>
              <a:rPr lang="en-US" sz="3200" dirty="0" smtClean="0"/>
              <a:t>Properties that the program should satisfy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5105400"/>
            <a:ext cx="8063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Functional Specifications: </a:t>
            </a:r>
          </a:p>
          <a:p>
            <a:r>
              <a:rPr lang="en-US" sz="3200" dirty="0"/>
              <a:t>T</a:t>
            </a:r>
            <a:r>
              <a:rPr lang="en-US" sz="3200" dirty="0" smtClean="0"/>
              <a:t>reat the program as collection of functions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914400"/>
            <a:ext cx="8063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Refinement Types as Functional Specifications:</a:t>
            </a:r>
            <a:endParaRPr lang="en-US" sz="32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61103" y="1748712"/>
            <a:ext cx="8421795" cy="70010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pred</a:t>
            </a: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:: n: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&gt;0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n-1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61103" y="2695829"/>
            <a:ext cx="8421795" cy="63646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div 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-&gt;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=!0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2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40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2"/>
    </mc:Choice>
    <mc:Fallback xmlns="">
      <p:transition spd="slow" advTm="56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/>
              <a:t>Induction via Abstract Refinements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899" y="3352800"/>
            <a:ext cx="87002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loop 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::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forall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 </a:t>
            </a:r>
            <a:r>
              <a:rPr lang="en-US" sz="32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-&gt; a -&gt; 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Prop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&gt;.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f:(i: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-&gt; a&lt;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-&gt; a&lt;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(i+1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)&gt;) 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-&gt; n: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v&gt;=0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-&gt; z:a&lt;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-&gt; a&lt;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n&gt;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120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6059" y="962064"/>
            <a:ext cx="8851883" cy="2079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z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   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otherwise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63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87"/>
    </mc:Choice>
    <mc:Fallback xmlns="">
      <p:transition spd="slow" advTm="20187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/>
              <a:t>Induction via Abstract Refinements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00200" y="860386"/>
            <a:ext cx="5667375" cy="165421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endParaRPr lang="en-US" sz="28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loop f n 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 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+ 1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2531" y="2644914"/>
            <a:ext cx="4799269" cy="70788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(</a:t>
            </a:r>
            <a:r>
              <a:rPr lang="en-US" sz="4000" dirty="0" err="1" smtClean="0"/>
              <a:t>i</a:t>
            </a:r>
            <a:r>
              <a:rPr lang="en-US" sz="4000" dirty="0"/>
              <a:t>, </a:t>
            </a:r>
            <a:r>
              <a:rPr lang="en-US" sz="4000" dirty="0" err="1" smtClean="0"/>
              <a:t>acc</a:t>
            </a:r>
            <a:r>
              <a:rPr lang="en-US" sz="4000" dirty="0" smtClean="0"/>
              <a:t>) ⇔ </a:t>
            </a:r>
            <a:r>
              <a:rPr lang="en-US" sz="4000" dirty="0" err="1" smtClean="0"/>
              <a:t>acc</a:t>
            </a:r>
            <a:r>
              <a:rPr lang="en-US" sz="4000" dirty="0" smtClean="0"/>
              <a:t> = </a:t>
            </a:r>
            <a:r>
              <a:rPr lang="en-US" sz="4000" dirty="0" err="1" smtClean="0"/>
              <a:t>i</a:t>
            </a:r>
            <a:r>
              <a:rPr lang="en-US" sz="4000" dirty="0" smtClean="0"/>
              <a:t> + z 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221899" y="3352800"/>
            <a:ext cx="87002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loop 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::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forall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 </a:t>
            </a:r>
            <a:r>
              <a:rPr lang="en-US" sz="32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-&gt; a -&gt; 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Prop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&gt;.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f:(i: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-&gt; a&lt;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-&gt; a&lt;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(i+1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)&gt;) 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-&gt; n: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v&gt;=0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-&gt; z:a&lt;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-&gt; a&lt;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n&gt;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76274" y="2743200"/>
            <a:ext cx="2181486" cy="5334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58129" y="3886200"/>
            <a:ext cx="5195271" cy="5334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121</a:t>
            </a:fld>
            <a:endParaRPr lang="en-US"/>
          </a:p>
        </p:txBody>
      </p:sp>
      <p:sp>
        <p:nvSpPr>
          <p:cNvPr id="12" name="Line Callout 1 11"/>
          <p:cNvSpPr/>
          <p:nvPr/>
        </p:nvSpPr>
        <p:spPr>
          <a:xfrm>
            <a:off x="7010400" y="838200"/>
            <a:ext cx="1348740" cy="881653"/>
          </a:xfrm>
          <a:prstGeom prst="borderCallout1">
            <a:avLst>
              <a:gd name="adj1" fmla="val 103647"/>
              <a:gd name="adj2" fmla="val 481"/>
              <a:gd name="adj3" fmla="val 139517"/>
              <a:gd name="adj4" fmla="val -224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i</a:t>
            </a:r>
            <a:r>
              <a:rPr lang="en-US" sz="2400" b="1" dirty="0" err="1" smtClean="0"/>
              <a:t>ncr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acc</a:t>
            </a:r>
            <a:endParaRPr lang="en-US" sz="2400" b="1" dirty="0" smtClean="0"/>
          </a:p>
          <a:p>
            <a:pPr algn="ctr"/>
            <a:r>
              <a:rPr lang="en-US" sz="2400" b="1" dirty="0"/>
              <a:t>b</a:t>
            </a:r>
            <a:r>
              <a:rPr lang="en-US" sz="2400" b="1" dirty="0" smtClean="0"/>
              <a:t>y 1</a:t>
            </a:r>
            <a:endParaRPr 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79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54"/>
    </mc:Choice>
    <mc:Fallback xmlns="">
      <p:transition spd="slow" advTm="230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/>
              <a:t>Induction via Abstract Refinements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00200" y="860386"/>
            <a:ext cx="5667375" cy="165421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endParaRPr lang="en-US" sz="28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loop f n 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 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+ 1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2531" y="2644914"/>
            <a:ext cx="4799269" cy="70788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(</a:t>
            </a:r>
            <a:r>
              <a:rPr lang="en-US" sz="4000" dirty="0" err="1" smtClean="0"/>
              <a:t>i</a:t>
            </a:r>
            <a:r>
              <a:rPr lang="en-US" sz="4000" dirty="0"/>
              <a:t>, </a:t>
            </a:r>
            <a:r>
              <a:rPr lang="en-US" sz="4000" dirty="0" err="1" smtClean="0"/>
              <a:t>acc</a:t>
            </a:r>
            <a:r>
              <a:rPr lang="en-US" sz="4000" dirty="0" smtClean="0"/>
              <a:t>) ⇔ </a:t>
            </a:r>
            <a:r>
              <a:rPr lang="en-US" sz="4000" dirty="0" err="1" smtClean="0"/>
              <a:t>acc</a:t>
            </a:r>
            <a:r>
              <a:rPr lang="en-US" sz="4000" dirty="0" smtClean="0"/>
              <a:t> = </a:t>
            </a:r>
            <a:r>
              <a:rPr lang="en-US" sz="4000" dirty="0" err="1" smtClean="0"/>
              <a:t>i</a:t>
            </a:r>
            <a:r>
              <a:rPr lang="en-US" sz="4000" dirty="0" smtClean="0"/>
              <a:t> + z 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221899" y="3352800"/>
            <a:ext cx="87002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l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oop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[{\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+ z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}]</a:t>
            </a:r>
            <a:endParaRPr lang="en-US" sz="3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:: f:(i: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v:a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v=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i+z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       -&gt;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v:a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=(i+1)+z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-&gt; n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v&gt;=0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-&gt; z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Int</a:t>
            </a:r>
            <a:endParaRPr lang="en-US" sz="32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v=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n+z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76274" y="2743200"/>
            <a:ext cx="2181486" cy="533400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71600" y="3392424"/>
            <a:ext cx="5714798" cy="533400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8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70"/>
    </mc:Choice>
    <mc:Fallback xmlns="">
      <p:transition spd="slow" advTm="6170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/>
              <a:t>Induction via Abstract Refinements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00200" y="860386"/>
            <a:ext cx="5667375" cy="165421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endParaRPr lang="en-US" sz="28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loop f n 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 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+ 1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2531" y="2644914"/>
            <a:ext cx="4799269" cy="70788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(</a:t>
            </a:r>
            <a:r>
              <a:rPr lang="en-US" sz="4000" dirty="0" err="1" smtClean="0"/>
              <a:t>i</a:t>
            </a:r>
            <a:r>
              <a:rPr lang="en-US" sz="4000" dirty="0"/>
              <a:t>, </a:t>
            </a:r>
            <a:r>
              <a:rPr lang="en-US" sz="4000" dirty="0" err="1" smtClean="0"/>
              <a:t>acc</a:t>
            </a:r>
            <a:r>
              <a:rPr lang="en-US" sz="4000" dirty="0" smtClean="0"/>
              <a:t>) ⇔ </a:t>
            </a:r>
            <a:r>
              <a:rPr lang="en-US" sz="4000" dirty="0" err="1" smtClean="0"/>
              <a:t>acc</a:t>
            </a:r>
            <a:r>
              <a:rPr lang="en-US" sz="4000" dirty="0" smtClean="0"/>
              <a:t> = </a:t>
            </a:r>
            <a:r>
              <a:rPr lang="en-US" sz="4000" dirty="0" err="1" smtClean="0"/>
              <a:t>i</a:t>
            </a:r>
            <a:r>
              <a:rPr lang="en-US" sz="4000" dirty="0" smtClean="0"/>
              <a:t> + z 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221899" y="3352800"/>
            <a:ext cx="87002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l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oop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[{\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+ z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}]</a:t>
            </a:r>
            <a:endParaRPr lang="en-US" sz="3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:: f:(i: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v:a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v=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i+z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       -&gt;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v:a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=(i+1)+z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-&gt; n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v&gt;=0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z: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Int</a:t>
            </a:r>
            <a:endParaRPr lang="en-US" sz="32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v=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n+z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12189" y="1479343"/>
            <a:ext cx="427323" cy="549562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3886200"/>
            <a:ext cx="6914906" cy="1054254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123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633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3"/>
    </mc:Choice>
    <mc:Fallback xmlns="">
      <p:transition spd="slow" advTm="3953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/>
              <a:t>Induction via Abstract Refinements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00200" y="860386"/>
            <a:ext cx="5667375" cy="165421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endParaRPr lang="en-US" sz="28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loop f n 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 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+ 1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2531" y="2644914"/>
            <a:ext cx="4799269" cy="70788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(</a:t>
            </a:r>
            <a:r>
              <a:rPr lang="en-US" sz="4000" dirty="0" err="1" smtClean="0"/>
              <a:t>i</a:t>
            </a:r>
            <a:r>
              <a:rPr lang="en-US" sz="4000" dirty="0"/>
              <a:t>, </a:t>
            </a:r>
            <a:r>
              <a:rPr lang="en-US" sz="4000" dirty="0" err="1" smtClean="0"/>
              <a:t>acc</a:t>
            </a:r>
            <a:r>
              <a:rPr lang="en-US" sz="4000" dirty="0" smtClean="0"/>
              <a:t>) ⇔ </a:t>
            </a:r>
            <a:r>
              <a:rPr lang="en-US" sz="4000" dirty="0" err="1" smtClean="0"/>
              <a:t>acc</a:t>
            </a:r>
            <a:r>
              <a:rPr lang="en-US" sz="4000" dirty="0" smtClean="0"/>
              <a:t> = </a:t>
            </a:r>
            <a:r>
              <a:rPr lang="en-US" sz="4000" dirty="0" err="1" smtClean="0"/>
              <a:t>i</a:t>
            </a:r>
            <a:r>
              <a:rPr lang="en-US" sz="4000" dirty="0" smtClean="0"/>
              <a:t> + z 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221899" y="3352800"/>
            <a:ext cx="87002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l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oop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[{\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+ z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}]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f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:: n: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v&gt;=0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z: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Int</a:t>
            </a:r>
            <a:endParaRPr lang="en-US" sz="32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-&gt;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v=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n+z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12189" y="1479343"/>
            <a:ext cx="427323" cy="549562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56101" y="3373214"/>
            <a:ext cx="427323" cy="549562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7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8"/>
    </mc:Choice>
    <mc:Fallback xmlns="">
      <p:transition spd="slow" advTm="18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/>
              <a:t>Induction via Abstract Refinements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00200" y="860386"/>
            <a:ext cx="5667375" cy="165421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endParaRPr lang="en-US" sz="28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loop f n 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 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+ 1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2531" y="2644914"/>
            <a:ext cx="4799269" cy="70788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(</a:t>
            </a:r>
            <a:r>
              <a:rPr lang="en-US" sz="4000" dirty="0" err="1" smtClean="0"/>
              <a:t>i</a:t>
            </a:r>
            <a:r>
              <a:rPr lang="en-US" sz="4000" dirty="0"/>
              <a:t>, </a:t>
            </a:r>
            <a:r>
              <a:rPr lang="en-US" sz="4000" dirty="0" err="1" smtClean="0"/>
              <a:t>acc</a:t>
            </a:r>
            <a:r>
              <a:rPr lang="en-US" sz="4000" dirty="0" smtClean="0"/>
              <a:t>) ⇔ </a:t>
            </a:r>
            <a:r>
              <a:rPr lang="en-US" sz="4000" dirty="0" err="1" smtClean="0"/>
              <a:t>acc</a:t>
            </a:r>
            <a:r>
              <a:rPr lang="en-US" sz="4000" dirty="0" smtClean="0"/>
              <a:t> = </a:t>
            </a:r>
            <a:r>
              <a:rPr lang="en-US" sz="4000" dirty="0" err="1" smtClean="0"/>
              <a:t>i</a:t>
            </a:r>
            <a:r>
              <a:rPr lang="en-US" sz="4000" dirty="0" smtClean="0"/>
              <a:t> + z 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221899" y="3352800"/>
            <a:ext cx="87002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l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oop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[{\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+ z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}]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f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:: n: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v&gt;=0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z: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Int</a:t>
            </a:r>
            <a:endParaRPr lang="en-US" sz="32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-&gt;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v=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n+z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86200" y="1527032"/>
            <a:ext cx="1341124" cy="454184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4662" y="3373214"/>
            <a:ext cx="7425338" cy="549562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7"/>
    </mc:Choice>
    <mc:Fallback xmlns="">
      <p:transition spd="slow" advTm="4377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/>
              <a:t>Induction via Abstract Refinements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00200" y="860386"/>
            <a:ext cx="5667375" cy="165421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endParaRPr lang="en-US" sz="28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loop f n 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 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+ 1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2531" y="2644914"/>
            <a:ext cx="4799269" cy="70788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(</a:t>
            </a:r>
            <a:r>
              <a:rPr lang="en-US" sz="4000" dirty="0" err="1" smtClean="0"/>
              <a:t>i</a:t>
            </a:r>
            <a:r>
              <a:rPr lang="en-US" sz="4000" dirty="0"/>
              <a:t>, </a:t>
            </a:r>
            <a:r>
              <a:rPr lang="en-US" sz="4000" dirty="0" err="1" smtClean="0"/>
              <a:t>acc</a:t>
            </a:r>
            <a:r>
              <a:rPr lang="en-US" sz="4000" dirty="0" smtClean="0"/>
              <a:t>) ⇔ </a:t>
            </a:r>
            <a:r>
              <a:rPr lang="en-US" sz="4000" dirty="0" err="1" smtClean="0"/>
              <a:t>acc</a:t>
            </a:r>
            <a:r>
              <a:rPr lang="en-US" sz="4000" dirty="0" smtClean="0"/>
              <a:t> = </a:t>
            </a:r>
            <a:r>
              <a:rPr lang="en-US" sz="4000" dirty="0" err="1" smtClean="0"/>
              <a:t>i</a:t>
            </a:r>
            <a:r>
              <a:rPr lang="en-US" sz="4000" dirty="0" smtClean="0"/>
              <a:t> + z 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221899" y="3352800"/>
            <a:ext cx="87002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incr</a:t>
            </a:r>
            <a:endParaRPr lang="en-US" sz="3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:: n: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v&gt;=0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z: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Int</a:t>
            </a:r>
            <a:endParaRPr lang="en-US" sz="32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-&gt;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v=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n+z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126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324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18"/>
    </mc:Choice>
    <mc:Fallback xmlns="">
      <p:transition spd="slow" advTm="10718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/>
              <a:t>Induction via Abstract Refinements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25806" y="2171006"/>
            <a:ext cx="5892388" cy="251598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n: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v&gt;=0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-&gt;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z: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Int</a:t>
            </a:r>
            <a:endParaRPr lang="en-US" sz="28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-&gt;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v=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n+z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z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loop f n z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+ 1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04813" y="5029200"/>
            <a:ext cx="8334375" cy="1317486"/>
            <a:chOff x="533400" y="5464314"/>
            <a:chExt cx="8334375" cy="1317486"/>
          </a:xfrm>
        </p:grpSpPr>
        <p:sp>
          <p:nvSpPr>
            <p:cNvPr id="10" name="TextBox 9"/>
            <p:cNvSpPr txBox="1"/>
            <p:nvPr/>
          </p:nvSpPr>
          <p:spPr>
            <a:xfrm>
              <a:off x="2897056" y="5464314"/>
              <a:ext cx="59707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cs typeface="Consolas" pitchFamily="49" charset="0"/>
                </a:rPr>
                <a:t>Does ``</a:t>
              </a:r>
              <a:r>
                <a:rPr lang="en-US" sz="4000" b="1" dirty="0" err="1" smtClean="0">
                  <a:solidFill>
                    <a:srgbClr val="990000"/>
                  </a:solidFill>
                  <a:cs typeface="Consolas" pitchFamily="49" charset="0"/>
                </a:rPr>
                <a:t>incr</a:t>
              </a:r>
              <a:r>
                <a:rPr lang="en-US" sz="4000" dirty="0" smtClean="0">
                  <a:cs typeface="Consolas" pitchFamily="49" charset="0"/>
                </a:rPr>
                <a:t> n z = </a:t>
              </a:r>
              <a:r>
                <a:rPr lang="en-US" sz="4000" dirty="0" err="1" smtClean="0">
                  <a:cs typeface="Consolas" pitchFamily="49" charset="0"/>
                </a:rPr>
                <a:t>n+z</a:t>
              </a:r>
              <a:r>
                <a:rPr lang="en-US" sz="4000" dirty="0" smtClean="0">
                  <a:cs typeface="Consolas" pitchFamily="49" charset="0"/>
                </a:rPr>
                <a:t>`` hold?</a:t>
              </a:r>
              <a:endParaRPr lang="en-US" sz="3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75100" y="6073914"/>
              <a:ext cx="1990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b="1" dirty="0" smtClean="0">
                  <a:solidFill>
                    <a:schemeClr val="accent3">
                      <a:lumMod val="75000"/>
                    </a:schemeClr>
                  </a:solidFill>
                  <a:cs typeface="Consolas" pitchFamily="49" charset="0"/>
                </a:rPr>
                <a:t>Answer:</a:t>
              </a:r>
              <a:endParaRPr lang="en-US" sz="3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97056" y="6073914"/>
              <a:ext cx="42657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cs typeface="Consolas" pitchFamily="49" charset="0"/>
                </a:rPr>
                <a:t>Yes</a:t>
              </a:r>
              <a:endParaRPr lang="en-US" sz="3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3400" y="5464314"/>
              <a:ext cx="23317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  <a:cs typeface="Consolas" pitchFamily="49" charset="0"/>
                </a:rPr>
                <a:t>Question:</a:t>
              </a:r>
              <a:endParaRPr lang="en-US" sz="3600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0859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12"/>
    </mc:Choice>
    <mc:Fallback xmlns="">
      <p:transition spd="slow" advTm="343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120113"/>
            <a:ext cx="2369204" cy="608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Introduction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128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" y="2057667"/>
            <a:ext cx="236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Contracts </a:t>
            </a:r>
            <a:endParaRPr lang="en-US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85800" y="2971934"/>
            <a:ext cx="236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Liquid</a:t>
            </a:r>
            <a:r>
              <a:rPr lang="en-US" sz="3200" b="1" dirty="0" smtClean="0"/>
              <a:t> </a:t>
            </a:r>
            <a:r>
              <a:rPr lang="en-US" sz="3200" dirty="0" smtClean="0"/>
              <a:t>Types</a:t>
            </a:r>
            <a:endParaRPr lang="en-US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5800" y="3886200"/>
            <a:ext cx="3815626" cy="6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Abstract Refinements </a:t>
            </a:r>
            <a:endParaRPr lang="en-US" sz="32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295400" y="45720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Inductive Refinements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5400" y="5067496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Indexed Refinements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5562992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Recursive </a:t>
            </a:r>
            <a:r>
              <a:rPr lang="en-US" sz="2400" dirty="0" smtClean="0"/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69916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7"/>
    </mc:Choice>
    <mc:Fallback xmlns="">
      <p:transition spd="slow" advTm="38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4" grpId="0"/>
      <p:bldP spid="16" grpId="0"/>
      <p:bldP spid="17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120113"/>
            <a:ext cx="2369204" cy="608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Introduction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129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" y="2057667"/>
            <a:ext cx="236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Contracts </a:t>
            </a:r>
            <a:endParaRPr lang="en-US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85800" y="2971934"/>
            <a:ext cx="236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Liquid</a:t>
            </a:r>
            <a:r>
              <a:rPr lang="en-US" sz="3200" b="1" dirty="0" smtClean="0"/>
              <a:t> </a:t>
            </a:r>
            <a:r>
              <a:rPr lang="en-US" sz="3200" dirty="0" smtClean="0"/>
              <a:t>Types</a:t>
            </a:r>
            <a:endParaRPr lang="en-US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5800" y="3886200"/>
            <a:ext cx="3815626" cy="6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Abstract Refinements </a:t>
            </a:r>
            <a:endParaRPr lang="en-US" sz="32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295400" y="45720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Inductive Refinements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5400" y="5067496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Indexed Refinements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5562992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Recursive </a:t>
            </a:r>
            <a:r>
              <a:rPr lang="en-US" sz="2400" dirty="0" smtClean="0"/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366830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7"/>
    </mc:Choice>
    <mc:Fallback xmlns="">
      <p:transition spd="slow" advTm="38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4" grpId="0"/>
      <p:bldP spid="12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Functional Specifications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914400"/>
            <a:ext cx="8063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Refinement Types as Functional Specifications:</a:t>
            </a:r>
            <a:endParaRPr lang="en-US" sz="3200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61103" y="5259869"/>
            <a:ext cx="8421795" cy="57860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_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= div 4 0</a:t>
            </a:r>
            <a:endParaRPr lang="en-US" sz="28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61103" y="1748712"/>
            <a:ext cx="8421795" cy="70010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pred</a:t>
            </a: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:: n: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&gt;0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n-1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61103" y="2695829"/>
            <a:ext cx="8421795" cy="63646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div 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-&gt;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=!0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2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61103" y="2590800"/>
            <a:ext cx="8421795" cy="57860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= 0</a:t>
            </a:r>
            <a:endParaRPr lang="en-US" sz="28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44256" y="2640604"/>
            <a:ext cx="6270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✗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44256" y="5307604"/>
            <a:ext cx="6270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✗ </a:t>
            </a:r>
          </a:p>
        </p:txBody>
      </p:sp>
    </p:spTree>
    <p:extLst>
      <p:ext uri="{BB962C8B-B14F-4D97-AF65-F5344CB8AC3E}">
        <p14:creationId xmlns:p14="http://schemas.microsoft.com/office/powerpoint/2010/main" val="342753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2"/>
    </mc:Choice>
    <mc:Fallback xmlns="">
      <p:transition spd="slow" advTm="56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1" grpId="0" animBg="1"/>
      <p:bldP spid="9" grpId="0"/>
      <p:bldP spid="10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 Vector Data Type</a:t>
            </a:r>
            <a:endParaRPr lang="en-US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67740" y="2863503"/>
            <a:ext cx="7208520" cy="113099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data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/>
              </a:rPr>
              <a:t>Vec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a </a:t>
            </a:r>
            <a:endParaRPr lang="en-US" sz="2800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sz="2800" b="1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 =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445588"/>
                </a:solidFill>
                <a:latin typeface="Consolas"/>
              </a:rPr>
              <a:t>V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{f :: i:</a:t>
            </a:r>
            <a:r>
              <a:rPr lang="en-US" sz="2800" b="1" dirty="0" smtClean="0">
                <a:solidFill>
                  <a:srgbClr val="445588"/>
                </a:solidFill>
                <a:latin typeface="Consolas"/>
              </a:rPr>
              <a:t>Int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333333"/>
                </a:solidFill>
                <a:latin typeface="Consolas"/>
              </a:rPr>
              <a:t>-&gt;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a}</a:t>
            </a:r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007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G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oal</a:t>
            </a:r>
            <a:r>
              <a:rPr lang="en-US" sz="4000" dirty="0" smtClean="0">
                <a:cs typeface="Consolas" pitchFamily="49" charset="0"/>
              </a:rPr>
              <a:t>: Encode the domain of Vector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63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47"/>
    </mc:Choice>
    <mc:Fallback xmlns="">
      <p:transition spd="slow" advTm="164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Encoding the Domain of a Vector</a:t>
            </a:r>
            <a:endParaRPr lang="en-US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67740" y="2863503"/>
            <a:ext cx="7208521" cy="113099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data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/>
              </a:rPr>
              <a:t>Vec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onsolas"/>
              </a:rPr>
              <a:t>&lt;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d::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Int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-&gt; Prop&gt;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 </a:t>
            </a:r>
          </a:p>
          <a:p>
            <a:r>
              <a:rPr lang="en-US" sz="2800" b="1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 =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445588"/>
                </a:solidFill>
                <a:latin typeface="Consolas"/>
              </a:rPr>
              <a:t>V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{f :: i:</a:t>
            </a:r>
            <a:r>
              <a:rPr lang="en-US" sz="2800" b="1" dirty="0" smtClean="0">
                <a:solidFill>
                  <a:srgbClr val="445588"/>
                </a:solidFill>
                <a:latin typeface="Consolas"/>
              </a:rPr>
              <a:t>Int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&lt;d&gt;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333333"/>
                </a:solidFill>
                <a:latin typeface="Consolas"/>
              </a:rPr>
              <a:t>-&gt;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a}</a:t>
            </a:r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131</a:t>
            </a:fld>
            <a:endParaRPr lang="en-US"/>
          </a:p>
        </p:txBody>
      </p:sp>
      <p:sp>
        <p:nvSpPr>
          <p:cNvPr id="7" name="Line Callout 1 6"/>
          <p:cNvSpPr/>
          <p:nvPr/>
        </p:nvSpPr>
        <p:spPr>
          <a:xfrm>
            <a:off x="3276600" y="1524000"/>
            <a:ext cx="2493818" cy="988215"/>
          </a:xfrm>
          <a:prstGeom prst="borderCallout1">
            <a:avLst>
              <a:gd name="adj1" fmla="val 90750"/>
              <a:gd name="adj2" fmla="val 3001"/>
              <a:gd name="adj3" fmla="val 151825"/>
              <a:gd name="adj4" fmla="val -32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Abstract </a:t>
            </a:r>
          </a:p>
          <a:p>
            <a:pPr algn="ctr"/>
            <a:r>
              <a:rPr lang="en-US" sz="3200" b="1" dirty="0" smtClean="0"/>
              <a:t>refinement</a:t>
            </a:r>
            <a:endParaRPr lang="en-US" sz="3200" b="1" dirty="0"/>
          </a:p>
        </p:txBody>
      </p:sp>
      <p:sp>
        <p:nvSpPr>
          <p:cNvPr id="8" name="Line Callout 1 7"/>
          <p:cNvSpPr/>
          <p:nvPr/>
        </p:nvSpPr>
        <p:spPr>
          <a:xfrm>
            <a:off x="2731006" y="4343400"/>
            <a:ext cx="2061006" cy="988215"/>
          </a:xfrm>
          <a:prstGeom prst="borderCallout1">
            <a:avLst>
              <a:gd name="adj1" fmla="val -7332"/>
              <a:gd name="adj2" fmla="val 100534"/>
              <a:gd name="adj3" fmla="val -51742"/>
              <a:gd name="adj4" fmla="val 7013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index</a:t>
            </a:r>
          </a:p>
          <a:p>
            <a:pPr algn="ctr"/>
            <a:r>
              <a:rPr lang="en-US" sz="3200" b="1" dirty="0" smtClean="0"/>
              <a:t>satisfies 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798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1"/>
    </mc:Choice>
    <mc:Fallback xmlns="">
      <p:transition spd="slow" advTm="76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Encoding the Domain of a Vector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132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967740" y="2863503"/>
            <a:ext cx="7208521" cy="113099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data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/>
              </a:rPr>
              <a:t>Vec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onsolas"/>
              </a:rPr>
              <a:t>&lt;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d::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Int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-&gt; Prop&gt;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 </a:t>
            </a:r>
          </a:p>
          <a:p>
            <a:r>
              <a:rPr lang="en-US" sz="2800" b="1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 =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445588"/>
                </a:solidFill>
                <a:latin typeface="Consolas"/>
              </a:rPr>
              <a:t>V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{f :: i:</a:t>
            </a:r>
            <a:r>
              <a:rPr lang="en-US" sz="2800" b="1" dirty="0" smtClean="0">
                <a:solidFill>
                  <a:srgbClr val="445588"/>
                </a:solidFill>
                <a:latin typeface="Consolas"/>
              </a:rPr>
              <a:t>Int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&lt;d&gt;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333333"/>
                </a:solidFill>
                <a:latin typeface="Consolas"/>
              </a:rPr>
              <a:t>-&gt;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a}</a:t>
            </a:r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335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4"/>
    </mc:Choice>
    <mc:Fallback xmlns="">
      <p:transition spd="slow" advTm="19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1759 L 0 -2.59259E-6 " pathEditMode="fixed" rAng="0" ptsTypes="AA">
                                      <p:cBhvr>
                                        <p:cTn id="6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Encoding the Domain of a Vector</a:t>
            </a:r>
            <a:endParaRPr lang="en-US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67740" y="1371600"/>
            <a:ext cx="7208521" cy="113099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data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/>
              </a:rPr>
              <a:t>Vec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onsolas"/>
              </a:rPr>
              <a:t>&lt;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d::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Int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-&gt; Prop&gt;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 </a:t>
            </a:r>
          </a:p>
          <a:p>
            <a:r>
              <a:rPr lang="en-US" sz="2800" b="1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 =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445588"/>
                </a:solidFill>
                <a:latin typeface="Consolas"/>
              </a:rPr>
              <a:t>V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{f :: i:</a:t>
            </a:r>
            <a:r>
              <a:rPr lang="en-US" sz="2800" b="1" dirty="0" smtClean="0">
                <a:solidFill>
                  <a:srgbClr val="445588"/>
                </a:solidFill>
                <a:latin typeface="Consolas"/>
              </a:rPr>
              <a:t>Int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&lt;d&gt;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333333"/>
                </a:solidFill>
                <a:latin typeface="Consolas"/>
              </a:rPr>
              <a:t>-&gt;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a}</a:t>
            </a:r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846" y="3316069"/>
            <a:ext cx="87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“vector defined on </a:t>
            </a:r>
            <a:r>
              <a:rPr lang="en-US" sz="3600" b="1" dirty="0" smtClean="0"/>
              <a:t>positive integers</a:t>
            </a:r>
            <a:r>
              <a:rPr lang="en-US" sz="3600" dirty="0" smtClean="0"/>
              <a:t>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4535269"/>
            <a:ext cx="87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Vec</a:t>
            </a:r>
            <a:r>
              <a:rPr lang="en-US" sz="3600" dirty="0" smtClean="0"/>
              <a:t> 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{\v -&gt; v &gt; 0}</a:t>
            </a:r>
            <a:r>
              <a:rPr lang="en-US" sz="3600" dirty="0" smtClean="0"/>
              <a:t>&gt; 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995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8"/>
    </mc:Choice>
    <mc:Fallback xmlns="">
      <p:transition spd="slow" advTm="5648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Encoding the Domain of a Vector</a:t>
            </a:r>
            <a:endParaRPr lang="en-US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67740" y="1371600"/>
            <a:ext cx="7208521" cy="113099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data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/>
              </a:rPr>
              <a:t>Vec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onsolas"/>
              </a:rPr>
              <a:t>&lt;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d::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Int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-&gt; Prop&gt;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 </a:t>
            </a:r>
          </a:p>
          <a:p>
            <a:r>
              <a:rPr lang="en-US" sz="2800" b="1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 =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445588"/>
                </a:solidFill>
                <a:latin typeface="Consolas"/>
              </a:rPr>
              <a:t>V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{f :: i:</a:t>
            </a:r>
            <a:r>
              <a:rPr lang="en-US" sz="2800" b="1" dirty="0" smtClean="0">
                <a:solidFill>
                  <a:srgbClr val="445588"/>
                </a:solidFill>
                <a:latin typeface="Consolas"/>
              </a:rPr>
              <a:t>Int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&lt;d&gt;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333333"/>
                </a:solidFill>
                <a:latin typeface="Consolas"/>
              </a:rPr>
              <a:t>-&gt;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a}</a:t>
            </a:r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846" y="3316069"/>
            <a:ext cx="87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“vector defined </a:t>
            </a:r>
            <a:r>
              <a:rPr lang="en-US" sz="3600" b="1" dirty="0" smtClean="0"/>
              <a:t>only on 1</a:t>
            </a:r>
            <a:r>
              <a:rPr lang="en-US" sz="3600" dirty="0" smtClean="0"/>
              <a:t>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4535269"/>
            <a:ext cx="87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Vec</a:t>
            </a:r>
            <a:r>
              <a:rPr lang="en-US" sz="3600" dirty="0" smtClean="0"/>
              <a:t> 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{\v -&gt; v = 1}</a:t>
            </a:r>
            <a:r>
              <a:rPr lang="en-US" sz="3600" dirty="0" smtClean="0"/>
              <a:t>&gt; 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8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25"/>
    </mc:Choice>
    <mc:Fallback xmlns="">
      <p:transition spd="slow" advTm="4525"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Encoding the Domain of a Vector</a:t>
            </a:r>
            <a:endParaRPr lang="en-US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67740" y="1371600"/>
            <a:ext cx="7208521" cy="113099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data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/>
              </a:rPr>
              <a:t>Vec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onsolas"/>
              </a:rPr>
              <a:t>&lt;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d::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Int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-&gt; Prop&gt;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 </a:t>
            </a:r>
          </a:p>
          <a:p>
            <a:r>
              <a:rPr lang="en-US" sz="2800" b="1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 =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445588"/>
                </a:solidFill>
                <a:latin typeface="Consolas"/>
              </a:rPr>
              <a:t>V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{f :: i:</a:t>
            </a:r>
            <a:r>
              <a:rPr lang="en-US" sz="2800" b="1" dirty="0" smtClean="0">
                <a:solidFill>
                  <a:srgbClr val="445588"/>
                </a:solidFill>
                <a:latin typeface="Consolas"/>
              </a:rPr>
              <a:t>Int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&lt;d&gt;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333333"/>
                </a:solidFill>
                <a:latin typeface="Consolas"/>
              </a:rPr>
              <a:t>-&gt;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a}</a:t>
            </a:r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846" y="3316069"/>
            <a:ext cx="87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“vector defined on </a:t>
            </a:r>
            <a:r>
              <a:rPr lang="en-US" sz="3600" b="1" dirty="0" smtClean="0"/>
              <a:t>the range 0 .. </a:t>
            </a:r>
            <a:r>
              <a:rPr lang="en-US" sz="3600" b="1" dirty="0"/>
              <a:t>n</a:t>
            </a:r>
            <a:r>
              <a:rPr lang="en-US" sz="3600" dirty="0" smtClean="0"/>
              <a:t>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4535269"/>
            <a:ext cx="87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Vec</a:t>
            </a:r>
            <a:r>
              <a:rPr lang="en-US" sz="3600" dirty="0" smtClean="0"/>
              <a:t> 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{\v -&gt; 0 ≤ v &lt; n}</a:t>
            </a:r>
            <a:r>
              <a:rPr lang="en-US" sz="3600" dirty="0" smtClean="0"/>
              <a:t>&gt; 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366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6"/>
    </mc:Choice>
    <mc:Fallback xmlns="">
      <p:transition spd="slow" advTm="5026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5423" y="2863503"/>
            <a:ext cx="8933155" cy="113099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data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/>
              </a:rPr>
              <a:t>Vec</a:t>
            </a:r>
            <a:r>
              <a:rPr lang="en-US" sz="14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onsolas"/>
              </a:rPr>
              <a:t>&lt;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d::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Prop,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r::Int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-&gt;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a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-&gt;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Prop</a:t>
            </a:r>
            <a:r>
              <a:rPr lang="en-US" sz="2800" b="1" dirty="0" smtClean="0">
                <a:solidFill>
                  <a:schemeClr val="tx1"/>
                </a:solidFill>
                <a:latin typeface="Consolas"/>
              </a:rPr>
              <a:t>&gt;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 </a:t>
            </a:r>
          </a:p>
          <a:p>
            <a:r>
              <a:rPr lang="en-US" sz="2800" b="1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 =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445588"/>
                </a:solidFill>
                <a:latin typeface="Consolas"/>
              </a:rPr>
              <a:t>V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{f :: i:</a:t>
            </a:r>
            <a:r>
              <a:rPr lang="en-US" sz="2800" b="1" dirty="0" smtClean="0">
                <a:solidFill>
                  <a:srgbClr val="445588"/>
                </a:solidFill>
                <a:latin typeface="Consolas"/>
              </a:rPr>
              <a:t>Int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&lt;d&gt;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333333"/>
                </a:solidFill>
                <a:latin typeface="Consolas"/>
              </a:rPr>
              <a:t>-&gt;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&lt;r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i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&gt;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}</a:t>
            </a:r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Encoding Domain and Range of a Vector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136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962400" y="1525193"/>
            <a:ext cx="3649012" cy="3807615"/>
            <a:chOff x="3962400" y="76200"/>
            <a:chExt cx="3649012" cy="3807615"/>
          </a:xfrm>
        </p:grpSpPr>
        <p:sp>
          <p:nvSpPr>
            <p:cNvPr id="7" name="Line Callout 1 6"/>
            <p:cNvSpPr/>
            <p:nvPr/>
          </p:nvSpPr>
          <p:spPr>
            <a:xfrm>
              <a:off x="5117594" y="76200"/>
              <a:ext cx="2493818" cy="988215"/>
            </a:xfrm>
            <a:prstGeom prst="borderCallout1">
              <a:avLst>
                <a:gd name="adj1" fmla="val 90750"/>
                <a:gd name="adj2" fmla="val 3001"/>
                <a:gd name="adj3" fmla="val 151825"/>
                <a:gd name="adj4" fmla="val -32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Abstract </a:t>
              </a:r>
            </a:p>
            <a:p>
              <a:pPr algn="ctr"/>
              <a:r>
                <a:rPr lang="en-US" sz="3200" b="1" dirty="0" smtClean="0"/>
                <a:t>refinement</a:t>
              </a:r>
              <a:endParaRPr lang="en-US" sz="3200" b="1" dirty="0"/>
            </a:p>
          </p:txBody>
        </p:sp>
        <p:sp>
          <p:nvSpPr>
            <p:cNvPr id="8" name="Line Callout 1 7"/>
            <p:cNvSpPr/>
            <p:nvPr/>
          </p:nvSpPr>
          <p:spPr>
            <a:xfrm>
              <a:off x="3962400" y="2895600"/>
              <a:ext cx="2493818" cy="988215"/>
            </a:xfrm>
            <a:prstGeom prst="borderCallout1">
              <a:avLst>
                <a:gd name="adj1" fmla="val -7332"/>
                <a:gd name="adj2" fmla="val 100534"/>
                <a:gd name="adj3" fmla="val -51742"/>
                <a:gd name="adj4" fmla="val 70133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value</a:t>
              </a:r>
            </a:p>
            <a:p>
              <a:pPr algn="ctr"/>
              <a:r>
                <a:rPr lang="en-US" sz="3200" b="1" dirty="0" smtClean="0"/>
                <a:t>satisfies r at </a:t>
              </a:r>
              <a:r>
                <a:rPr lang="en-US" sz="3200" b="1" dirty="0" err="1" smtClean="0"/>
                <a:t>i</a:t>
              </a:r>
              <a:endParaRPr lang="en-US" sz="3200" b="1" dirty="0" smtClean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8037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97"/>
    </mc:Choice>
    <mc:Fallback xmlns="">
      <p:transition spd="slow" advTm="23197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Encoding Domain and Range of a Vector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137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5423" y="2863503"/>
            <a:ext cx="8933155" cy="113099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data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/>
              </a:rPr>
              <a:t>Vec</a:t>
            </a:r>
            <a:r>
              <a:rPr lang="en-US" sz="14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onsolas"/>
              </a:rPr>
              <a:t>&lt;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d::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Prop,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r::Int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-&gt;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a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-&gt;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Prop</a:t>
            </a:r>
            <a:r>
              <a:rPr lang="en-US" sz="2800" b="1" dirty="0" smtClean="0">
                <a:solidFill>
                  <a:schemeClr val="tx1"/>
                </a:solidFill>
                <a:latin typeface="Consolas"/>
              </a:rPr>
              <a:t>&gt;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 </a:t>
            </a:r>
          </a:p>
          <a:p>
            <a:r>
              <a:rPr lang="en-US" sz="2800" b="1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 =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445588"/>
                </a:solidFill>
                <a:latin typeface="Consolas"/>
              </a:rPr>
              <a:t>V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{f :: i:</a:t>
            </a:r>
            <a:r>
              <a:rPr lang="en-US" sz="2800" b="1" dirty="0" smtClean="0">
                <a:solidFill>
                  <a:srgbClr val="445588"/>
                </a:solidFill>
                <a:latin typeface="Consolas"/>
              </a:rPr>
              <a:t>Int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&lt;d&gt;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333333"/>
                </a:solidFill>
                <a:latin typeface="Consolas"/>
              </a:rPr>
              <a:t>-&gt;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&lt;r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i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&gt;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}</a:t>
            </a:r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538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58"/>
    </mc:Choice>
    <mc:Fallback xmlns="">
      <p:transition spd="slow" advTm="10958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grpId="0" nodeType="clickEffect" p14:presetBounceEnd="5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0.21759 L 0 -2.59259E-6 " pathEditMode="fixed" rAng="0" ptsTypes="AA" p14:bounceEnd="500">
                                          <p:cBhvr>
                                            <p:cTn id="6" dur="2000" spd="-100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088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0.21759 L 0 -2.59259E-6 " pathEditMode="fixed" rAng="0" ptsTypes="AA">
                                          <p:cBhvr>
                                            <p:cTn id="6" dur="2000" spd="-100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088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Encoding Domain and Range of a Vector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0846" y="3066871"/>
            <a:ext cx="8722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“vector defined on </a:t>
            </a:r>
            <a:r>
              <a:rPr lang="en-US" sz="3600" b="1" dirty="0" smtClean="0"/>
              <a:t>positive integers</a:t>
            </a:r>
            <a:r>
              <a:rPr lang="en-US" sz="3600" dirty="0" smtClean="0"/>
              <a:t>, </a:t>
            </a:r>
          </a:p>
          <a:p>
            <a:pPr algn="ctr"/>
            <a:r>
              <a:rPr lang="en-US" sz="3600" dirty="0"/>
              <a:t>w</a:t>
            </a:r>
            <a:r>
              <a:rPr lang="en-US" sz="3600" dirty="0" smtClean="0"/>
              <a:t>ith </a:t>
            </a:r>
            <a:r>
              <a:rPr lang="en-US" sz="3600" b="1" dirty="0" smtClean="0"/>
              <a:t>values equal</a:t>
            </a:r>
            <a:r>
              <a:rPr lang="en-US" sz="3600" dirty="0" smtClean="0"/>
              <a:t> to their </a:t>
            </a:r>
            <a:r>
              <a:rPr lang="en-US" sz="3600" b="1" dirty="0" smtClean="0"/>
              <a:t>index</a:t>
            </a:r>
            <a:r>
              <a:rPr lang="en-US" sz="3600" dirty="0" smtClean="0"/>
              <a:t>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4535269"/>
            <a:ext cx="87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Vec</a:t>
            </a:r>
            <a:r>
              <a:rPr lang="en-US" sz="3600" dirty="0" smtClean="0"/>
              <a:t> 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{\v -&gt; v &gt; 0}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, {\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 v -&gt; 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 = v}</a:t>
            </a:r>
            <a:r>
              <a:rPr lang="en-US" sz="3600" dirty="0" smtClean="0"/>
              <a:t>&gt; </a:t>
            </a:r>
            <a:r>
              <a:rPr lang="en-US" sz="3600" b="1" dirty="0" err="1" smtClean="0"/>
              <a:t>Int</a:t>
            </a:r>
            <a:endParaRPr lang="en-US" sz="3600" b="1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5423" y="1371600"/>
            <a:ext cx="8933155" cy="113099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data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/>
              </a:rPr>
              <a:t>Vec</a:t>
            </a:r>
            <a:r>
              <a:rPr lang="en-US" sz="14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onsolas"/>
              </a:rPr>
              <a:t>&lt;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d::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Prop,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r::Int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-&gt;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a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-&gt;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Prop</a:t>
            </a:r>
            <a:r>
              <a:rPr lang="en-US" sz="2800" b="1" dirty="0" smtClean="0">
                <a:solidFill>
                  <a:schemeClr val="tx1"/>
                </a:solidFill>
                <a:latin typeface="Consolas"/>
              </a:rPr>
              <a:t>&gt;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 </a:t>
            </a:r>
          </a:p>
          <a:p>
            <a:r>
              <a:rPr lang="en-US" sz="2800" b="1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 =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445588"/>
                </a:solidFill>
                <a:latin typeface="Consolas"/>
              </a:rPr>
              <a:t>V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{f :: i:</a:t>
            </a:r>
            <a:r>
              <a:rPr lang="en-US" sz="2800" b="1" dirty="0" smtClean="0">
                <a:solidFill>
                  <a:srgbClr val="445588"/>
                </a:solidFill>
                <a:latin typeface="Consolas"/>
              </a:rPr>
              <a:t>Int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&lt;d&gt;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333333"/>
                </a:solidFill>
                <a:latin typeface="Consolas"/>
              </a:rPr>
              <a:t>-&gt;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&lt;r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i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&gt;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}</a:t>
            </a:r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020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56"/>
    </mc:Choice>
    <mc:Fallback xmlns="">
      <p:transition spd="slow" advTm="9556"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Encoding Domain and Range of a Vector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139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4535269"/>
            <a:ext cx="87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Vec</a:t>
            </a:r>
            <a:r>
              <a:rPr lang="en-US" sz="3600" dirty="0" smtClean="0"/>
              <a:t> 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{\v -&gt; v = 1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},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{\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v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-&gt; v =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12}</a:t>
            </a:r>
            <a:r>
              <a:rPr lang="en-US" sz="3600" dirty="0" smtClean="0"/>
              <a:t>&gt; </a:t>
            </a:r>
            <a:r>
              <a:rPr lang="en-US" sz="3600" b="1" dirty="0" err="1" smtClean="0"/>
              <a:t>Int</a:t>
            </a:r>
            <a:endParaRPr lang="en-US" sz="36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10846" y="3066871"/>
            <a:ext cx="8722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“vector defined </a:t>
            </a:r>
            <a:r>
              <a:rPr lang="en-US" sz="3600" b="1" dirty="0" smtClean="0"/>
              <a:t>only on 1</a:t>
            </a:r>
            <a:r>
              <a:rPr lang="en-US" sz="3600" dirty="0" smtClean="0"/>
              <a:t>, </a:t>
            </a:r>
          </a:p>
          <a:p>
            <a:pPr algn="ctr"/>
            <a:r>
              <a:rPr lang="en-US" sz="3600" dirty="0"/>
              <a:t>w</a:t>
            </a:r>
            <a:r>
              <a:rPr lang="en-US" sz="3600" dirty="0" smtClean="0"/>
              <a:t>ith </a:t>
            </a:r>
            <a:r>
              <a:rPr lang="en-US" sz="3600" b="1" dirty="0" smtClean="0"/>
              <a:t>values equal</a:t>
            </a:r>
            <a:r>
              <a:rPr lang="en-US" sz="3600" dirty="0" smtClean="0"/>
              <a:t> to </a:t>
            </a:r>
            <a:r>
              <a:rPr lang="en-US" sz="3600" b="1" dirty="0" smtClean="0"/>
              <a:t>12</a:t>
            </a:r>
            <a:r>
              <a:rPr lang="en-US" sz="3600" dirty="0" smtClean="0"/>
              <a:t>”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5423" y="1371600"/>
            <a:ext cx="8933155" cy="113099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data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/>
              </a:rPr>
              <a:t>Vec</a:t>
            </a:r>
            <a:r>
              <a:rPr lang="en-US" sz="14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onsolas"/>
              </a:rPr>
              <a:t>&lt;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d::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Prop,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r::Int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-&gt;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a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-&gt;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Prop</a:t>
            </a:r>
            <a:r>
              <a:rPr lang="en-US" sz="2800" b="1" dirty="0" smtClean="0">
                <a:solidFill>
                  <a:schemeClr val="tx1"/>
                </a:solidFill>
                <a:latin typeface="Consolas"/>
              </a:rPr>
              <a:t>&gt;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 </a:t>
            </a:r>
          </a:p>
          <a:p>
            <a:r>
              <a:rPr lang="en-US" sz="2800" b="1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 =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445588"/>
                </a:solidFill>
                <a:latin typeface="Consolas"/>
              </a:rPr>
              <a:t>V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{f :: i:</a:t>
            </a:r>
            <a:r>
              <a:rPr lang="en-US" sz="2800" b="1" dirty="0" smtClean="0">
                <a:solidFill>
                  <a:srgbClr val="445588"/>
                </a:solidFill>
                <a:latin typeface="Consolas"/>
              </a:rPr>
              <a:t>Int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&lt;d&gt;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333333"/>
                </a:solidFill>
                <a:latin typeface="Consolas"/>
              </a:rPr>
              <a:t>-&gt;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&lt;r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i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&gt;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}</a:t>
            </a:r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749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77"/>
    </mc:Choice>
    <mc:Fallback xmlns="">
      <p:transition spd="slow" advTm="5877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Functional Specifications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4800" y="990600"/>
            <a:ext cx="73306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Specifications</a:t>
            </a:r>
            <a:r>
              <a:rPr lang="en-US" sz="3200" dirty="0" smtClean="0"/>
              <a:t>: </a:t>
            </a:r>
          </a:p>
          <a:p>
            <a:r>
              <a:rPr lang="en-US" sz="3200" dirty="0" smtClean="0"/>
              <a:t>Properties that the program should satisfy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2362200"/>
            <a:ext cx="8063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Functional Specifications</a:t>
            </a:r>
            <a:r>
              <a:rPr lang="en-US" sz="3200" dirty="0" smtClean="0"/>
              <a:t>: </a:t>
            </a:r>
          </a:p>
          <a:p>
            <a:r>
              <a:rPr lang="en-US" sz="3200" dirty="0"/>
              <a:t>T</a:t>
            </a:r>
            <a:r>
              <a:rPr lang="en-US" sz="3200" dirty="0" smtClean="0"/>
              <a:t>reat the program as collection of functions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3799582"/>
            <a:ext cx="8063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Refinement Types as Functional Specifications:</a:t>
            </a:r>
            <a:endParaRPr lang="en-US" sz="32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46909" y="4665716"/>
            <a:ext cx="6650182" cy="63646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kumimoji="0" lang="en-US" sz="280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-&gt;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= n - 1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914400" y="5581011"/>
            <a:ext cx="7315200" cy="63646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div 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-&gt;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=!0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2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31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2"/>
    </mc:Choice>
    <mc:Fallback xmlns="">
      <p:transition spd="slow" advTm="56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Null Terminating Strings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0846" y="3124200"/>
            <a:ext cx="8722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“vector defined on </a:t>
            </a:r>
            <a:r>
              <a:rPr lang="en-US" sz="3600" b="1" dirty="0" smtClean="0"/>
              <a:t>the range 0 .. n</a:t>
            </a:r>
            <a:r>
              <a:rPr lang="en-US" sz="3600" dirty="0" smtClean="0"/>
              <a:t>, </a:t>
            </a:r>
          </a:p>
          <a:p>
            <a:pPr algn="ctr"/>
            <a:r>
              <a:rPr lang="en-US" sz="3600" dirty="0"/>
              <a:t>w</a:t>
            </a:r>
            <a:r>
              <a:rPr lang="en-US" sz="3600" dirty="0" smtClean="0"/>
              <a:t>ith its </a:t>
            </a:r>
            <a:r>
              <a:rPr lang="en-US" sz="3600" b="1" dirty="0" smtClean="0"/>
              <a:t>last value equal to `\0`</a:t>
            </a:r>
            <a:r>
              <a:rPr lang="en-US" sz="3600" dirty="0" smtClean="0"/>
              <a:t>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04900" y="4535269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Vec</a:t>
            </a:r>
            <a:r>
              <a:rPr lang="en-US" sz="3600" dirty="0" smtClean="0"/>
              <a:t> 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{\v -&gt; 0 ≤ v &lt; n}, </a:t>
            </a:r>
          </a:p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        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{\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v -&gt;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= n-1 =&gt; v = `\0`}</a:t>
            </a:r>
            <a:r>
              <a:rPr lang="en-US" sz="3600" dirty="0" smtClean="0"/>
              <a:t>&gt; </a:t>
            </a:r>
            <a:r>
              <a:rPr lang="en-US" sz="3600" b="1" dirty="0" smtClean="0"/>
              <a:t>Char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5423" y="1371600"/>
            <a:ext cx="8933155" cy="113099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data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/>
              </a:rPr>
              <a:t>Vec</a:t>
            </a:r>
            <a:r>
              <a:rPr lang="en-US" sz="14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onsolas"/>
              </a:rPr>
              <a:t>&lt;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d::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Prop,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r::Int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-&gt;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a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-&gt;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Prop</a:t>
            </a:r>
            <a:r>
              <a:rPr lang="en-US" sz="2800" b="1" dirty="0" smtClean="0">
                <a:solidFill>
                  <a:schemeClr val="tx1"/>
                </a:solidFill>
                <a:latin typeface="Consolas"/>
              </a:rPr>
              <a:t>&gt;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 </a:t>
            </a:r>
          </a:p>
          <a:p>
            <a:r>
              <a:rPr lang="en-US" sz="2800" b="1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 =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445588"/>
                </a:solidFill>
                <a:latin typeface="Consolas"/>
              </a:rPr>
              <a:t>V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{f :: i:</a:t>
            </a:r>
            <a:r>
              <a:rPr lang="en-US" sz="2800" b="1" dirty="0" smtClean="0">
                <a:solidFill>
                  <a:srgbClr val="445588"/>
                </a:solidFill>
                <a:latin typeface="Consolas"/>
              </a:rPr>
              <a:t>Int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&lt;d&gt;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333333"/>
                </a:solidFill>
                <a:latin typeface="Consolas"/>
              </a:rPr>
              <a:t>-&gt;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&lt;r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i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&gt;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}</a:t>
            </a:r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63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48"/>
    </mc:Choice>
    <mc:Fallback xmlns="">
      <p:transition spd="slow" advTm="23548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Fibonacci </a:t>
            </a:r>
            <a:r>
              <a:rPr lang="en-US" b="1" dirty="0" err="1" smtClean="0"/>
              <a:t>Memoization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0846" y="3124200"/>
            <a:ext cx="8722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“vector defined on </a:t>
            </a:r>
            <a:r>
              <a:rPr lang="en-US" sz="3600" b="1" dirty="0" smtClean="0"/>
              <a:t>positives</a:t>
            </a:r>
            <a:r>
              <a:rPr lang="en-US" sz="3600" dirty="0" smtClean="0"/>
              <a:t>, </a:t>
            </a:r>
          </a:p>
          <a:p>
            <a:pPr algn="ctr"/>
            <a:r>
              <a:rPr lang="en-US" sz="3600" dirty="0"/>
              <a:t>w</a:t>
            </a:r>
            <a:r>
              <a:rPr lang="en-US" sz="3600" dirty="0" smtClean="0"/>
              <a:t>ith </a:t>
            </a:r>
            <a:r>
              <a:rPr lang="en-US" sz="3600" dirty="0" err="1" smtClean="0"/>
              <a:t>i-th</a:t>
            </a:r>
            <a:r>
              <a:rPr lang="en-US" sz="3600" dirty="0" smtClean="0"/>
              <a:t> value equal to </a:t>
            </a:r>
            <a:r>
              <a:rPr lang="en-US" sz="3600" b="1" dirty="0" smtClean="0"/>
              <a:t>zero or </a:t>
            </a:r>
            <a:r>
              <a:rPr lang="en-US" sz="3600" b="1" dirty="0" err="1" smtClean="0"/>
              <a:t>i-th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fibonacci</a:t>
            </a:r>
            <a:r>
              <a:rPr lang="en-US" sz="3600" dirty="0" smtClean="0"/>
              <a:t>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04900" y="4535269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Vec</a:t>
            </a:r>
            <a:r>
              <a:rPr lang="en-US" sz="3600" dirty="0" smtClean="0"/>
              <a:t> 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{\v -&gt; 0 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≤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 v}, </a:t>
            </a:r>
          </a:p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        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{\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v -&gt;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!= 0 =&gt; v = fib(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)}</a:t>
            </a:r>
            <a:r>
              <a:rPr lang="en-US" sz="3600" dirty="0" smtClean="0"/>
              <a:t>&gt; </a:t>
            </a:r>
            <a:r>
              <a:rPr lang="en-US" sz="3600" b="1" dirty="0" err="1" smtClean="0"/>
              <a:t>Int</a:t>
            </a:r>
            <a:endParaRPr lang="en-US" sz="3600" b="1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5423" y="1371600"/>
            <a:ext cx="8933155" cy="113099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data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/>
              </a:rPr>
              <a:t>Vec</a:t>
            </a:r>
            <a:r>
              <a:rPr lang="en-US" sz="14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onsolas"/>
              </a:rPr>
              <a:t>&lt;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d::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Prop,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r::Int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-&gt;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a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-&gt;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Prop</a:t>
            </a:r>
            <a:r>
              <a:rPr lang="en-US" sz="2800" b="1" dirty="0" smtClean="0">
                <a:solidFill>
                  <a:schemeClr val="tx1"/>
                </a:solidFill>
                <a:latin typeface="Consolas"/>
              </a:rPr>
              <a:t>&gt;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 </a:t>
            </a:r>
          </a:p>
          <a:p>
            <a:r>
              <a:rPr lang="en-US" sz="2800" b="1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 =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445588"/>
                </a:solidFill>
                <a:latin typeface="Consolas"/>
              </a:rPr>
              <a:t>V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{f :: i:</a:t>
            </a:r>
            <a:r>
              <a:rPr lang="en-US" sz="2800" b="1" dirty="0" smtClean="0">
                <a:solidFill>
                  <a:srgbClr val="445588"/>
                </a:solidFill>
                <a:latin typeface="Consolas"/>
              </a:rPr>
              <a:t>Int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&lt;d&gt;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333333"/>
                </a:solidFill>
                <a:latin typeface="Consolas"/>
              </a:rPr>
              <a:t>-&gt;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&lt;r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i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&gt;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}</a:t>
            </a:r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662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9"/>
    </mc:Choice>
    <mc:Fallback xmlns="">
      <p:transition spd="slow" advTm="24019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Using Vectors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142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" y="1828800"/>
            <a:ext cx="9052560" cy="3400423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Abstract</a:t>
            </a:r>
            <a:r>
              <a:rPr lang="en-US" sz="3600" dirty="0" smtClean="0"/>
              <a:t> over 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sz="3600" dirty="0" smtClean="0"/>
              <a:t> and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sz="3600" dirty="0" smtClean="0"/>
              <a:t> in vector op (get, set, …)</a:t>
            </a:r>
          </a:p>
          <a:p>
            <a:endParaRPr lang="en-US" sz="3600" dirty="0" smtClean="0"/>
          </a:p>
          <a:p>
            <a:r>
              <a:rPr lang="en-US" sz="3600" b="1" dirty="0" smtClean="0"/>
              <a:t>Specify </a:t>
            </a:r>
            <a:r>
              <a:rPr lang="en-US" sz="3600" dirty="0" smtClean="0"/>
              <a:t>vector properties (</a:t>
            </a:r>
            <a:r>
              <a:rPr lang="en-US" sz="3600" dirty="0" err="1" smtClean="0"/>
              <a:t>NullTerm</a:t>
            </a:r>
            <a:r>
              <a:rPr lang="en-US" sz="3600" dirty="0" smtClean="0"/>
              <a:t>, </a:t>
            </a:r>
            <a:r>
              <a:rPr lang="en-US" sz="3600" dirty="0" err="1" smtClean="0"/>
              <a:t>FibV</a:t>
            </a:r>
            <a:r>
              <a:rPr lang="en-US" sz="3600" dirty="0" smtClean="0"/>
              <a:t>, …)</a:t>
            </a:r>
          </a:p>
          <a:p>
            <a:endParaRPr lang="en-US" sz="3600" dirty="0" smtClean="0"/>
          </a:p>
          <a:p>
            <a:r>
              <a:rPr lang="en-US" sz="3600" b="1" dirty="0" smtClean="0"/>
              <a:t>Verify</a:t>
            </a:r>
            <a:r>
              <a:rPr lang="en-US" sz="3600" dirty="0" smtClean="0"/>
              <a:t> that user functions preserve properties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73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87"/>
    </mc:Choice>
    <mc:Fallback xmlns="">
      <p:transition spd="slow" advTm="36287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143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Using Vectors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61987" y="1123920"/>
            <a:ext cx="8301013" cy="51244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type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NullTerm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Vec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}, 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{</a:t>
            </a:r>
            <a:r>
              <a:rPr lang="en-US" sz="24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en-US" sz="24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dirty="0">
                <a:solidFill>
                  <a:srgbClr val="A61717"/>
                </a:solidFill>
                <a:latin typeface="Consolas" pitchFamily="49" charset="0"/>
                <a:cs typeface="Consolas" pitchFamily="49" charset="0"/>
              </a:rPr>
              <a:t>’</a:t>
            </a:r>
            <a:r>
              <a:rPr lang="en-US" sz="24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en-US" sz="24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>
                <a:solidFill>
                  <a:srgbClr val="A61717"/>
                </a:solidFill>
                <a:latin typeface="Consolas" pitchFamily="49" charset="0"/>
                <a:cs typeface="Consolas" pitchFamily="49" charset="0"/>
              </a:rPr>
              <a:t>’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endParaRPr lang="en-US" sz="1200" b="1" dirty="0">
              <a:solidFill>
                <a:srgbClr val="99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::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} 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-&gt;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NullTerm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-&gt;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NullTerm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endParaRPr lang="en-US" sz="700" b="1" dirty="0" smtClean="0">
              <a:solidFill>
                <a:srgbClr val="99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ucs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endParaRPr lang="en-US" sz="1200" b="1" dirty="0">
              <a:solidFill>
                <a:srgbClr val="99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ucs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case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A61717"/>
                </a:solidFill>
                <a:latin typeface="Consolas" pitchFamily="49" charset="0"/>
                <a:cs typeface="Consolas" pitchFamily="49" charset="0"/>
              </a:rPr>
              <a:t>   ’</a:t>
            </a:r>
            <a:r>
              <a:rPr lang="en-US" sz="24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en-US" sz="24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>
                <a:solidFill>
                  <a:srgbClr val="A61717"/>
                </a:solidFill>
                <a:latin typeface="Consolas" pitchFamily="49" charset="0"/>
                <a:cs typeface="Consolas" pitchFamily="49" charset="0"/>
              </a:rPr>
              <a:t>’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ucs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4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4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toUpper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5752" y="4971288"/>
            <a:ext cx="609600" cy="3886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35424" y="5675376"/>
            <a:ext cx="609600" cy="3886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71600" y="3152150"/>
            <a:ext cx="1951643" cy="8498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406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71"/>
    </mc:Choice>
    <mc:Fallback xmlns="">
      <p:transition spd="slow" advTm="221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120113"/>
            <a:ext cx="2369204" cy="608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Introduction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144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" y="2057667"/>
            <a:ext cx="236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Contracts </a:t>
            </a:r>
            <a:endParaRPr lang="en-US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85800" y="2971934"/>
            <a:ext cx="236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Liquid</a:t>
            </a:r>
            <a:r>
              <a:rPr lang="en-US" sz="3200" b="1" dirty="0" smtClean="0"/>
              <a:t> </a:t>
            </a:r>
            <a:r>
              <a:rPr lang="en-US" sz="3200" dirty="0" smtClean="0"/>
              <a:t>Types</a:t>
            </a:r>
            <a:endParaRPr lang="en-US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5800" y="3886200"/>
            <a:ext cx="3815626" cy="6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Abstract Refinements </a:t>
            </a:r>
            <a:endParaRPr lang="en-US" sz="32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295400" y="45720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Inductive Refinements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5400" y="5067496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Indexed Refinements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5562992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Recursive </a:t>
            </a:r>
            <a:r>
              <a:rPr lang="en-US" sz="2400" dirty="0" smtClean="0"/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341013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7"/>
    </mc:Choice>
    <mc:Fallback xmlns="">
      <p:transition spd="slow" advTm="38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4" grpId="0"/>
      <p:bldP spid="12" grpId="0"/>
      <p:bldP spid="17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120113"/>
            <a:ext cx="2369204" cy="608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Introduction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145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" y="2057667"/>
            <a:ext cx="236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Contracts </a:t>
            </a:r>
            <a:endParaRPr lang="en-US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85800" y="2971934"/>
            <a:ext cx="236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Liquid</a:t>
            </a:r>
            <a:r>
              <a:rPr lang="en-US" sz="3200" b="1" dirty="0" smtClean="0"/>
              <a:t> </a:t>
            </a:r>
            <a:r>
              <a:rPr lang="en-US" sz="3200" dirty="0" smtClean="0"/>
              <a:t>Types</a:t>
            </a:r>
            <a:endParaRPr lang="en-US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5800" y="3886200"/>
            <a:ext cx="3815626" cy="6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Abstract Refinements </a:t>
            </a:r>
            <a:endParaRPr lang="en-US" sz="32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295400" y="45720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Inductive Refinements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5400" y="5067496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Indexed Refinements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5562992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Recursive </a:t>
            </a:r>
            <a:r>
              <a:rPr lang="en-US" sz="2400" b="1" dirty="0" smtClean="0"/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171783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7"/>
    </mc:Choice>
    <mc:Fallback xmlns="">
      <p:transition spd="slow" advTm="38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4" grpId="0"/>
      <p:bldP spid="12" grpId="0"/>
      <p:bldP spid="16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List Data Type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007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G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oal</a:t>
            </a:r>
            <a:r>
              <a:rPr lang="en-US" sz="4000" dirty="0" smtClean="0">
                <a:cs typeface="Consolas" pitchFamily="49" charset="0"/>
              </a:rPr>
              <a:t>: Relate tail elements with the head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81306" y="2463394"/>
            <a:ext cx="4581389" cy="19312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smtClean="0"/>
              <a:t> </a:t>
            </a:r>
            <a:r>
              <a:rPr lang="pt-BR" sz="3600" b="1" dirty="0">
                <a:solidFill>
                  <a:srgbClr val="333333"/>
                </a:solidFill>
                <a:cs typeface="Consolas" pitchFamily="49" charset="0"/>
              </a:rPr>
              <a:t>data</a:t>
            </a:r>
            <a:r>
              <a:rPr lang="en-US" sz="3600" dirty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List </a:t>
            </a:r>
            <a:r>
              <a:rPr lang="en-US" sz="3600" dirty="0" smtClean="0">
                <a:solidFill>
                  <a:srgbClr val="333333"/>
                </a:solidFill>
              </a:rPr>
              <a:t>a</a:t>
            </a:r>
            <a:endParaRPr lang="en-US" sz="3600" dirty="0" smtClean="0"/>
          </a:p>
          <a:p>
            <a:r>
              <a:rPr lang="en-US" sz="3600" b="1" dirty="0" smtClean="0"/>
              <a:t>     =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N</a:t>
            </a:r>
            <a:endParaRPr lang="en-US" sz="3600" dirty="0" smtClean="0"/>
          </a:p>
          <a:p>
            <a:r>
              <a:rPr lang="en-US" sz="3600" b="1" dirty="0"/>
              <a:t> </a:t>
            </a:r>
            <a:r>
              <a:rPr lang="en-US" sz="3600" b="1" dirty="0" smtClean="0"/>
              <a:t>    |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C</a:t>
            </a:r>
            <a:r>
              <a:rPr lang="en-US" sz="3600" dirty="0" smtClean="0"/>
              <a:t> (</a:t>
            </a:r>
            <a:r>
              <a:rPr lang="en-US" sz="3600" dirty="0" smtClean="0">
                <a:solidFill>
                  <a:schemeClr val="tx1"/>
                </a:solidFill>
              </a:rPr>
              <a:t>h</a:t>
            </a:r>
            <a:r>
              <a:rPr lang="en-US" sz="3600" dirty="0" smtClean="0">
                <a:solidFill>
                  <a:srgbClr val="333333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::</a:t>
            </a:r>
            <a:r>
              <a:rPr lang="en-US" sz="3600" b="1" dirty="0" smtClean="0">
                <a:solidFill>
                  <a:srgbClr val="445588"/>
                </a:solidFill>
              </a:rPr>
              <a:t> </a:t>
            </a:r>
            <a:r>
              <a:rPr lang="en-US" sz="3600" dirty="0" smtClean="0">
                <a:solidFill>
                  <a:srgbClr val="333333"/>
                </a:solidFill>
              </a:rPr>
              <a:t>a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r>
              <a:rPr lang="en-US" sz="3600" dirty="0" smtClean="0"/>
              <a:t> (</a:t>
            </a:r>
            <a:r>
              <a:rPr lang="en-US" sz="3600" dirty="0" err="1" smtClean="0"/>
              <a:t>tl</a:t>
            </a:r>
            <a:r>
              <a:rPr lang="en-US" sz="3600" dirty="0" smtClean="0"/>
              <a:t> :: </a:t>
            </a:r>
            <a:r>
              <a:rPr lang="en-US" sz="3600" b="1" dirty="0" smtClean="0">
                <a:solidFill>
                  <a:srgbClr val="445588"/>
                </a:solidFill>
              </a:rPr>
              <a:t>List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333333"/>
                </a:solidFill>
              </a:rPr>
              <a:t>a</a:t>
            </a:r>
            <a:r>
              <a:rPr lang="en-US" sz="3600" dirty="0" smtClean="0"/>
              <a:t>)</a:t>
            </a:r>
            <a:endParaRPr lang="en-US" sz="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146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5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03"/>
    </mc:Choice>
    <mc:Fallback xmlns="">
      <p:transition spd="slow" advTm="204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80033" y="2463394"/>
            <a:ext cx="7383935" cy="19312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smtClean="0"/>
              <a:t> </a:t>
            </a:r>
            <a:r>
              <a:rPr lang="pt-BR" sz="3600" b="1" dirty="0" smtClean="0">
                <a:solidFill>
                  <a:srgbClr val="333333"/>
                </a:solidFill>
                <a:cs typeface="Consolas" pitchFamily="49" charset="0"/>
              </a:rPr>
              <a:t>data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List </a:t>
            </a:r>
            <a:r>
              <a:rPr lang="en-US" sz="3600" dirty="0" smtClean="0">
                <a:solidFill>
                  <a:srgbClr val="333333"/>
                </a:solidFill>
              </a:rPr>
              <a:t>a</a:t>
            </a:r>
            <a:r>
              <a:rPr lang="en-US" sz="3600" dirty="0" smtClean="0"/>
              <a:t> 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 :: a -&gt; a -&gt; Prop</a:t>
            </a:r>
            <a:r>
              <a:rPr lang="en-US" sz="3600" dirty="0" smtClean="0"/>
              <a:t>&gt;</a:t>
            </a:r>
          </a:p>
          <a:p>
            <a:r>
              <a:rPr lang="en-US" sz="3600" b="1" dirty="0" smtClean="0"/>
              <a:t>     =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N</a:t>
            </a:r>
            <a:endParaRPr lang="en-US" sz="3600" dirty="0" smtClean="0"/>
          </a:p>
          <a:p>
            <a:r>
              <a:rPr lang="en-US" sz="3600" b="1" dirty="0"/>
              <a:t> </a:t>
            </a:r>
            <a:r>
              <a:rPr lang="en-US" sz="3600" b="1" dirty="0" smtClean="0"/>
              <a:t>    |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C</a:t>
            </a:r>
            <a:r>
              <a:rPr lang="en-US" sz="3600" dirty="0" smtClean="0"/>
              <a:t> (</a:t>
            </a:r>
            <a:r>
              <a:rPr lang="en-US" sz="3600" dirty="0" smtClean="0">
                <a:solidFill>
                  <a:schemeClr val="tx1"/>
                </a:solidFill>
              </a:rPr>
              <a:t>h ::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333333"/>
                </a:solidFill>
              </a:rPr>
              <a:t>a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r>
              <a:rPr lang="en-US" sz="3600" dirty="0" smtClean="0"/>
              <a:t> (</a:t>
            </a:r>
            <a:r>
              <a:rPr lang="en-US" sz="3600" dirty="0" err="1" smtClean="0"/>
              <a:t>tl</a:t>
            </a:r>
            <a:r>
              <a:rPr lang="en-US" sz="3600" dirty="0" smtClean="0"/>
              <a:t> :: </a:t>
            </a:r>
            <a:r>
              <a:rPr lang="en-US" sz="3600" b="1" dirty="0" smtClean="0">
                <a:solidFill>
                  <a:srgbClr val="445588"/>
                </a:solidFill>
              </a:rPr>
              <a:t>List </a:t>
            </a:r>
            <a:r>
              <a:rPr lang="en-US" sz="3600" dirty="0"/>
              <a:t>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sz="3600" dirty="0" smtClean="0"/>
              <a:t>&gt; (</a:t>
            </a:r>
            <a:r>
              <a:rPr lang="en-US" sz="3600" dirty="0" smtClean="0">
                <a:solidFill>
                  <a:srgbClr val="333333"/>
                </a:solidFill>
              </a:rPr>
              <a:t>a&lt;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 h</a:t>
            </a:r>
            <a:r>
              <a:rPr lang="en-US" sz="3600" dirty="0" smtClean="0">
                <a:solidFill>
                  <a:srgbClr val="333333"/>
                </a:solidFill>
              </a:rPr>
              <a:t>&gt;</a:t>
            </a:r>
            <a:r>
              <a:rPr lang="en-US" sz="3600" dirty="0" smtClean="0"/>
              <a:t>))</a:t>
            </a:r>
            <a:endParaRPr lang="en-US" sz="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Recursive Refinements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147</a:t>
            </a:fld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3525982" y="1145385"/>
            <a:ext cx="2493818" cy="988215"/>
          </a:xfrm>
          <a:prstGeom prst="borderCallout1">
            <a:avLst>
              <a:gd name="adj1" fmla="val 90750"/>
              <a:gd name="adj2" fmla="val 3001"/>
              <a:gd name="adj3" fmla="val 151825"/>
              <a:gd name="adj4" fmla="val -32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Abstract </a:t>
            </a:r>
          </a:p>
          <a:p>
            <a:pPr algn="ctr"/>
            <a:r>
              <a:rPr lang="en-US" sz="3200" b="1" dirty="0" smtClean="0"/>
              <a:t>refinement</a:t>
            </a:r>
            <a:endParaRPr lang="en-US" sz="3200" b="1" dirty="0"/>
          </a:p>
        </p:txBody>
      </p:sp>
      <p:sp>
        <p:nvSpPr>
          <p:cNvPr id="9" name="Line Callout 1 8"/>
          <p:cNvSpPr/>
          <p:nvPr/>
        </p:nvSpPr>
        <p:spPr>
          <a:xfrm>
            <a:off x="5049982" y="4802985"/>
            <a:ext cx="2493818" cy="988215"/>
          </a:xfrm>
          <a:prstGeom prst="borderCallout1">
            <a:avLst>
              <a:gd name="adj1" fmla="val -7332"/>
              <a:gd name="adj2" fmla="val 100534"/>
              <a:gd name="adj3" fmla="val -51742"/>
              <a:gd name="adj4" fmla="val 7013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</a:t>
            </a:r>
            <a:r>
              <a:rPr lang="en-US" sz="3200" b="1" dirty="0" smtClean="0"/>
              <a:t>ail elements</a:t>
            </a:r>
          </a:p>
          <a:p>
            <a:pPr algn="ctr"/>
            <a:r>
              <a:rPr lang="en-US" sz="3200" b="1" dirty="0" smtClean="0"/>
              <a:t>satisfy p at 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204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30"/>
    </mc:Choice>
    <mc:Fallback xmlns="">
      <p:transition spd="slow" advTm="7830"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Unfolding Recursive Refinements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148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80033" y="2463394"/>
            <a:ext cx="7383935" cy="19312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smtClean="0"/>
              <a:t> </a:t>
            </a:r>
            <a:r>
              <a:rPr lang="pt-BR" sz="3600" b="1" dirty="0" smtClean="0">
                <a:solidFill>
                  <a:srgbClr val="333333"/>
                </a:solidFill>
                <a:cs typeface="Consolas" pitchFamily="49" charset="0"/>
              </a:rPr>
              <a:t>data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List </a:t>
            </a:r>
            <a:r>
              <a:rPr lang="en-US" sz="3600" dirty="0" smtClean="0">
                <a:solidFill>
                  <a:srgbClr val="333333"/>
                </a:solidFill>
              </a:rPr>
              <a:t>a</a:t>
            </a:r>
            <a:r>
              <a:rPr lang="en-US" sz="3600" dirty="0" smtClean="0"/>
              <a:t> 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 :: a -&gt; a -&gt; Prop</a:t>
            </a:r>
            <a:r>
              <a:rPr lang="en-US" sz="3600" dirty="0" smtClean="0"/>
              <a:t>&gt;</a:t>
            </a:r>
          </a:p>
          <a:p>
            <a:r>
              <a:rPr lang="en-US" sz="3600" b="1" dirty="0" smtClean="0"/>
              <a:t>     =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N</a:t>
            </a:r>
            <a:endParaRPr lang="en-US" sz="3600" dirty="0" smtClean="0"/>
          </a:p>
          <a:p>
            <a:r>
              <a:rPr lang="en-US" sz="3600" b="1" dirty="0"/>
              <a:t> </a:t>
            </a:r>
            <a:r>
              <a:rPr lang="en-US" sz="3600" b="1" dirty="0" smtClean="0"/>
              <a:t>    |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C</a:t>
            </a:r>
            <a:r>
              <a:rPr lang="en-US" sz="3600" dirty="0" smtClean="0"/>
              <a:t> (</a:t>
            </a:r>
            <a:r>
              <a:rPr lang="en-US" sz="3600" dirty="0" smtClean="0">
                <a:solidFill>
                  <a:schemeClr val="tx1"/>
                </a:solidFill>
              </a:rPr>
              <a:t>h ::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333333"/>
                </a:solidFill>
              </a:rPr>
              <a:t>a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r>
              <a:rPr lang="en-US" sz="3600" dirty="0" smtClean="0"/>
              <a:t> (</a:t>
            </a:r>
            <a:r>
              <a:rPr lang="en-US" sz="3600" dirty="0" err="1" smtClean="0"/>
              <a:t>tl</a:t>
            </a:r>
            <a:r>
              <a:rPr lang="en-US" sz="3600" dirty="0" smtClean="0"/>
              <a:t> :: </a:t>
            </a:r>
            <a:r>
              <a:rPr lang="en-US" sz="3600" b="1" dirty="0" smtClean="0">
                <a:solidFill>
                  <a:srgbClr val="445588"/>
                </a:solidFill>
              </a:rPr>
              <a:t>List </a:t>
            </a:r>
            <a:r>
              <a:rPr lang="en-US" sz="3600" dirty="0"/>
              <a:t>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sz="3600" dirty="0" smtClean="0"/>
              <a:t>&gt; (</a:t>
            </a:r>
            <a:r>
              <a:rPr lang="en-US" sz="3600" dirty="0" smtClean="0">
                <a:solidFill>
                  <a:srgbClr val="333333"/>
                </a:solidFill>
              </a:rPr>
              <a:t>a&lt;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 h</a:t>
            </a:r>
            <a:r>
              <a:rPr lang="en-US" sz="3600" dirty="0" smtClean="0">
                <a:solidFill>
                  <a:srgbClr val="333333"/>
                </a:solidFill>
              </a:rPr>
              <a:t>&gt;</a:t>
            </a:r>
            <a:r>
              <a:rPr lang="en-US" sz="3600" dirty="0" smtClean="0"/>
              <a:t>))</a:t>
            </a:r>
            <a:endParaRPr lang="en-US" sz="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20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65"/>
    </mc:Choice>
    <mc:Fallback xmlns="">
      <p:transition spd="slow" advTm="77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606 L 0 -4.81481E-6 " pathEditMode="fixed" rAng="0" ptsTypes="AA">
                                      <p:cBhvr>
                                        <p:cTn id="6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Unfolding Recursive Refinements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149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27973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h</a:t>
            </a:r>
            <a:r>
              <a:rPr lang="en-US" sz="4000" b="1" baseline="-25000" dirty="0" smtClean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1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 `C` h</a:t>
            </a:r>
            <a:r>
              <a:rPr lang="en-US" sz="4000" b="1" baseline="-25000" dirty="0" smtClean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2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 `C` 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3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 `C` N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:: </a:t>
            </a:r>
            <a:r>
              <a:rPr lang="en-US" sz="4000" b="1" dirty="0">
                <a:cs typeface="Consolas" pitchFamily="49" charset="0"/>
              </a:rPr>
              <a:t>List &lt;</a:t>
            </a: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p</a:t>
            </a:r>
            <a:r>
              <a:rPr lang="en-US" sz="4000" b="1" dirty="0">
                <a:cs typeface="Consolas" pitchFamily="49" charset="0"/>
              </a:rPr>
              <a:t>&gt; </a:t>
            </a:r>
            <a:r>
              <a:rPr lang="en-US" sz="4000" b="1" dirty="0" smtClean="0">
                <a:cs typeface="Consolas" pitchFamily="49" charset="0"/>
              </a:rPr>
              <a:t>a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80033" y="776477"/>
            <a:ext cx="7383935" cy="19312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smtClean="0"/>
              <a:t> </a:t>
            </a:r>
            <a:r>
              <a:rPr lang="pt-BR" sz="3600" b="1" dirty="0" smtClean="0">
                <a:solidFill>
                  <a:srgbClr val="333333"/>
                </a:solidFill>
                <a:cs typeface="Consolas" pitchFamily="49" charset="0"/>
              </a:rPr>
              <a:t>data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List </a:t>
            </a:r>
            <a:r>
              <a:rPr lang="en-US" sz="3600" dirty="0" smtClean="0">
                <a:solidFill>
                  <a:srgbClr val="333333"/>
                </a:solidFill>
              </a:rPr>
              <a:t>a</a:t>
            </a:r>
            <a:r>
              <a:rPr lang="en-US" sz="3600" dirty="0" smtClean="0"/>
              <a:t> 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 :: a -&gt; a -&gt; Prop</a:t>
            </a:r>
            <a:r>
              <a:rPr lang="en-US" sz="3600" dirty="0" smtClean="0"/>
              <a:t>&gt;</a:t>
            </a:r>
          </a:p>
          <a:p>
            <a:r>
              <a:rPr lang="en-US" sz="3600" b="1" dirty="0" smtClean="0"/>
              <a:t>     =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N</a:t>
            </a:r>
            <a:endParaRPr lang="en-US" sz="3600" dirty="0" smtClean="0"/>
          </a:p>
          <a:p>
            <a:r>
              <a:rPr lang="en-US" sz="3600" b="1" dirty="0"/>
              <a:t> </a:t>
            </a:r>
            <a:r>
              <a:rPr lang="en-US" sz="3600" b="1" dirty="0" smtClean="0"/>
              <a:t>    |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C</a:t>
            </a:r>
            <a:r>
              <a:rPr lang="en-US" sz="3600" dirty="0" smtClean="0"/>
              <a:t> (</a:t>
            </a:r>
            <a:r>
              <a:rPr lang="en-US" sz="3600" dirty="0" smtClean="0">
                <a:solidFill>
                  <a:schemeClr val="tx1"/>
                </a:solidFill>
              </a:rPr>
              <a:t>h ::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333333"/>
                </a:solidFill>
              </a:rPr>
              <a:t>a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r>
              <a:rPr lang="en-US" sz="3600" dirty="0" smtClean="0"/>
              <a:t> (</a:t>
            </a:r>
            <a:r>
              <a:rPr lang="en-US" sz="3600" dirty="0" err="1" smtClean="0"/>
              <a:t>tl</a:t>
            </a:r>
            <a:r>
              <a:rPr lang="en-US" sz="3600" dirty="0" smtClean="0"/>
              <a:t> :: </a:t>
            </a:r>
            <a:r>
              <a:rPr lang="en-US" sz="3600" b="1" dirty="0" smtClean="0">
                <a:solidFill>
                  <a:srgbClr val="445588"/>
                </a:solidFill>
              </a:rPr>
              <a:t>List </a:t>
            </a:r>
            <a:r>
              <a:rPr lang="en-US" sz="3600" dirty="0"/>
              <a:t>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sz="3600" dirty="0" smtClean="0"/>
              <a:t>&gt; (</a:t>
            </a:r>
            <a:r>
              <a:rPr lang="en-US" sz="3600" dirty="0" smtClean="0">
                <a:solidFill>
                  <a:srgbClr val="333333"/>
                </a:solidFill>
              </a:rPr>
              <a:t>a&lt;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 h</a:t>
            </a:r>
            <a:r>
              <a:rPr lang="en-US" sz="3600" dirty="0" smtClean="0">
                <a:solidFill>
                  <a:srgbClr val="333333"/>
                </a:solidFill>
              </a:rPr>
              <a:t>&gt;</a:t>
            </a:r>
            <a:r>
              <a:rPr lang="en-US" sz="3600" dirty="0" smtClean="0"/>
              <a:t>))</a:t>
            </a:r>
            <a:endParaRPr lang="en-US" sz="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77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65"/>
    </mc:Choice>
    <mc:Fallback xmlns="">
      <p:transition spd="slow" advTm="7765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Violating Specifications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15</a:t>
            </a:fld>
            <a:endParaRPr 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246909" y="2590800"/>
            <a:ext cx="6650182" cy="57860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= 0</a:t>
            </a:r>
            <a:endParaRPr lang="en-US" sz="28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246909" y="4665716"/>
            <a:ext cx="6650182" cy="63646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kumimoji="0" lang="en-US" sz="280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-&gt;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= n - 1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914400" y="5581011"/>
            <a:ext cx="7315200" cy="63646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div 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-&gt;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=!0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2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914400" y="5209969"/>
            <a:ext cx="7315200" cy="63646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_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= div 4 0</a:t>
            </a:r>
            <a:endParaRPr lang="en-US" sz="28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800" y="3799582"/>
            <a:ext cx="8063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Refinement Types as Functional Specifications: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146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2"/>
    </mc:Choice>
    <mc:Fallback xmlns="">
      <p:transition spd="slow" advTm="56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22222E-6 L 0.00069 -0.440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20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-2.5E-6 -0.42662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-0.170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19" grpId="0" animBg="1"/>
      <p:bldP spid="21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Unfolding Recursive Refinements (1/3)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150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27973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  <a:cs typeface="Consolas" pitchFamily="49" charset="0"/>
              </a:rPr>
              <a:t>h</a:t>
            </a:r>
            <a:r>
              <a:rPr lang="en-US" sz="4000" b="1" baseline="-25000" dirty="0" smtClean="0">
                <a:solidFill>
                  <a:srgbClr val="00B050"/>
                </a:solidFill>
                <a:cs typeface="Consolas" pitchFamily="49" charset="0"/>
              </a:rPr>
              <a:t>1</a:t>
            </a:r>
            <a:r>
              <a:rPr lang="en-US" sz="4000" b="1" dirty="0" smtClean="0">
                <a:solidFill>
                  <a:srgbClr val="00B050"/>
                </a:solidFill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`C` h</a:t>
            </a:r>
            <a:r>
              <a:rPr lang="en-US" sz="4000" b="1" baseline="-25000" dirty="0" smtClean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2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 `C` 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3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 `C` N </a:t>
            </a:r>
            <a:r>
              <a:rPr lang="en-US" sz="4000" b="1" dirty="0" smtClean="0">
                <a:cs typeface="Consolas" pitchFamily="49" charset="0"/>
              </a:rPr>
              <a:t>:: List &lt;</a:t>
            </a:r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p</a:t>
            </a:r>
            <a:r>
              <a:rPr lang="en-US" sz="4000" b="1" dirty="0" smtClean="0">
                <a:cs typeface="Consolas" pitchFamily="49" charset="0"/>
              </a:rPr>
              <a:t>&gt; a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4690" y="3828871"/>
            <a:ext cx="755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B050"/>
                </a:solidFill>
              </a:rPr>
              <a:t>h</a:t>
            </a:r>
            <a:r>
              <a:rPr lang="pt-BR" sz="3600" b="1" baseline="-25000" dirty="0" smtClean="0">
                <a:solidFill>
                  <a:srgbClr val="00B050"/>
                </a:solidFill>
              </a:rPr>
              <a:t>1 </a:t>
            </a:r>
            <a:r>
              <a:rPr lang="pt-BR" sz="3600" b="1" dirty="0" smtClean="0">
                <a:solidFill>
                  <a:srgbClr val="00B050"/>
                </a:solidFill>
              </a:rPr>
              <a:t>:: a</a:t>
            </a:r>
            <a:endParaRPr lang="pt-BR" sz="3600" b="1" baseline="-25000" dirty="0" smtClean="0">
              <a:solidFill>
                <a:srgbClr val="00B050"/>
              </a:solidFill>
            </a:endParaRPr>
          </a:p>
          <a:p>
            <a:r>
              <a:rPr lang="pt-BR" sz="3600" b="1" dirty="0" smtClean="0">
                <a:solidFill>
                  <a:schemeClr val="accent2">
                    <a:lumMod val="75000"/>
                  </a:schemeClr>
                </a:solidFill>
              </a:rPr>
              <a:t>tl</a:t>
            </a:r>
            <a:r>
              <a:rPr lang="pt-BR" sz="3600" b="1" baseline="-250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3600" b="1" dirty="0">
                <a:solidFill>
                  <a:schemeClr val="accent2">
                    <a:lumMod val="75000"/>
                  </a:schemeClr>
                </a:solidFill>
              </a:rPr>
              <a:t>:: </a:t>
            </a:r>
            <a:r>
              <a:rPr lang="pt-BR" sz="3600" b="1" dirty="0" smtClean="0">
                <a:solidFill>
                  <a:schemeClr val="accent2">
                    <a:lumMod val="75000"/>
                  </a:schemeClr>
                </a:solidFill>
              </a:rPr>
              <a:t>List </a:t>
            </a:r>
            <a:r>
              <a:rPr lang="pt-BR" sz="3600" b="1" dirty="0">
                <a:solidFill>
                  <a:schemeClr val="accent2">
                    <a:lumMod val="75000"/>
                  </a:schemeClr>
                </a:solidFill>
              </a:rPr>
              <a:t>&lt;p&gt; (a&lt;p </a:t>
            </a:r>
            <a:r>
              <a:rPr lang="pt-BR" sz="3600" b="1" dirty="0" smtClean="0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lang="pt-BR" sz="3600" b="1" baseline="-250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pt-BR" sz="3600" b="1" dirty="0" smtClean="0">
                <a:solidFill>
                  <a:schemeClr val="accent2">
                    <a:lumMod val="75000"/>
                  </a:schemeClr>
                </a:solidFill>
              </a:rPr>
              <a:t>&gt;)</a:t>
            </a:r>
            <a:endParaRPr lang="pt-BR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80033" y="776477"/>
            <a:ext cx="7383935" cy="19312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smtClean="0"/>
              <a:t> </a:t>
            </a:r>
            <a:r>
              <a:rPr lang="pt-BR" sz="3600" b="1" dirty="0" smtClean="0">
                <a:solidFill>
                  <a:srgbClr val="333333"/>
                </a:solidFill>
                <a:cs typeface="Consolas" pitchFamily="49" charset="0"/>
              </a:rPr>
              <a:t>data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List </a:t>
            </a:r>
            <a:r>
              <a:rPr lang="en-US" sz="3600" dirty="0" smtClean="0">
                <a:solidFill>
                  <a:srgbClr val="333333"/>
                </a:solidFill>
              </a:rPr>
              <a:t>a</a:t>
            </a:r>
            <a:r>
              <a:rPr lang="en-US" sz="3600" dirty="0" smtClean="0"/>
              <a:t> 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 :: a -&gt; a -&gt; Prop</a:t>
            </a:r>
            <a:r>
              <a:rPr lang="en-US" sz="3600" dirty="0" smtClean="0"/>
              <a:t>&gt;</a:t>
            </a:r>
          </a:p>
          <a:p>
            <a:r>
              <a:rPr lang="en-US" sz="3600" b="1" dirty="0" smtClean="0"/>
              <a:t>     =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N</a:t>
            </a:r>
            <a:endParaRPr lang="en-US" sz="3600" dirty="0" smtClean="0"/>
          </a:p>
          <a:p>
            <a:r>
              <a:rPr lang="en-US" sz="3600" b="1" dirty="0"/>
              <a:t> </a:t>
            </a:r>
            <a:r>
              <a:rPr lang="en-US" sz="3600" b="1" dirty="0" smtClean="0"/>
              <a:t>    |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C</a:t>
            </a:r>
            <a:r>
              <a:rPr lang="en-US" sz="3600" dirty="0" smtClean="0"/>
              <a:t> (</a:t>
            </a:r>
            <a:r>
              <a:rPr lang="en-US" sz="3600" dirty="0" smtClean="0">
                <a:solidFill>
                  <a:schemeClr val="tx1"/>
                </a:solidFill>
              </a:rPr>
              <a:t>h ::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333333"/>
                </a:solidFill>
              </a:rPr>
              <a:t>a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r>
              <a:rPr lang="en-US" sz="3600" dirty="0" smtClean="0"/>
              <a:t> (</a:t>
            </a:r>
            <a:r>
              <a:rPr lang="en-US" sz="3600" dirty="0" err="1" smtClean="0"/>
              <a:t>tl</a:t>
            </a:r>
            <a:r>
              <a:rPr lang="en-US" sz="3600" dirty="0" smtClean="0"/>
              <a:t> :: </a:t>
            </a:r>
            <a:r>
              <a:rPr lang="en-US" sz="3600" b="1" dirty="0" smtClean="0">
                <a:solidFill>
                  <a:srgbClr val="445588"/>
                </a:solidFill>
              </a:rPr>
              <a:t>List </a:t>
            </a:r>
            <a:r>
              <a:rPr lang="en-US" sz="3600" dirty="0"/>
              <a:t>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sz="3600" dirty="0" smtClean="0"/>
              <a:t>&gt; (</a:t>
            </a:r>
            <a:r>
              <a:rPr lang="en-US" sz="3600" dirty="0" smtClean="0">
                <a:solidFill>
                  <a:srgbClr val="333333"/>
                </a:solidFill>
              </a:rPr>
              <a:t>a&lt;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 h</a:t>
            </a:r>
            <a:r>
              <a:rPr lang="en-US" sz="3600" dirty="0" smtClean="0">
                <a:solidFill>
                  <a:srgbClr val="333333"/>
                </a:solidFill>
              </a:rPr>
              <a:t>&gt;</a:t>
            </a:r>
            <a:r>
              <a:rPr lang="en-US" sz="3600" dirty="0" smtClean="0"/>
              <a:t>))</a:t>
            </a:r>
            <a:endParaRPr lang="en-US" sz="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4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17"/>
    </mc:Choice>
    <mc:Fallback xmlns="">
      <p:transition spd="slow" advTm="13617"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Unfolding Recursive Refinements (2/3)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151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27973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  <a:cs typeface="Consolas" pitchFamily="49" charset="0"/>
              </a:rPr>
              <a:t>h</a:t>
            </a:r>
            <a:r>
              <a:rPr lang="en-US" sz="4000" b="1" baseline="-25000" dirty="0" smtClean="0">
                <a:solidFill>
                  <a:srgbClr val="00B050"/>
                </a:solidFill>
                <a:cs typeface="Consolas" pitchFamily="49" charset="0"/>
              </a:rPr>
              <a:t>1</a:t>
            </a:r>
            <a:r>
              <a:rPr lang="en-US" sz="4000" b="1" dirty="0" smtClean="0">
                <a:solidFill>
                  <a:srgbClr val="00B050"/>
                </a:solidFill>
                <a:cs typeface="Consolas" pitchFamily="49" charset="0"/>
              </a:rPr>
              <a:t> </a:t>
            </a:r>
            <a:r>
              <a:rPr lang="en-US" sz="4000" b="1" dirty="0" smtClean="0">
                <a:cs typeface="Consolas" pitchFamily="49" charset="0"/>
              </a:rPr>
              <a:t>`C` </a:t>
            </a:r>
            <a:r>
              <a:rPr lang="en-US" sz="4000" b="1" dirty="0" smtClean="0">
                <a:solidFill>
                  <a:srgbClr val="00B0F0"/>
                </a:solidFill>
                <a:cs typeface="Consolas" pitchFamily="49" charset="0"/>
              </a:rPr>
              <a:t>h</a:t>
            </a:r>
            <a:r>
              <a:rPr lang="en-US" sz="4000" b="1" baseline="-25000" dirty="0" smtClean="0">
                <a:solidFill>
                  <a:srgbClr val="00B0F0"/>
                </a:solidFill>
                <a:cs typeface="Consolas" pitchFamily="49" charset="0"/>
              </a:rPr>
              <a:t>2</a:t>
            </a:r>
            <a:r>
              <a:rPr lang="en-US" sz="4000" b="1" dirty="0">
                <a:solidFill>
                  <a:srgbClr val="00B050"/>
                </a:solidFill>
                <a:cs typeface="Consolas" pitchFamily="49" charset="0"/>
              </a:rPr>
              <a:t>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`C` 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3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 `C` N </a:t>
            </a:r>
            <a:r>
              <a:rPr lang="en-US" sz="4000" b="1" dirty="0" smtClean="0">
                <a:cs typeface="Consolas" pitchFamily="49" charset="0"/>
              </a:rPr>
              <a:t>:: List &lt;</a:t>
            </a:r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p</a:t>
            </a:r>
            <a:r>
              <a:rPr lang="en-US" sz="4000" b="1" dirty="0" smtClean="0">
                <a:cs typeface="Consolas" pitchFamily="49" charset="0"/>
              </a:rPr>
              <a:t>&gt; a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4690" y="3808274"/>
            <a:ext cx="75546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B050"/>
                </a:solidFill>
              </a:rPr>
              <a:t>h</a:t>
            </a:r>
            <a:r>
              <a:rPr lang="pt-BR" sz="3600" b="1" baseline="-25000" dirty="0" smtClean="0">
                <a:solidFill>
                  <a:srgbClr val="00B050"/>
                </a:solidFill>
              </a:rPr>
              <a:t>1 </a:t>
            </a:r>
            <a:r>
              <a:rPr lang="pt-BR" sz="3600" b="1" dirty="0" smtClean="0">
                <a:solidFill>
                  <a:srgbClr val="00B050"/>
                </a:solidFill>
              </a:rPr>
              <a:t>:: a</a:t>
            </a:r>
            <a:endParaRPr lang="pt-BR" sz="3600" b="1" baseline="-25000" dirty="0" smtClean="0">
              <a:solidFill>
                <a:srgbClr val="00B050"/>
              </a:solidFill>
            </a:endParaRPr>
          </a:p>
          <a:p>
            <a:r>
              <a:rPr lang="pt-BR" sz="3600" b="1" dirty="0" smtClean="0">
                <a:solidFill>
                  <a:srgbClr val="00B0F0"/>
                </a:solidFill>
              </a:rPr>
              <a:t>h</a:t>
            </a:r>
            <a:r>
              <a:rPr lang="pt-BR" sz="3600" b="1" baseline="-25000" dirty="0" smtClean="0">
                <a:solidFill>
                  <a:srgbClr val="00B0F0"/>
                </a:solidFill>
              </a:rPr>
              <a:t>2 </a:t>
            </a:r>
            <a:r>
              <a:rPr lang="pt-BR" sz="3600" b="1" dirty="0" smtClean="0">
                <a:solidFill>
                  <a:srgbClr val="00B0F0"/>
                </a:solidFill>
              </a:rPr>
              <a:t>:: a&lt;p h</a:t>
            </a:r>
            <a:r>
              <a:rPr lang="pt-BR" sz="3600" b="1" baseline="-25000" dirty="0" smtClean="0">
                <a:solidFill>
                  <a:srgbClr val="00B0F0"/>
                </a:solidFill>
              </a:rPr>
              <a:t>1</a:t>
            </a:r>
            <a:r>
              <a:rPr lang="pt-BR" sz="3600" b="1" dirty="0" smtClean="0">
                <a:solidFill>
                  <a:srgbClr val="00B0F0"/>
                </a:solidFill>
              </a:rPr>
              <a:t>&gt;</a:t>
            </a:r>
            <a:endParaRPr lang="pt-BR" sz="3600" b="1" baseline="-25000" dirty="0" smtClean="0">
              <a:solidFill>
                <a:srgbClr val="00B0F0"/>
              </a:solidFill>
            </a:endParaRPr>
          </a:p>
          <a:p>
            <a:r>
              <a:rPr lang="pt-BR" sz="3600" b="1" dirty="0" smtClean="0">
                <a:solidFill>
                  <a:schemeClr val="accent2">
                    <a:lumMod val="75000"/>
                  </a:schemeClr>
                </a:solidFill>
              </a:rPr>
              <a:t>tl</a:t>
            </a:r>
            <a:r>
              <a:rPr lang="pt-BR" sz="3600" b="1" baseline="-25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3600" b="1" dirty="0">
                <a:solidFill>
                  <a:schemeClr val="accent2">
                    <a:lumMod val="75000"/>
                  </a:schemeClr>
                </a:solidFill>
              </a:rPr>
              <a:t>:: </a:t>
            </a:r>
            <a:r>
              <a:rPr lang="pt-BR" sz="3600" b="1" dirty="0" smtClean="0">
                <a:solidFill>
                  <a:schemeClr val="accent2">
                    <a:lumMod val="75000"/>
                  </a:schemeClr>
                </a:solidFill>
              </a:rPr>
              <a:t>List </a:t>
            </a:r>
            <a:r>
              <a:rPr lang="pt-BR" sz="3600" b="1" dirty="0">
                <a:solidFill>
                  <a:schemeClr val="accent2">
                    <a:lumMod val="75000"/>
                  </a:schemeClr>
                </a:solidFill>
              </a:rPr>
              <a:t>&lt;p&gt; (a&lt;p h</a:t>
            </a:r>
            <a:r>
              <a:rPr lang="pt-BR" sz="3600" b="1" baseline="-25000" dirty="0">
                <a:solidFill>
                  <a:schemeClr val="accent2">
                    <a:lumMod val="75000"/>
                  </a:schemeClr>
                </a:solidFill>
              </a:rPr>
              <a:t>1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∧ p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lang="en-US" sz="3600" b="1" baseline="-25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pt-BR" sz="3600" b="1" dirty="0" smtClean="0">
                <a:solidFill>
                  <a:schemeClr val="accent2">
                    <a:lumMod val="75000"/>
                  </a:schemeClr>
                </a:solidFill>
              </a:rPr>
              <a:t>&gt;)</a:t>
            </a:r>
            <a:endParaRPr lang="pt-BR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80033" y="776477"/>
            <a:ext cx="7383935" cy="19312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smtClean="0"/>
              <a:t> </a:t>
            </a:r>
            <a:r>
              <a:rPr lang="pt-BR" sz="3600" b="1" dirty="0" smtClean="0">
                <a:solidFill>
                  <a:srgbClr val="333333"/>
                </a:solidFill>
                <a:cs typeface="Consolas" pitchFamily="49" charset="0"/>
              </a:rPr>
              <a:t>data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List </a:t>
            </a:r>
            <a:r>
              <a:rPr lang="en-US" sz="3600" dirty="0" smtClean="0">
                <a:solidFill>
                  <a:srgbClr val="333333"/>
                </a:solidFill>
              </a:rPr>
              <a:t>a</a:t>
            </a:r>
            <a:r>
              <a:rPr lang="en-US" sz="3600" dirty="0" smtClean="0"/>
              <a:t> 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 :: a -&gt; a -&gt; Prop</a:t>
            </a:r>
            <a:r>
              <a:rPr lang="en-US" sz="3600" dirty="0" smtClean="0"/>
              <a:t>&gt;</a:t>
            </a:r>
          </a:p>
          <a:p>
            <a:r>
              <a:rPr lang="en-US" sz="3600" b="1" dirty="0" smtClean="0"/>
              <a:t>     =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N</a:t>
            </a:r>
            <a:endParaRPr lang="en-US" sz="3600" dirty="0" smtClean="0"/>
          </a:p>
          <a:p>
            <a:r>
              <a:rPr lang="en-US" sz="3600" b="1" dirty="0"/>
              <a:t> </a:t>
            </a:r>
            <a:r>
              <a:rPr lang="en-US" sz="3600" b="1" dirty="0" smtClean="0"/>
              <a:t>    |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C</a:t>
            </a:r>
            <a:r>
              <a:rPr lang="en-US" sz="3600" dirty="0" smtClean="0"/>
              <a:t> (</a:t>
            </a:r>
            <a:r>
              <a:rPr lang="en-US" sz="3600" dirty="0" smtClean="0">
                <a:solidFill>
                  <a:schemeClr val="tx1"/>
                </a:solidFill>
              </a:rPr>
              <a:t>h ::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333333"/>
                </a:solidFill>
              </a:rPr>
              <a:t>a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r>
              <a:rPr lang="en-US" sz="3600" dirty="0" smtClean="0"/>
              <a:t> (</a:t>
            </a:r>
            <a:r>
              <a:rPr lang="en-US" sz="3600" dirty="0" err="1" smtClean="0"/>
              <a:t>tl</a:t>
            </a:r>
            <a:r>
              <a:rPr lang="en-US" sz="3600" dirty="0" smtClean="0"/>
              <a:t> :: </a:t>
            </a:r>
            <a:r>
              <a:rPr lang="en-US" sz="3600" b="1" dirty="0" smtClean="0">
                <a:solidFill>
                  <a:srgbClr val="445588"/>
                </a:solidFill>
              </a:rPr>
              <a:t>List </a:t>
            </a:r>
            <a:r>
              <a:rPr lang="en-US" sz="3600" dirty="0"/>
              <a:t>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sz="3600" dirty="0" smtClean="0"/>
              <a:t>&gt; (</a:t>
            </a:r>
            <a:r>
              <a:rPr lang="en-US" sz="3600" dirty="0" smtClean="0">
                <a:solidFill>
                  <a:srgbClr val="333333"/>
                </a:solidFill>
              </a:rPr>
              <a:t>a&lt;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 h</a:t>
            </a:r>
            <a:r>
              <a:rPr lang="en-US" sz="3600" dirty="0" smtClean="0">
                <a:solidFill>
                  <a:srgbClr val="333333"/>
                </a:solidFill>
              </a:rPr>
              <a:t>&gt;</a:t>
            </a:r>
            <a:r>
              <a:rPr lang="en-US" sz="3600" dirty="0" smtClean="0"/>
              <a:t>))</a:t>
            </a:r>
            <a:endParaRPr lang="en-US" sz="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42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64"/>
    </mc:Choice>
    <mc:Fallback xmlns="">
      <p:transition spd="slow" advTm="10264"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Unfolding Recursive Refinements (3/3)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7973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  <a:cs typeface="Consolas" pitchFamily="49" charset="0"/>
              </a:rPr>
              <a:t>h</a:t>
            </a:r>
            <a:r>
              <a:rPr lang="en-US" sz="4000" b="1" baseline="-25000" dirty="0" smtClean="0">
                <a:solidFill>
                  <a:srgbClr val="00B050"/>
                </a:solidFill>
                <a:cs typeface="Consolas" pitchFamily="49" charset="0"/>
              </a:rPr>
              <a:t>1</a:t>
            </a:r>
            <a:r>
              <a:rPr lang="en-US" sz="4000" b="1" dirty="0" smtClean="0">
                <a:solidFill>
                  <a:srgbClr val="00B050"/>
                </a:solidFill>
                <a:cs typeface="Consolas" pitchFamily="49" charset="0"/>
              </a:rPr>
              <a:t> </a:t>
            </a:r>
            <a:r>
              <a:rPr lang="en-US" sz="4000" b="1" dirty="0" smtClean="0">
                <a:cs typeface="Consolas" pitchFamily="49" charset="0"/>
              </a:rPr>
              <a:t>`C` </a:t>
            </a:r>
            <a:r>
              <a:rPr lang="en-US" sz="4000" b="1" dirty="0" smtClean="0">
                <a:solidFill>
                  <a:srgbClr val="00B0F0"/>
                </a:solidFill>
                <a:cs typeface="Consolas" pitchFamily="49" charset="0"/>
              </a:rPr>
              <a:t>h</a:t>
            </a:r>
            <a:r>
              <a:rPr lang="en-US" sz="4000" b="1" baseline="-25000" dirty="0" smtClean="0">
                <a:solidFill>
                  <a:srgbClr val="00B0F0"/>
                </a:solidFill>
                <a:cs typeface="Consolas" pitchFamily="49" charset="0"/>
              </a:rPr>
              <a:t>2</a:t>
            </a:r>
            <a:r>
              <a:rPr lang="en-US" sz="4000" b="1" dirty="0">
                <a:solidFill>
                  <a:srgbClr val="00B050"/>
                </a:solidFill>
                <a:cs typeface="Consolas" pitchFamily="49" charset="0"/>
              </a:rPr>
              <a:t> </a:t>
            </a:r>
            <a:r>
              <a:rPr lang="en-US" sz="4000" b="1" dirty="0">
                <a:cs typeface="Consolas" pitchFamily="49" charset="0"/>
              </a:rPr>
              <a:t>`C` </a:t>
            </a:r>
            <a:r>
              <a:rPr lang="en-US" sz="4000" b="1" dirty="0">
                <a:solidFill>
                  <a:srgbClr val="7030A0"/>
                </a:solidFill>
                <a:cs typeface="Consolas" pitchFamily="49" charset="0"/>
              </a:rPr>
              <a:t>h</a:t>
            </a:r>
            <a:r>
              <a:rPr lang="en-US" sz="4000" b="1" baseline="-25000" dirty="0">
                <a:solidFill>
                  <a:srgbClr val="7030A0"/>
                </a:solidFill>
                <a:cs typeface="Consolas" pitchFamily="49" charset="0"/>
              </a:rPr>
              <a:t>3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4000" b="1" dirty="0">
                <a:cs typeface="Consolas" pitchFamily="49" charset="0"/>
              </a:rPr>
              <a:t>`C` </a:t>
            </a:r>
            <a:r>
              <a:rPr lang="en-US" sz="4000" b="1" dirty="0">
                <a:solidFill>
                  <a:srgbClr val="C00000"/>
                </a:solidFill>
                <a:cs typeface="Consolas" pitchFamily="49" charset="0"/>
              </a:rPr>
              <a:t>N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4000" b="1" dirty="0" smtClean="0">
                <a:cs typeface="Consolas" pitchFamily="49" charset="0"/>
              </a:rPr>
              <a:t>:: List &lt;</a:t>
            </a:r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p</a:t>
            </a:r>
            <a:r>
              <a:rPr lang="en-US" sz="4000" b="1" dirty="0" smtClean="0">
                <a:cs typeface="Consolas" pitchFamily="49" charset="0"/>
              </a:rPr>
              <a:t>&gt; a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690" y="3787676"/>
            <a:ext cx="75546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B050"/>
                </a:solidFill>
              </a:rPr>
              <a:t>h</a:t>
            </a:r>
            <a:r>
              <a:rPr lang="pt-BR" sz="3600" b="1" baseline="-25000" dirty="0" smtClean="0">
                <a:solidFill>
                  <a:srgbClr val="00B050"/>
                </a:solidFill>
              </a:rPr>
              <a:t>1 </a:t>
            </a:r>
            <a:r>
              <a:rPr lang="pt-BR" sz="3600" b="1" dirty="0" smtClean="0">
                <a:solidFill>
                  <a:srgbClr val="00B050"/>
                </a:solidFill>
              </a:rPr>
              <a:t>:: a</a:t>
            </a:r>
            <a:endParaRPr lang="pt-BR" sz="3600" b="1" baseline="-25000" dirty="0" smtClean="0">
              <a:solidFill>
                <a:srgbClr val="00B050"/>
              </a:solidFill>
            </a:endParaRPr>
          </a:p>
          <a:p>
            <a:r>
              <a:rPr lang="pt-BR" sz="3600" b="1" dirty="0" smtClean="0">
                <a:solidFill>
                  <a:srgbClr val="00B0F0"/>
                </a:solidFill>
              </a:rPr>
              <a:t>h</a:t>
            </a:r>
            <a:r>
              <a:rPr lang="pt-BR" sz="3600" b="1" baseline="-25000" dirty="0" smtClean="0">
                <a:solidFill>
                  <a:srgbClr val="00B0F0"/>
                </a:solidFill>
              </a:rPr>
              <a:t>2 </a:t>
            </a:r>
            <a:r>
              <a:rPr lang="pt-BR" sz="3600" b="1" dirty="0" smtClean="0">
                <a:solidFill>
                  <a:srgbClr val="00B0F0"/>
                </a:solidFill>
              </a:rPr>
              <a:t>:: a&lt;p h</a:t>
            </a:r>
            <a:r>
              <a:rPr lang="pt-BR" sz="3600" b="1" baseline="-25000" dirty="0" smtClean="0">
                <a:solidFill>
                  <a:srgbClr val="00B0F0"/>
                </a:solidFill>
              </a:rPr>
              <a:t>1</a:t>
            </a:r>
            <a:r>
              <a:rPr lang="pt-BR" sz="3600" b="1" dirty="0" smtClean="0">
                <a:solidFill>
                  <a:srgbClr val="00B0F0"/>
                </a:solidFill>
              </a:rPr>
              <a:t>&gt;</a:t>
            </a:r>
            <a:endParaRPr lang="pt-BR" sz="3600" b="1" baseline="-25000" dirty="0" smtClean="0">
              <a:solidFill>
                <a:srgbClr val="00B0F0"/>
              </a:solidFill>
            </a:endParaRPr>
          </a:p>
          <a:p>
            <a:r>
              <a:rPr lang="pt-BR" sz="3600" b="1" dirty="0">
                <a:solidFill>
                  <a:srgbClr val="7030A0"/>
                </a:solidFill>
              </a:rPr>
              <a:t>h</a:t>
            </a:r>
            <a:r>
              <a:rPr lang="pt-BR" sz="3600" b="1" baseline="-25000" dirty="0" smtClean="0">
                <a:solidFill>
                  <a:srgbClr val="7030A0"/>
                </a:solidFill>
              </a:rPr>
              <a:t>3 </a:t>
            </a:r>
            <a:r>
              <a:rPr lang="pt-BR" sz="3600" b="1" dirty="0">
                <a:solidFill>
                  <a:srgbClr val="7030A0"/>
                </a:solidFill>
              </a:rPr>
              <a:t>:: </a:t>
            </a:r>
            <a:r>
              <a:rPr lang="pt-BR" sz="3600" b="1" dirty="0" smtClean="0">
                <a:solidFill>
                  <a:srgbClr val="7030A0"/>
                </a:solidFill>
              </a:rPr>
              <a:t>a&lt;p h</a:t>
            </a:r>
            <a:r>
              <a:rPr lang="pt-BR" sz="3600" b="1" baseline="-25000" dirty="0" smtClean="0">
                <a:solidFill>
                  <a:srgbClr val="7030A0"/>
                </a:solidFill>
              </a:rPr>
              <a:t>1</a:t>
            </a:r>
            <a:r>
              <a:rPr lang="pt-BR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7030A0"/>
                </a:solidFill>
              </a:rPr>
              <a:t>∧ </a:t>
            </a:r>
            <a:r>
              <a:rPr lang="pt-BR" sz="3600" b="1" dirty="0">
                <a:solidFill>
                  <a:srgbClr val="7030A0"/>
                </a:solidFill>
              </a:rPr>
              <a:t>p </a:t>
            </a:r>
            <a:r>
              <a:rPr lang="pt-BR" sz="3600" b="1" dirty="0" smtClean="0">
                <a:solidFill>
                  <a:srgbClr val="7030A0"/>
                </a:solidFill>
              </a:rPr>
              <a:t>h</a:t>
            </a:r>
            <a:r>
              <a:rPr lang="pt-BR" sz="3600" b="1" baseline="-25000" dirty="0" smtClean="0">
                <a:solidFill>
                  <a:srgbClr val="7030A0"/>
                </a:solidFill>
              </a:rPr>
              <a:t>2</a:t>
            </a:r>
            <a:r>
              <a:rPr lang="pt-BR" sz="3600" b="1" dirty="0" smtClean="0">
                <a:solidFill>
                  <a:srgbClr val="7030A0"/>
                </a:solidFill>
              </a:rPr>
              <a:t>&gt;</a:t>
            </a:r>
            <a:endParaRPr lang="pt-BR" sz="3600" b="1" baseline="-25000" dirty="0">
              <a:solidFill>
                <a:srgbClr val="7030A0"/>
              </a:solidFill>
            </a:endParaRPr>
          </a:p>
          <a:p>
            <a:r>
              <a:rPr lang="pt-BR" sz="3600" b="1" dirty="0">
                <a:solidFill>
                  <a:srgbClr val="C00000"/>
                </a:solidFill>
              </a:rPr>
              <a:t>N </a:t>
            </a:r>
            <a:r>
              <a:rPr lang="pt-BR" sz="2400" b="1" dirty="0">
                <a:solidFill>
                  <a:srgbClr val="C00000"/>
                </a:solidFill>
              </a:rPr>
              <a:t> </a:t>
            </a:r>
            <a:r>
              <a:rPr lang="pt-BR" sz="3600" b="1" dirty="0">
                <a:solidFill>
                  <a:srgbClr val="C00000"/>
                </a:solidFill>
              </a:rPr>
              <a:t>:: </a:t>
            </a:r>
            <a:r>
              <a:rPr lang="pt-BR" sz="3600" b="1" dirty="0" smtClean="0">
                <a:solidFill>
                  <a:srgbClr val="C00000"/>
                </a:solidFill>
              </a:rPr>
              <a:t>List </a:t>
            </a:r>
            <a:r>
              <a:rPr lang="pt-BR" sz="3600" b="1" dirty="0">
                <a:solidFill>
                  <a:srgbClr val="C00000"/>
                </a:solidFill>
              </a:rPr>
              <a:t>&lt;p&gt; (a&lt;p h</a:t>
            </a:r>
            <a:r>
              <a:rPr lang="pt-BR" sz="3600" b="1" baseline="-25000" dirty="0">
                <a:solidFill>
                  <a:srgbClr val="C00000"/>
                </a:solidFill>
              </a:rPr>
              <a:t>1 </a:t>
            </a:r>
            <a:r>
              <a:rPr lang="en-US" sz="3600" b="1" dirty="0">
                <a:solidFill>
                  <a:srgbClr val="C00000"/>
                </a:solidFill>
              </a:rPr>
              <a:t>∧ p h</a:t>
            </a:r>
            <a:r>
              <a:rPr lang="en-US" sz="3600" b="1" baseline="-25000" dirty="0">
                <a:solidFill>
                  <a:srgbClr val="C00000"/>
                </a:solidFill>
              </a:rPr>
              <a:t>2  </a:t>
            </a:r>
            <a:r>
              <a:rPr lang="en-US" sz="3600" b="1" dirty="0">
                <a:solidFill>
                  <a:srgbClr val="C00000"/>
                </a:solidFill>
              </a:rPr>
              <a:t>∧ </a:t>
            </a:r>
            <a:r>
              <a:rPr lang="en-US" sz="3600" b="1" dirty="0" smtClean="0">
                <a:solidFill>
                  <a:srgbClr val="C00000"/>
                </a:solidFill>
              </a:rPr>
              <a:t>p h</a:t>
            </a:r>
            <a:r>
              <a:rPr lang="en-US" sz="3600" b="1" baseline="-25000" dirty="0" smtClean="0">
                <a:solidFill>
                  <a:srgbClr val="C00000"/>
                </a:solidFill>
              </a:rPr>
              <a:t>3</a:t>
            </a:r>
            <a:r>
              <a:rPr lang="pt-BR" sz="3600" b="1" dirty="0" smtClean="0">
                <a:solidFill>
                  <a:srgbClr val="C00000"/>
                </a:solidFill>
              </a:rPr>
              <a:t>&gt;)</a:t>
            </a:r>
            <a:endParaRPr lang="pt-BR" sz="36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152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80033" y="776477"/>
            <a:ext cx="7383935" cy="19312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smtClean="0"/>
              <a:t> </a:t>
            </a:r>
            <a:r>
              <a:rPr lang="pt-BR" sz="3600" b="1" dirty="0" smtClean="0">
                <a:solidFill>
                  <a:srgbClr val="333333"/>
                </a:solidFill>
                <a:cs typeface="Consolas" pitchFamily="49" charset="0"/>
              </a:rPr>
              <a:t>data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List </a:t>
            </a:r>
            <a:r>
              <a:rPr lang="en-US" sz="3600" dirty="0" smtClean="0">
                <a:solidFill>
                  <a:srgbClr val="333333"/>
                </a:solidFill>
              </a:rPr>
              <a:t>a</a:t>
            </a:r>
            <a:r>
              <a:rPr lang="en-US" sz="3600" dirty="0" smtClean="0"/>
              <a:t> 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 :: a -&gt; a -&gt; Prop</a:t>
            </a:r>
            <a:r>
              <a:rPr lang="en-US" sz="3600" dirty="0" smtClean="0"/>
              <a:t>&gt;</a:t>
            </a:r>
          </a:p>
          <a:p>
            <a:r>
              <a:rPr lang="en-US" sz="3600" b="1" dirty="0" smtClean="0"/>
              <a:t>     =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N</a:t>
            </a:r>
            <a:endParaRPr lang="en-US" sz="3600" dirty="0" smtClean="0"/>
          </a:p>
          <a:p>
            <a:r>
              <a:rPr lang="en-US" sz="3600" b="1" dirty="0"/>
              <a:t> </a:t>
            </a:r>
            <a:r>
              <a:rPr lang="en-US" sz="3600" b="1" dirty="0" smtClean="0"/>
              <a:t>    |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C</a:t>
            </a:r>
            <a:r>
              <a:rPr lang="en-US" sz="3600" dirty="0" smtClean="0"/>
              <a:t> (</a:t>
            </a:r>
            <a:r>
              <a:rPr lang="en-US" sz="3600" dirty="0" smtClean="0">
                <a:solidFill>
                  <a:schemeClr val="tx1"/>
                </a:solidFill>
              </a:rPr>
              <a:t>h ::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333333"/>
                </a:solidFill>
              </a:rPr>
              <a:t>a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r>
              <a:rPr lang="en-US" sz="3600" dirty="0" smtClean="0"/>
              <a:t> (</a:t>
            </a:r>
            <a:r>
              <a:rPr lang="en-US" sz="3600" dirty="0" err="1" smtClean="0"/>
              <a:t>tl</a:t>
            </a:r>
            <a:r>
              <a:rPr lang="en-US" sz="3600" dirty="0" smtClean="0"/>
              <a:t> :: </a:t>
            </a:r>
            <a:r>
              <a:rPr lang="en-US" sz="3600" b="1" dirty="0" smtClean="0">
                <a:solidFill>
                  <a:srgbClr val="445588"/>
                </a:solidFill>
              </a:rPr>
              <a:t>List </a:t>
            </a:r>
            <a:r>
              <a:rPr lang="en-US" sz="3600" dirty="0"/>
              <a:t>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sz="3600" dirty="0" smtClean="0"/>
              <a:t>&gt; (</a:t>
            </a:r>
            <a:r>
              <a:rPr lang="en-US" sz="3600" dirty="0" smtClean="0">
                <a:solidFill>
                  <a:srgbClr val="333333"/>
                </a:solidFill>
              </a:rPr>
              <a:t>a&lt;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 h</a:t>
            </a:r>
            <a:r>
              <a:rPr lang="en-US" sz="3600" dirty="0" smtClean="0">
                <a:solidFill>
                  <a:srgbClr val="333333"/>
                </a:solidFill>
              </a:rPr>
              <a:t>&gt;</a:t>
            </a:r>
            <a:r>
              <a:rPr lang="en-US" sz="3600" dirty="0" smtClean="0"/>
              <a:t>))</a:t>
            </a:r>
            <a:endParaRPr lang="en-US" sz="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99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38"/>
    </mc:Choice>
    <mc:Fallback xmlns="">
      <p:transition spd="slow" advTm="20438"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/>
              <a:t>Increasing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153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5593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cs typeface="Consolas" pitchFamily="49" charset="0"/>
              </a:rPr>
              <a:t>h</a:t>
            </a:r>
            <a:r>
              <a:rPr lang="en-US" sz="4000" b="1" baseline="-25000" dirty="0" smtClean="0">
                <a:cs typeface="Consolas" pitchFamily="49" charset="0"/>
              </a:rPr>
              <a:t>1</a:t>
            </a:r>
            <a:r>
              <a:rPr lang="en-US" sz="4000" b="1" dirty="0" smtClean="0">
                <a:cs typeface="Consolas" pitchFamily="49" charset="0"/>
              </a:rPr>
              <a:t> `C` h</a:t>
            </a:r>
            <a:r>
              <a:rPr lang="en-US" sz="4000" b="1" baseline="-25000" dirty="0" smtClean="0">
                <a:cs typeface="Consolas" pitchFamily="49" charset="0"/>
              </a:rPr>
              <a:t>2</a:t>
            </a:r>
            <a:r>
              <a:rPr lang="en-US" sz="4000" b="1" dirty="0">
                <a:cs typeface="Consolas" pitchFamily="49" charset="0"/>
              </a:rPr>
              <a:t> `C` </a:t>
            </a:r>
            <a:r>
              <a:rPr lang="en-US" sz="4000" b="1" dirty="0" smtClean="0">
                <a:cs typeface="Consolas" pitchFamily="49" charset="0"/>
              </a:rPr>
              <a:t>h</a:t>
            </a:r>
            <a:r>
              <a:rPr lang="en-US" sz="4000" b="1" baseline="-25000" dirty="0" smtClean="0">
                <a:cs typeface="Consolas" pitchFamily="49" charset="0"/>
              </a:rPr>
              <a:t>3</a:t>
            </a:r>
            <a:r>
              <a:rPr lang="en-US" sz="4000" b="1" dirty="0" smtClean="0">
                <a:cs typeface="Consolas" pitchFamily="49" charset="0"/>
              </a:rPr>
              <a:t> `C</a:t>
            </a:r>
            <a:r>
              <a:rPr lang="en-US" sz="4000" b="1" dirty="0">
                <a:cs typeface="Consolas" pitchFamily="49" charset="0"/>
              </a:rPr>
              <a:t>` </a:t>
            </a:r>
            <a:r>
              <a:rPr lang="en-US" sz="4000" b="1" dirty="0" smtClean="0">
                <a:cs typeface="Consolas" pitchFamily="49" charset="0"/>
              </a:rPr>
              <a:t>N :: </a:t>
            </a:r>
            <a:r>
              <a:rPr lang="en-US" sz="4000" b="1" dirty="0" err="1" smtClean="0">
                <a:cs typeface="Consolas" pitchFamily="49" charset="0"/>
              </a:rPr>
              <a:t>IncrL</a:t>
            </a:r>
            <a:r>
              <a:rPr lang="en-US" sz="4000" b="1" dirty="0" smtClean="0">
                <a:cs typeface="Consolas" pitchFamily="49" charset="0"/>
              </a:rPr>
              <a:t> a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880033" y="776477"/>
            <a:ext cx="7383935" cy="19312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smtClean="0"/>
              <a:t> </a:t>
            </a:r>
            <a:r>
              <a:rPr lang="pt-BR" sz="3600" b="1" dirty="0" smtClean="0">
                <a:solidFill>
                  <a:srgbClr val="333333"/>
                </a:solidFill>
                <a:cs typeface="Consolas" pitchFamily="49" charset="0"/>
              </a:rPr>
              <a:t>data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List </a:t>
            </a:r>
            <a:r>
              <a:rPr lang="en-US" sz="3600" dirty="0" smtClean="0">
                <a:solidFill>
                  <a:srgbClr val="333333"/>
                </a:solidFill>
              </a:rPr>
              <a:t>a</a:t>
            </a:r>
            <a:r>
              <a:rPr lang="en-US" sz="3600" dirty="0" smtClean="0"/>
              <a:t> 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 :: a -&gt; a -&gt; Prop</a:t>
            </a:r>
            <a:r>
              <a:rPr lang="en-US" sz="3600" dirty="0" smtClean="0"/>
              <a:t>&gt;</a:t>
            </a:r>
          </a:p>
          <a:p>
            <a:r>
              <a:rPr lang="en-US" sz="3600" b="1" dirty="0" smtClean="0"/>
              <a:t>     =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N</a:t>
            </a:r>
            <a:endParaRPr lang="en-US" sz="3600" dirty="0" smtClean="0"/>
          </a:p>
          <a:p>
            <a:r>
              <a:rPr lang="en-US" sz="3600" b="1" dirty="0"/>
              <a:t> </a:t>
            </a:r>
            <a:r>
              <a:rPr lang="en-US" sz="3600" b="1" dirty="0" smtClean="0"/>
              <a:t>    |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C</a:t>
            </a:r>
            <a:r>
              <a:rPr lang="en-US" sz="3600" dirty="0" smtClean="0"/>
              <a:t> (</a:t>
            </a:r>
            <a:r>
              <a:rPr lang="en-US" sz="3600" dirty="0" smtClean="0">
                <a:solidFill>
                  <a:schemeClr val="tx1"/>
                </a:solidFill>
              </a:rPr>
              <a:t>h ::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333333"/>
                </a:solidFill>
              </a:rPr>
              <a:t>a)</a:t>
            </a:r>
            <a:r>
              <a:rPr lang="en-US" sz="3600" dirty="0" smtClean="0"/>
              <a:t> (</a:t>
            </a:r>
            <a:r>
              <a:rPr lang="en-US" sz="3600" dirty="0" err="1" smtClean="0"/>
              <a:t>tl</a:t>
            </a:r>
            <a:r>
              <a:rPr lang="en-US" sz="3600" dirty="0" smtClean="0"/>
              <a:t> :: </a:t>
            </a:r>
            <a:r>
              <a:rPr lang="en-US" sz="3600" b="1" dirty="0" smtClean="0">
                <a:solidFill>
                  <a:srgbClr val="445588"/>
                </a:solidFill>
              </a:rPr>
              <a:t>List </a:t>
            </a:r>
            <a:r>
              <a:rPr lang="en-US" sz="3600" dirty="0"/>
              <a:t>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sz="3600" dirty="0" smtClean="0"/>
              <a:t>&gt; (</a:t>
            </a:r>
            <a:r>
              <a:rPr lang="en-US" sz="3600" dirty="0" smtClean="0">
                <a:solidFill>
                  <a:srgbClr val="333333"/>
                </a:solidFill>
              </a:rPr>
              <a:t>a&lt;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 h</a:t>
            </a:r>
            <a:r>
              <a:rPr lang="en-US" sz="3600" dirty="0" smtClean="0">
                <a:solidFill>
                  <a:srgbClr val="333333"/>
                </a:solidFill>
              </a:rPr>
              <a:t>&gt;</a:t>
            </a:r>
            <a:r>
              <a:rPr lang="en-US" sz="3600" dirty="0" smtClean="0"/>
              <a:t>))</a:t>
            </a:r>
            <a:endParaRPr lang="en-US" sz="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880033" y="2819400"/>
            <a:ext cx="7383935" cy="61849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3600" b="1" dirty="0" smtClean="0">
                <a:solidFill>
                  <a:srgbClr val="333333"/>
                </a:solidFill>
              </a:rPr>
              <a:t> </a:t>
            </a:r>
            <a:r>
              <a:rPr lang="pt-BR" sz="3600" b="1" dirty="0" smtClean="0">
                <a:solidFill>
                  <a:srgbClr val="333333"/>
                </a:solidFill>
                <a:cs typeface="Consolas" pitchFamily="49" charset="0"/>
              </a:rPr>
              <a:t>type</a:t>
            </a:r>
            <a:r>
              <a:rPr lang="pt-BR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pt-BR" sz="3600" b="1" dirty="0" smtClean="0">
                <a:solidFill>
                  <a:srgbClr val="445588"/>
                </a:solidFill>
                <a:cs typeface="Consolas" pitchFamily="49" charset="0"/>
              </a:rPr>
              <a:t>IncrL</a:t>
            </a:r>
            <a:r>
              <a:rPr lang="pt-BR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pt-BR" sz="3600" dirty="0">
                <a:solidFill>
                  <a:srgbClr val="333333"/>
                </a:solidFill>
                <a:cs typeface="Consolas" pitchFamily="49" charset="0"/>
              </a:rPr>
              <a:t>a </a:t>
            </a:r>
            <a:r>
              <a:rPr lang="pt-BR" sz="3600" b="1" dirty="0">
                <a:solidFill>
                  <a:srgbClr val="333333"/>
                </a:solidFill>
                <a:cs typeface="Consolas" pitchFamily="49" charset="0"/>
              </a:rPr>
              <a:t>=</a:t>
            </a:r>
            <a:r>
              <a:rPr lang="pt-BR" sz="3600" dirty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pt-BR" sz="3600" b="1" dirty="0" smtClean="0">
                <a:solidFill>
                  <a:srgbClr val="445588"/>
                </a:solidFill>
                <a:cs typeface="Consolas" pitchFamily="49" charset="0"/>
              </a:rPr>
              <a:t>List</a:t>
            </a:r>
            <a:r>
              <a:rPr lang="pt-BR" sz="3600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pt-BR" sz="3600" b="1" dirty="0" smtClean="0">
                <a:solidFill>
                  <a:srgbClr val="333333"/>
                </a:solidFill>
                <a:cs typeface="Consolas" pitchFamily="49" charset="0"/>
              </a:rPr>
              <a:t>&lt;</a:t>
            </a:r>
            <a:r>
              <a:rPr lang="pt-BR" sz="3600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{</a:t>
            </a:r>
            <a:r>
              <a:rPr lang="pt-BR" sz="3600" b="1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\</a:t>
            </a:r>
            <a:r>
              <a:rPr lang="pt-BR" sz="3600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hd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v </a:t>
            </a:r>
            <a:r>
              <a:rPr lang="pt-BR" sz="3600" b="1" dirty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-&gt;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 </a:t>
            </a:r>
            <a:r>
              <a:rPr lang="pt-BR" sz="3600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hd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≤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pt-BR" sz="3600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v}</a:t>
            </a:r>
            <a:r>
              <a:rPr lang="pt-BR" sz="3600" b="1" dirty="0" smtClean="0">
                <a:solidFill>
                  <a:srgbClr val="333333"/>
                </a:solidFill>
                <a:cs typeface="Consolas" pitchFamily="49" charset="0"/>
              </a:rPr>
              <a:t>&gt;</a:t>
            </a:r>
            <a:r>
              <a:rPr lang="pt-BR" sz="3600" dirty="0" smtClean="0">
                <a:solidFill>
                  <a:srgbClr val="333333"/>
                </a:solidFill>
                <a:cs typeface="Consolas" pitchFamily="49" charset="0"/>
              </a:rPr>
              <a:t> a</a:t>
            </a:r>
            <a:endParaRPr lang="en-US" sz="800" dirty="0" smtClean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03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50"/>
    </mc:Choice>
    <mc:Fallback xmlns="">
      <p:transition spd="slow" advTm="134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/>
              <a:t>Increasing Lists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5593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  <a:cs typeface="Consolas" pitchFamily="49" charset="0"/>
              </a:rPr>
              <a:t>h</a:t>
            </a:r>
            <a:r>
              <a:rPr lang="en-US" sz="4000" b="1" baseline="-25000" dirty="0" smtClean="0">
                <a:solidFill>
                  <a:srgbClr val="00B050"/>
                </a:solidFill>
                <a:cs typeface="Consolas" pitchFamily="49" charset="0"/>
              </a:rPr>
              <a:t>1</a:t>
            </a:r>
            <a:r>
              <a:rPr lang="en-US" sz="4000" b="1" dirty="0" smtClean="0">
                <a:solidFill>
                  <a:srgbClr val="00B050"/>
                </a:solidFill>
                <a:cs typeface="Consolas" pitchFamily="49" charset="0"/>
              </a:rPr>
              <a:t> </a:t>
            </a:r>
            <a:r>
              <a:rPr lang="en-US" sz="4000" b="1" dirty="0" smtClean="0">
                <a:cs typeface="Consolas" pitchFamily="49" charset="0"/>
              </a:rPr>
              <a:t>`C` </a:t>
            </a:r>
            <a:r>
              <a:rPr lang="en-US" sz="4000" b="1" dirty="0" smtClean="0">
                <a:solidFill>
                  <a:srgbClr val="00B0F0"/>
                </a:solidFill>
                <a:cs typeface="Consolas" pitchFamily="49" charset="0"/>
              </a:rPr>
              <a:t>h</a:t>
            </a:r>
            <a:r>
              <a:rPr lang="en-US" sz="4000" b="1" baseline="-25000" dirty="0" smtClean="0">
                <a:solidFill>
                  <a:srgbClr val="00B0F0"/>
                </a:solidFill>
                <a:cs typeface="Consolas" pitchFamily="49" charset="0"/>
              </a:rPr>
              <a:t>2</a:t>
            </a:r>
            <a:r>
              <a:rPr lang="en-US" sz="4000" b="1" dirty="0">
                <a:solidFill>
                  <a:srgbClr val="00B050"/>
                </a:solidFill>
                <a:cs typeface="Consolas" pitchFamily="49" charset="0"/>
              </a:rPr>
              <a:t> </a:t>
            </a:r>
            <a:r>
              <a:rPr lang="en-US" sz="4000" b="1" dirty="0">
                <a:cs typeface="Consolas" pitchFamily="49" charset="0"/>
              </a:rPr>
              <a:t>`C` </a:t>
            </a:r>
            <a:r>
              <a:rPr lang="en-US" sz="4000" b="1" dirty="0" smtClean="0">
                <a:solidFill>
                  <a:srgbClr val="7030A0"/>
                </a:solidFill>
                <a:cs typeface="Consolas" pitchFamily="49" charset="0"/>
              </a:rPr>
              <a:t>h</a:t>
            </a:r>
            <a:r>
              <a:rPr lang="en-US" sz="4000" b="1" baseline="-25000" dirty="0" smtClean="0">
                <a:solidFill>
                  <a:srgbClr val="7030A0"/>
                </a:solidFill>
                <a:cs typeface="Consolas" pitchFamily="49" charset="0"/>
              </a:rPr>
              <a:t>3</a:t>
            </a:r>
            <a:r>
              <a:rPr lang="en-US" sz="4000" b="1" dirty="0" smtClean="0">
                <a:solidFill>
                  <a:srgbClr val="7030A0"/>
                </a:solidFill>
                <a:cs typeface="Consolas" pitchFamily="49" charset="0"/>
              </a:rPr>
              <a:t> </a:t>
            </a:r>
            <a:r>
              <a:rPr lang="en-US" sz="4000" b="1" dirty="0" smtClean="0">
                <a:cs typeface="Consolas" pitchFamily="49" charset="0"/>
              </a:rPr>
              <a:t>`C</a:t>
            </a:r>
            <a:r>
              <a:rPr lang="en-US" sz="4000" b="1" dirty="0">
                <a:cs typeface="Consolas" pitchFamily="49" charset="0"/>
              </a:rPr>
              <a:t>` </a:t>
            </a:r>
            <a:r>
              <a:rPr lang="en-US" sz="4000" b="1" dirty="0" smtClean="0">
                <a:solidFill>
                  <a:srgbClr val="C00000"/>
                </a:solidFill>
                <a:cs typeface="Consolas" pitchFamily="49" charset="0"/>
              </a:rPr>
              <a:t>N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4000" b="1" dirty="0" smtClean="0">
                <a:cs typeface="Consolas" pitchFamily="49" charset="0"/>
              </a:rPr>
              <a:t>:: </a:t>
            </a:r>
            <a:r>
              <a:rPr lang="en-US" sz="4000" b="1" dirty="0" err="1" smtClean="0">
                <a:cs typeface="Consolas" pitchFamily="49" charset="0"/>
              </a:rPr>
              <a:t>IncrL</a:t>
            </a:r>
            <a:r>
              <a:rPr lang="en-US" sz="4000" b="1" dirty="0" smtClean="0">
                <a:cs typeface="Consolas" pitchFamily="49" charset="0"/>
              </a:rPr>
              <a:t> a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364" y="4244876"/>
            <a:ext cx="7787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B050"/>
                </a:solidFill>
              </a:rPr>
              <a:t>h</a:t>
            </a:r>
            <a:r>
              <a:rPr lang="pt-BR" sz="3600" b="1" baseline="-25000" dirty="0" smtClean="0">
                <a:solidFill>
                  <a:srgbClr val="00B050"/>
                </a:solidFill>
              </a:rPr>
              <a:t>1 </a:t>
            </a:r>
            <a:r>
              <a:rPr lang="pt-BR" sz="3600" b="1" dirty="0" smtClean="0">
                <a:solidFill>
                  <a:srgbClr val="00B050"/>
                </a:solidFill>
              </a:rPr>
              <a:t>:: a</a:t>
            </a:r>
            <a:endParaRPr lang="pt-BR" sz="3600" b="1" baseline="-25000" dirty="0" smtClean="0">
              <a:solidFill>
                <a:srgbClr val="00B050"/>
              </a:solidFill>
            </a:endParaRPr>
          </a:p>
          <a:p>
            <a:r>
              <a:rPr lang="pt-BR" sz="3600" b="1" dirty="0" smtClean="0">
                <a:solidFill>
                  <a:srgbClr val="00B0F0"/>
                </a:solidFill>
              </a:rPr>
              <a:t>h</a:t>
            </a:r>
            <a:r>
              <a:rPr lang="pt-BR" sz="3600" b="1" baseline="-25000" dirty="0" smtClean="0">
                <a:solidFill>
                  <a:srgbClr val="00B0F0"/>
                </a:solidFill>
              </a:rPr>
              <a:t>2 </a:t>
            </a:r>
            <a:r>
              <a:rPr lang="pt-BR" sz="3600" b="1" dirty="0" smtClean="0">
                <a:solidFill>
                  <a:srgbClr val="00B0F0"/>
                </a:solidFill>
              </a:rPr>
              <a:t>:: </a:t>
            </a:r>
            <a:r>
              <a:rPr lang="en-US" sz="3600" b="1" dirty="0">
                <a:solidFill>
                  <a:srgbClr val="00B0F0"/>
                </a:solidFill>
              </a:rPr>
              <a:t>{ v:a | h</a:t>
            </a:r>
            <a:r>
              <a:rPr lang="en-US" sz="3600" b="1" baseline="-25000" dirty="0">
                <a:solidFill>
                  <a:srgbClr val="00B0F0"/>
                </a:solidFill>
              </a:rPr>
              <a:t>1</a:t>
            </a:r>
            <a:r>
              <a:rPr lang="en-US" sz="3600" b="1" dirty="0">
                <a:solidFill>
                  <a:srgbClr val="00B0F0"/>
                </a:solidFill>
              </a:rPr>
              <a:t> ≤ v }</a:t>
            </a:r>
            <a:r>
              <a:rPr lang="pt-BR" sz="3600" b="1" dirty="0">
                <a:solidFill>
                  <a:srgbClr val="00B0F0"/>
                </a:solidFill>
              </a:rPr>
              <a:t> </a:t>
            </a:r>
            <a:endParaRPr lang="pt-BR" sz="3600" b="1" baseline="-25000" dirty="0">
              <a:solidFill>
                <a:srgbClr val="00B0F0"/>
              </a:solidFill>
            </a:endParaRPr>
          </a:p>
          <a:p>
            <a:r>
              <a:rPr lang="pt-BR" sz="3600" b="1" dirty="0" smtClean="0">
                <a:solidFill>
                  <a:srgbClr val="7030A0"/>
                </a:solidFill>
              </a:rPr>
              <a:t>h</a:t>
            </a:r>
            <a:r>
              <a:rPr lang="pt-BR" sz="3600" b="1" baseline="-25000" dirty="0" smtClean="0">
                <a:solidFill>
                  <a:srgbClr val="7030A0"/>
                </a:solidFill>
              </a:rPr>
              <a:t>3 </a:t>
            </a:r>
            <a:r>
              <a:rPr lang="pt-BR" sz="3600" b="1" dirty="0">
                <a:solidFill>
                  <a:srgbClr val="7030A0"/>
                </a:solidFill>
              </a:rPr>
              <a:t>:: </a:t>
            </a:r>
            <a:r>
              <a:rPr lang="en-US" sz="3600" b="1" dirty="0">
                <a:solidFill>
                  <a:srgbClr val="7030A0"/>
                </a:solidFill>
              </a:rPr>
              <a:t>{ v:a | h</a:t>
            </a:r>
            <a:r>
              <a:rPr lang="en-US" sz="3600" b="1" baseline="-25000" dirty="0">
                <a:solidFill>
                  <a:srgbClr val="7030A0"/>
                </a:solidFill>
              </a:rPr>
              <a:t>1</a:t>
            </a:r>
            <a:r>
              <a:rPr lang="en-US" sz="3600" b="1" dirty="0">
                <a:solidFill>
                  <a:srgbClr val="7030A0"/>
                </a:solidFill>
              </a:rPr>
              <a:t> ≤ v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7030A0"/>
                </a:solidFill>
              </a:rPr>
              <a:t>∧ h</a:t>
            </a:r>
            <a:r>
              <a:rPr lang="en-US" sz="3600" b="1" baseline="-25000" dirty="0">
                <a:solidFill>
                  <a:srgbClr val="7030A0"/>
                </a:solidFill>
              </a:rPr>
              <a:t>2</a:t>
            </a:r>
            <a:r>
              <a:rPr lang="en-US" sz="3600" b="1" dirty="0">
                <a:solidFill>
                  <a:srgbClr val="7030A0"/>
                </a:solidFill>
              </a:rPr>
              <a:t> ≤ </a:t>
            </a:r>
            <a:r>
              <a:rPr lang="en-US" sz="3600" b="1" dirty="0" smtClean="0">
                <a:solidFill>
                  <a:srgbClr val="7030A0"/>
                </a:solidFill>
              </a:rPr>
              <a:t>v }</a:t>
            </a:r>
            <a:endParaRPr lang="pt-BR" sz="3600" b="1" dirty="0">
              <a:solidFill>
                <a:srgbClr val="7030A0"/>
              </a:solidFill>
            </a:endParaRPr>
          </a:p>
          <a:p>
            <a:r>
              <a:rPr lang="pt-BR" sz="3600" b="1" dirty="0" smtClean="0">
                <a:solidFill>
                  <a:srgbClr val="C00000"/>
                </a:solidFill>
              </a:rPr>
              <a:t>N </a:t>
            </a:r>
            <a:r>
              <a:rPr lang="pt-BR" sz="2400" b="1" dirty="0" smtClean="0">
                <a:solidFill>
                  <a:srgbClr val="C00000"/>
                </a:solidFill>
              </a:rPr>
              <a:t> </a:t>
            </a:r>
            <a:r>
              <a:rPr lang="pt-BR" sz="3600" b="1" dirty="0" smtClean="0">
                <a:solidFill>
                  <a:srgbClr val="C00000"/>
                </a:solidFill>
              </a:rPr>
              <a:t>:: IncrL</a:t>
            </a:r>
            <a:r>
              <a:rPr lang="pt-BR" sz="100" b="1" dirty="0" smtClean="0">
                <a:solidFill>
                  <a:srgbClr val="C00000"/>
                </a:solidFill>
              </a:rPr>
              <a:t> </a:t>
            </a:r>
            <a:r>
              <a:rPr lang="pt-BR" sz="3600" b="1" dirty="0" smtClean="0">
                <a:solidFill>
                  <a:srgbClr val="C00000"/>
                </a:solidFill>
              </a:rPr>
              <a:t> </a:t>
            </a:r>
            <a:r>
              <a:rPr lang="pt-BR" sz="1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smtClean="0">
                <a:solidFill>
                  <a:srgbClr val="C00000"/>
                </a:solidFill>
              </a:rPr>
              <a:t>{ v:a | h</a:t>
            </a:r>
            <a:r>
              <a:rPr lang="en-US" sz="3600" b="1" baseline="-25000" dirty="0" smtClean="0">
                <a:solidFill>
                  <a:srgbClr val="C00000"/>
                </a:solidFill>
              </a:rPr>
              <a:t>1</a:t>
            </a:r>
            <a:r>
              <a:rPr lang="en-US" sz="3600" b="1" dirty="0" smtClean="0">
                <a:solidFill>
                  <a:srgbClr val="C00000"/>
                </a:solidFill>
              </a:rPr>
              <a:t> ≤ v ∧ h</a:t>
            </a:r>
            <a:r>
              <a:rPr lang="en-US" sz="3600" b="1" baseline="-25000" dirty="0" smtClean="0">
                <a:solidFill>
                  <a:srgbClr val="C00000"/>
                </a:solidFill>
              </a:rPr>
              <a:t>2</a:t>
            </a:r>
            <a:r>
              <a:rPr lang="en-US" sz="3600" b="1" dirty="0" smtClean="0">
                <a:solidFill>
                  <a:srgbClr val="C00000"/>
                </a:solidFill>
              </a:rPr>
              <a:t> ≤ v ∧ h</a:t>
            </a:r>
            <a:r>
              <a:rPr lang="en-US" sz="3600" b="1" baseline="-25000" dirty="0" smtClean="0">
                <a:solidFill>
                  <a:srgbClr val="C00000"/>
                </a:solidFill>
              </a:rPr>
              <a:t>3</a:t>
            </a:r>
            <a:r>
              <a:rPr lang="en-US" sz="3600" b="1" dirty="0" smtClean="0">
                <a:solidFill>
                  <a:srgbClr val="C00000"/>
                </a:solidFill>
              </a:rPr>
              <a:t> ≤ v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154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80033" y="2819400"/>
            <a:ext cx="7383935" cy="61849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3600" b="1" dirty="0" smtClean="0">
                <a:solidFill>
                  <a:srgbClr val="333333"/>
                </a:solidFill>
              </a:rPr>
              <a:t> </a:t>
            </a:r>
            <a:r>
              <a:rPr lang="pt-BR" sz="3600" b="1" dirty="0" smtClean="0">
                <a:solidFill>
                  <a:srgbClr val="333333"/>
                </a:solidFill>
                <a:cs typeface="Consolas" pitchFamily="49" charset="0"/>
              </a:rPr>
              <a:t>type</a:t>
            </a:r>
            <a:r>
              <a:rPr lang="pt-BR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pt-BR" sz="3600" b="1" dirty="0" smtClean="0">
                <a:solidFill>
                  <a:srgbClr val="445588"/>
                </a:solidFill>
                <a:cs typeface="Consolas" pitchFamily="49" charset="0"/>
              </a:rPr>
              <a:t>IncrL</a:t>
            </a:r>
            <a:r>
              <a:rPr lang="pt-BR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pt-BR" sz="3600" dirty="0">
                <a:solidFill>
                  <a:srgbClr val="333333"/>
                </a:solidFill>
                <a:cs typeface="Consolas" pitchFamily="49" charset="0"/>
              </a:rPr>
              <a:t>a </a:t>
            </a:r>
            <a:r>
              <a:rPr lang="pt-BR" sz="3600" b="1" dirty="0">
                <a:solidFill>
                  <a:srgbClr val="333333"/>
                </a:solidFill>
                <a:cs typeface="Consolas" pitchFamily="49" charset="0"/>
              </a:rPr>
              <a:t>=</a:t>
            </a:r>
            <a:r>
              <a:rPr lang="pt-BR" sz="3600" dirty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pt-BR" sz="3600" b="1" dirty="0" smtClean="0">
                <a:solidFill>
                  <a:srgbClr val="445588"/>
                </a:solidFill>
                <a:cs typeface="Consolas" pitchFamily="49" charset="0"/>
              </a:rPr>
              <a:t>List</a:t>
            </a:r>
            <a:r>
              <a:rPr lang="pt-BR" sz="3600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pt-BR" sz="3600" b="1" dirty="0" smtClean="0">
                <a:solidFill>
                  <a:srgbClr val="333333"/>
                </a:solidFill>
                <a:cs typeface="Consolas" pitchFamily="49" charset="0"/>
              </a:rPr>
              <a:t>&lt;</a:t>
            </a:r>
            <a:r>
              <a:rPr lang="pt-BR" sz="3600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{</a:t>
            </a:r>
            <a:r>
              <a:rPr lang="pt-BR" sz="3600" b="1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\</a:t>
            </a:r>
            <a:r>
              <a:rPr lang="pt-BR" sz="3600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hd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v </a:t>
            </a:r>
            <a:r>
              <a:rPr lang="pt-BR" sz="3600" b="1" dirty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-&gt;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 </a:t>
            </a:r>
            <a:r>
              <a:rPr lang="pt-BR" sz="3600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hd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≤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pt-BR" sz="3600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v}</a:t>
            </a:r>
            <a:r>
              <a:rPr lang="pt-BR" sz="3600" b="1" dirty="0" smtClean="0">
                <a:solidFill>
                  <a:srgbClr val="333333"/>
                </a:solidFill>
                <a:cs typeface="Consolas" pitchFamily="49" charset="0"/>
              </a:rPr>
              <a:t>&gt;</a:t>
            </a:r>
            <a:r>
              <a:rPr lang="pt-BR" sz="3600" dirty="0" smtClean="0">
                <a:solidFill>
                  <a:srgbClr val="333333"/>
                </a:solidFill>
                <a:cs typeface="Consolas" pitchFamily="49" charset="0"/>
              </a:rPr>
              <a:t> a</a:t>
            </a:r>
            <a:endParaRPr lang="en-US" sz="800" dirty="0" smtClean="0">
              <a:cs typeface="Consolas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80033" y="776477"/>
            <a:ext cx="7383935" cy="19312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smtClean="0"/>
              <a:t> </a:t>
            </a:r>
            <a:r>
              <a:rPr lang="pt-BR" sz="3600" b="1" dirty="0" smtClean="0">
                <a:solidFill>
                  <a:srgbClr val="333333"/>
                </a:solidFill>
                <a:cs typeface="Consolas" pitchFamily="49" charset="0"/>
              </a:rPr>
              <a:t>data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List </a:t>
            </a:r>
            <a:r>
              <a:rPr lang="en-US" sz="3600" dirty="0" smtClean="0">
                <a:solidFill>
                  <a:srgbClr val="333333"/>
                </a:solidFill>
              </a:rPr>
              <a:t>a</a:t>
            </a:r>
            <a:r>
              <a:rPr lang="en-US" sz="3600" dirty="0" smtClean="0"/>
              <a:t> 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 :: a -&gt; a -&gt; Prop</a:t>
            </a:r>
            <a:r>
              <a:rPr lang="en-US" sz="3600" dirty="0" smtClean="0"/>
              <a:t>&gt;</a:t>
            </a:r>
          </a:p>
          <a:p>
            <a:r>
              <a:rPr lang="en-US" sz="3600" b="1" dirty="0" smtClean="0"/>
              <a:t>     =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N</a:t>
            </a:r>
            <a:endParaRPr lang="en-US" sz="3600" dirty="0" smtClean="0"/>
          </a:p>
          <a:p>
            <a:r>
              <a:rPr lang="en-US" sz="3600" b="1" dirty="0"/>
              <a:t> </a:t>
            </a:r>
            <a:r>
              <a:rPr lang="en-US" sz="3600" b="1" dirty="0" smtClean="0"/>
              <a:t>    |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C</a:t>
            </a:r>
            <a:r>
              <a:rPr lang="en-US" sz="3600" dirty="0" smtClean="0"/>
              <a:t> (</a:t>
            </a:r>
            <a:r>
              <a:rPr lang="en-US" sz="3600" dirty="0" smtClean="0">
                <a:solidFill>
                  <a:schemeClr val="tx1"/>
                </a:solidFill>
              </a:rPr>
              <a:t>h ::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333333"/>
                </a:solidFill>
              </a:rPr>
              <a:t>a)</a:t>
            </a:r>
            <a:r>
              <a:rPr lang="en-US" sz="3600" dirty="0" smtClean="0"/>
              <a:t> (</a:t>
            </a:r>
            <a:r>
              <a:rPr lang="en-US" sz="3600" dirty="0" err="1" smtClean="0"/>
              <a:t>tl</a:t>
            </a:r>
            <a:r>
              <a:rPr lang="en-US" sz="3600" dirty="0" smtClean="0"/>
              <a:t> :: </a:t>
            </a:r>
            <a:r>
              <a:rPr lang="en-US" sz="3600" b="1" dirty="0" smtClean="0">
                <a:solidFill>
                  <a:srgbClr val="445588"/>
                </a:solidFill>
              </a:rPr>
              <a:t>List </a:t>
            </a:r>
            <a:r>
              <a:rPr lang="en-US" sz="3600" dirty="0"/>
              <a:t>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sz="3600" dirty="0" smtClean="0"/>
              <a:t>&gt; (</a:t>
            </a:r>
            <a:r>
              <a:rPr lang="en-US" sz="3600" dirty="0" smtClean="0">
                <a:solidFill>
                  <a:srgbClr val="333333"/>
                </a:solidFill>
              </a:rPr>
              <a:t>a&lt;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 h</a:t>
            </a:r>
            <a:r>
              <a:rPr lang="en-US" sz="3600" dirty="0" smtClean="0">
                <a:solidFill>
                  <a:srgbClr val="333333"/>
                </a:solidFill>
              </a:rPr>
              <a:t>&gt;</a:t>
            </a:r>
            <a:r>
              <a:rPr lang="en-US" sz="3600" dirty="0" smtClean="0"/>
              <a:t>))</a:t>
            </a:r>
            <a:endParaRPr lang="en-US" sz="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15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72"/>
    </mc:Choice>
    <mc:Fallback xmlns="">
      <p:transition spd="slow" advTm="25372"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Sorting Lists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155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1563" y="1036289"/>
            <a:ext cx="8580875" cy="521211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1200" b="1" dirty="0" smtClean="0">
                <a:solidFill>
                  <a:prstClr val="black"/>
                </a:solidFill>
              </a:rPr>
              <a:t> </a:t>
            </a:r>
            <a:r>
              <a:rPr lang="pt-BR" sz="2400" b="1" dirty="0" smtClean="0">
                <a:solidFill>
                  <a:srgbClr val="333333"/>
                </a:solidFill>
                <a:cs typeface="Consolas" pitchFamily="49" charset="0"/>
              </a:rPr>
              <a:t>data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445588"/>
                </a:solidFill>
              </a:rPr>
              <a:t>List </a:t>
            </a:r>
            <a:r>
              <a:rPr lang="en-US" sz="2400" dirty="0">
                <a:solidFill>
                  <a:srgbClr val="333333"/>
                </a:solidFill>
              </a:rPr>
              <a:t>a</a:t>
            </a:r>
            <a:r>
              <a:rPr lang="en-US" sz="2400" dirty="0">
                <a:solidFill>
                  <a:prstClr val="black"/>
                </a:solidFill>
              </a:rPr>
              <a:t> &lt;</a:t>
            </a:r>
            <a:r>
              <a:rPr lang="en-US" sz="2400" dirty="0">
                <a:solidFill>
                  <a:srgbClr val="F79646">
                    <a:lumMod val="50000"/>
                  </a:srgbClr>
                </a:solidFill>
              </a:rPr>
              <a:t>p :: a -&gt; a -&gt; Prop</a:t>
            </a:r>
            <a:r>
              <a:rPr lang="en-US" sz="2400" dirty="0">
                <a:solidFill>
                  <a:prstClr val="black"/>
                </a:solidFill>
              </a:rPr>
              <a:t>&gt;</a:t>
            </a:r>
          </a:p>
          <a:p>
            <a:pPr lvl="0"/>
            <a:r>
              <a:rPr lang="en-US" sz="2400" b="1" dirty="0">
                <a:solidFill>
                  <a:prstClr val="black"/>
                </a:solidFill>
              </a:rPr>
              <a:t>     =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445588"/>
                </a:solidFill>
              </a:rPr>
              <a:t>N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b="1" dirty="0">
                <a:solidFill>
                  <a:prstClr val="black"/>
                </a:solidFill>
              </a:rPr>
              <a:t>     |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445588"/>
                </a:solidFill>
              </a:rPr>
              <a:t>C</a:t>
            </a:r>
            <a:r>
              <a:rPr lang="en-US" sz="2400" dirty="0">
                <a:solidFill>
                  <a:prstClr val="black"/>
                </a:solidFill>
              </a:rPr>
              <a:t> (h</a:t>
            </a:r>
            <a:r>
              <a:rPr lang="en-US" sz="2400" dirty="0">
                <a:solidFill>
                  <a:srgbClr val="333333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b="1" dirty="0">
                <a:solidFill>
                  <a:srgbClr val="445588"/>
                </a:solidFill>
              </a:rPr>
              <a:t> </a:t>
            </a:r>
            <a:r>
              <a:rPr lang="en-US" sz="2400" dirty="0">
                <a:solidFill>
                  <a:srgbClr val="333333"/>
                </a:solidFill>
              </a:rPr>
              <a:t>a)</a:t>
            </a:r>
            <a:r>
              <a:rPr lang="en-US" sz="2400" dirty="0">
                <a:solidFill>
                  <a:prstClr val="black"/>
                </a:solidFill>
              </a:rPr>
              <a:t> (</a:t>
            </a:r>
            <a:r>
              <a:rPr lang="en-US" sz="2400" dirty="0" err="1">
                <a:solidFill>
                  <a:prstClr val="black"/>
                </a:solidFill>
              </a:rPr>
              <a:t>tl</a:t>
            </a:r>
            <a:r>
              <a:rPr lang="en-US" sz="2400" dirty="0">
                <a:solidFill>
                  <a:prstClr val="black"/>
                </a:solidFill>
              </a:rPr>
              <a:t> :: </a:t>
            </a:r>
            <a:r>
              <a:rPr lang="en-US" sz="2400" b="1" dirty="0">
                <a:solidFill>
                  <a:srgbClr val="445588"/>
                </a:solidFill>
              </a:rPr>
              <a:t>List </a:t>
            </a:r>
            <a:r>
              <a:rPr lang="en-US" sz="2400" dirty="0">
                <a:solidFill>
                  <a:prstClr val="black"/>
                </a:solidFill>
              </a:rPr>
              <a:t>&lt;</a:t>
            </a:r>
            <a:r>
              <a:rPr lang="en-US" sz="2400" dirty="0">
                <a:solidFill>
                  <a:srgbClr val="F79646">
                    <a:lumMod val="50000"/>
                  </a:srgbClr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&gt; (</a:t>
            </a:r>
            <a:r>
              <a:rPr lang="en-US" sz="2400" dirty="0">
                <a:solidFill>
                  <a:srgbClr val="333333"/>
                </a:solidFill>
              </a:rPr>
              <a:t>a&lt;</a:t>
            </a:r>
            <a:r>
              <a:rPr lang="en-US" sz="2400" dirty="0">
                <a:solidFill>
                  <a:srgbClr val="F79646">
                    <a:lumMod val="50000"/>
                  </a:srgbClr>
                </a:solidFill>
              </a:rPr>
              <a:t>p h</a:t>
            </a:r>
            <a:r>
              <a:rPr lang="en-US" sz="2400" dirty="0">
                <a:solidFill>
                  <a:srgbClr val="333333"/>
                </a:solidFill>
              </a:rPr>
              <a:t>&gt;</a:t>
            </a:r>
            <a:r>
              <a:rPr lang="en-US" sz="2400" dirty="0">
                <a:solidFill>
                  <a:prstClr val="black"/>
                </a:solidFill>
              </a:rPr>
              <a:t>))</a:t>
            </a:r>
            <a:endParaRPr lang="en-US" sz="5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endParaRPr lang="pt-BR" sz="1200" b="1" dirty="0" smtClean="0">
              <a:solidFill>
                <a:srgbClr val="333333"/>
              </a:solidFill>
            </a:endParaRPr>
          </a:p>
          <a:p>
            <a:pPr lvl="0"/>
            <a:r>
              <a:rPr lang="pt-BR" sz="2400" b="1" dirty="0" smtClean="0">
                <a:solidFill>
                  <a:srgbClr val="333333"/>
                </a:solidFill>
              </a:rPr>
              <a:t> </a:t>
            </a:r>
            <a:r>
              <a:rPr lang="pt-BR" sz="2400" b="1" dirty="0">
                <a:solidFill>
                  <a:srgbClr val="333333"/>
                </a:solidFill>
                <a:cs typeface="Consolas" pitchFamily="49" charset="0"/>
              </a:rPr>
              <a:t>type</a:t>
            </a:r>
            <a:r>
              <a:rPr lang="pt-BR" sz="1200" dirty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pt-BR" sz="2400" b="1" dirty="0">
                <a:solidFill>
                  <a:srgbClr val="445588"/>
                </a:solidFill>
                <a:cs typeface="Consolas" pitchFamily="49" charset="0"/>
              </a:rPr>
              <a:t>IncrL</a:t>
            </a:r>
            <a:r>
              <a:rPr lang="pt-BR" sz="1200" dirty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pt-BR" sz="2400" dirty="0">
                <a:solidFill>
                  <a:srgbClr val="333333"/>
                </a:solidFill>
                <a:cs typeface="Consolas" pitchFamily="49" charset="0"/>
              </a:rPr>
              <a:t>a </a:t>
            </a:r>
            <a:r>
              <a:rPr lang="pt-BR" sz="2400" b="1" dirty="0">
                <a:solidFill>
                  <a:srgbClr val="333333"/>
                </a:solidFill>
                <a:cs typeface="Consolas" pitchFamily="49" charset="0"/>
              </a:rPr>
              <a:t>=</a:t>
            </a:r>
            <a:r>
              <a:rPr lang="pt-BR" sz="2400" dirty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pt-BR" sz="2400" b="1" dirty="0">
                <a:solidFill>
                  <a:srgbClr val="445588"/>
                </a:solidFill>
                <a:cs typeface="Consolas" pitchFamily="49" charset="0"/>
              </a:rPr>
              <a:t>List</a:t>
            </a:r>
            <a:r>
              <a:rPr lang="pt-BR" sz="2400" dirty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pt-BR" sz="2400" b="1" dirty="0">
                <a:solidFill>
                  <a:srgbClr val="333333"/>
                </a:solidFill>
                <a:cs typeface="Consolas" pitchFamily="49" charset="0"/>
              </a:rPr>
              <a:t>&lt;</a:t>
            </a:r>
            <a:r>
              <a:rPr lang="pt-BR" sz="2400" dirty="0">
                <a:solidFill>
                  <a:srgbClr val="F79646">
                    <a:lumMod val="50000"/>
                  </a:srgbClr>
                </a:solidFill>
                <a:cs typeface="Consolas" pitchFamily="49" charset="0"/>
              </a:rPr>
              <a:t>{</a:t>
            </a:r>
            <a:r>
              <a:rPr lang="pt-BR" sz="2400" b="1" dirty="0">
                <a:solidFill>
                  <a:srgbClr val="F79646">
                    <a:lumMod val="50000"/>
                  </a:srgbClr>
                </a:solidFill>
                <a:cs typeface="Consolas" pitchFamily="49" charset="0"/>
              </a:rPr>
              <a:t>\</a:t>
            </a:r>
            <a:r>
              <a:rPr lang="pt-BR" sz="2400" dirty="0">
                <a:solidFill>
                  <a:srgbClr val="F79646">
                    <a:lumMod val="50000"/>
                  </a:srgbClr>
                </a:solidFill>
                <a:cs typeface="Consolas" pitchFamily="49" charset="0"/>
              </a:rPr>
              <a:t>hd v </a:t>
            </a:r>
            <a:r>
              <a:rPr lang="pt-BR" sz="2400" b="1" dirty="0">
                <a:solidFill>
                  <a:srgbClr val="F79646">
                    <a:lumMod val="50000"/>
                  </a:srgbClr>
                </a:solidFill>
                <a:cs typeface="Consolas" pitchFamily="49" charset="0"/>
              </a:rPr>
              <a:t>-&gt;</a:t>
            </a:r>
            <a:r>
              <a:rPr lang="pt-BR" sz="2400" dirty="0">
                <a:solidFill>
                  <a:srgbClr val="F79646">
                    <a:lumMod val="50000"/>
                  </a:srgbClr>
                </a:solidFill>
                <a:cs typeface="Consolas" pitchFamily="49" charset="0"/>
              </a:rPr>
              <a:t> hd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F79646">
                    <a:lumMod val="50000"/>
                  </a:srgbClr>
                </a:solidFill>
              </a:rPr>
              <a:t>≤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pt-BR" sz="2400" dirty="0">
                <a:solidFill>
                  <a:srgbClr val="F79646">
                    <a:lumMod val="50000"/>
                  </a:srgbClr>
                </a:solidFill>
                <a:cs typeface="Consolas" pitchFamily="49" charset="0"/>
              </a:rPr>
              <a:t>v}</a:t>
            </a:r>
            <a:r>
              <a:rPr lang="pt-BR" sz="2400" b="1" dirty="0">
                <a:solidFill>
                  <a:srgbClr val="333333"/>
                </a:solidFill>
                <a:cs typeface="Consolas" pitchFamily="49" charset="0"/>
              </a:rPr>
              <a:t>&gt;</a:t>
            </a:r>
            <a:r>
              <a:rPr lang="pt-BR" sz="2400" dirty="0">
                <a:solidFill>
                  <a:srgbClr val="333333"/>
                </a:solidFill>
                <a:cs typeface="Consolas" pitchFamily="49" charset="0"/>
              </a:rPr>
              <a:t> a</a:t>
            </a:r>
            <a:endParaRPr lang="en-US" sz="500" dirty="0">
              <a:solidFill>
                <a:prstClr val="black"/>
              </a:solidFill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rgbClr val="99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insert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a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-&gt;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IncrL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a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-&gt;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IncrL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insert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insert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x`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C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`xs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|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y `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` x `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`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xs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n-U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|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otherwise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insert y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xs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insertSort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xs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IncrL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insertSort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1451" y="3094368"/>
            <a:ext cx="7051661" cy="3925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1597" y="5246256"/>
            <a:ext cx="5359370" cy="3925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2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4"/>
    </mc:Choice>
    <mc:Fallback xmlns="">
      <p:transition spd="slow" advTm="55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120113"/>
            <a:ext cx="2369204" cy="608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Introduction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156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" y="2057667"/>
            <a:ext cx="236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Contracts </a:t>
            </a:r>
            <a:endParaRPr lang="en-US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85800" y="2971934"/>
            <a:ext cx="236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Liquid</a:t>
            </a:r>
            <a:r>
              <a:rPr lang="en-US" sz="3200" b="1" dirty="0" smtClean="0"/>
              <a:t> </a:t>
            </a:r>
            <a:r>
              <a:rPr lang="en-US" sz="3200" dirty="0" smtClean="0"/>
              <a:t>Types</a:t>
            </a:r>
            <a:endParaRPr lang="en-US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5800" y="3886200"/>
            <a:ext cx="3815626" cy="6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Abstract Refinements </a:t>
            </a:r>
            <a:endParaRPr lang="en-US" sz="32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295400" y="45720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Inductive Refinements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5400" y="5067496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Indexed Refinements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5562992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Recursive </a:t>
            </a:r>
            <a:r>
              <a:rPr lang="en-US" sz="2400" b="1" dirty="0" smtClean="0"/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109518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7"/>
    </mc:Choice>
    <mc:Fallback xmlns="">
      <p:transition spd="slow" advTm="38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4" grpId="0"/>
      <p:bldP spid="12" grpId="0"/>
      <p:bldP spid="16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120113"/>
            <a:ext cx="2369204" cy="608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Introduction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157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" y="2057667"/>
            <a:ext cx="236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Contracts </a:t>
            </a:r>
            <a:endParaRPr lang="en-US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85800" y="2971934"/>
            <a:ext cx="236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Liquid</a:t>
            </a:r>
            <a:r>
              <a:rPr lang="en-US" sz="3200" b="1" dirty="0" smtClean="0"/>
              <a:t> </a:t>
            </a:r>
            <a:r>
              <a:rPr lang="en-US" sz="3200" dirty="0" smtClean="0"/>
              <a:t>Types</a:t>
            </a:r>
            <a:endParaRPr lang="en-US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5800" y="3886200"/>
            <a:ext cx="3815626" cy="6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Abstract Refinements </a:t>
            </a:r>
            <a:endParaRPr lang="en-US" sz="32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295400" y="45720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Inductive Refinements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5400" y="5067496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Indexed Refinements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5562992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Recursive</a:t>
            </a:r>
            <a:r>
              <a:rPr lang="en-US" sz="2400" b="1" dirty="0"/>
              <a:t> </a:t>
            </a:r>
            <a:r>
              <a:rPr lang="en-US" sz="2400" dirty="0" smtClean="0"/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121831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7"/>
    </mc:Choice>
    <mc:Fallback xmlns="">
      <p:transition spd="slow" advTm="38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4" grpId="0"/>
      <p:bldP spid="12" grpId="0"/>
      <p:bldP spid="16" grpId="0"/>
      <p:bldP spid="17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120113"/>
            <a:ext cx="2369204" cy="608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Introduction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158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" y="2057667"/>
            <a:ext cx="236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Contracts </a:t>
            </a:r>
            <a:endParaRPr lang="en-US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85800" y="2971934"/>
            <a:ext cx="236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Liquid</a:t>
            </a:r>
            <a:r>
              <a:rPr lang="en-US" sz="3200" b="1" dirty="0" smtClean="0"/>
              <a:t> </a:t>
            </a:r>
            <a:r>
              <a:rPr lang="en-US" sz="3200" dirty="0" smtClean="0"/>
              <a:t>Types</a:t>
            </a:r>
            <a:endParaRPr lang="en-US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5800" y="3886200"/>
            <a:ext cx="3815626" cy="6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Abstract Refinements 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76848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7"/>
    </mc:Choice>
    <mc:Fallback xmlns="">
      <p:transition spd="slow" advTm="38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4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159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Abstract Refinements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52400" y="1375827"/>
            <a:ext cx="691843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 smtClean="0">
                <a:solidFill>
                  <a:schemeClr val="tx2"/>
                </a:solidFill>
              </a:rPr>
              <a:t>LiquidHaskell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= Liquid Types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                    + Abstract Refinements</a:t>
            </a:r>
            <a:endParaRPr lang="en-US" sz="32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52400" y="3429000"/>
            <a:ext cx="8839200" cy="2362200"/>
            <a:chOff x="228600" y="762000"/>
            <a:chExt cx="8839200" cy="2362200"/>
          </a:xfrm>
        </p:grpSpPr>
        <p:sp>
          <p:nvSpPr>
            <p:cNvPr id="4" name="Rectangle 3"/>
            <p:cNvSpPr/>
            <p:nvPr/>
          </p:nvSpPr>
          <p:spPr>
            <a:xfrm>
              <a:off x="228600" y="762000"/>
              <a:ext cx="858344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</a:rPr>
                <a:t>Increase expressiveness </a:t>
              </a:r>
              <a:r>
                <a:rPr lang="en-US" sz="3600" dirty="0"/>
                <a:t>without complexity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0683" y="1428416"/>
              <a:ext cx="6693865" cy="55278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>
                <a:spcBef>
                  <a:spcPct val="20000"/>
                </a:spcBef>
              </a:pPr>
              <a:r>
                <a:rPr lang="en-US" sz="3200" dirty="0">
                  <a:solidFill>
                    <a:prstClr val="black"/>
                  </a:solidFill>
                </a:rPr>
                <a:t>Relate arguments with result, i.e., max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0683" y="1998132"/>
              <a:ext cx="8477117" cy="66886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</a:rPr>
                <a:t>Relate expressions inside a structure, i.e., </a:t>
              </a:r>
              <a:r>
                <a:rPr lang="en-US" sz="3200" dirty="0" err="1">
                  <a:solidFill>
                    <a:prstClr val="black"/>
                  </a:solidFill>
                </a:rPr>
                <a:t>Vec</a:t>
              </a:r>
              <a:r>
                <a:rPr lang="en-US" sz="3200" dirty="0">
                  <a:solidFill>
                    <a:prstClr val="black"/>
                  </a:solidFill>
                </a:rPr>
                <a:t>, List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0683" y="2539425"/>
              <a:ext cx="6799841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>
                <a:spcBef>
                  <a:spcPct val="20000"/>
                </a:spcBef>
              </a:pPr>
              <a:r>
                <a:rPr lang="en-US" sz="3200" dirty="0">
                  <a:solidFill>
                    <a:prstClr val="black"/>
                  </a:solidFill>
                </a:rPr>
                <a:t>Express inductive properties, i.e., loop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2212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35"/>
    </mc:Choice>
    <mc:Fallback xmlns="">
      <p:transition spd="slow" advTm="275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Verification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4930" y="2452884"/>
            <a:ext cx="4574141" cy="19522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Verification</a:t>
            </a:r>
            <a:endParaRPr lang="en-US" sz="4800" b="1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990600"/>
            <a:ext cx="2397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Program</a:t>
            </a: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5006" y="990600"/>
            <a:ext cx="2397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Specification</a:t>
            </a: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2908898" y="1731412"/>
            <a:ext cx="694798" cy="56677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7168" y="5221069"/>
            <a:ext cx="1405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</a:rPr>
              <a:t>Safe </a:t>
            </a:r>
          </a:p>
        </p:txBody>
      </p:sp>
      <p:sp>
        <p:nvSpPr>
          <p:cNvPr id="17" name="Right Arrow 16"/>
          <p:cNvSpPr/>
          <p:nvPr/>
        </p:nvSpPr>
        <p:spPr>
          <a:xfrm rot="5400000">
            <a:off x="5616504" y="1740411"/>
            <a:ext cx="694798" cy="56677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2912385" y="4608724"/>
            <a:ext cx="694798" cy="56677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4000" y="5248356"/>
            <a:ext cx="1545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/>
                </a:solidFill>
              </a:rPr>
              <a:t>Unsafe</a:t>
            </a:r>
          </a:p>
        </p:txBody>
      </p:sp>
      <p:sp>
        <p:nvSpPr>
          <p:cNvPr id="20" name="Right Arrow 19"/>
          <p:cNvSpPr/>
          <p:nvPr/>
        </p:nvSpPr>
        <p:spPr>
          <a:xfrm rot="5400000">
            <a:off x="5759478" y="4636011"/>
            <a:ext cx="694798" cy="5667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46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2"/>
    </mc:Choice>
    <mc:Fallback xmlns="">
      <p:transition spd="slow" advTm="5612"/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160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Conclusion 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52400" y="914400"/>
            <a:ext cx="8849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Refinement</a:t>
            </a:r>
            <a:r>
              <a:rPr lang="en-US" sz="11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smtClean="0">
                <a:solidFill>
                  <a:schemeClr val="tx2"/>
                </a:solidFill>
              </a:rPr>
              <a:t>Types </a:t>
            </a:r>
            <a:r>
              <a:rPr lang="en-US" sz="3600" dirty="0" smtClean="0"/>
              <a:t>for Functional Specifications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152400" y="1676400"/>
            <a:ext cx="24927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Verification 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75574" y="5791200"/>
            <a:ext cx="33928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i="1" dirty="0" smtClean="0">
                <a:solidFill>
                  <a:schemeClr val="accent4">
                    <a:lumMod val="50000"/>
                  </a:schemeClr>
                </a:solidFill>
              </a:rPr>
              <a:t>Thank you!</a:t>
            </a:r>
            <a:endParaRPr lang="en-US" sz="5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0560" y="2209800"/>
            <a:ext cx="4647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At run Time (Contracts)</a:t>
            </a:r>
            <a:endParaRPr lang="en-US" sz="3600" dirty="0"/>
          </a:p>
        </p:txBody>
      </p:sp>
      <p:sp>
        <p:nvSpPr>
          <p:cNvPr id="15" name="Rectangle 14"/>
          <p:cNvSpPr/>
          <p:nvPr/>
        </p:nvSpPr>
        <p:spPr>
          <a:xfrm>
            <a:off x="560560" y="3316069"/>
            <a:ext cx="45373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Statically (Liquid Types)</a:t>
            </a:r>
            <a:endParaRPr lang="en-US" sz="3600" dirty="0"/>
          </a:p>
        </p:txBody>
      </p:sp>
      <p:sp>
        <p:nvSpPr>
          <p:cNvPr id="22" name="Rectangle 21"/>
          <p:cNvSpPr/>
          <p:nvPr/>
        </p:nvSpPr>
        <p:spPr>
          <a:xfrm>
            <a:off x="152400" y="4629524"/>
            <a:ext cx="43092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Abstract Refinements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0560" y="5221069"/>
            <a:ext cx="85834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Increase expressiveness without complexity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2000" y="2691825"/>
            <a:ext cx="3452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✗</a:t>
            </a:r>
            <a:r>
              <a:rPr lang="en-US" sz="3200" dirty="0" smtClean="0">
                <a:solidFill>
                  <a:schemeClr val="accent3"/>
                </a:solidFill>
              </a:rPr>
              <a:t> </a:t>
            </a:r>
            <a:r>
              <a:rPr lang="en-US" sz="3200" b="1" dirty="0"/>
              <a:t>R</a:t>
            </a:r>
            <a:r>
              <a:rPr lang="en-US" sz="3200" b="1" dirty="0" smtClean="0"/>
              <a:t>un</a:t>
            </a:r>
            <a:r>
              <a:rPr lang="en-US" sz="3200" dirty="0" smtClean="0"/>
              <a:t> </a:t>
            </a:r>
            <a:r>
              <a:rPr lang="en-US" sz="3200" b="1" dirty="0" smtClean="0"/>
              <a:t>time</a:t>
            </a:r>
            <a:r>
              <a:rPr lang="en-US" sz="3200" dirty="0" smtClean="0"/>
              <a:t> </a:t>
            </a:r>
            <a:r>
              <a:rPr lang="en-US" sz="3200" dirty="0" smtClean="0"/>
              <a:t>checks</a:t>
            </a:r>
            <a:endParaRPr lang="en-US" sz="3200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838200" y="2691825"/>
            <a:ext cx="890953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dirty="0">
                <a:solidFill>
                  <a:srgbClr val="9BBB59"/>
                </a:solidFill>
              </a:rPr>
              <a:t>✓ </a:t>
            </a:r>
            <a:r>
              <a:rPr lang="en-US" sz="3200" b="1" dirty="0" smtClean="0">
                <a:solidFill>
                  <a:prstClr val="black"/>
                </a:solidFill>
              </a:rPr>
              <a:t>Expressive</a:t>
            </a:r>
            <a:endParaRPr lang="en-US" sz="3200" dirty="0" smtClean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2000" y="3810000"/>
            <a:ext cx="4177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✗</a:t>
            </a:r>
            <a:r>
              <a:rPr lang="en-US" sz="3200" dirty="0" smtClean="0">
                <a:solidFill>
                  <a:schemeClr val="accent3"/>
                </a:solidFill>
              </a:rPr>
              <a:t> </a:t>
            </a:r>
            <a:r>
              <a:rPr lang="en-US" sz="3200" b="1" dirty="0" smtClean="0"/>
              <a:t>Static </a:t>
            </a:r>
            <a:r>
              <a:rPr lang="en-US" sz="3200" dirty="0" smtClean="0"/>
              <a:t>verification</a:t>
            </a:r>
            <a:endParaRPr lang="en-US" sz="3200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838200" y="3810000"/>
            <a:ext cx="890953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dirty="0">
                <a:solidFill>
                  <a:srgbClr val="9BBB59"/>
                </a:solidFill>
              </a:rPr>
              <a:t>✓ </a:t>
            </a:r>
            <a:r>
              <a:rPr lang="en-US" sz="3200" b="1" dirty="0" smtClean="0">
                <a:solidFill>
                  <a:prstClr val="black"/>
                </a:solidFill>
              </a:rPr>
              <a:t>Less Expressive</a:t>
            </a:r>
            <a:endParaRPr lang="en-US" sz="3200" dirty="0" smtClean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660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35"/>
    </mc:Choice>
    <mc:Fallback xmlns="">
      <p:transition spd="slow" advTm="275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/>
      <p:bldP spid="13" grpId="0"/>
      <p:bldP spid="15" grpId="0"/>
      <p:bldP spid="22" grpId="0"/>
      <p:bldP spid="24" grpId="0"/>
      <p:bldP spid="25" grpId="0"/>
      <p:bldP spid="26" grpId="0"/>
      <p:bldP spid="27" grpId="0"/>
      <p:bldP spid="28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Increasing Lists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161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4106" y="4419600"/>
            <a:ext cx="8478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Demo from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http://goto.ucsd.edu/~rjhala/liquid/haskell/blog/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80033" y="776477"/>
            <a:ext cx="7383935" cy="19312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smtClean="0"/>
              <a:t> </a:t>
            </a:r>
            <a:r>
              <a:rPr lang="pt-BR" sz="3600" b="1" dirty="0" smtClean="0">
                <a:solidFill>
                  <a:srgbClr val="333333"/>
                </a:solidFill>
                <a:cs typeface="Consolas" pitchFamily="49" charset="0"/>
              </a:rPr>
              <a:t>data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List </a:t>
            </a:r>
            <a:r>
              <a:rPr lang="en-US" sz="3600" dirty="0" smtClean="0">
                <a:solidFill>
                  <a:srgbClr val="333333"/>
                </a:solidFill>
              </a:rPr>
              <a:t>a</a:t>
            </a:r>
            <a:r>
              <a:rPr lang="en-US" sz="3600" dirty="0" smtClean="0"/>
              <a:t> 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 :: a -&gt; a -&gt; Prop</a:t>
            </a:r>
            <a:r>
              <a:rPr lang="en-US" sz="3600" dirty="0" smtClean="0"/>
              <a:t>&gt;</a:t>
            </a:r>
          </a:p>
          <a:p>
            <a:r>
              <a:rPr lang="en-US" sz="3600" b="1" dirty="0" smtClean="0"/>
              <a:t>     =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N</a:t>
            </a:r>
            <a:endParaRPr lang="en-US" sz="3600" dirty="0" smtClean="0"/>
          </a:p>
          <a:p>
            <a:r>
              <a:rPr lang="en-US" sz="3600" b="1" dirty="0"/>
              <a:t> </a:t>
            </a:r>
            <a:r>
              <a:rPr lang="en-US" sz="3600" b="1" dirty="0" smtClean="0"/>
              <a:t>    |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C</a:t>
            </a:r>
            <a:r>
              <a:rPr lang="en-US" sz="3600" dirty="0" smtClean="0"/>
              <a:t> (</a:t>
            </a:r>
            <a:r>
              <a:rPr lang="en-US" sz="3600" dirty="0" smtClean="0">
                <a:solidFill>
                  <a:schemeClr val="tx1"/>
                </a:solidFill>
              </a:rPr>
              <a:t>h</a:t>
            </a:r>
            <a:r>
              <a:rPr lang="en-US" sz="3600" dirty="0" smtClean="0">
                <a:solidFill>
                  <a:srgbClr val="333333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::</a:t>
            </a:r>
            <a:r>
              <a:rPr lang="en-US" sz="3600" b="1" dirty="0" smtClean="0">
                <a:solidFill>
                  <a:srgbClr val="445588"/>
                </a:solidFill>
              </a:rPr>
              <a:t> </a:t>
            </a:r>
            <a:r>
              <a:rPr lang="en-US" sz="3600" dirty="0" smtClean="0">
                <a:solidFill>
                  <a:srgbClr val="333333"/>
                </a:solidFill>
              </a:rPr>
              <a:t>a)</a:t>
            </a:r>
            <a:r>
              <a:rPr lang="en-US" sz="3600" dirty="0" smtClean="0"/>
              <a:t> (</a:t>
            </a:r>
            <a:r>
              <a:rPr lang="en-US" sz="3600" dirty="0" err="1" smtClean="0"/>
              <a:t>tl</a:t>
            </a:r>
            <a:r>
              <a:rPr lang="en-US" sz="3600" dirty="0" smtClean="0"/>
              <a:t> :: </a:t>
            </a:r>
            <a:r>
              <a:rPr lang="en-US" sz="3600" b="1" dirty="0" smtClean="0">
                <a:solidFill>
                  <a:srgbClr val="445588"/>
                </a:solidFill>
              </a:rPr>
              <a:t>List </a:t>
            </a:r>
            <a:r>
              <a:rPr lang="en-US" sz="3600" dirty="0"/>
              <a:t>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sz="3600" dirty="0" smtClean="0"/>
              <a:t>&gt; (</a:t>
            </a:r>
            <a:r>
              <a:rPr lang="en-US" sz="3600" dirty="0" smtClean="0">
                <a:solidFill>
                  <a:srgbClr val="333333"/>
                </a:solidFill>
              </a:rPr>
              <a:t>a&lt;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 h</a:t>
            </a:r>
            <a:r>
              <a:rPr lang="en-US" sz="3600" dirty="0" smtClean="0">
                <a:solidFill>
                  <a:srgbClr val="333333"/>
                </a:solidFill>
              </a:rPr>
              <a:t>&gt;</a:t>
            </a:r>
            <a:r>
              <a:rPr lang="en-US" sz="3600" dirty="0" smtClean="0"/>
              <a:t>))</a:t>
            </a:r>
            <a:endParaRPr lang="en-US" sz="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80033" y="2819400"/>
            <a:ext cx="7383935" cy="61849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3600" b="1" dirty="0" smtClean="0">
                <a:solidFill>
                  <a:srgbClr val="333333"/>
                </a:solidFill>
              </a:rPr>
              <a:t> </a:t>
            </a:r>
            <a:r>
              <a:rPr lang="pt-BR" sz="3600" b="1" dirty="0" smtClean="0">
                <a:solidFill>
                  <a:srgbClr val="333333"/>
                </a:solidFill>
                <a:cs typeface="Consolas" pitchFamily="49" charset="0"/>
              </a:rPr>
              <a:t>type</a:t>
            </a:r>
            <a:r>
              <a:rPr lang="pt-BR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pt-BR" sz="3600" b="1" dirty="0" smtClean="0">
                <a:solidFill>
                  <a:srgbClr val="445588"/>
                </a:solidFill>
                <a:cs typeface="Consolas" pitchFamily="49" charset="0"/>
              </a:rPr>
              <a:t>IncrL</a:t>
            </a:r>
            <a:r>
              <a:rPr lang="pt-BR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pt-BR" sz="3600" dirty="0">
                <a:solidFill>
                  <a:srgbClr val="333333"/>
                </a:solidFill>
                <a:cs typeface="Consolas" pitchFamily="49" charset="0"/>
              </a:rPr>
              <a:t>a </a:t>
            </a:r>
            <a:r>
              <a:rPr lang="pt-BR" sz="3600" b="1" dirty="0">
                <a:solidFill>
                  <a:srgbClr val="333333"/>
                </a:solidFill>
                <a:cs typeface="Consolas" pitchFamily="49" charset="0"/>
              </a:rPr>
              <a:t>=</a:t>
            </a:r>
            <a:r>
              <a:rPr lang="pt-BR" sz="3600" dirty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pt-BR" sz="3600" b="1" dirty="0" smtClean="0">
                <a:solidFill>
                  <a:srgbClr val="445588"/>
                </a:solidFill>
                <a:cs typeface="Consolas" pitchFamily="49" charset="0"/>
              </a:rPr>
              <a:t>List</a:t>
            </a:r>
            <a:r>
              <a:rPr lang="pt-BR" sz="3600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pt-BR" sz="3600" b="1" dirty="0" smtClean="0">
                <a:solidFill>
                  <a:srgbClr val="333333"/>
                </a:solidFill>
                <a:cs typeface="Consolas" pitchFamily="49" charset="0"/>
              </a:rPr>
              <a:t>&lt;</a:t>
            </a:r>
            <a:r>
              <a:rPr lang="pt-BR" sz="3600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{</a:t>
            </a:r>
            <a:r>
              <a:rPr lang="pt-BR" sz="3600" b="1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\</a:t>
            </a:r>
            <a:r>
              <a:rPr lang="pt-BR" sz="3600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hd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v </a:t>
            </a:r>
            <a:r>
              <a:rPr lang="pt-BR" sz="3600" b="1" dirty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-&gt;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 </a:t>
            </a:r>
            <a:r>
              <a:rPr lang="pt-BR" sz="3600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hd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≤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pt-BR" sz="3600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v}</a:t>
            </a:r>
            <a:r>
              <a:rPr lang="pt-BR" sz="3600" b="1" dirty="0" smtClean="0">
                <a:solidFill>
                  <a:srgbClr val="333333"/>
                </a:solidFill>
                <a:cs typeface="Consolas" pitchFamily="49" charset="0"/>
              </a:rPr>
              <a:t>&gt;</a:t>
            </a:r>
            <a:r>
              <a:rPr lang="pt-BR" sz="3600" dirty="0" smtClean="0">
                <a:solidFill>
                  <a:srgbClr val="333333"/>
                </a:solidFill>
                <a:cs typeface="Consolas" pitchFamily="49" charset="0"/>
              </a:rPr>
              <a:t> a</a:t>
            </a:r>
            <a:endParaRPr lang="en-US" sz="800" dirty="0" smtClean="0"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3632775"/>
            <a:ext cx="8972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✗</a:t>
            </a:r>
            <a:r>
              <a:rPr lang="en-US" sz="3200" dirty="0" smtClean="0">
                <a:solidFill>
                  <a:schemeClr val="accent3"/>
                </a:solidFill>
              </a:rPr>
              <a:t> </a:t>
            </a:r>
            <a:r>
              <a:rPr lang="en-US" sz="3200" b="1" dirty="0"/>
              <a:t>R</a:t>
            </a:r>
            <a:r>
              <a:rPr lang="en-US" sz="3200" b="1" dirty="0" smtClean="0"/>
              <a:t>un</a:t>
            </a:r>
            <a:r>
              <a:rPr lang="en-US" sz="3200" dirty="0" smtClean="0"/>
              <a:t> </a:t>
            </a:r>
            <a:r>
              <a:rPr lang="en-US" sz="3200" b="1" dirty="0" smtClean="0"/>
              <a:t>time</a:t>
            </a:r>
            <a:r>
              <a:rPr lang="en-US" sz="3200" dirty="0" smtClean="0"/>
              <a:t> </a:t>
            </a:r>
            <a:r>
              <a:rPr lang="en-US" sz="3200" dirty="0" smtClean="0"/>
              <a:t>checks</a:t>
            </a:r>
            <a:endParaRPr lang="en-US" sz="32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066800" y="3124200"/>
            <a:ext cx="890953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dirty="0">
                <a:solidFill>
                  <a:srgbClr val="9BBB59"/>
                </a:solidFill>
              </a:rPr>
              <a:t>✓ </a:t>
            </a:r>
            <a:r>
              <a:rPr lang="en-US" sz="3200" b="1" dirty="0" smtClean="0">
                <a:solidFill>
                  <a:prstClr val="black"/>
                </a:solidFill>
              </a:rPr>
              <a:t>Expressive</a:t>
            </a:r>
            <a:endParaRPr lang="en-US" sz="3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29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4"/>
    </mc:Choice>
    <mc:Fallback xmlns="">
      <p:transition spd="slow" advTm="5584"/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Outline</a:t>
            </a:r>
            <a:endParaRPr lang="en-US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990600" y="914400"/>
            <a:ext cx="6096000" cy="1018716"/>
            <a:chOff x="990600" y="914400"/>
            <a:chExt cx="6096000" cy="1018716"/>
          </a:xfrm>
        </p:grpSpPr>
        <p:sp>
          <p:nvSpPr>
            <p:cNvPr id="5" name="TextBox 4"/>
            <p:cNvSpPr txBox="1"/>
            <p:nvPr/>
          </p:nvSpPr>
          <p:spPr>
            <a:xfrm>
              <a:off x="990600" y="914400"/>
              <a:ext cx="2209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Introduction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95400" y="1471451"/>
              <a:ext cx="579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Monomorphic Refinements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90600" y="55727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Evaluation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2500346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Applications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95400" y="3057397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Refinements and Type Classes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95400" y="3552893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Inductive Refinements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048389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Indexed Refinements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95400" y="4543885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Recursive </a:t>
            </a:r>
            <a:r>
              <a:rPr lang="en-US" sz="2400" dirty="0" smtClean="0"/>
              <a:t>Refinements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7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8"/>
    </mc:Choice>
    <mc:Fallback xmlns="">
      <p:transition spd="slow" advTm="15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18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065" y="2129790"/>
            <a:ext cx="2133871" cy="25984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Hsolve</a:t>
            </a:r>
            <a:endParaRPr lang="en-US" sz="4800" b="1" dirty="0">
              <a:solidFill>
                <a:prstClr val="white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791200" y="2438400"/>
            <a:ext cx="840706" cy="56677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2438400"/>
            <a:ext cx="2397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Haskell Code</a:t>
            </a: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3703761"/>
            <a:ext cx="2397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Specification</a:t>
            </a: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550194" y="3689494"/>
            <a:ext cx="840706" cy="56677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550194" y="2438400"/>
            <a:ext cx="840706" cy="56677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03873" y="2246293"/>
            <a:ext cx="2489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</a:rPr>
              <a:t>Safe </a:t>
            </a:r>
          </a:p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Annotated Code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791200" y="3700423"/>
            <a:ext cx="840706" cy="5667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03873" y="3635514"/>
            <a:ext cx="2489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Unsafe </a:t>
            </a:r>
          </a:p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Error Location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163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Our Tool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904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61"/>
    </mc:Choice>
    <mc:Fallback xmlns="">
      <p:transition spd="slow" advTm="30061"/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0386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p </a:t>
            </a:r>
            <a:r>
              <a:rPr lang="en-US" sz="3600" dirty="0">
                <a:cs typeface="Consolas" pitchFamily="49" charset="0"/>
              </a:rPr>
              <a:t>is</a:t>
            </a:r>
            <a:r>
              <a:rPr lang="en-US" sz="3600" b="1" dirty="0">
                <a:cs typeface="Consolas" pitchFamily="49" charset="0"/>
              </a:rPr>
              <a:t> </a:t>
            </a:r>
            <a:r>
              <a:rPr lang="en-US" sz="3600" dirty="0" smtClean="0">
                <a:cs typeface="Consolas" pitchFamily="49" charset="0"/>
              </a:rPr>
              <a:t>an</a:t>
            </a:r>
            <a:r>
              <a:rPr lang="en-US" sz="3600" b="1" dirty="0" smtClean="0">
                <a:cs typeface="Consolas" pitchFamily="49" charset="0"/>
              </a:rPr>
              <a:t> </a:t>
            </a:r>
            <a:r>
              <a:rPr lang="en-US" sz="3600" b="1" dirty="0" err="1" smtClean="0">
                <a:cs typeface="Consolas" pitchFamily="49" charset="0"/>
              </a:rPr>
              <a:t>uninterpreted</a:t>
            </a:r>
            <a:r>
              <a:rPr lang="en-US" sz="3600" b="1" dirty="0" smtClean="0">
                <a:cs typeface="Consolas" pitchFamily="49" charset="0"/>
              </a:rPr>
              <a:t> function </a:t>
            </a:r>
            <a:r>
              <a:rPr lang="en-US" sz="3600" dirty="0" smtClean="0">
                <a:cs typeface="Consolas" pitchFamily="49" charset="0"/>
              </a:rPr>
              <a:t>in SMT</a:t>
            </a:r>
            <a:endParaRPr lang="en-US" sz="3200" dirty="0"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092714"/>
            <a:ext cx="9144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cs typeface="Consolas" pitchFamily="49" charset="0"/>
              </a:rPr>
              <a:t>Does not increase complexity </a:t>
            </a:r>
            <a:endParaRPr lang="en-US" sz="3200" dirty="0"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Implementing </a:t>
            </a:r>
            <a:r>
              <a:rPr lang="en-US" b="1" dirty="0" err="1" smtClean="0"/>
              <a:t>HSolve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429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cs typeface="Consolas" pitchFamily="49" charset="0"/>
              </a:rPr>
              <a:t>Refinement Abstraction</a:t>
            </a:r>
            <a:endParaRPr lang="en-US" sz="3200" dirty="0"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8768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cs typeface="Consolas" pitchFamily="49" charset="0"/>
              </a:rPr>
              <a:t>Refinement Application</a:t>
            </a:r>
            <a:endParaRPr lang="en-US" sz="3200" dirty="0"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5562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cs typeface="Consolas" pitchFamily="49" charset="0"/>
              </a:rPr>
              <a:t>Refinement application is </a:t>
            </a:r>
            <a:r>
              <a:rPr lang="en-US" sz="3600" b="1" dirty="0" smtClean="0">
                <a:cs typeface="Consolas" pitchFamily="49" charset="0"/>
              </a:rPr>
              <a:t>inferred</a:t>
            </a:r>
            <a:endParaRPr lang="en-US" sz="3200" b="1" dirty="0"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164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52500" y="1143000"/>
            <a:ext cx="723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cs typeface="Consolas" pitchFamily="49" charset="0"/>
              </a:rPr>
              <a:t>Hsolve</a:t>
            </a:r>
            <a:r>
              <a:rPr lang="en-US" sz="4000" b="1" dirty="0" smtClean="0">
                <a:cs typeface="Consolas" pitchFamily="49" charset="0"/>
              </a:rPr>
              <a:t> = Liquid Types </a:t>
            </a:r>
            <a:r>
              <a:rPr lang="en-US" sz="4000" dirty="0" smtClean="0">
                <a:cs typeface="Consolas" pitchFamily="49" charset="0"/>
              </a:rPr>
              <a:t>[PLDI 2008]</a:t>
            </a:r>
          </a:p>
          <a:p>
            <a:r>
              <a:rPr lang="en-US" sz="4000" dirty="0">
                <a:cs typeface="Consolas" pitchFamily="49" charset="0"/>
              </a:rPr>
              <a:t> </a:t>
            </a:r>
            <a:r>
              <a:rPr lang="en-US" sz="4000" dirty="0" smtClean="0">
                <a:cs typeface="Consolas" pitchFamily="49" charset="0"/>
              </a:rPr>
              <a:t>            </a:t>
            </a:r>
            <a:r>
              <a:rPr lang="en-US" sz="2000" dirty="0" smtClean="0">
                <a:cs typeface="Consolas" pitchFamily="49" charset="0"/>
              </a:rPr>
              <a:t> </a:t>
            </a:r>
            <a:r>
              <a:rPr lang="en-US" sz="4000" b="1" dirty="0" smtClean="0">
                <a:cs typeface="Consolas" pitchFamily="49" charset="0"/>
              </a:rPr>
              <a:t>+ Abstract Refinements</a:t>
            </a:r>
            <a:endParaRPr lang="en-US" sz="3200" dirty="0">
              <a:cs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198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844"/>
    </mc:Choice>
    <mc:Fallback xmlns="">
      <p:transition spd="slow" advTm="418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9" grpId="0"/>
      <p:bldP spid="11" grpId="0"/>
      <p:bldP spid="13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589736"/>
              </p:ext>
            </p:extLst>
          </p:nvPr>
        </p:nvGraphicFramePr>
        <p:xfrm>
          <a:off x="704596" y="1112520"/>
          <a:ext cx="7734809" cy="4632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43200"/>
                <a:gridCol w="1066800"/>
                <a:gridCol w="2286000"/>
                <a:gridCol w="163880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Program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LOC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Annotations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Time (s)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Micro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32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23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Vector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33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53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/>
                        <a:t>ListSort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29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/>
                        <a:t>Data.List.sort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71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/>
                        <a:t>Data.Set.Splay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136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24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13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/>
                        <a:t>Data.Map.Base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1395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152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136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Total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1696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261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167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165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Benchmarks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892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42"/>
    </mc:Choice>
    <mc:Fallback xmlns="">
      <p:transition spd="slow" advTm="36342"/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150071"/>
              </p:ext>
            </p:extLst>
          </p:nvPr>
        </p:nvGraphicFramePr>
        <p:xfrm>
          <a:off x="704596" y="1112520"/>
          <a:ext cx="7734809" cy="46253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43200"/>
                <a:gridCol w="1066800"/>
                <a:gridCol w="2286000"/>
                <a:gridCol w="163880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Program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LOC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Annotations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Time (s)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Micro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32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23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Vector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33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53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/>
                        <a:t>ListSort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29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/>
                        <a:t>Data.List.sort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71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/>
                        <a:t>Data.Set.Splay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136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24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13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150" b="1" dirty="0" err="1" smtClean="0"/>
                        <a:t>Data.Map.Base</a:t>
                      </a:r>
                      <a:endParaRPr lang="en-US" sz="315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150" b="1" dirty="0" smtClean="0"/>
                        <a:t>1395</a:t>
                      </a:r>
                      <a:endParaRPr lang="en-US" sz="315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150" b="1" dirty="0" smtClean="0"/>
                        <a:t>152</a:t>
                      </a:r>
                      <a:endParaRPr lang="en-US" sz="315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150" b="1" dirty="0" smtClean="0"/>
                        <a:t>136</a:t>
                      </a:r>
                      <a:endParaRPr lang="en-US" sz="315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Total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1696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261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167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166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Benchmarks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723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0"/>
    </mc:Choice>
    <mc:Fallback xmlns="">
      <p:transition spd="slow" advTm="2790"/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02051" y="1676400"/>
            <a:ext cx="6939899" cy="248521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smtClean="0"/>
              <a:t> data</a:t>
            </a:r>
            <a:r>
              <a:rPr lang="en-US" sz="3600" dirty="0" smtClean="0"/>
              <a:t> </a:t>
            </a:r>
            <a:r>
              <a:rPr lang="en-US" sz="3600" b="1" dirty="0">
                <a:solidFill>
                  <a:srgbClr val="445588"/>
                </a:solidFill>
              </a:rPr>
              <a:t>Map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333333"/>
                </a:solidFill>
              </a:rPr>
              <a:t>k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333333"/>
                </a:solidFill>
              </a:rPr>
              <a:t>a</a:t>
            </a:r>
            <a:r>
              <a:rPr lang="en-US" sz="3600" dirty="0"/>
              <a:t> </a:t>
            </a:r>
            <a:endParaRPr lang="en-US" sz="3600" dirty="0" smtClean="0"/>
          </a:p>
          <a:p>
            <a:r>
              <a:rPr lang="en-US" sz="3600" b="1" dirty="0"/>
              <a:t> </a:t>
            </a:r>
            <a:r>
              <a:rPr lang="en-US" sz="3600" b="1" dirty="0" smtClean="0"/>
              <a:t>   =</a:t>
            </a:r>
            <a:r>
              <a:rPr lang="en-US" sz="3600" dirty="0" smtClean="0"/>
              <a:t> </a:t>
            </a:r>
            <a:r>
              <a:rPr lang="en-US" sz="3600" b="1" dirty="0">
                <a:solidFill>
                  <a:srgbClr val="445588"/>
                </a:solidFill>
              </a:rPr>
              <a:t>Bin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445588"/>
                </a:solidFill>
              </a:rPr>
              <a:t>Size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333333"/>
                </a:solidFill>
              </a:rPr>
              <a:t>k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333333"/>
                </a:solidFill>
              </a:rPr>
              <a:t>a</a:t>
            </a:r>
            <a:r>
              <a:rPr lang="en-US" sz="3600" dirty="0"/>
              <a:t> (</a:t>
            </a:r>
            <a:r>
              <a:rPr lang="en-US" sz="3600" b="1" dirty="0">
                <a:solidFill>
                  <a:srgbClr val="445588"/>
                </a:solidFill>
              </a:rPr>
              <a:t>Map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333333"/>
                </a:solidFill>
              </a:rPr>
              <a:t>k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333333"/>
                </a:solidFill>
              </a:rPr>
              <a:t>a</a:t>
            </a:r>
            <a:r>
              <a:rPr lang="en-US" sz="3600" dirty="0"/>
              <a:t>) (</a:t>
            </a:r>
            <a:r>
              <a:rPr lang="en-US" sz="3600" b="1" dirty="0">
                <a:solidFill>
                  <a:srgbClr val="445588"/>
                </a:solidFill>
              </a:rPr>
              <a:t>Map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333333"/>
                </a:solidFill>
              </a:rPr>
              <a:t>k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333333"/>
                </a:solidFill>
              </a:rPr>
              <a:t>a</a:t>
            </a:r>
            <a:r>
              <a:rPr lang="en-US" sz="3600" dirty="0"/>
              <a:t>) </a:t>
            </a:r>
            <a:endParaRPr lang="en-US" sz="3600" dirty="0" smtClean="0"/>
          </a:p>
          <a:p>
            <a:r>
              <a:rPr lang="en-US" sz="3600" b="1" dirty="0"/>
              <a:t> </a:t>
            </a:r>
            <a:r>
              <a:rPr lang="en-US" sz="3600" b="1" dirty="0" smtClean="0"/>
              <a:t>   |</a:t>
            </a:r>
            <a:r>
              <a:rPr lang="en-US" sz="3600" dirty="0" smtClean="0"/>
              <a:t> </a:t>
            </a:r>
            <a:r>
              <a:rPr lang="en-US" sz="3600" b="1" dirty="0">
                <a:solidFill>
                  <a:srgbClr val="445588"/>
                </a:solidFill>
              </a:rPr>
              <a:t>Tip</a:t>
            </a:r>
            <a:endParaRPr lang="en-US" sz="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167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76760" y="5001161"/>
            <a:ext cx="6990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``Relate keys of </a:t>
            </a:r>
            <a:r>
              <a:rPr lang="en-US" sz="4000" b="1" dirty="0" smtClean="0"/>
              <a:t>left</a:t>
            </a:r>
            <a:r>
              <a:rPr lang="en-US" sz="4000" dirty="0" smtClean="0"/>
              <a:t> and </a:t>
            </a:r>
            <a:r>
              <a:rPr lang="en-US" sz="4000" b="1" dirty="0" smtClean="0"/>
              <a:t>right</a:t>
            </a:r>
            <a:r>
              <a:rPr lang="en-US" sz="4000" dirty="0" smtClean="0"/>
              <a:t> </a:t>
            </a:r>
            <a:r>
              <a:rPr lang="en-US" sz="4000" dirty="0" err="1" smtClean="0"/>
              <a:t>subtrees</a:t>
            </a:r>
            <a:r>
              <a:rPr lang="en-US" sz="4000" dirty="0" smtClean="0"/>
              <a:t> with the </a:t>
            </a:r>
            <a:r>
              <a:rPr lang="en-US" sz="4000" b="1" dirty="0" smtClean="0"/>
              <a:t>root</a:t>
            </a:r>
            <a:r>
              <a:rPr lang="en-US" sz="4000" dirty="0" smtClean="0"/>
              <a:t> key`` </a:t>
            </a:r>
            <a:endParaRPr lang="en-US" sz="40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err="1" smtClean="0"/>
              <a:t>Data.Map.Base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558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47"/>
    </mc:Choice>
    <mc:Fallback xmlns="">
      <p:transition spd="slow" advTm="28547"/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5056" y="990600"/>
            <a:ext cx="7633889" cy="359320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smtClean="0"/>
              <a:t> data</a:t>
            </a:r>
            <a:r>
              <a:rPr lang="en-US" sz="3600" dirty="0" smtClean="0"/>
              <a:t> </a:t>
            </a:r>
            <a:r>
              <a:rPr lang="en-US" sz="3600" b="1" dirty="0">
                <a:solidFill>
                  <a:srgbClr val="445588"/>
                </a:solidFill>
              </a:rPr>
              <a:t>Map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333333"/>
                </a:solidFill>
              </a:rPr>
              <a:t>k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333333"/>
                </a:solidFill>
              </a:rPr>
              <a:t>a</a:t>
            </a:r>
            <a:r>
              <a:rPr lang="en-US" sz="3600" dirty="0"/>
              <a:t> </a:t>
            </a:r>
            <a:r>
              <a:rPr lang="en-US" sz="3600" b="1" dirty="0" smtClean="0"/>
              <a:t>&lt; </a:t>
            </a:r>
            <a:r>
              <a:rPr lang="en-US" sz="3600" dirty="0" smtClean="0">
                <a:solidFill>
                  <a:srgbClr val="00B050"/>
                </a:solidFill>
              </a:rPr>
              <a:t>l </a:t>
            </a:r>
            <a:r>
              <a:rPr lang="en-US" sz="3600" b="1" dirty="0">
                <a:solidFill>
                  <a:srgbClr val="00B050"/>
                </a:solidFill>
              </a:rPr>
              <a:t>::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 err="1">
                <a:solidFill>
                  <a:srgbClr val="00B050"/>
                </a:solidFill>
              </a:rPr>
              <a:t>root</a:t>
            </a:r>
            <a:r>
              <a:rPr lang="en-US" sz="3600" b="1" dirty="0" err="1">
                <a:solidFill>
                  <a:srgbClr val="00B050"/>
                </a:solidFill>
              </a:rPr>
              <a:t>:</a:t>
            </a:r>
            <a:r>
              <a:rPr lang="en-US" sz="3600" dirty="0" err="1">
                <a:solidFill>
                  <a:srgbClr val="00B050"/>
                </a:solidFill>
              </a:rPr>
              <a:t>k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b="1" dirty="0">
                <a:solidFill>
                  <a:srgbClr val="00B050"/>
                </a:solidFill>
              </a:rPr>
              <a:t>-&gt;</a:t>
            </a:r>
            <a:r>
              <a:rPr lang="en-US" sz="3600" dirty="0">
                <a:solidFill>
                  <a:srgbClr val="00B050"/>
                </a:solidFill>
              </a:rPr>
              <a:t> k </a:t>
            </a:r>
            <a:r>
              <a:rPr lang="en-US" sz="3600" b="1" dirty="0">
                <a:solidFill>
                  <a:srgbClr val="00B050"/>
                </a:solidFill>
              </a:rPr>
              <a:t>-&gt;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</a:rPr>
              <a:t>Prop</a:t>
            </a:r>
          </a:p>
          <a:p>
            <a:r>
              <a:rPr lang="en-US" sz="3600" b="1" dirty="0">
                <a:solidFill>
                  <a:srgbClr val="445588"/>
                </a:solidFill>
              </a:rPr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                          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r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::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root</a:t>
            </a:r>
            <a:r>
              <a:rPr lang="en-US" sz="3600" b="1" dirty="0" err="1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-&gt;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 k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-&gt;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Prop</a:t>
            </a:r>
            <a:r>
              <a:rPr lang="en-US" sz="3600" b="1" dirty="0"/>
              <a:t>&gt;</a:t>
            </a:r>
            <a:r>
              <a:rPr lang="en-US" sz="3600" dirty="0"/>
              <a:t> </a:t>
            </a:r>
            <a:endParaRPr lang="en-US" sz="3600" dirty="0" smtClean="0"/>
          </a:p>
          <a:p>
            <a:r>
              <a:rPr lang="en-US" sz="3600" b="1" dirty="0"/>
              <a:t> </a:t>
            </a:r>
            <a:r>
              <a:rPr lang="en-US" sz="3600" b="1" dirty="0" smtClean="0"/>
              <a:t>   =</a:t>
            </a:r>
            <a:r>
              <a:rPr lang="en-US" sz="3600" dirty="0" smtClean="0"/>
              <a:t> </a:t>
            </a:r>
            <a:r>
              <a:rPr lang="en-US" sz="3600" b="1" dirty="0">
                <a:solidFill>
                  <a:srgbClr val="445588"/>
                </a:solidFill>
              </a:rPr>
              <a:t>Bin</a:t>
            </a:r>
            <a:r>
              <a:rPr lang="en-US" sz="3600" dirty="0"/>
              <a:t> (</a:t>
            </a:r>
            <a:r>
              <a:rPr lang="en-US" sz="3600" dirty="0" err="1">
                <a:solidFill>
                  <a:srgbClr val="333333"/>
                </a:solidFill>
              </a:rPr>
              <a:t>sz</a:t>
            </a:r>
            <a:r>
              <a:rPr lang="en-US" sz="3600" dirty="0"/>
              <a:t> </a:t>
            </a:r>
            <a:r>
              <a:rPr lang="en-US" sz="3600" b="1" dirty="0"/>
              <a:t>::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445588"/>
                </a:solidFill>
              </a:rPr>
              <a:t>Size</a:t>
            </a:r>
            <a:r>
              <a:rPr lang="en-US" sz="3600" dirty="0"/>
              <a:t>) (</a:t>
            </a:r>
            <a:r>
              <a:rPr lang="en-US" sz="3600" dirty="0">
                <a:solidFill>
                  <a:srgbClr val="0070C0"/>
                </a:solidFill>
              </a:rPr>
              <a:t>key</a:t>
            </a:r>
            <a:r>
              <a:rPr lang="en-US" sz="3600" dirty="0"/>
              <a:t> </a:t>
            </a:r>
            <a:r>
              <a:rPr lang="en-US" sz="3600" b="1" dirty="0"/>
              <a:t>::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333333"/>
                </a:solidFill>
              </a:rPr>
              <a:t>k</a:t>
            </a:r>
            <a:r>
              <a:rPr lang="en-US" sz="3600" dirty="0"/>
              <a:t>) (</a:t>
            </a:r>
            <a:r>
              <a:rPr lang="en-US" sz="3600" dirty="0">
                <a:solidFill>
                  <a:srgbClr val="333333"/>
                </a:solidFill>
              </a:rPr>
              <a:t>value</a:t>
            </a:r>
            <a:r>
              <a:rPr lang="en-US" sz="3600" dirty="0"/>
              <a:t> </a:t>
            </a:r>
            <a:r>
              <a:rPr lang="en-US" sz="3600" b="1" dirty="0"/>
              <a:t>::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333333"/>
                </a:solidFill>
              </a:rPr>
              <a:t>a</a:t>
            </a:r>
            <a:r>
              <a:rPr lang="en-US" sz="3600" dirty="0"/>
              <a:t>) </a:t>
            </a:r>
            <a:r>
              <a:rPr lang="en-US" sz="3600" dirty="0" smtClean="0"/>
              <a:t>    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         (</a:t>
            </a:r>
            <a:r>
              <a:rPr lang="en-US" sz="3600" dirty="0">
                <a:solidFill>
                  <a:srgbClr val="333333"/>
                </a:solidFill>
              </a:rPr>
              <a:t>left</a:t>
            </a:r>
            <a:r>
              <a:rPr lang="en-US" sz="3600" dirty="0"/>
              <a:t> </a:t>
            </a:r>
            <a:r>
              <a:rPr lang="en-US" sz="3600" dirty="0" smtClean="0"/>
              <a:t>  </a:t>
            </a:r>
            <a:r>
              <a:rPr lang="en-US" sz="3600" b="1" dirty="0" smtClean="0"/>
              <a:t>::</a:t>
            </a:r>
            <a:r>
              <a:rPr lang="en-US" sz="3600" dirty="0" smtClean="0"/>
              <a:t> </a:t>
            </a:r>
            <a:r>
              <a:rPr lang="en-US" sz="3600" b="1" dirty="0">
                <a:solidFill>
                  <a:srgbClr val="445588"/>
                </a:solidFill>
              </a:rPr>
              <a:t>Map</a:t>
            </a:r>
            <a:r>
              <a:rPr lang="en-US" sz="3600" dirty="0"/>
              <a:t> </a:t>
            </a:r>
            <a:r>
              <a:rPr lang="en-US" sz="3600" b="1" dirty="0"/>
              <a:t>&lt;</a:t>
            </a:r>
            <a:r>
              <a:rPr lang="en-US" sz="3600" dirty="0">
                <a:solidFill>
                  <a:srgbClr val="333333"/>
                </a:solidFill>
              </a:rPr>
              <a:t>l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333333"/>
                </a:solidFill>
              </a:rPr>
              <a:t>r</a:t>
            </a:r>
            <a:r>
              <a:rPr lang="en-US" sz="3600" b="1" dirty="0"/>
              <a:t>&gt;</a:t>
            </a:r>
            <a:r>
              <a:rPr lang="en-US" sz="3600" dirty="0"/>
              <a:t> (</a:t>
            </a:r>
            <a:r>
              <a:rPr lang="en-US" sz="3600" dirty="0">
                <a:solidFill>
                  <a:srgbClr val="00B050"/>
                </a:solidFill>
              </a:rPr>
              <a:t>k </a:t>
            </a:r>
            <a:r>
              <a:rPr lang="en-US" sz="3600" b="1" dirty="0">
                <a:solidFill>
                  <a:srgbClr val="00B050"/>
                </a:solidFill>
              </a:rPr>
              <a:t>&lt;</a:t>
            </a:r>
            <a:r>
              <a:rPr lang="en-US" sz="3600" dirty="0">
                <a:solidFill>
                  <a:srgbClr val="00B050"/>
                </a:solidFill>
              </a:rPr>
              <a:t>l </a:t>
            </a:r>
            <a:r>
              <a:rPr lang="en-US" sz="3600" dirty="0">
                <a:solidFill>
                  <a:srgbClr val="0070C0"/>
                </a:solidFill>
              </a:rPr>
              <a:t>key</a:t>
            </a:r>
            <a:r>
              <a:rPr lang="en-US" sz="3600" b="1" dirty="0">
                <a:solidFill>
                  <a:srgbClr val="00B050"/>
                </a:solidFill>
              </a:rPr>
              <a:t>&gt;</a:t>
            </a:r>
            <a:r>
              <a:rPr lang="en-US" sz="3600" dirty="0"/>
              <a:t>) </a:t>
            </a:r>
            <a:r>
              <a:rPr lang="en-US" sz="3600" dirty="0">
                <a:solidFill>
                  <a:srgbClr val="333333"/>
                </a:solidFill>
              </a:rPr>
              <a:t>a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               (</a:t>
            </a:r>
            <a:r>
              <a:rPr lang="en-US" sz="3600" dirty="0">
                <a:solidFill>
                  <a:srgbClr val="333333"/>
                </a:solidFill>
              </a:rPr>
              <a:t>right</a:t>
            </a:r>
            <a:r>
              <a:rPr lang="en-US" sz="3600" dirty="0"/>
              <a:t> </a:t>
            </a:r>
            <a:r>
              <a:rPr lang="en-US" sz="3600" b="1" dirty="0"/>
              <a:t>::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445588"/>
                </a:solidFill>
              </a:rPr>
              <a:t>Map</a:t>
            </a:r>
            <a:r>
              <a:rPr lang="en-US" sz="3600" dirty="0"/>
              <a:t> </a:t>
            </a:r>
            <a:r>
              <a:rPr lang="en-US" sz="3600" b="1" dirty="0"/>
              <a:t>&lt;</a:t>
            </a:r>
            <a:r>
              <a:rPr lang="en-US" sz="3600" dirty="0">
                <a:solidFill>
                  <a:srgbClr val="333333"/>
                </a:solidFill>
              </a:rPr>
              <a:t>l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333333"/>
                </a:solidFill>
              </a:rPr>
              <a:t>r</a:t>
            </a:r>
            <a:r>
              <a:rPr lang="en-US" sz="3600" b="1" dirty="0"/>
              <a:t>&gt;</a:t>
            </a:r>
            <a:r>
              <a:rPr lang="en-US" sz="3600" dirty="0"/>
              <a:t> (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k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r </a:t>
            </a:r>
            <a:r>
              <a:rPr lang="en-US" sz="3600" dirty="0">
                <a:solidFill>
                  <a:srgbClr val="0070C0"/>
                </a:solidFill>
              </a:rPr>
              <a:t>key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&gt;</a:t>
            </a:r>
            <a:r>
              <a:rPr lang="en-US" sz="3600" dirty="0"/>
              <a:t>) </a:t>
            </a:r>
            <a:r>
              <a:rPr lang="en-US" sz="3600" dirty="0">
                <a:solidFill>
                  <a:srgbClr val="333333"/>
                </a:solidFill>
              </a:rPr>
              <a:t>a</a:t>
            </a:r>
            <a:r>
              <a:rPr lang="en-US" sz="3600" dirty="0"/>
              <a:t>) </a:t>
            </a:r>
            <a:endParaRPr lang="en-US" sz="3600" dirty="0" smtClean="0"/>
          </a:p>
          <a:p>
            <a:r>
              <a:rPr lang="en-US" sz="3600" b="1" dirty="0"/>
              <a:t> </a:t>
            </a:r>
            <a:r>
              <a:rPr lang="en-US" sz="3600" b="1" dirty="0" smtClean="0"/>
              <a:t>   |</a:t>
            </a:r>
            <a:r>
              <a:rPr lang="en-US" sz="3600" dirty="0" smtClean="0"/>
              <a:t> </a:t>
            </a:r>
            <a:r>
              <a:rPr lang="en-US" sz="3600" b="1" dirty="0">
                <a:solidFill>
                  <a:srgbClr val="445588"/>
                </a:solidFill>
              </a:rPr>
              <a:t>Tip</a:t>
            </a:r>
            <a:r>
              <a:rPr lang="en-US" sz="3600" dirty="0"/>
              <a:t> </a:t>
            </a:r>
            <a:endParaRPr lang="en-US" sz="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168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err="1" smtClean="0"/>
              <a:t>Data.Map.Base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6760" y="5001161"/>
            <a:ext cx="6990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``Relate keys of </a:t>
            </a:r>
            <a:r>
              <a:rPr lang="en-US" sz="4000" b="1" dirty="0" smtClean="0">
                <a:solidFill>
                  <a:srgbClr val="00B050"/>
                </a:solidFill>
              </a:rPr>
              <a:t>left</a:t>
            </a:r>
            <a:r>
              <a:rPr lang="en-US" sz="4000" dirty="0" smtClean="0"/>
              <a:t> and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right</a:t>
            </a:r>
            <a:r>
              <a:rPr lang="en-US" sz="4000" dirty="0" smtClean="0"/>
              <a:t> </a:t>
            </a:r>
            <a:r>
              <a:rPr lang="en-US" sz="4000" dirty="0" err="1" smtClean="0"/>
              <a:t>subtrees</a:t>
            </a:r>
            <a:r>
              <a:rPr lang="en-US" sz="4000" dirty="0" smtClean="0"/>
              <a:t> with the </a:t>
            </a:r>
            <a:r>
              <a:rPr lang="en-US" sz="4000" b="1" dirty="0" smtClean="0">
                <a:solidFill>
                  <a:srgbClr val="0070C0"/>
                </a:solidFill>
              </a:rPr>
              <a:t>root</a:t>
            </a:r>
            <a:r>
              <a:rPr lang="en-US" sz="4000" dirty="0" smtClean="0">
                <a:solidFill>
                  <a:srgbClr val="0070C0"/>
                </a:solidFill>
              </a:rPr>
              <a:t> </a:t>
            </a:r>
            <a:r>
              <a:rPr lang="en-US" sz="4000" dirty="0" smtClean="0"/>
              <a:t>key``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2814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"/>
    </mc:Choice>
    <mc:Fallback xmlns="">
      <p:transition spd="slow" advTm="315"/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3361" y="1752600"/>
            <a:ext cx="8397278" cy="19312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 type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OMap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 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36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Map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{\</a:t>
            </a:r>
            <a:r>
              <a:rPr lang="en-US" sz="3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root v </a:t>
            </a:r>
            <a:r>
              <a:rPr lang="en-US" sz="3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v</a:t>
            </a:r>
            <a:r>
              <a:rPr lang="en-US" sz="3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root}</a:t>
            </a:r>
          </a:p>
          <a:p>
            <a:r>
              <a:rPr lang="en-US" sz="3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     ,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root v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600" b="1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sz="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169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00443" y="3986580"/>
            <a:ext cx="3143115" cy="8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OMap</a:t>
            </a:r>
            <a:r>
              <a:rPr lang="en-US" sz="4000" dirty="0" smtClean="0"/>
              <a:t> is a BST</a:t>
            </a:r>
            <a:endParaRPr lang="en-US" sz="40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err="1" smtClean="0"/>
              <a:t>Data.Map.Base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76760" y="5001161"/>
            <a:ext cx="6990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``Describe keys of </a:t>
            </a:r>
            <a:r>
              <a:rPr lang="en-US" sz="4000" b="1" dirty="0" smtClean="0">
                <a:solidFill>
                  <a:srgbClr val="00B050"/>
                </a:solidFill>
              </a:rPr>
              <a:t>left</a:t>
            </a:r>
            <a:r>
              <a:rPr lang="en-US" sz="4000" dirty="0" smtClean="0"/>
              <a:t> and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right</a:t>
            </a:r>
            <a:r>
              <a:rPr lang="en-US" sz="4000" dirty="0" smtClean="0"/>
              <a:t> </a:t>
            </a:r>
            <a:r>
              <a:rPr lang="en-US" sz="4000" dirty="0" err="1" smtClean="0"/>
              <a:t>subtrees</a:t>
            </a:r>
            <a:r>
              <a:rPr lang="en-US" sz="4000" dirty="0" smtClean="0"/>
              <a:t> w.r.t. the </a:t>
            </a:r>
            <a:r>
              <a:rPr lang="en-US" sz="4000" b="1" dirty="0" smtClean="0">
                <a:solidFill>
                  <a:srgbClr val="0070C0"/>
                </a:solidFill>
              </a:rPr>
              <a:t>root</a:t>
            </a:r>
            <a:r>
              <a:rPr lang="en-US" sz="4000" dirty="0" smtClean="0">
                <a:solidFill>
                  <a:srgbClr val="0070C0"/>
                </a:solidFill>
              </a:rPr>
              <a:t> </a:t>
            </a:r>
            <a:r>
              <a:rPr lang="en-US" sz="4000" dirty="0" smtClean="0"/>
              <a:t>key`` 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755281" y="5001161"/>
            <a:ext cx="7633438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``</a:t>
            </a:r>
            <a:r>
              <a:rPr lang="en-US" sz="4000" dirty="0" smtClean="0">
                <a:solidFill>
                  <a:srgbClr val="00B050"/>
                </a:solidFill>
              </a:rPr>
              <a:t>left : keys less than the root</a:t>
            </a:r>
            <a:endParaRPr lang="en-US" sz="4000" dirty="0"/>
          </a:p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 right: keys greater than the root</a:t>
            </a:r>
            <a:r>
              <a:rPr lang="en-US" sz="4000" dirty="0" smtClean="0"/>
              <a:t>`` </a:t>
            </a:r>
            <a:endParaRPr 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711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8"/>
    </mc:Choice>
    <mc:Fallback xmlns="">
      <p:transition spd="slow" advTm="74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Decidability </a:t>
            </a:r>
            <a:r>
              <a:rPr lang="en-US" b="1" dirty="0" err="1" smtClean="0"/>
              <a:t>vs</a:t>
            </a:r>
            <a:r>
              <a:rPr lang="en-US" b="1" dirty="0" smtClean="0"/>
              <a:t> Expressiveness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117651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 smtClean="0">
                <a:latin typeface="Consolas" pitchFamily="49" charset="0"/>
                <a:cs typeface="Consolas" pitchFamily="49" charset="0"/>
              </a:rPr>
              <a:t>f::(a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8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800" dirty="0" smtClean="0">
                <a:latin typeface="Consolas" pitchFamily="49" charset="0"/>
                <a:cs typeface="Consolas" pitchFamily="49" charset="0"/>
              </a:rPr>
              <a:t>b)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8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8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0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5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800" dirty="0" smtClean="0">
                <a:latin typeface="Consolas" pitchFamily="49" charset="0"/>
                <a:cs typeface="Consolas" pitchFamily="49" charset="0"/>
              </a:rPr>
              <a:t>terminates </a:t>
            </a:r>
            <a:r>
              <a:rPr lang="en-US" sz="38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17</a:t>
            </a:fld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6865102" y="453884"/>
            <a:ext cx="469587" cy="302140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14427" y="2199382"/>
            <a:ext cx="2209800" cy="1077218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r</a:t>
            </a:r>
            <a:r>
              <a:rPr lang="en-US" sz="3200" b="1" dirty="0" smtClean="0">
                <a:solidFill>
                  <a:schemeClr val="tx2"/>
                </a:solidFill>
              </a:rPr>
              <a:t>efinement language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96" y="2590800"/>
            <a:ext cx="601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Arbitrary </a:t>
            </a:r>
            <a:r>
              <a:rPr lang="en-US" sz="3600" b="1" dirty="0" smtClean="0">
                <a:solidFill>
                  <a:schemeClr val="tx2"/>
                </a:solidFill>
              </a:rPr>
              <a:t>refinement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b="1" dirty="0" smtClean="0">
                <a:solidFill>
                  <a:schemeClr val="tx2"/>
                </a:solidFill>
              </a:rPr>
              <a:t>language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expressive specifications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</a:t>
            </a:r>
            <a:r>
              <a:rPr lang="en-US" sz="3600" dirty="0" err="1" smtClean="0"/>
              <a:t>undecidable</a:t>
            </a:r>
            <a:r>
              <a:rPr lang="en-US" sz="3600" dirty="0" smtClean="0"/>
              <a:t> verification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" y="4798874"/>
            <a:ext cx="9404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Restrict </a:t>
            </a:r>
            <a:r>
              <a:rPr lang="en-US" sz="3600" b="1" dirty="0" smtClean="0">
                <a:solidFill>
                  <a:schemeClr val="tx2"/>
                </a:solidFill>
              </a:rPr>
              <a:t>refinement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b="1" dirty="0" smtClean="0">
                <a:solidFill>
                  <a:schemeClr val="tx2"/>
                </a:solidFill>
              </a:rPr>
              <a:t>language</a:t>
            </a:r>
            <a:r>
              <a:rPr lang="en-US" sz="3600" dirty="0" smtClean="0"/>
              <a:t> (decidable logic)</a:t>
            </a:r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/>
              <a:t> </a:t>
            </a:r>
            <a:r>
              <a:rPr lang="en-US" sz="3600" dirty="0" smtClean="0"/>
              <a:t>   less expressive specifications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decidable verification</a:t>
            </a:r>
          </a:p>
        </p:txBody>
      </p:sp>
    </p:spTree>
    <p:extLst>
      <p:ext uri="{BB962C8B-B14F-4D97-AF65-F5344CB8AC3E}">
        <p14:creationId xmlns:p14="http://schemas.microsoft.com/office/powerpoint/2010/main" val="257973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10"/>
    </mc:Choice>
    <mc:Fallback xmlns="">
      <p:transition spd="slow" advTm="129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1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170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1066800"/>
            <a:ext cx="8594465" cy="52629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</a:rPr>
              <a:t>{-@ </a:t>
            </a:r>
            <a:r>
              <a:rPr lang="en-US" sz="1600" i="1" dirty="0" err="1">
                <a:solidFill>
                  <a:schemeClr val="tx1"/>
                </a:solidFill>
              </a:rPr>
              <a:t>balanceL</a:t>
            </a:r>
            <a:r>
              <a:rPr lang="en-US" sz="1600" i="1" dirty="0">
                <a:solidFill>
                  <a:schemeClr val="tx1"/>
                </a:solidFill>
              </a:rPr>
              <a:t> :: </a:t>
            </a:r>
            <a:r>
              <a:rPr lang="en-US" sz="1600" i="1" dirty="0" err="1">
                <a:solidFill>
                  <a:schemeClr val="tx1"/>
                </a:solidFill>
              </a:rPr>
              <a:t>kcut:k</a:t>
            </a:r>
            <a:r>
              <a:rPr lang="en-US" sz="1600" i="1" dirty="0">
                <a:solidFill>
                  <a:schemeClr val="tx1"/>
                </a:solidFill>
              </a:rPr>
              <a:t> -&gt; a -&gt; </a:t>
            </a:r>
            <a:r>
              <a:rPr lang="en-US" sz="1600" i="1" dirty="0" err="1">
                <a:solidFill>
                  <a:schemeClr val="tx1"/>
                </a:solidFill>
              </a:rPr>
              <a:t>OMap</a:t>
            </a:r>
            <a:r>
              <a:rPr lang="en-US" sz="1600" i="1" dirty="0">
                <a:solidFill>
                  <a:schemeClr val="tx1"/>
                </a:solidFill>
              </a:rPr>
              <a:t> {</a:t>
            </a:r>
            <a:r>
              <a:rPr lang="en-US" sz="1600" i="1" dirty="0" err="1">
                <a:solidFill>
                  <a:schemeClr val="tx1"/>
                </a:solidFill>
              </a:rPr>
              <a:t>v:k</a:t>
            </a:r>
            <a:r>
              <a:rPr lang="en-US" sz="1600" i="1" dirty="0">
                <a:solidFill>
                  <a:schemeClr val="tx1"/>
                </a:solidFill>
              </a:rPr>
              <a:t> | v &lt; </a:t>
            </a:r>
            <a:r>
              <a:rPr lang="en-US" sz="1600" i="1" dirty="0" err="1">
                <a:solidFill>
                  <a:schemeClr val="tx1"/>
                </a:solidFill>
              </a:rPr>
              <a:t>kcut</a:t>
            </a:r>
            <a:r>
              <a:rPr lang="en-US" sz="1600" i="1" dirty="0">
                <a:solidFill>
                  <a:schemeClr val="tx1"/>
                </a:solidFill>
              </a:rPr>
              <a:t>} a -&gt; </a:t>
            </a:r>
            <a:r>
              <a:rPr lang="en-US" sz="1600" i="1" dirty="0" err="1">
                <a:solidFill>
                  <a:schemeClr val="tx1"/>
                </a:solidFill>
              </a:rPr>
              <a:t>OMap</a:t>
            </a:r>
            <a:r>
              <a:rPr lang="en-US" sz="1600" i="1" dirty="0">
                <a:solidFill>
                  <a:schemeClr val="tx1"/>
                </a:solidFill>
              </a:rPr>
              <a:t> {</a:t>
            </a:r>
            <a:r>
              <a:rPr lang="en-US" sz="1600" i="1" dirty="0" err="1">
                <a:solidFill>
                  <a:schemeClr val="tx1"/>
                </a:solidFill>
              </a:rPr>
              <a:t>v:k</a:t>
            </a:r>
            <a:r>
              <a:rPr lang="en-US" sz="1600" i="1" dirty="0">
                <a:solidFill>
                  <a:schemeClr val="tx1"/>
                </a:solidFill>
              </a:rPr>
              <a:t>| v &gt; </a:t>
            </a:r>
            <a:r>
              <a:rPr lang="en-US" sz="1600" i="1" dirty="0" err="1">
                <a:solidFill>
                  <a:schemeClr val="tx1"/>
                </a:solidFill>
              </a:rPr>
              <a:t>kcut</a:t>
            </a:r>
            <a:r>
              <a:rPr lang="en-US" sz="1600" i="1" dirty="0">
                <a:solidFill>
                  <a:schemeClr val="tx1"/>
                </a:solidFill>
              </a:rPr>
              <a:t>} a -&gt; </a:t>
            </a:r>
            <a:r>
              <a:rPr lang="en-US" sz="1600" i="1" dirty="0" err="1">
                <a:solidFill>
                  <a:schemeClr val="tx1"/>
                </a:solidFill>
              </a:rPr>
              <a:t>OMap</a:t>
            </a:r>
            <a:r>
              <a:rPr lang="en-US" sz="1600" i="1" dirty="0">
                <a:solidFill>
                  <a:schemeClr val="tx1"/>
                </a:solidFill>
              </a:rPr>
              <a:t> k a @-}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 err="1">
                <a:solidFill>
                  <a:schemeClr val="tx1"/>
                </a:solidFill>
              </a:rPr>
              <a:t>balanceL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::</a:t>
            </a:r>
            <a:r>
              <a:rPr lang="en-US" sz="1600" dirty="0">
                <a:solidFill>
                  <a:schemeClr val="tx1"/>
                </a:solidFill>
              </a:rPr>
              <a:t> k </a:t>
            </a:r>
            <a:r>
              <a:rPr lang="en-US" sz="1600" b="1" dirty="0">
                <a:solidFill>
                  <a:schemeClr val="tx1"/>
                </a:solidFill>
              </a:rPr>
              <a:t>-&gt;</a:t>
            </a:r>
            <a:r>
              <a:rPr lang="en-US" sz="1600" dirty="0">
                <a:solidFill>
                  <a:schemeClr val="tx1"/>
                </a:solidFill>
              </a:rPr>
              <a:t> a </a:t>
            </a:r>
            <a:r>
              <a:rPr lang="en-US" sz="1600" b="1" dirty="0">
                <a:solidFill>
                  <a:schemeClr val="tx1"/>
                </a:solidFill>
              </a:rPr>
              <a:t>-&gt;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Map</a:t>
            </a:r>
            <a:r>
              <a:rPr lang="en-US" sz="1600" dirty="0">
                <a:solidFill>
                  <a:schemeClr val="tx1"/>
                </a:solidFill>
              </a:rPr>
              <a:t> k a </a:t>
            </a:r>
            <a:r>
              <a:rPr lang="en-US" sz="1600" b="1" dirty="0">
                <a:solidFill>
                  <a:schemeClr val="tx1"/>
                </a:solidFill>
              </a:rPr>
              <a:t>-&gt;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Map</a:t>
            </a:r>
            <a:r>
              <a:rPr lang="en-US" sz="1600" dirty="0">
                <a:solidFill>
                  <a:schemeClr val="tx1"/>
                </a:solidFill>
              </a:rPr>
              <a:t> k a </a:t>
            </a:r>
            <a:r>
              <a:rPr lang="en-US" sz="1600" b="1" dirty="0">
                <a:solidFill>
                  <a:schemeClr val="tx1"/>
                </a:solidFill>
              </a:rPr>
              <a:t>-&gt;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Map</a:t>
            </a:r>
            <a:r>
              <a:rPr lang="en-US" sz="1600" dirty="0">
                <a:solidFill>
                  <a:schemeClr val="tx1"/>
                </a:solidFill>
              </a:rPr>
              <a:t> k a</a:t>
            </a:r>
          </a:p>
          <a:p>
            <a:endParaRPr lang="en-US" sz="1600" b="1" dirty="0" smtClean="0">
              <a:solidFill>
                <a:schemeClr val="tx1"/>
              </a:solidFill>
            </a:endParaRPr>
          </a:p>
          <a:p>
            <a:r>
              <a:rPr lang="en-US" sz="1600" b="1" dirty="0" err="1" smtClean="0">
                <a:solidFill>
                  <a:schemeClr val="tx1"/>
                </a:solidFill>
              </a:rPr>
              <a:t>balanceL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k x l r </a:t>
            </a:r>
            <a:r>
              <a:rPr lang="en-US" sz="1600" b="1" dirty="0">
                <a:solidFill>
                  <a:schemeClr val="tx1"/>
                </a:solidFill>
              </a:rPr>
              <a:t>=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case</a:t>
            </a:r>
            <a:r>
              <a:rPr lang="en-US" sz="1600" dirty="0">
                <a:solidFill>
                  <a:schemeClr val="tx1"/>
                </a:solidFill>
              </a:rPr>
              <a:t> r </a:t>
            </a:r>
            <a:r>
              <a:rPr lang="en-US" sz="1600" b="1" dirty="0">
                <a:solidFill>
                  <a:schemeClr val="tx1"/>
                </a:solidFill>
              </a:rPr>
              <a:t>of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  </a:t>
            </a:r>
            <a:r>
              <a:rPr lang="en-US" sz="1600" b="1" dirty="0">
                <a:solidFill>
                  <a:schemeClr val="tx1"/>
                </a:solidFill>
              </a:rPr>
              <a:t>Tip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-&gt;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case</a:t>
            </a:r>
            <a:r>
              <a:rPr lang="en-US" sz="1600" dirty="0">
                <a:solidFill>
                  <a:schemeClr val="tx1"/>
                </a:solidFill>
              </a:rPr>
              <a:t> l </a:t>
            </a:r>
            <a:r>
              <a:rPr lang="en-US" sz="1600" b="1" dirty="0">
                <a:solidFill>
                  <a:schemeClr val="tx1"/>
                </a:solidFill>
              </a:rPr>
              <a:t>of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           </a:t>
            </a:r>
            <a:r>
              <a:rPr lang="en-US" sz="1600" b="1" dirty="0">
                <a:solidFill>
                  <a:schemeClr val="tx1"/>
                </a:solidFill>
              </a:rPr>
              <a:t>Tip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-&gt;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1 k x </a:t>
            </a:r>
            <a:r>
              <a:rPr lang="en-US" sz="1600" b="1" dirty="0">
                <a:solidFill>
                  <a:schemeClr val="tx1"/>
                </a:solidFill>
              </a:rPr>
              <a:t>Tip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Tip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           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Tip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Tip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en-US" sz="1600" b="1" dirty="0">
                <a:solidFill>
                  <a:schemeClr val="tx1"/>
                </a:solidFill>
              </a:rPr>
              <a:t>-&gt;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2 k x l </a:t>
            </a:r>
            <a:r>
              <a:rPr lang="en-US" sz="1600" b="1" dirty="0">
                <a:solidFill>
                  <a:schemeClr val="tx1"/>
                </a:solidFill>
              </a:rPr>
              <a:t>Tip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           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lk</a:t>
            </a:r>
            <a:r>
              <a:rPr lang="en-US" sz="1600" dirty="0">
                <a:solidFill>
                  <a:schemeClr val="tx1"/>
                </a:solidFill>
              </a:rPr>
              <a:t> lx </a:t>
            </a:r>
            <a:r>
              <a:rPr lang="en-US" sz="1600" b="1" dirty="0">
                <a:solidFill>
                  <a:schemeClr val="tx1"/>
                </a:solidFill>
              </a:rPr>
              <a:t>Tip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lrx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)) </a:t>
            </a:r>
            <a:r>
              <a:rPr lang="en-US" sz="1600" b="1" dirty="0">
                <a:solidFill>
                  <a:schemeClr val="tx1"/>
                </a:solidFill>
              </a:rPr>
              <a:t>-&gt;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3 </a:t>
            </a:r>
            <a:r>
              <a:rPr lang="en-US" sz="1600" dirty="0" err="1">
                <a:solidFill>
                  <a:schemeClr val="tx1"/>
                </a:solidFill>
              </a:rPr>
              <a:t>lrk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lrx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1 </a:t>
            </a:r>
            <a:r>
              <a:rPr lang="en-US" sz="1600" dirty="0" err="1">
                <a:solidFill>
                  <a:schemeClr val="tx1"/>
                </a:solidFill>
              </a:rPr>
              <a:t>lk</a:t>
            </a:r>
            <a:r>
              <a:rPr lang="en-US" sz="1600" dirty="0">
                <a:solidFill>
                  <a:schemeClr val="tx1"/>
                </a:solidFill>
              </a:rPr>
              <a:t> lx </a:t>
            </a:r>
            <a:r>
              <a:rPr lang="en-US" sz="1600" b="1" dirty="0">
                <a:solidFill>
                  <a:schemeClr val="tx1"/>
                </a:solidFill>
              </a:rPr>
              <a:t>Tip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Tip</a:t>
            </a:r>
            <a:r>
              <a:rPr lang="en-US" sz="1600" dirty="0">
                <a:solidFill>
                  <a:schemeClr val="tx1"/>
                </a:solidFill>
              </a:rPr>
              <a:t>) 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1 k x </a:t>
            </a:r>
            <a:r>
              <a:rPr lang="en-US" sz="1600" b="1" dirty="0">
                <a:solidFill>
                  <a:schemeClr val="tx1"/>
                </a:solidFill>
              </a:rPr>
              <a:t>Tip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Tip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           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lk</a:t>
            </a:r>
            <a:r>
              <a:rPr lang="en-US" sz="1600" dirty="0">
                <a:solidFill>
                  <a:schemeClr val="tx1"/>
                </a:solidFill>
              </a:rPr>
              <a:t> lx </a:t>
            </a:r>
            <a:r>
              <a:rPr lang="en-US" sz="1600" dirty="0" err="1">
                <a:solidFill>
                  <a:schemeClr val="tx1"/>
                </a:solidFill>
              </a:rPr>
              <a:t>ll</a:t>
            </a:r>
            <a:r>
              <a:rPr lang="en-US" sz="1600" b="1" dirty="0">
                <a:solidFill>
                  <a:schemeClr val="tx1"/>
                </a:solidFill>
              </a:rPr>
              <a:t>@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en-US" sz="1600" b="1" dirty="0">
                <a:solidFill>
                  <a:schemeClr val="tx1"/>
                </a:solidFill>
              </a:rPr>
              <a:t>Tip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en-US" sz="1600" b="1" dirty="0">
                <a:solidFill>
                  <a:schemeClr val="tx1"/>
                </a:solidFill>
              </a:rPr>
              <a:t>-&gt;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3 </a:t>
            </a:r>
            <a:r>
              <a:rPr lang="en-US" sz="1600" dirty="0" err="1">
                <a:solidFill>
                  <a:schemeClr val="tx1"/>
                </a:solidFill>
              </a:rPr>
              <a:t>lk</a:t>
            </a:r>
            <a:r>
              <a:rPr lang="en-US" sz="1600" dirty="0">
                <a:solidFill>
                  <a:schemeClr val="tx1"/>
                </a:solidFill>
              </a:rPr>
              <a:t> lx </a:t>
            </a:r>
            <a:r>
              <a:rPr lang="en-US" sz="1600" dirty="0" err="1">
                <a:solidFill>
                  <a:schemeClr val="tx1"/>
                </a:solidFill>
              </a:rPr>
              <a:t>ll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1 k x </a:t>
            </a:r>
            <a:r>
              <a:rPr lang="en-US" sz="1600" b="1" dirty="0">
                <a:solidFill>
                  <a:schemeClr val="tx1"/>
                </a:solidFill>
              </a:rPr>
              <a:t>Tip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Tip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           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lk</a:t>
            </a:r>
            <a:r>
              <a:rPr lang="en-US" sz="1600" dirty="0">
                <a:solidFill>
                  <a:schemeClr val="tx1"/>
                </a:solidFill>
              </a:rPr>
              <a:t> lx </a:t>
            </a:r>
            <a:r>
              <a:rPr lang="en-US" sz="1600" dirty="0" err="1">
                <a:solidFill>
                  <a:schemeClr val="tx1"/>
                </a:solidFill>
              </a:rPr>
              <a:t>ll</a:t>
            </a:r>
            <a:r>
              <a:rPr lang="en-US" sz="1600" b="1" dirty="0">
                <a:solidFill>
                  <a:schemeClr val="tx1"/>
                </a:solidFill>
              </a:rPr>
              <a:t>@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lls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en-US" sz="1600" dirty="0" err="1">
                <a:solidFill>
                  <a:schemeClr val="tx1"/>
                </a:solidFill>
              </a:rPr>
              <a:t>lr</a:t>
            </a:r>
            <a:r>
              <a:rPr lang="en-US" sz="1600" b="1" dirty="0">
                <a:solidFill>
                  <a:schemeClr val="tx1"/>
                </a:solidFill>
              </a:rPr>
              <a:t>@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lrx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lrr</a:t>
            </a:r>
            <a:r>
              <a:rPr lang="en-US" sz="1600" dirty="0">
                <a:solidFill>
                  <a:schemeClr val="tx1"/>
                </a:solidFill>
              </a:rPr>
              <a:t>))</a:t>
            </a:r>
          </a:p>
          <a:p>
            <a:r>
              <a:rPr lang="en-US" sz="1600" dirty="0">
                <a:solidFill>
                  <a:schemeClr val="tx1"/>
                </a:solidFill>
              </a:rPr>
              <a:t>             </a:t>
            </a:r>
            <a:r>
              <a:rPr lang="en-US" sz="1600" b="1" dirty="0">
                <a:solidFill>
                  <a:schemeClr val="tx1"/>
                </a:solidFill>
              </a:rPr>
              <a:t>|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 ratio</a:t>
            </a:r>
            <a:r>
              <a:rPr lang="en-US" sz="1600" b="1" dirty="0">
                <a:solidFill>
                  <a:schemeClr val="tx1"/>
                </a:solidFill>
              </a:rPr>
              <a:t>*</a:t>
            </a:r>
            <a:r>
              <a:rPr lang="en-US" sz="1600" dirty="0" err="1">
                <a:solidFill>
                  <a:schemeClr val="tx1"/>
                </a:solidFill>
              </a:rPr>
              <a:t>lls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-&gt;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(1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dirty="0">
                <a:solidFill>
                  <a:schemeClr val="tx1"/>
                </a:solidFill>
              </a:rPr>
              <a:t>ls) </a:t>
            </a:r>
            <a:r>
              <a:rPr lang="en-US" sz="1600" dirty="0" err="1">
                <a:solidFill>
                  <a:schemeClr val="tx1"/>
                </a:solidFill>
              </a:rPr>
              <a:t>lk</a:t>
            </a:r>
            <a:r>
              <a:rPr lang="en-US" sz="1600" dirty="0">
                <a:solidFill>
                  <a:schemeClr val="tx1"/>
                </a:solidFill>
              </a:rPr>
              <a:t> lx </a:t>
            </a:r>
            <a:r>
              <a:rPr lang="en-US" sz="1600" dirty="0" err="1">
                <a:solidFill>
                  <a:schemeClr val="tx1"/>
                </a:solidFill>
              </a:rPr>
              <a:t>ll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(1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dirty="0">
                <a:solidFill>
                  <a:schemeClr val="tx1"/>
                </a:solidFill>
              </a:rPr>
              <a:t>lrs) k x </a:t>
            </a:r>
            <a:r>
              <a:rPr lang="en-US" sz="1600" dirty="0" err="1">
                <a:solidFill>
                  <a:schemeClr val="tx1"/>
                </a:solidFill>
              </a:rPr>
              <a:t>lr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Tip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             </a:t>
            </a:r>
            <a:r>
              <a:rPr lang="en-US" sz="1600" b="1" dirty="0">
                <a:solidFill>
                  <a:schemeClr val="tx1"/>
                </a:solidFill>
              </a:rPr>
              <a:t>|</a:t>
            </a:r>
            <a:r>
              <a:rPr lang="en-US" sz="1600" dirty="0">
                <a:solidFill>
                  <a:schemeClr val="tx1"/>
                </a:solidFill>
              </a:rPr>
              <a:t> otherwise </a:t>
            </a:r>
            <a:r>
              <a:rPr lang="en-US" sz="1600" b="1" dirty="0">
                <a:solidFill>
                  <a:schemeClr val="tx1"/>
                </a:solidFill>
              </a:rPr>
              <a:t>-&gt;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(1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dirty="0">
                <a:solidFill>
                  <a:schemeClr val="tx1"/>
                </a:solidFill>
              </a:rPr>
              <a:t>ls) </a:t>
            </a:r>
            <a:r>
              <a:rPr lang="en-US" sz="1600" dirty="0" err="1">
                <a:solidFill>
                  <a:schemeClr val="tx1"/>
                </a:solidFill>
              </a:rPr>
              <a:t>lrk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lrx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(1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dirty="0">
                <a:solidFill>
                  <a:schemeClr val="tx1"/>
                </a:solidFill>
              </a:rPr>
              <a:t>lls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dirty="0">
                <a:solidFill>
                  <a:schemeClr val="tx1"/>
                </a:solidFill>
              </a:rPr>
              <a:t>size </a:t>
            </a:r>
            <a:r>
              <a:rPr lang="en-US" sz="1600" dirty="0" err="1">
                <a:solidFill>
                  <a:schemeClr val="tx1"/>
                </a:solidFill>
              </a:rPr>
              <a:t>lrl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en-US" sz="1600" dirty="0" err="1">
                <a:solidFill>
                  <a:schemeClr val="tx1"/>
                </a:solidFill>
              </a:rPr>
              <a:t>lk</a:t>
            </a:r>
            <a:r>
              <a:rPr lang="en-US" sz="1600" dirty="0">
                <a:solidFill>
                  <a:schemeClr val="tx1"/>
                </a:solidFill>
              </a:rPr>
              <a:t> lx </a:t>
            </a:r>
            <a:r>
              <a:rPr lang="en-US" sz="1600" dirty="0" err="1">
                <a:solidFill>
                  <a:schemeClr val="tx1"/>
                </a:solidFill>
              </a:rPr>
              <a:t>ll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lrl</a:t>
            </a:r>
            <a:r>
              <a:rPr lang="en-US" sz="1600" dirty="0">
                <a:solidFill>
                  <a:schemeClr val="tx1"/>
                </a:solidFill>
              </a:rPr>
              <a:t>) 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(1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dirty="0">
                <a:solidFill>
                  <a:schemeClr val="tx1"/>
                </a:solidFill>
              </a:rPr>
              <a:t>size </a:t>
            </a:r>
            <a:r>
              <a:rPr lang="en-US" sz="1600" dirty="0" err="1">
                <a:solidFill>
                  <a:schemeClr val="tx1"/>
                </a:solidFill>
              </a:rPr>
              <a:t>lrr</a:t>
            </a:r>
            <a:r>
              <a:rPr lang="en-US" sz="1600" dirty="0">
                <a:solidFill>
                  <a:schemeClr val="tx1"/>
                </a:solidFill>
              </a:rPr>
              <a:t>) k x </a:t>
            </a:r>
            <a:r>
              <a:rPr lang="en-US" sz="1600" dirty="0" err="1">
                <a:solidFill>
                  <a:schemeClr val="tx1"/>
                </a:solidFill>
              </a:rPr>
              <a:t>lrr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Tip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  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en-US" sz="1600" b="1" dirty="0">
                <a:solidFill>
                  <a:schemeClr val="tx1"/>
                </a:solidFill>
              </a:rPr>
              <a:t>-&gt;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case</a:t>
            </a:r>
            <a:r>
              <a:rPr lang="en-US" sz="1600" dirty="0">
                <a:solidFill>
                  <a:schemeClr val="tx1"/>
                </a:solidFill>
              </a:rPr>
              <a:t> l </a:t>
            </a:r>
            <a:r>
              <a:rPr lang="en-US" sz="1600" b="1" dirty="0">
                <a:solidFill>
                  <a:schemeClr val="tx1"/>
                </a:solidFill>
              </a:rPr>
              <a:t>of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           </a:t>
            </a:r>
            <a:r>
              <a:rPr lang="en-US" sz="1600" b="1" dirty="0">
                <a:solidFill>
                  <a:schemeClr val="tx1"/>
                </a:solidFill>
              </a:rPr>
              <a:t>Tip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-&gt;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(1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dirty="0">
                <a:solidFill>
                  <a:schemeClr val="tx1"/>
                </a:solidFill>
              </a:rPr>
              <a:t>rs) k x </a:t>
            </a:r>
            <a:r>
              <a:rPr lang="en-US" sz="1600" b="1" dirty="0">
                <a:solidFill>
                  <a:schemeClr val="tx1"/>
                </a:solidFill>
              </a:rPr>
              <a:t>Tip</a:t>
            </a:r>
            <a:r>
              <a:rPr lang="en-US" sz="1600" dirty="0">
                <a:solidFill>
                  <a:schemeClr val="tx1"/>
                </a:solidFill>
              </a:rPr>
              <a:t> r</a:t>
            </a:r>
          </a:p>
          <a:p>
            <a:r>
              <a:rPr lang="en-US" sz="1600" dirty="0">
                <a:solidFill>
                  <a:schemeClr val="tx1"/>
                </a:solidFill>
              </a:rPr>
              <a:t>           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lk</a:t>
            </a:r>
            <a:r>
              <a:rPr lang="en-US" sz="1600" dirty="0">
                <a:solidFill>
                  <a:schemeClr val="tx1"/>
                </a:solidFill>
              </a:rPr>
              <a:t> lx </a:t>
            </a:r>
            <a:r>
              <a:rPr lang="en-US" sz="1600" dirty="0" err="1">
                <a:solidFill>
                  <a:schemeClr val="tx1"/>
                </a:solidFill>
              </a:rPr>
              <a:t>ll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              </a:t>
            </a:r>
            <a:r>
              <a:rPr lang="en-US" sz="1600" b="1" dirty="0">
                <a:solidFill>
                  <a:schemeClr val="tx1"/>
                </a:solidFill>
              </a:rPr>
              <a:t>|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&gt;</a:t>
            </a:r>
            <a:r>
              <a:rPr lang="en-US" sz="1600" dirty="0">
                <a:solidFill>
                  <a:schemeClr val="tx1"/>
                </a:solidFill>
              </a:rPr>
              <a:t> delta</a:t>
            </a:r>
            <a:r>
              <a:rPr lang="en-US" sz="1600" b="1" dirty="0">
                <a:solidFill>
                  <a:schemeClr val="tx1"/>
                </a:solidFill>
              </a:rPr>
              <a:t>*</a:t>
            </a:r>
            <a:r>
              <a:rPr lang="en-US" sz="1600" dirty="0" err="1">
                <a:solidFill>
                  <a:schemeClr val="tx1"/>
                </a:solidFill>
              </a:rPr>
              <a:t>rs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-&gt;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case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ll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lr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en-US" sz="1600" b="1" dirty="0">
                <a:solidFill>
                  <a:schemeClr val="tx1"/>
                </a:solidFill>
              </a:rPr>
              <a:t>of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                   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lls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lrx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lrr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                     </a:t>
            </a:r>
            <a:r>
              <a:rPr lang="en-US" sz="1600" b="1" dirty="0">
                <a:solidFill>
                  <a:schemeClr val="tx1"/>
                </a:solidFill>
              </a:rPr>
              <a:t>|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 ratio</a:t>
            </a:r>
            <a:r>
              <a:rPr lang="en-US" sz="1600" b="1" dirty="0">
                <a:solidFill>
                  <a:schemeClr val="tx1"/>
                </a:solidFill>
              </a:rPr>
              <a:t>*</a:t>
            </a:r>
            <a:r>
              <a:rPr lang="en-US" sz="1600" dirty="0" err="1">
                <a:solidFill>
                  <a:schemeClr val="tx1"/>
                </a:solidFill>
              </a:rPr>
              <a:t>lls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-&gt;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(1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dirty="0">
                <a:solidFill>
                  <a:schemeClr val="tx1"/>
                </a:solidFill>
              </a:rPr>
              <a:t>ls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dirty="0">
                <a:solidFill>
                  <a:schemeClr val="tx1"/>
                </a:solidFill>
              </a:rPr>
              <a:t>rs) </a:t>
            </a:r>
            <a:r>
              <a:rPr lang="en-US" sz="1600" dirty="0" err="1">
                <a:solidFill>
                  <a:schemeClr val="tx1"/>
                </a:solidFill>
              </a:rPr>
              <a:t>lk</a:t>
            </a:r>
            <a:r>
              <a:rPr lang="en-US" sz="1600" dirty="0">
                <a:solidFill>
                  <a:schemeClr val="tx1"/>
                </a:solidFill>
              </a:rPr>
              <a:t> lx </a:t>
            </a:r>
            <a:r>
              <a:rPr lang="en-US" sz="1600" dirty="0" err="1">
                <a:solidFill>
                  <a:schemeClr val="tx1"/>
                </a:solidFill>
              </a:rPr>
              <a:t>ll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(1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dirty="0">
                <a:solidFill>
                  <a:schemeClr val="tx1"/>
                </a:solidFill>
              </a:rPr>
              <a:t>rs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dirty="0">
                <a:solidFill>
                  <a:schemeClr val="tx1"/>
                </a:solidFill>
              </a:rPr>
              <a:t>lrs) k x </a:t>
            </a:r>
            <a:r>
              <a:rPr lang="en-US" sz="1600" dirty="0" err="1">
                <a:solidFill>
                  <a:schemeClr val="tx1"/>
                </a:solidFill>
              </a:rPr>
              <a:t>lr</a:t>
            </a:r>
            <a:r>
              <a:rPr lang="en-US" sz="1600" dirty="0">
                <a:solidFill>
                  <a:schemeClr val="tx1"/>
                </a:solidFill>
              </a:rPr>
              <a:t> r)</a:t>
            </a:r>
          </a:p>
          <a:p>
            <a:r>
              <a:rPr lang="en-US" sz="1600" dirty="0">
                <a:solidFill>
                  <a:schemeClr val="tx1"/>
                </a:solidFill>
              </a:rPr>
              <a:t>                     </a:t>
            </a:r>
            <a:r>
              <a:rPr lang="en-US" sz="1600" b="1" dirty="0">
                <a:solidFill>
                  <a:schemeClr val="tx1"/>
                </a:solidFill>
              </a:rPr>
              <a:t>|</a:t>
            </a:r>
            <a:r>
              <a:rPr lang="en-US" sz="1600" dirty="0">
                <a:solidFill>
                  <a:schemeClr val="tx1"/>
                </a:solidFill>
              </a:rPr>
              <a:t> otherwise </a:t>
            </a:r>
            <a:r>
              <a:rPr lang="en-US" sz="1600" b="1" dirty="0">
                <a:solidFill>
                  <a:schemeClr val="tx1"/>
                </a:solidFill>
              </a:rPr>
              <a:t>-&gt;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(1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dirty="0">
                <a:solidFill>
                  <a:schemeClr val="tx1"/>
                </a:solidFill>
              </a:rPr>
              <a:t>ls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dirty="0">
                <a:solidFill>
                  <a:schemeClr val="tx1"/>
                </a:solidFill>
              </a:rPr>
              <a:t>rs) </a:t>
            </a:r>
            <a:r>
              <a:rPr lang="en-US" sz="1600" dirty="0" err="1">
                <a:solidFill>
                  <a:schemeClr val="tx1"/>
                </a:solidFill>
              </a:rPr>
              <a:t>lrk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lrx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(1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dirty="0">
                <a:solidFill>
                  <a:schemeClr val="tx1"/>
                </a:solidFill>
              </a:rPr>
              <a:t>lls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dirty="0">
                <a:solidFill>
                  <a:schemeClr val="tx1"/>
                </a:solidFill>
              </a:rPr>
              <a:t>size </a:t>
            </a:r>
            <a:r>
              <a:rPr lang="en-US" sz="1600" dirty="0" err="1">
                <a:solidFill>
                  <a:schemeClr val="tx1"/>
                </a:solidFill>
              </a:rPr>
              <a:t>lrl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en-US" sz="1600" dirty="0" err="1">
                <a:solidFill>
                  <a:schemeClr val="tx1"/>
                </a:solidFill>
              </a:rPr>
              <a:t>lk</a:t>
            </a:r>
            <a:r>
              <a:rPr lang="en-US" sz="1600" dirty="0">
                <a:solidFill>
                  <a:schemeClr val="tx1"/>
                </a:solidFill>
              </a:rPr>
              <a:t> lx </a:t>
            </a:r>
            <a:r>
              <a:rPr lang="en-US" sz="1600" dirty="0" err="1">
                <a:solidFill>
                  <a:schemeClr val="tx1"/>
                </a:solidFill>
              </a:rPr>
              <a:t>ll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lrl</a:t>
            </a:r>
            <a:r>
              <a:rPr lang="en-US" sz="1600" dirty="0">
                <a:solidFill>
                  <a:schemeClr val="tx1"/>
                </a:solidFill>
              </a:rPr>
              <a:t>) 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(1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dirty="0">
                <a:solidFill>
                  <a:schemeClr val="tx1"/>
                </a:solidFill>
              </a:rPr>
              <a:t>rs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dirty="0">
                <a:solidFill>
                  <a:schemeClr val="tx1"/>
                </a:solidFill>
              </a:rPr>
              <a:t>size </a:t>
            </a:r>
            <a:r>
              <a:rPr lang="en-US" sz="1600" dirty="0" err="1">
                <a:solidFill>
                  <a:schemeClr val="tx1"/>
                </a:solidFill>
              </a:rPr>
              <a:t>lrr</a:t>
            </a:r>
            <a:r>
              <a:rPr lang="en-US" sz="1600" dirty="0">
                <a:solidFill>
                  <a:schemeClr val="tx1"/>
                </a:solidFill>
              </a:rPr>
              <a:t>) k x </a:t>
            </a:r>
            <a:r>
              <a:rPr lang="en-US" sz="1600" dirty="0" err="1">
                <a:solidFill>
                  <a:schemeClr val="tx1"/>
                </a:solidFill>
              </a:rPr>
              <a:t>lrr</a:t>
            </a:r>
            <a:r>
              <a:rPr lang="en-US" sz="1600" dirty="0">
                <a:solidFill>
                  <a:schemeClr val="tx1"/>
                </a:solidFill>
              </a:rPr>
              <a:t> r)</a:t>
            </a:r>
          </a:p>
          <a:p>
            <a:r>
              <a:rPr lang="en-US" sz="1600" dirty="0">
                <a:solidFill>
                  <a:schemeClr val="tx1"/>
                </a:solidFill>
              </a:rPr>
              <a:t>                   (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en-US" sz="1600" b="1" dirty="0">
                <a:solidFill>
                  <a:schemeClr val="tx1"/>
                </a:solidFill>
              </a:rPr>
              <a:t>-&gt;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error</a:t>
            </a:r>
            <a:r>
              <a:rPr lang="en-US" sz="1600" dirty="0">
                <a:solidFill>
                  <a:schemeClr val="tx1"/>
                </a:solidFill>
              </a:rPr>
              <a:t> "Failure in </a:t>
            </a:r>
            <a:r>
              <a:rPr lang="en-US" sz="1600" dirty="0" err="1">
                <a:solidFill>
                  <a:schemeClr val="tx1"/>
                </a:solidFill>
              </a:rPr>
              <a:t>Data.Map.balanceL</a:t>
            </a:r>
            <a:r>
              <a:rPr lang="en-US" sz="1600" dirty="0">
                <a:solidFill>
                  <a:schemeClr val="tx1"/>
                </a:solidFill>
              </a:rPr>
              <a:t>"</a:t>
            </a:r>
          </a:p>
          <a:p>
            <a:r>
              <a:rPr lang="en-US" sz="1600" dirty="0">
                <a:solidFill>
                  <a:schemeClr val="tx1"/>
                </a:solidFill>
              </a:rPr>
              <a:t>              </a:t>
            </a:r>
            <a:r>
              <a:rPr lang="en-US" sz="1600" b="1" dirty="0">
                <a:solidFill>
                  <a:schemeClr val="tx1"/>
                </a:solidFill>
              </a:rPr>
              <a:t>|</a:t>
            </a:r>
            <a:r>
              <a:rPr lang="en-US" sz="1600" dirty="0">
                <a:solidFill>
                  <a:schemeClr val="tx1"/>
                </a:solidFill>
              </a:rPr>
              <a:t> otherwise </a:t>
            </a:r>
            <a:r>
              <a:rPr lang="en-US" sz="1600" b="1" dirty="0">
                <a:solidFill>
                  <a:schemeClr val="tx1"/>
                </a:solidFill>
              </a:rPr>
              <a:t>-&gt;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(1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dirty="0">
                <a:solidFill>
                  <a:schemeClr val="tx1"/>
                </a:solidFill>
              </a:rPr>
              <a:t>ls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dirty="0">
                <a:solidFill>
                  <a:schemeClr val="tx1"/>
                </a:solidFill>
              </a:rPr>
              <a:t>rs) k x l </a:t>
            </a:r>
            <a:r>
              <a:rPr lang="en-US" sz="1600" dirty="0" smtClean="0">
                <a:solidFill>
                  <a:schemeClr val="tx1"/>
                </a:solidFill>
              </a:rPr>
              <a:t>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err="1" smtClean="0"/>
              <a:t>Data.Map.Base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695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9"/>
    </mc:Choice>
    <mc:Fallback xmlns="">
      <p:transition spd="slow" advTm="3879"/>
    </mc:Fallback>
  </mc:AlternateContent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171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1066800"/>
            <a:ext cx="8594465" cy="52629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</a:rPr>
              <a:t>{-@ </a:t>
            </a:r>
            <a:r>
              <a:rPr lang="en-US" sz="1600" i="1" dirty="0" err="1">
                <a:solidFill>
                  <a:srgbClr val="0070C0"/>
                </a:solidFill>
              </a:rPr>
              <a:t>balanceL</a:t>
            </a:r>
            <a:r>
              <a:rPr lang="en-US" sz="1600" i="1" dirty="0">
                <a:solidFill>
                  <a:srgbClr val="0070C0"/>
                </a:solidFill>
              </a:rPr>
              <a:t> :: </a:t>
            </a:r>
            <a:r>
              <a:rPr lang="en-US" sz="1600" i="1" dirty="0" err="1">
                <a:solidFill>
                  <a:srgbClr val="0070C0"/>
                </a:solidFill>
              </a:rPr>
              <a:t>kcut:k</a:t>
            </a:r>
            <a:r>
              <a:rPr lang="en-US" sz="1600" i="1" dirty="0">
                <a:solidFill>
                  <a:srgbClr val="0070C0"/>
                </a:solidFill>
              </a:rPr>
              <a:t> -&gt; a -&gt; </a:t>
            </a:r>
            <a:r>
              <a:rPr lang="en-US" sz="1600" i="1" dirty="0" err="1">
                <a:solidFill>
                  <a:srgbClr val="0070C0"/>
                </a:solidFill>
              </a:rPr>
              <a:t>OMap</a:t>
            </a:r>
            <a:r>
              <a:rPr lang="en-US" sz="1600" i="1" dirty="0">
                <a:solidFill>
                  <a:srgbClr val="0070C0"/>
                </a:solidFill>
              </a:rPr>
              <a:t> {</a:t>
            </a:r>
            <a:r>
              <a:rPr lang="en-US" sz="1600" i="1" dirty="0" err="1">
                <a:solidFill>
                  <a:srgbClr val="0070C0"/>
                </a:solidFill>
              </a:rPr>
              <a:t>v:k</a:t>
            </a:r>
            <a:r>
              <a:rPr lang="en-US" sz="1600" i="1" dirty="0">
                <a:solidFill>
                  <a:srgbClr val="0070C0"/>
                </a:solidFill>
              </a:rPr>
              <a:t> | v &lt; </a:t>
            </a:r>
            <a:r>
              <a:rPr lang="en-US" sz="1600" i="1" dirty="0" err="1">
                <a:solidFill>
                  <a:srgbClr val="0070C0"/>
                </a:solidFill>
              </a:rPr>
              <a:t>kcut</a:t>
            </a:r>
            <a:r>
              <a:rPr lang="en-US" sz="1600" i="1" dirty="0">
                <a:solidFill>
                  <a:srgbClr val="0070C0"/>
                </a:solidFill>
              </a:rPr>
              <a:t>} a -&gt; </a:t>
            </a:r>
            <a:r>
              <a:rPr lang="en-US" sz="1600" i="1" dirty="0" err="1">
                <a:solidFill>
                  <a:srgbClr val="0070C0"/>
                </a:solidFill>
              </a:rPr>
              <a:t>OMap</a:t>
            </a:r>
            <a:r>
              <a:rPr lang="en-US" sz="1600" i="1" dirty="0">
                <a:solidFill>
                  <a:srgbClr val="0070C0"/>
                </a:solidFill>
              </a:rPr>
              <a:t> {</a:t>
            </a:r>
            <a:r>
              <a:rPr lang="en-US" sz="1600" i="1" dirty="0" err="1">
                <a:solidFill>
                  <a:srgbClr val="0070C0"/>
                </a:solidFill>
              </a:rPr>
              <a:t>v:k</a:t>
            </a:r>
            <a:r>
              <a:rPr lang="en-US" sz="1600" i="1" dirty="0">
                <a:solidFill>
                  <a:srgbClr val="0070C0"/>
                </a:solidFill>
              </a:rPr>
              <a:t>| v &gt; </a:t>
            </a:r>
            <a:r>
              <a:rPr lang="en-US" sz="1600" i="1" dirty="0" err="1">
                <a:solidFill>
                  <a:srgbClr val="0070C0"/>
                </a:solidFill>
              </a:rPr>
              <a:t>kcut</a:t>
            </a:r>
            <a:r>
              <a:rPr lang="en-US" sz="1600" i="1" dirty="0">
                <a:solidFill>
                  <a:srgbClr val="0070C0"/>
                </a:solidFill>
              </a:rPr>
              <a:t>} a -&gt; </a:t>
            </a:r>
            <a:r>
              <a:rPr lang="en-US" sz="1600" i="1" dirty="0" err="1">
                <a:solidFill>
                  <a:srgbClr val="0070C0"/>
                </a:solidFill>
              </a:rPr>
              <a:t>OMap</a:t>
            </a:r>
            <a:r>
              <a:rPr lang="en-US" sz="1600" i="1" dirty="0">
                <a:solidFill>
                  <a:srgbClr val="0070C0"/>
                </a:solidFill>
              </a:rPr>
              <a:t> k a @-}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b="1" dirty="0" err="1">
                <a:solidFill>
                  <a:srgbClr val="00B050"/>
                </a:solidFill>
              </a:rPr>
              <a:t>balanceL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::</a:t>
            </a:r>
            <a:r>
              <a:rPr lang="en-US" sz="1600" dirty="0">
                <a:solidFill>
                  <a:srgbClr val="00B050"/>
                </a:solidFill>
              </a:rPr>
              <a:t> k </a:t>
            </a:r>
            <a:r>
              <a:rPr lang="en-US" sz="1600" b="1" dirty="0">
                <a:solidFill>
                  <a:srgbClr val="00B050"/>
                </a:solidFill>
              </a:rPr>
              <a:t>-&gt;</a:t>
            </a:r>
            <a:r>
              <a:rPr lang="en-US" sz="1600" dirty="0">
                <a:solidFill>
                  <a:srgbClr val="00B050"/>
                </a:solidFill>
              </a:rPr>
              <a:t> a </a:t>
            </a:r>
            <a:r>
              <a:rPr lang="en-US" sz="1600" b="1" dirty="0">
                <a:solidFill>
                  <a:srgbClr val="00B050"/>
                </a:solidFill>
              </a:rPr>
              <a:t>-&gt;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Map</a:t>
            </a:r>
            <a:r>
              <a:rPr lang="en-US" sz="1600" dirty="0">
                <a:solidFill>
                  <a:srgbClr val="00B050"/>
                </a:solidFill>
              </a:rPr>
              <a:t> k a </a:t>
            </a:r>
            <a:r>
              <a:rPr lang="en-US" sz="1600" b="1" dirty="0">
                <a:solidFill>
                  <a:srgbClr val="00B050"/>
                </a:solidFill>
              </a:rPr>
              <a:t>-&gt;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Map</a:t>
            </a:r>
            <a:r>
              <a:rPr lang="en-US" sz="1600" dirty="0">
                <a:solidFill>
                  <a:srgbClr val="00B050"/>
                </a:solidFill>
              </a:rPr>
              <a:t> k a </a:t>
            </a:r>
            <a:r>
              <a:rPr lang="en-US" sz="1600" b="1" dirty="0">
                <a:solidFill>
                  <a:srgbClr val="00B050"/>
                </a:solidFill>
              </a:rPr>
              <a:t>-&gt;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Map</a:t>
            </a:r>
            <a:r>
              <a:rPr lang="en-US" sz="1600" dirty="0">
                <a:solidFill>
                  <a:srgbClr val="00B050"/>
                </a:solidFill>
              </a:rPr>
              <a:t> k a</a:t>
            </a:r>
          </a:p>
          <a:p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b="1" dirty="0" err="1" smtClean="0">
                <a:solidFill>
                  <a:srgbClr val="00B050"/>
                </a:solidFill>
              </a:rPr>
              <a:t>balanceL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>
                <a:solidFill>
                  <a:srgbClr val="00B050"/>
                </a:solidFill>
              </a:rPr>
              <a:t>k x l r </a:t>
            </a:r>
            <a:r>
              <a:rPr lang="en-US" sz="1600" b="1" dirty="0">
                <a:solidFill>
                  <a:srgbClr val="00B050"/>
                </a:solidFill>
              </a:rPr>
              <a:t>=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case</a:t>
            </a:r>
            <a:r>
              <a:rPr lang="en-US" sz="1600" dirty="0">
                <a:solidFill>
                  <a:srgbClr val="00B050"/>
                </a:solidFill>
              </a:rPr>
              <a:t> r </a:t>
            </a:r>
            <a:r>
              <a:rPr lang="en-US" sz="1600" b="1" dirty="0">
                <a:solidFill>
                  <a:srgbClr val="00B050"/>
                </a:solidFill>
              </a:rPr>
              <a:t>of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  </a:t>
            </a:r>
            <a:r>
              <a:rPr lang="en-US" sz="1600" b="1" dirty="0">
                <a:solidFill>
                  <a:srgbClr val="00B050"/>
                </a:solidFill>
              </a:rPr>
              <a:t>Tip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-&gt;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case</a:t>
            </a:r>
            <a:r>
              <a:rPr lang="en-US" sz="1600" dirty="0">
                <a:solidFill>
                  <a:srgbClr val="00B050"/>
                </a:solidFill>
              </a:rPr>
              <a:t> l </a:t>
            </a:r>
            <a:r>
              <a:rPr lang="en-US" sz="1600" b="1" dirty="0">
                <a:solidFill>
                  <a:srgbClr val="00B050"/>
                </a:solidFill>
              </a:rPr>
              <a:t>of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           </a:t>
            </a:r>
            <a:r>
              <a:rPr lang="en-US" sz="1600" b="1" dirty="0">
                <a:solidFill>
                  <a:srgbClr val="00B050"/>
                </a:solidFill>
              </a:rPr>
              <a:t>Tip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-&gt;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1 k x </a:t>
            </a:r>
            <a:r>
              <a:rPr lang="en-US" sz="1600" b="1" dirty="0">
                <a:solidFill>
                  <a:srgbClr val="00B050"/>
                </a:solidFill>
              </a:rPr>
              <a:t>Tip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Tip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           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Tip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Tip</a:t>
            </a:r>
            <a:r>
              <a:rPr lang="en-US" sz="1600" dirty="0">
                <a:solidFill>
                  <a:srgbClr val="00B050"/>
                </a:solidFill>
              </a:rPr>
              <a:t>) </a:t>
            </a:r>
            <a:r>
              <a:rPr lang="en-US" sz="1600" b="1" dirty="0">
                <a:solidFill>
                  <a:srgbClr val="00B050"/>
                </a:solidFill>
              </a:rPr>
              <a:t>-&gt;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2 k x l </a:t>
            </a:r>
            <a:r>
              <a:rPr lang="en-US" sz="1600" b="1" dirty="0">
                <a:solidFill>
                  <a:srgbClr val="00B050"/>
                </a:solidFill>
              </a:rPr>
              <a:t>Tip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           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lk</a:t>
            </a:r>
            <a:r>
              <a:rPr lang="en-US" sz="1600" dirty="0">
                <a:solidFill>
                  <a:srgbClr val="00B050"/>
                </a:solidFill>
              </a:rPr>
              <a:t> lx </a:t>
            </a:r>
            <a:r>
              <a:rPr lang="en-US" sz="1600" b="1" dirty="0">
                <a:solidFill>
                  <a:srgbClr val="00B050"/>
                </a:solidFill>
              </a:rPr>
              <a:t>Tip</a:t>
            </a:r>
            <a:r>
              <a:rPr lang="en-US" sz="1600" dirty="0">
                <a:solidFill>
                  <a:srgbClr val="00B050"/>
                </a:solidFill>
              </a:rPr>
              <a:t> 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lrk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lrx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)) </a:t>
            </a:r>
            <a:r>
              <a:rPr lang="en-US" sz="1600" b="1" dirty="0">
                <a:solidFill>
                  <a:srgbClr val="00B050"/>
                </a:solidFill>
              </a:rPr>
              <a:t>-&gt;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3 </a:t>
            </a:r>
            <a:r>
              <a:rPr lang="en-US" sz="1600" dirty="0" err="1">
                <a:solidFill>
                  <a:srgbClr val="00B050"/>
                </a:solidFill>
              </a:rPr>
              <a:t>lrk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lrx</a:t>
            </a:r>
            <a:r>
              <a:rPr lang="en-US" sz="1600" dirty="0">
                <a:solidFill>
                  <a:srgbClr val="00B050"/>
                </a:solidFill>
              </a:rPr>
              <a:t> 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1 </a:t>
            </a:r>
            <a:r>
              <a:rPr lang="en-US" sz="1600" dirty="0" err="1">
                <a:solidFill>
                  <a:srgbClr val="00B050"/>
                </a:solidFill>
              </a:rPr>
              <a:t>lk</a:t>
            </a:r>
            <a:r>
              <a:rPr lang="en-US" sz="1600" dirty="0">
                <a:solidFill>
                  <a:srgbClr val="00B050"/>
                </a:solidFill>
              </a:rPr>
              <a:t> lx </a:t>
            </a:r>
            <a:r>
              <a:rPr lang="en-US" sz="1600" b="1" dirty="0">
                <a:solidFill>
                  <a:srgbClr val="00B050"/>
                </a:solidFill>
              </a:rPr>
              <a:t>Tip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Tip</a:t>
            </a:r>
            <a:r>
              <a:rPr lang="en-US" sz="1600" dirty="0">
                <a:solidFill>
                  <a:srgbClr val="00B050"/>
                </a:solidFill>
              </a:rPr>
              <a:t>) 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1 k x </a:t>
            </a:r>
            <a:r>
              <a:rPr lang="en-US" sz="1600" b="1" dirty="0">
                <a:solidFill>
                  <a:srgbClr val="00B050"/>
                </a:solidFill>
              </a:rPr>
              <a:t>Tip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Tip</a:t>
            </a:r>
            <a:r>
              <a:rPr lang="en-US" sz="1600" dirty="0">
                <a:solidFill>
                  <a:srgbClr val="00B050"/>
                </a:solidFill>
              </a:rPr>
              <a:t>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           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lk</a:t>
            </a:r>
            <a:r>
              <a:rPr lang="en-US" sz="1600" dirty="0">
                <a:solidFill>
                  <a:srgbClr val="00B050"/>
                </a:solidFill>
              </a:rPr>
              <a:t> lx </a:t>
            </a:r>
            <a:r>
              <a:rPr lang="en-US" sz="1600" dirty="0" err="1">
                <a:solidFill>
                  <a:srgbClr val="00B050"/>
                </a:solidFill>
              </a:rPr>
              <a:t>ll</a:t>
            </a:r>
            <a:r>
              <a:rPr lang="en-US" sz="1600" b="1" dirty="0">
                <a:solidFill>
                  <a:srgbClr val="00B050"/>
                </a:solidFill>
              </a:rPr>
              <a:t>@</a:t>
            </a:r>
            <a:r>
              <a:rPr lang="en-US" sz="1600" dirty="0">
                <a:solidFill>
                  <a:srgbClr val="00B050"/>
                </a:solidFill>
              </a:rPr>
              <a:t>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) </a:t>
            </a:r>
            <a:r>
              <a:rPr lang="en-US" sz="1600" b="1" dirty="0">
                <a:solidFill>
                  <a:srgbClr val="00B050"/>
                </a:solidFill>
              </a:rPr>
              <a:t>Tip</a:t>
            </a:r>
            <a:r>
              <a:rPr lang="en-US" sz="1600" dirty="0">
                <a:solidFill>
                  <a:srgbClr val="00B050"/>
                </a:solidFill>
              </a:rPr>
              <a:t>) </a:t>
            </a:r>
            <a:r>
              <a:rPr lang="en-US" sz="1600" b="1" dirty="0">
                <a:solidFill>
                  <a:srgbClr val="00B050"/>
                </a:solidFill>
              </a:rPr>
              <a:t>-&gt;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3 </a:t>
            </a:r>
            <a:r>
              <a:rPr lang="en-US" sz="1600" dirty="0" err="1">
                <a:solidFill>
                  <a:srgbClr val="00B050"/>
                </a:solidFill>
              </a:rPr>
              <a:t>lk</a:t>
            </a:r>
            <a:r>
              <a:rPr lang="en-US" sz="1600" dirty="0">
                <a:solidFill>
                  <a:srgbClr val="00B050"/>
                </a:solidFill>
              </a:rPr>
              <a:t> lx </a:t>
            </a:r>
            <a:r>
              <a:rPr lang="en-US" sz="1600" dirty="0" err="1">
                <a:solidFill>
                  <a:srgbClr val="00B050"/>
                </a:solidFill>
              </a:rPr>
              <a:t>ll</a:t>
            </a:r>
            <a:r>
              <a:rPr lang="en-US" sz="1600" dirty="0">
                <a:solidFill>
                  <a:srgbClr val="00B050"/>
                </a:solidFill>
              </a:rPr>
              <a:t> 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1 k x </a:t>
            </a:r>
            <a:r>
              <a:rPr lang="en-US" sz="1600" b="1" dirty="0">
                <a:solidFill>
                  <a:srgbClr val="00B050"/>
                </a:solidFill>
              </a:rPr>
              <a:t>Tip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Tip</a:t>
            </a:r>
            <a:r>
              <a:rPr lang="en-US" sz="1600" dirty="0">
                <a:solidFill>
                  <a:srgbClr val="00B050"/>
                </a:solidFill>
              </a:rPr>
              <a:t>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           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ls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lk</a:t>
            </a:r>
            <a:r>
              <a:rPr lang="en-US" sz="1600" dirty="0">
                <a:solidFill>
                  <a:srgbClr val="00B050"/>
                </a:solidFill>
              </a:rPr>
              <a:t> lx </a:t>
            </a:r>
            <a:r>
              <a:rPr lang="en-US" sz="1600" dirty="0" err="1">
                <a:solidFill>
                  <a:srgbClr val="00B050"/>
                </a:solidFill>
              </a:rPr>
              <a:t>ll</a:t>
            </a:r>
            <a:r>
              <a:rPr lang="en-US" sz="1600" b="1" dirty="0">
                <a:solidFill>
                  <a:srgbClr val="00B050"/>
                </a:solidFill>
              </a:rPr>
              <a:t>@</a:t>
            </a:r>
            <a:r>
              <a:rPr lang="en-US" sz="1600" dirty="0">
                <a:solidFill>
                  <a:srgbClr val="00B050"/>
                </a:solidFill>
              </a:rPr>
              <a:t>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lls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) </a:t>
            </a:r>
            <a:r>
              <a:rPr lang="en-US" sz="1600" dirty="0" err="1">
                <a:solidFill>
                  <a:srgbClr val="00B050"/>
                </a:solidFill>
              </a:rPr>
              <a:t>lr</a:t>
            </a:r>
            <a:r>
              <a:rPr lang="en-US" sz="1600" b="1" dirty="0">
                <a:solidFill>
                  <a:srgbClr val="00B050"/>
                </a:solidFill>
              </a:rPr>
              <a:t>@</a:t>
            </a:r>
            <a:r>
              <a:rPr lang="en-US" sz="1600" dirty="0">
                <a:solidFill>
                  <a:srgbClr val="00B050"/>
                </a:solidFill>
              </a:rPr>
              <a:t>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lrs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lrk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lrx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lrl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lrr</a:t>
            </a:r>
            <a:r>
              <a:rPr lang="en-US" sz="1600" dirty="0">
                <a:solidFill>
                  <a:srgbClr val="00B050"/>
                </a:solidFill>
              </a:rPr>
              <a:t>))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             </a:t>
            </a:r>
            <a:r>
              <a:rPr lang="en-US" sz="1600" b="1" dirty="0">
                <a:solidFill>
                  <a:srgbClr val="00B050"/>
                </a:solidFill>
              </a:rPr>
              <a:t>|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lrs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&lt;</a:t>
            </a:r>
            <a:r>
              <a:rPr lang="en-US" sz="1600" dirty="0">
                <a:solidFill>
                  <a:srgbClr val="00B050"/>
                </a:solidFill>
              </a:rPr>
              <a:t> ratio</a:t>
            </a:r>
            <a:r>
              <a:rPr lang="en-US" sz="1600" b="1" dirty="0">
                <a:solidFill>
                  <a:srgbClr val="00B050"/>
                </a:solidFill>
              </a:rPr>
              <a:t>*</a:t>
            </a:r>
            <a:r>
              <a:rPr lang="en-US" sz="1600" dirty="0" err="1">
                <a:solidFill>
                  <a:srgbClr val="00B050"/>
                </a:solidFill>
              </a:rPr>
              <a:t>lls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-&gt;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(1</a:t>
            </a:r>
            <a:r>
              <a:rPr lang="en-US" sz="1600" b="1" dirty="0">
                <a:solidFill>
                  <a:srgbClr val="00B050"/>
                </a:solidFill>
              </a:rPr>
              <a:t>+</a:t>
            </a:r>
            <a:r>
              <a:rPr lang="en-US" sz="1600" dirty="0">
                <a:solidFill>
                  <a:srgbClr val="00B050"/>
                </a:solidFill>
              </a:rPr>
              <a:t>ls) </a:t>
            </a:r>
            <a:r>
              <a:rPr lang="en-US" sz="1600" dirty="0" err="1">
                <a:solidFill>
                  <a:srgbClr val="00B050"/>
                </a:solidFill>
              </a:rPr>
              <a:t>lk</a:t>
            </a:r>
            <a:r>
              <a:rPr lang="en-US" sz="1600" dirty="0">
                <a:solidFill>
                  <a:srgbClr val="00B050"/>
                </a:solidFill>
              </a:rPr>
              <a:t> lx </a:t>
            </a:r>
            <a:r>
              <a:rPr lang="en-US" sz="1600" dirty="0" err="1">
                <a:solidFill>
                  <a:srgbClr val="00B050"/>
                </a:solidFill>
              </a:rPr>
              <a:t>ll</a:t>
            </a:r>
            <a:r>
              <a:rPr lang="en-US" sz="1600" dirty="0">
                <a:solidFill>
                  <a:srgbClr val="00B050"/>
                </a:solidFill>
              </a:rPr>
              <a:t> 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(1</a:t>
            </a:r>
            <a:r>
              <a:rPr lang="en-US" sz="1600" b="1" dirty="0">
                <a:solidFill>
                  <a:srgbClr val="00B050"/>
                </a:solidFill>
              </a:rPr>
              <a:t>+</a:t>
            </a:r>
            <a:r>
              <a:rPr lang="en-US" sz="1600" dirty="0">
                <a:solidFill>
                  <a:srgbClr val="00B050"/>
                </a:solidFill>
              </a:rPr>
              <a:t>lrs) k x </a:t>
            </a:r>
            <a:r>
              <a:rPr lang="en-US" sz="1600" dirty="0" err="1">
                <a:solidFill>
                  <a:srgbClr val="00B050"/>
                </a:solidFill>
              </a:rPr>
              <a:t>lr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Tip</a:t>
            </a:r>
            <a:r>
              <a:rPr lang="en-US" sz="1600" dirty="0">
                <a:solidFill>
                  <a:srgbClr val="00B050"/>
                </a:solidFill>
              </a:rPr>
              <a:t>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             </a:t>
            </a:r>
            <a:r>
              <a:rPr lang="en-US" sz="1600" b="1" dirty="0">
                <a:solidFill>
                  <a:srgbClr val="00B050"/>
                </a:solidFill>
              </a:rPr>
              <a:t>|</a:t>
            </a:r>
            <a:r>
              <a:rPr lang="en-US" sz="1600" dirty="0">
                <a:solidFill>
                  <a:srgbClr val="00B050"/>
                </a:solidFill>
              </a:rPr>
              <a:t> otherwise </a:t>
            </a:r>
            <a:r>
              <a:rPr lang="en-US" sz="1600" b="1" dirty="0">
                <a:solidFill>
                  <a:srgbClr val="00B050"/>
                </a:solidFill>
              </a:rPr>
              <a:t>-&gt;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(1</a:t>
            </a:r>
            <a:r>
              <a:rPr lang="en-US" sz="1600" b="1" dirty="0">
                <a:solidFill>
                  <a:srgbClr val="00B050"/>
                </a:solidFill>
              </a:rPr>
              <a:t>+</a:t>
            </a:r>
            <a:r>
              <a:rPr lang="en-US" sz="1600" dirty="0">
                <a:solidFill>
                  <a:srgbClr val="00B050"/>
                </a:solidFill>
              </a:rPr>
              <a:t>ls) </a:t>
            </a:r>
            <a:r>
              <a:rPr lang="en-US" sz="1600" dirty="0" err="1">
                <a:solidFill>
                  <a:srgbClr val="00B050"/>
                </a:solidFill>
              </a:rPr>
              <a:t>lrk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lrx</a:t>
            </a:r>
            <a:r>
              <a:rPr lang="en-US" sz="1600" dirty="0">
                <a:solidFill>
                  <a:srgbClr val="00B050"/>
                </a:solidFill>
              </a:rPr>
              <a:t> 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(1</a:t>
            </a:r>
            <a:r>
              <a:rPr lang="en-US" sz="1600" b="1" dirty="0">
                <a:solidFill>
                  <a:srgbClr val="00B050"/>
                </a:solidFill>
              </a:rPr>
              <a:t>+</a:t>
            </a:r>
            <a:r>
              <a:rPr lang="en-US" sz="1600" dirty="0">
                <a:solidFill>
                  <a:srgbClr val="00B050"/>
                </a:solidFill>
              </a:rPr>
              <a:t>lls</a:t>
            </a:r>
            <a:r>
              <a:rPr lang="en-US" sz="1600" b="1" dirty="0">
                <a:solidFill>
                  <a:srgbClr val="00B050"/>
                </a:solidFill>
              </a:rPr>
              <a:t>+</a:t>
            </a:r>
            <a:r>
              <a:rPr lang="en-US" sz="1600" dirty="0">
                <a:solidFill>
                  <a:srgbClr val="00B050"/>
                </a:solidFill>
              </a:rPr>
              <a:t>size </a:t>
            </a:r>
            <a:r>
              <a:rPr lang="en-US" sz="1600" dirty="0" err="1">
                <a:solidFill>
                  <a:srgbClr val="00B050"/>
                </a:solidFill>
              </a:rPr>
              <a:t>lrl</a:t>
            </a:r>
            <a:r>
              <a:rPr lang="en-US" sz="1600" dirty="0">
                <a:solidFill>
                  <a:srgbClr val="00B050"/>
                </a:solidFill>
              </a:rPr>
              <a:t>) </a:t>
            </a:r>
            <a:r>
              <a:rPr lang="en-US" sz="1600" dirty="0" err="1">
                <a:solidFill>
                  <a:srgbClr val="00B050"/>
                </a:solidFill>
              </a:rPr>
              <a:t>lk</a:t>
            </a:r>
            <a:r>
              <a:rPr lang="en-US" sz="1600" dirty="0">
                <a:solidFill>
                  <a:srgbClr val="00B050"/>
                </a:solidFill>
              </a:rPr>
              <a:t> lx </a:t>
            </a:r>
            <a:r>
              <a:rPr lang="en-US" sz="1600" dirty="0" err="1">
                <a:solidFill>
                  <a:srgbClr val="00B050"/>
                </a:solidFill>
              </a:rPr>
              <a:t>ll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lrl</a:t>
            </a:r>
            <a:r>
              <a:rPr lang="en-US" sz="1600" dirty="0">
                <a:solidFill>
                  <a:srgbClr val="00B050"/>
                </a:solidFill>
              </a:rPr>
              <a:t>) 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(1</a:t>
            </a:r>
            <a:r>
              <a:rPr lang="en-US" sz="1600" b="1" dirty="0">
                <a:solidFill>
                  <a:srgbClr val="00B050"/>
                </a:solidFill>
              </a:rPr>
              <a:t>+</a:t>
            </a:r>
            <a:r>
              <a:rPr lang="en-US" sz="1600" dirty="0">
                <a:solidFill>
                  <a:srgbClr val="00B050"/>
                </a:solidFill>
              </a:rPr>
              <a:t>size </a:t>
            </a:r>
            <a:r>
              <a:rPr lang="en-US" sz="1600" dirty="0" err="1">
                <a:solidFill>
                  <a:srgbClr val="00B050"/>
                </a:solidFill>
              </a:rPr>
              <a:t>lrr</a:t>
            </a:r>
            <a:r>
              <a:rPr lang="en-US" sz="1600" dirty="0">
                <a:solidFill>
                  <a:srgbClr val="00B050"/>
                </a:solidFill>
              </a:rPr>
              <a:t>) k x </a:t>
            </a:r>
            <a:r>
              <a:rPr lang="en-US" sz="1600" dirty="0" err="1">
                <a:solidFill>
                  <a:srgbClr val="00B050"/>
                </a:solidFill>
              </a:rPr>
              <a:t>lrr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Tip</a:t>
            </a:r>
            <a:r>
              <a:rPr lang="en-US" sz="1600" dirty="0">
                <a:solidFill>
                  <a:srgbClr val="00B050"/>
                </a:solidFill>
              </a:rPr>
              <a:t>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  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rs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) </a:t>
            </a:r>
            <a:r>
              <a:rPr lang="en-US" sz="1600" b="1" dirty="0">
                <a:solidFill>
                  <a:srgbClr val="00B050"/>
                </a:solidFill>
              </a:rPr>
              <a:t>-&gt;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case</a:t>
            </a:r>
            <a:r>
              <a:rPr lang="en-US" sz="1600" dirty="0">
                <a:solidFill>
                  <a:srgbClr val="00B050"/>
                </a:solidFill>
              </a:rPr>
              <a:t> l </a:t>
            </a:r>
            <a:r>
              <a:rPr lang="en-US" sz="1600" b="1" dirty="0">
                <a:solidFill>
                  <a:srgbClr val="00B050"/>
                </a:solidFill>
              </a:rPr>
              <a:t>of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           </a:t>
            </a:r>
            <a:r>
              <a:rPr lang="en-US" sz="1600" b="1" dirty="0">
                <a:solidFill>
                  <a:srgbClr val="00B050"/>
                </a:solidFill>
              </a:rPr>
              <a:t>Tip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-&gt;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(1</a:t>
            </a:r>
            <a:r>
              <a:rPr lang="en-US" sz="1600" b="1" dirty="0">
                <a:solidFill>
                  <a:srgbClr val="00B050"/>
                </a:solidFill>
              </a:rPr>
              <a:t>+</a:t>
            </a:r>
            <a:r>
              <a:rPr lang="en-US" sz="1600" dirty="0">
                <a:solidFill>
                  <a:srgbClr val="00B050"/>
                </a:solidFill>
              </a:rPr>
              <a:t>rs) k x </a:t>
            </a:r>
            <a:r>
              <a:rPr lang="en-US" sz="1600" b="1" dirty="0">
                <a:solidFill>
                  <a:srgbClr val="00B050"/>
                </a:solidFill>
              </a:rPr>
              <a:t>Tip</a:t>
            </a:r>
            <a:r>
              <a:rPr lang="en-US" sz="1600" dirty="0">
                <a:solidFill>
                  <a:srgbClr val="00B050"/>
                </a:solidFill>
              </a:rPr>
              <a:t> r</a:t>
            </a:r>
          </a:p>
          <a:p>
            <a:r>
              <a:rPr lang="en-US" sz="1600" dirty="0">
                <a:solidFill>
                  <a:srgbClr val="00B050"/>
                </a:solidFill>
              </a:rPr>
              <a:t>           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ls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lk</a:t>
            </a:r>
            <a:r>
              <a:rPr lang="en-US" sz="1600" dirty="0">
                <a:solidFill>
                  <a:srgbClr val="00B050"/>
                </a:solidFill>
              </a:rPr>
              <a:t> lx </a:t>
            </a:r>
            <a:r>
              <a:rPr lang="en-US" sz="1600" dirty="0" err="1">
                <a:solidFill>
                  <a:srgbClr val="00B050"/>
                </a:solidFill>
              </a:rPr>
              <a:t>ll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</a:t>
            </a:r>
            <a:r>
              <a:rPr lang="en-US" sz="1600" dirty="0">
                <a:solidFill>
                  <a:srgbClr val="00B050"/>
                </a:solidFill>
              </a:rPr>
              <a:t>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              </a:t>
            </a:r>
            <a:r>
              <a:rPr lang="en-US" sz="1600" b="1" dirty="0">
                <a:solidFill>
                  <a:srgbClr val="00B050"/>
                </a:solidFill>
              </a:rPr>
              <a:t>|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ls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&gt;</a:t>
            </a:r>
            <a:r>
              <a:rPr lang="en-US" sz="1600" dirty="0">
                <a:solidFill>
                  <a:srgbClr val="00B050"/>
                </a:solidFill>
              </a:rPr>
              <a:t> delta</a:t>
            </a:r>
            <a:r>
              <a:rPr lang="en-US" sz="1600" b="1" dirty="0">
                <a:solidFill>
                  <a:srgbClr val="00B050"/>
                </a:solidFill>
              </a:rPr>
              <a:t>*</a:t>
            </a:r>
            <a:r>
              <a:rPr lang="en-US" sz="1600" dirty="0" err="1">
                <a:solidFill>
                  <a:srgbClr val="00B050"/>
                </a:solidFill>
              </a:rPr>
              <a:t>rs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-&gt;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case</a:t>
            </a:r>
            <a:r>
              <a:rPr lang="en-US" sz="1600" dirty="0">
                <a:solidFill>
                  <a:srgbClr val="00B050"/>
                </a:solidFill>
              </a:rPr>
              <a:t> (</a:t>
            </a:r>
            <a:r>
              <a:rPr lang="en-US" sz="1600" dirty="0" err="1">
                <a:solidFill>
                  <a:srgbClr val="00B050"/>
                </a:solidFill>
              </a:rPr>
              <a:t>ll</a:t>
            </a:r>
            <a:r>
              <a:rPr lang="en-US" sz="1600" dirty="0">
                <a:solidFill>
                  <a:srgbClr val="00B050"/>
                </a:solidFill>
              </a:rPr>
              <a:t>, </a:t>
            </a:r>
            <a:r>
              <a:rPr lang="en-US" sz="1600" dirty="0" err="1">
                <a:solidFill>
                  <a:srgbClr val="00B050"/>
                </a:solidFill>
              </a:rPr>
              <a:t>lr</a:t>
            </a:r>
            <a:r>
              <a:rPr lang="en-US" sz="1600" dirty="0">
                <a:solidFill>
                  <a:srgbClr val="00B050"/>
                </a:solidFill>
              </a:rPr>
              <a:t>) </a:t>
            </a:r>
            <a:r>
              <a:rPr lang="en-US" sz="1600" b="1" dirty="0">
                <a:solidFill>
                  <a:srgbClr val="00B050"/>
                </a:solidFill>
              </a:rPr>
              <a:t>of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                   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lls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, 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lrs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lrk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lrx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lrl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lrr</a:t>
            </a:r>
            <a:r>
              <a:rPr lang="en-US" sz="1600" dirty="0">
                <a:solidFill>
                  <a:srgbClr val="00B050"/>
                </a:solidFill>
              </a:rPr>
              <a:t>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                     </a:t>
            </a:r>
            <a:r>
              <a:rPr lang="en-US" sz="1600" b="1" dirty="0">
                <a:solidFill>
                  <a:srgbClr val="00B050"/>
                </a:solidFill>
              </a:rPr>
              <a:t>|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lrs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&lt;</a:t>
            </a:r>
            <a:r>
              <a:rPr lang="en-US" sz="1600" dirty="0">
                <a:solidFill>
                  <a:srgbClr val="00B050"/>
                </a:solidFill>
              </a:rPr>
              <a:t> ratio</a:t>
            </a:r>
            <a:r>
              <a:rPr lang="en-US" sz="1600" b="1" dirty="0">
                <a:solidFill>
                  <a:srgbClr val="00B050"/>
                </a:solidFill>
              </a:rPr>
              <a:t>*</a:t>
            </a:r>
            <a:r>
              <a:rPr lang="en-US" sz="1600" dirty="0" err="1">
                <a:solidFill>
                  <a:srgbClr val="00B050"/>
                </a:solidFill>
              </a:rPr>
              <a:t>lls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-&gt;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(1</a:t>
            </a:r>
            <a:r>
              <a:rPr lang="en-US" sz="1600" b="1" dirty="0">
                <a:solidFill>
                  <a:srgbClr val="00B050"/>
                </a:solidFill>
              </a:rPr>
              <a:t>+</a:t>
            </a:r>
            <a:r>
              <a:rPr lang="en-US" sz="1600" dirty="0">
                <a:solidFill>
                  <a:srgbClr val="00B050"/>
                </a:solidFill>
              </a:rPr>
              <a:t>ls</a:t>
            </a:r>
            <a:r>
              <a:rPr lang="en-US" sz="1600" b="1" dirty="0">
                <a:solidFill>
                  <a:srgbClr val="00B050"/>
                </a:solidFill>
              </a:rPr>
              <a:t>+</a:t>
            </a:r>
            <a:r>
              <a:rPr lang="en-US" sz="1600" dirty="0">
                <a:solidFill>
                  <a:srgbClr val="00B050"/>
                </a:solidFill>
              </a:rPr>
              <a:t>rs) </a:t>
            </a:r>
            <a:r>
              <a:rPr lang="en-US" sz="1600" dirty="0" err="1">
                <a:solidFill>
                  <a:srgbClr val="00B050"/>
                </a:solidFill>
              </a:rPr>
              <a:t>lk</a:t>
            </a:r>
            <a:r>
              <a:rPr lang="en-US" sz="1600" dirty="0">
                <a:solidFill>
                  <a:srgbClr val="00B050"/>
                </a:solidFill>
              </a:rPr>
              <a:t> lx </a:t>
            </a:r>
            <a:r>
              <a:rPr lang="en-US" sz="1600" dirty="0" err="1">
                <a:solidFill>
                  <a:srgbClr val="00B050"/>
                </a:solidFill>
              </a:rPr>
              <a:t>ll</a:t>
            </a:r>
            <a:r>
              <a:rPr lang="en-US" sz="1600" dirty="0">
                <a:solidFill>
                  <a:srgbClr val="00B050"/>
                </a:solidFill>
              </a:rPr>
              <a:t> 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(1</a:t>
            </a:r>
            <a:r>
              <a:rPr lang="en-US" sz="1600" b="1" dirty="0">
                <a:solidFill>
                  <a:srgbClr val="00B050"/>
                </a:solidFill>
              </a:rPr>
              <a:t>+</a:t>
            </a:r>
            <a:r>
              <a:rPr lang="en-US" sz="1600" dirty="0">
                <a:solidFill>
                  <a:srgbClr val="00B050"/>
                </a:solidFill>
              </a:rPr>
              <a:t>rs</a:t>
            </a:r>
            <a:r>
              <a:rPr lang="en-US" sz="1600" b="1" dirty="0">
                <a:solidFill>
                  <a:srgbClr val="00B050"/>
                </a:solidFill>
              </a:rPr>
              <a:t>+</a:t>
            </a:r>
            <a:r>
              <a:rPr lang="en-US" sz="1600" dirty="0">
                <a:solidFill>
                  <a:srgbClr val="00B050"/>
                </a:solidFill>
              </a:rPr>
              <a:t>lrs) k x </a:t>
            </a:r>
            <a:r>
              <a:rPr lang="en-US" sz="1600" dirty="0" err="1">
                <a:solidFill>
                  <a:srgbClr val="00B050"/>
                </a:solidFill>
              </a:rPr>
              <a:t>lr</a:t>
            </a:r>
            <a:r>
              <a:rPr lang="en-US" sz="1600" dirty="0">
                <a:solidFill>
                  <a:srgbClr val="00B050"/>
                </a:solidFill>
              </a:rPr>
              <a:t> r)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                     </a:t>
            </a:r>
            <a:r>
              <a:rPr lang="en-US" sz="1600" b="1" dirty="0">
                <a:solidFill>
                  <a:srgbClr val="00B050"/>
                </a:solidFill>
              </a:rPr>
              <a:t>|</a:t>
            </a:r>
            <a:r>
              <a:rPr lang="en-US" sz="1600" dirty="0">
                <a:solidFill>
                  <a:srgbClr val="00B050"/>
                </a:solidFill>
              </a:rPr>
              <a:t> otherwise </a:t>
            </a:r>
            <a:r>
              <a:rPr lang="en-US" sz="1600" b="1" dirty="0">
                <a:solidFill>
                  <a:srgbClr val="00B050"/>
                </a:solidFill>
              </a:rPr>
              <a:t>-&gt;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(1</a:t>
            </a:r>
            <a:r>
              <a:rPr lang="en-US" sz="1600" b="1" dirty="0">
                <a:solidFill>
                  <a:srgbClr val="00B050"/>
                </a:solidFill>
              </a:rPr>
              <a:t>+</a:t>
            </a:r>
            <a:r>
              <a:rPr lang="en-US" sz="1600" dirty="0">
                <a:solidFill>
                  <a:srgbClr val="00B050"/>
                </a:solidFill>
              </a:rPr>
              <a:t>ls</a:t>
            </a:r>
            <a:r>
              <a:rPr lang="en-US" sz="1600" b="1" dirty="0">
                <a:solidFill>
                  <a:srgbClr val="00B050"/>
                </a:solidFill>
              </a:rPr>
              <a:t>+</a:t>
            </a:r>
            <a:r>
              <a:rPr lang="en-US" sz="1600" dirty="0">
                <a:solidFill>
                  <a:srgbClr val="00B050"/>
                </a:solidFill>
              </a:rPr>
              <a:t>rs) </a:t>
            </a:r>
            <a:r>
              <a:rPr lang="en-US" sz="1600" dirty="0" err="1">
                <a:solidFill>
                  <a:srgbClr val="00B050"/>
                </a:solidFill>
              </a:rPr>
              <a:t>lrk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lrx</a:t>
            </a:r>
            <a:r>
              <a:rPr lang="en-US" sz="1600" dirty="0">
                <a:solidFill>
                  <a:srgbClr val="00B050"/>
                </a:solidFill>
              </a:rPr>
              <a:t> 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(1</a:t>
            </a:r>
            <a:r>
              <a:rPr lang="en-US" sz="1600" b="1" dirty="0">
                <a:solidFill>
                  <a:srgbClr val="00B050"/>
                </a:solidFill>
              </a:rPr>
              <a:t>+</a:t>
            </a:r>
            <a:r>
              <a:rPr lang="en-US" sz="1600" dirty="0">
                <a:solidFill>
                  <a:srgbClr val="00B050"/>
                </a:solidFill>
              </a:rPr>
              <a:t>lls</a:t>
            </a:r>
            <a:r>
              <a:rPr lang="en-US" sz="1600" b="1" dirty="0">
                <a:solidFill>
                  <a:srgbClr val="00B050"/>
                </a:solidFill>
              </a:rPr>
              <a:t>+</a:t>
            </a:r>
            <a:r>
              <a:rPr lang="en-US" sz="1600" dirty="0">
                <a:solidFill>
                  <a:srgbClr val="00B050"/>
                </a:solidFill>
              </a:rPr>
              <a:t>size </a:t>
            </a:r>
            <a:r>
              <a:rPr lang="en-US" sz="1600" dirty="0" err="1">
                <a:solidFill>
                  <a:srgbClr val="00B050"/>
                </a:solidFill>
              </a:rPr>
              <a:t>lrl</a:t>
            </a:r>
            <a:r>
              <a:rPr lang="en-US" sz="1600" dirty="0">
                <a:solidFill>
                  <a:srgbClr val="00B050"/>
                </a:solidFill>
              </a:rPr>
              <a:t>) </a:t>
            </a:r>
            <a:r>
              <a:rPr lang="en-US" sz="1600" dirty="0" err="1">
                <a:solidFill>
                  <a:srgbClr val="00B050"/>
                </a:solidFill>
              </a:rPr>
              <a:t>lk</a:t>
            </a:r>
            <a:r>
              <a:rPr lang="en-US" sz="1600" dirty="0">
                <a:solidFill>
                  <a:srgbClr val="00B050"/>
                </a:solidFill>
              </a:rPr>
              <a:t> lx </a:t>
            </a:r>
            <a:r>
              <a:rPr lang="en-US" sz="1600" dirty="0" err="1">
                <a:solidFill>
                  <a:srgbClr val="00B050"/>
                </a:solidFill>
              </a:rPr>
              <a:t>ll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lrl</a:t>
            </a:r>
            <a:r>
              <a:rPr lang="en-US" sz="1600" dirty="0">
                <a:solidFill>
                  <a:srgbClr val="00B050"/>
                </a:solidFill>
              </a:rPr>
              <a:t>) 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(1</a:t>
            </a:r>
            <a:r>
              <a:rPr lang="en-US" sz="1600" b="1" dirty="0">
                <a:solidFill>
                  <a:srgbClr val="00B050"/>
                </a:solidFill>
              </a:rPr>
              <a:t>+</a:t>
            </a:r>
            <a:r>
              <a:rPr lang="en-US" sz="1600" dirty="0">
                <a:solidFill>
                  <a:srgbClr val="00B050"/>
                </a:solidFill>
              </a:rPr>
              <a:t>rs</a:t>
            </a:r>
            <a:r>
              <a:rPr lang="en-US" sz="1600" b="1" dirty="0">
                <a:solidFill>
                  <a:srgbClr val="00B050"/>
                </a:solidFill>
              </a:rPr>
              <a:t>+</a:t>
            </a:r>
            <a:r>
              <a:rPr lang="en-US" sz="1600" dirty="0">
                <a:solidFill>
                  <a:srgbClr val="00B050"/>
                </a:solidFill>
              </a:rPr>
              <a:t>size </a:t>
            </a:r>
            <a:r>
              <a:rPr lang="en-US" sz="1600" dirty="0" err="1">
                <a:solidFill>
                  <a:srgbClr val="00B050"/>
                </a:solidFill>
              </a:rPr>
              <a:t>lrr</a:t>
            </a:r>
            <a:r>
              <a:rPr lang="en-US" sz="1600" dirty="0">
                <a:solidFill>
                  <a:srgbClr val="00B050"/>
                </a:solidFill>
              </a:rPr>
              <a:t>) k x </a:t>
            </a:r>
            <a:r>
              <a:rPr lang="en-US" sz="1600" dirty="0" err="1">
                <a:solidFill>
                  <a:srgbClr val="00B050"/>
                </a:solidFill>
              </a:rPr>
              <a:t>lrr</a:t>
            </a:r>
            <a:r>
              <a:rPr lang="en-US" sz="1600" dirty="0">
                <a:solidFill>
                  <a:srgbClr val="00B050"/>
                </a:solidFill>
              </a:rPr>
              <a:t> r)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                   (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,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) </a:t>
            </a:r>
            <a:r>
              <a:rPr lang="en-US" sz="1600" b="1" dirty="0">
                <a:solidFill>
                  <a:srgbClr val="00B050"/>
                </a:solidFill>
              </a:rPr>
              <a:t>-&gt;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error</a:t>
            </a:r>
            <a:r>
              <a:rPr lang="en-US" sz="1600" dirty="0">
                <a:solidFill>
                  <a:srgbClr val="00B050"/>
                </a:solidFill>
              </a:rPr>
              <a:t> "Failure in </a:t>
            </a:r>
            <a:r>
              <a:rPr lang="en-US" sz="1600" dirty="0" err="1">
                <a:solidFill>
                  <a:srgbClr val="00B050"/>
                </a:solidFill>
              </a:rPr>
              <a:t>Data.Map.balanceL</a:t>
            </a:r>
            <a:r>
              <a:rPr lang="en-US" sz="1600" dirty="0">
                <a:solidFill>
                  <a:srgbClr val="00B050"/>
                </a:solidFill>
              </a:rPr>
              <a:t>"</a:t>
            </a:r>
          </a:p>
          <a:p>
            <a:r>
              <a:rPr lang="en-US" sz="1600" dirty="0">
                <a:solidFill>
                  <a:srgbClr val="00B050"/>
                </a:solidFill>
              </a:rPr>
              <a:t>              </a:t>
            </a:r>
            <a:r>
              <a:rPr lang="en-US" sz="1600" b="1" dirty="0">
                <a:solidFill>
                  <a:srgbClr val="00B050"/>
                </a:solidFill>
              </a:rPr>
              <a:t>|</a:t>
            </a:r>
            <a:r>
              <a:rPr lang="en-US" sz="1600" dirty="0">
                <a:solidFill>
                  <a:srgbClr val="00B050"/>
                </a:solidFill>
              </a:rPr>
              <a:t> otherwise </a:t>
            </a:r>
            <a:r>
              <a:rPr lang="en-US" sz="1600" b="1" dirty="0">
                <a:solidFill>
                  <a:srgbClr val="00B050"/>
                </a:solidFill>
              </a:rPr>
              <a:t>-&gt;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(1</a:t>
            </a:r>
            <a:r>
              <a:rPr lang="en-US" sz="1600" b="1" dirty="0">
                <a:solidFill>
                  <a:srgbClr val="00B050"/>
                </a:solidFill>
              </a:rPr>
              <a:t>+</a:t>
            </a:r>
            <a:r>
              <a:rPr lang="en-US" sz="1600" dirty="0">
                <a:solidFill>
                  <a:srgbClr val="00B050"/>
                </a:solidFill>
              </a:rPr>
              <a:t>ls</a:t>
            </a:r>
            <a:r>
              <a:rPr lang="en-US" sz="1600" b="1" dirty="0">
                <a:solidFill>
                  <a:srgbClr val="00B050"/>
                </a:solidFill>
              </a:rPr>
              <a:t>+</a:t>
            </a:r>
            <a:r>
              <a:rPr lang="en-US" sz="1600" dirty="0">
                <a:solidFill>
                  <a:srgbClr val="00B050"/>
                </a:solidFill>
              </a:rPr>
              <a:t>rs) k x l </a:t>
            </a:r>
            <a:r>
              <a:rPr lang="en-US" sz="1600" dirty="0" smtClean="0">
                <a:solidFill>
                  <a:srgbClr val="00B050"/>
                </a:solidFill>
              </a:rPr>
              <a:t>r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err="1" smtClean="0"/>
              <a:t>Data.Map.Base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563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83"/>
    </mc:Choice>
    <mc:Fallback xmlns="">
      <p:transition spd="slow" advTm="42083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120113"/>
            <a:ext cx="2369204" cy="608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Introduction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" y="2115970"/>
            <a:ext cx="236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Contracts </a:t>
            </a:r>
            <a:endParaRPr lang="en-US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85800" y="3088540"/>
            <a:ext cx="2369204" cy="668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Liquid Types</a:t>
            </a:r>
            <a:endParaRPr lang="en-US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5800" y="4145203"/>
            <a:ext cx="3815626" cy="6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Abstract Refinements </a:t>
            </a:r>
            <a:endParaRPr lang="en-US" sz="32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295400" y="4873752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Refinements and Type Classes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95400" y="5369248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Inductive Refinements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95400" y="5864744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Indexed Refinements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5400" y="636024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Recursive </a:t>
            </a:r>
            <a:r>
              <a:rPr lang="en-US" sz="2400" dirty="0" smtClean="0"/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194702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7"/>
    </mc:Choice>
    <mc:Fallback xmlns="">
      <p:transition spd="slow" advTm="38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8" grpId="0"/>
      <p:bldP spid="19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120113"/>
            <a:ext cx="2369204" cy="608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Introduction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" y="2115970"/>
            <a:ext cx="236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Contracts</a:t>
            </a:r>
            <a:r>
              <a:rPr lang="en-US" sz="3200" dirty="0" smtClean="0"/>
              <a:t> </a:t>
            </a:r>
            <a:endParaRPr lang="en-US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85800" y="3088540"/>
            <a:ext cx="2369204" cy="668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Liquid Types</a:t>
            </a:r>
            <a:endParaRPr lang="en-US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5800" y="4145203"/>
            <a:ext cx="3815626" cy="6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Abstract Refinements </a:t>
            </a:r>
            <a:endParaRPr lang="en-US" sz="32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295400" y="4873752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Refinements and Type Classes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95400" y="5369248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Inductive Refinements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95400" y="5864744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Indexed Refinements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5400" y="636024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Recursive </a:t>
            </a:r>
            <a:r>
              <a:rPr lang="en-US" sz="2400" dirty="0" smtClean="0"/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170003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7"/>
    </mc:Choice>
    <mc:Fallback xmlns="">
      <p:transition spd="slow" advTm="38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15" grpId="0"/>
      <p:bldP spid="18" grpId="0"/>
      <p:bldP spid="19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Simple Types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2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61919" y="2209800"/>
            <a:ext cx="8420163" cy="2438400"/>
            <a:chOff x="437325" y="2362200"/>
            <a:chExt cx="8420163" cy="2438400"/>
          </a:xfrm>
        </p:grpSpPr>
        <p:sp>
          <p:nvSpPr>
            <p:cNvPr id="15" name="TextBox 14"/>
            <p:cNvSpPr txBox="1"/>
            <p:nvPr/>
          </p:nvSpPr>
          <p:spPr>
            <a:xfrm>
              <a:off x="1823425" y="2362200"/>
              <a:ext cx="28247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latin typeface="Consolas" pitchFamily="49" charset="0"/>
                  <a:cs typeface="Consolas" pitchFamily="49" charset="0"/>
                </a:rPr>
                <a:t>4 :: </a:t>
              </a:r>
              <a:r>
                <a:rPr lang="en-US" sz="4400" b="1" dirty="0" err="1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endParaRPr lang="en-US" sz="4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73777" y="4031159"/>
              <a:ext cx="75837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latin typeface="Consolas" pitchFamily="49" charset="0"/>
                  <a:cs typeface="Consolas" pitchFamily="49" charset="0"/>
                </a:rPr>
                <a:t>div :: </a:t>
              </a:r>
              <a:r>
                <a:rPr lang="en-US" sz="4400" b="1" dirty="0" err="1" smtClean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4400" b="1" dirty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4400" b="1" dirty="0" smtClean="0">
                  <a:latin typeface="Consolas" pitchFamily="49" charset="0"/>
                  <a:cs typeface="Consolas" pitchFamily="49" charset="0"/>
                </a:rPr>
                <a:t>-&gt; </a:t>
              </a:r>
              <a:r>
                <a:rPr lang="en-US" sz="4400" b="1" dirty="0" err="1" smtClean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4400" b="1" dirty="0" smtClean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4400" b="1" dirty="0" smtClean="0">
                  <a:latin typeface="Consolas" pitchFamily="49" charset="0"/>
                  <a:cs typeface="Consolas" pitchFamily="49" charset="0"/>
                </a:rPr>
                <a:t>-&gt; </a:t>
              </a:r>
              <a:r>
                <a:rPr lang="en-US" sz="4400" b="1" dirty="0" err="1" smtClean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endParaRPr lang="en-US" sz="4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325" y="3200400"/>
              <a:ext cx="547884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/>
                <a:t>"</a:t>
              </a:r>
              <a:r>
                <a:rPr lang="en-US" sz="4400" dirty="0" smtClean="0">
                  <a:latin typeface="Consolas" pitchFamily="49" charset="0"/>
                  <a:cs typeface="Consolas" pitchFamily="49" charset="0"/>
                </a:rPr>
                <a:t>cat</a:t>
              </a:r>
              <a:r>
                <a:rPr lang="en-US" sz="4400" dirty="0" smtClean="0"/>
                <a:t>"</a:t>
              </a:r>
              <a:r>
                <a:rPr lang="en-US" sz="4400" dirty="0" smtClean="0">
                  <a:latin typeface="Consolas" pitchFamily="49" charset="0"/>
                  <a:cs typeface="Consolas" pitchFamily="49" charset="0"/>
                </a:rPr>
                <a:t> :: </a:t>
              </a:r>
              <a:r>
                <a:rPr lang="en-US" sz="4400" b="1" dirty="0" smtClean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String</a:t>
              </a:r>
              <a:endParaRPr lang="en-US" sz="4400" b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64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06"/>
    </mc:Choice>
    <mc:Fallback xmlns="">
      <p:transition spd="slow" advTm="1670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Basic Contracts 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" y="12192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</a:rPr>
              <a:t>⇒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0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}&gt;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40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Basic Contracts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4033897"/>
            <a:ext cx="4987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Statically: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assert    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dirty="0" smtClean="0"/>
              <a:t> :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32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3200" dirty="0"/>
              <a:t> </a:t>
            </a:r>
            <a:r>
              <a:rPr lang="en-US" sz="3200" dirty="0" smtClean="0"/>
              <a:t> assume 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dirty="0" smtClean="0"/>
              <a:t> :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" y="12192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</a:rPr>
              <a:t>⇒ </a:t>
            </a:r>
            <a:r>
              <a:rPr lang="en-US" sz="4000" b="1" dirty="0" smtClean="0">
                <a:solidFill>
                  <a:srgbClr val="AA202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4000" dirty="0" err="1" smtClean="0">
                <a:solidFill>
                  <a:srgbClr val="AA2020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4000" b="1" dirty="0" err="1" smtClean="0">
                <a:solidFill>
                  <a:srgbClr val="AA202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rgbClr val="AA202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AA202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solidFill>
                  <a:srgbClr val="AA202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solidFill>
                  <a:srgbClr val="AA2020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4000" b="1" dirty="0" smtClean="0">
                <a:solidFill>
                  <a:srgbClr val="AA202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40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3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Basic Contracts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4033897"/>
            <a:ext cx="4987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Statically: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assert    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dirty="0" smtClean="0"/>
              <a:t> : </a:t>
            </a:r>
            <a:r>
              <a:rPr lang="en-US" sz="3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3200" dirty="0" smtClean="0">
              <a:solidFill>
                <a:schemeClr val="tx2"/>
              </a:solidFill>
            </a:endParaRPr>
          </a:p>
          <a:p>
            <a:r>
              <a:rPr lang="en-US" sz="3200" dirty="0"/>
              <a:t> </a:t>
            </a:r>
            <a:r>
              <a:rPr lang="en-US" sz="3200" dirty="0" smtClean="0"/>
              <a:t> assume 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dirty="0" smtClean="0"/>
              <a:t> :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403389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Dynamically: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if </a:t>
            </a:r>
            <a:r>
              <a:rPr lang="en-US" sz="3200" b="1" dirty="0" smtClean="0"/>
              <a:t>check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succeeds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then return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dirty="0" smtClean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7847" y="1973759"/>
                <a:ext cx="85921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 </m:t>
                    </m:r>
                  </m:oMath>
                </a14:m>
                <a:r>
                  <a:rPr lang="en-US" sz="4000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if </a:t>
                </a:r>
                <a:r>
                  <a:rPr lang="en-US" sz="4000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(v&gt;0)</a:t>
                </a:r>
                <a:r>
                  <a:rPr lang="en-US" sz="4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[</a:t>
                </a:r>
                <a:r>
                  <a:rPr lang="en-US" sz="4000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2/v] </a:t>
                </a:r>
                <a:r>
                  <a:rPr lang="en-US" sz="4000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then </a:t>
                </a:r>
                <a:r>
                  <a:rPr lang="en-US" sz="4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2 </a:t>
                </a:r>
                <a:endParaRPr lang="en-US" sz="40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47" y="1973759"/>
                <a:ext cx="8592106" cy="707886"/>
              </a:xfrm>
              <a:prstGeom prst="rect">
                <a:avLst/>
              </a:prstGeom>
              <a:blipFill rotWithShape="1">
                <a:blip r:embed="rId3"/>
                <a:stretch>
                  <a:fillRect t="-14655" b="-37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7847" y="3254514"/>
                <a:ext cx="8458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1" i="0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  <a:cs typeface="Consolas" pitchFamily="49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4000" dirty="0">
                          <a:latin typeface="Consolas" pitchFamily="49" charset="0"/>
                          <a:cs typeface="Consolas" pitchFamily="49" charset="0"/>
                        </a:rPr>
                        <m:t>2</m:t>
                      </m:r>
                    </m:oMath>
                  </m:oMathPara>
                </a14:m>
                <a:endParaRPr lang="en-US" sz="4000" dirty="0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47" y="3254514"/>
                <a:ext cx="8458200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8600" y="2644914"/>
                <a:ext cx="85921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</m:t>
                    </m:r>
                    <m:r>
                      <a:rPr lang="en-US" sz="40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 </m:t>
                    </m:r>
                  </m:oMath>
                </a14:m>
                <a:r>
                  <a:rPr lang="en-US" sz="4000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if </a:t>
                </a:r>
                <a:r>
                  <a:rPr lang="en-US" sz="4000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(2&gt;0) </a:t>
                </a:r>
                <a:r>
                  <a:rPr lang="en-US" sz="4000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then </a:t>
                </a:r>
                <a:r>
                  <a:rPr lang="en-US" sz="4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2 </a:t>
                </a:r>
                <a:endParaRPr lang="en-US" sz="40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644914"/>
                <a:ext cx="8592106" cy="707886"/>
              </a:xfrm>
              <a:prstGeom prst="rect">
                <a:avLst/>
              </a:prstGeom>
              <a:blipFill rotWithShape="1">
                <a:blip r:embed="rId5"/>
                <a:stretch>
                  <a:fillRect t="-14655" b="-37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42900" y="12192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</a:rPr>
              <a:t>⇒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0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40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105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}&gt;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40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50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Basic Contracts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1600" y="403389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Dynamically: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if </a:t>
            </a:r>
            <a:r>
              <a:rPr lang="en-US" sz="3200" b="1" dirty="0" smtClean="0"/>
              <a:t>check</a:t>
            </a:r>
            <a:r>
              <a:rPr lang="en-US" sz="3200" dirty="0" smtClean="0"/>
              <a:t> succeeds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then return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" y="12192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</a:rPr>
              <a:t>⇒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0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}&gt;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40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033897"/>
            <a:ext cx="4987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Statically: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assert    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dirty="0" smtClean="0"/>
              <a:t> : </a:t>
            </a:r>
            <a:r>
              <a:rPr lang="en-US" sz="3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3200" dirty="0" smtClean="0">
              <a:solidFill>
                <a:schemeClr val="tx2"/>
              </a:solidFill>
            </a:endParaRPr>
          </a:p>
          <a:p>
            <a:r>
              <a:rPr lang="en-US" sz="3200" dirty="0"/>
              <a:t> </a:t>
            </a:r>
            <a:r>
              <a:rPr lang="en-US" sz="3200" dirty="0" smtClean="0"/>
              <a:t> assume 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dirty="0" smtClean="0"/>
              <a:t> :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Basic Contracts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1600" y="403389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Dynamically: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if </a:t>
            </a:r>
            <a:r>
              <a:rPr lang="en-US" sz="3200" b="1" dirty="0" smtClean="0"/>
              <a:t>check</a:t>
            </a:r>
            <a:r>
              <a:rPr lang="en-US" sz="3200" dirty="0" smtClean="0"/>
              <a:t> succeeds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then return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3200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" y="12192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</a:rPr>
              <a:t>⇒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0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}&gt;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0</a:t>
            </a:r>
            <a:endParaRPr lang="en-US" sz="40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033897"/>
            <a:ext cx="4987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Statically: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assert    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3200" dirty="0" smtClean="0"/>
              <a:t> : </a:t>
            </a:r>
            <a:r>
              <a:rPr lang="en-US" sz="3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3200" dirty="0" smtClean="0">
              <a:solidFill>
                <a:schemeClr val="tx2"/>
              </a:solidFill>
            </a:endParaRPr>
          </a:p>
          <a:p>
            <a:r>
              <a:rPr lang="en-US" sz="3200" dirty="0"/>
              <a:t> </a:t>
            </a:r>
            <a:r>
              <a:rPr lang="en-US" sz="3200" dirty="0" smtClean="0"/>
              <a:t> assume 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3200" dirty="0" smtClean="0"/>
              <a:t> :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11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Basic Contracts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1600" y="403389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Dynamically: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if </a:t>
            </a:r>
            <a:r>
              <a:rPr lang="en-US" sz="3200" b="1" dirty="0" smtClean="0"/>
              <a:t>check</a:t>
            </a:r>
            <a:r>
              <a:rPr lang="en-US" sz="3200" dirty="0" smtClean="0"/>
              <a:t> succeeds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then return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3200" dirty="0" smtClean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7847" y="1973759"/>
                <a:ext cx="85921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 </m:t>
                    </m:r>
                  </m:oMath>
                </a14:m>
                <a:r>
                  <a:rPr lang="en-US" sz="4000" b="1" dirty="0" smtClean="0">
                    <a:latin typeface="Consolas" pitchFamily="49" charset="0"/>
                    <a:cs typeface="Consolas" pitchFamily="49" charset="0"/>
                  </a:rPr>
                  <a:t>if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(v&gt;0)[0/v] </a:t>
                </a:r>
                <a:r>
                  <a:rPr lang="en-US" sz="4000" b="1" dirty="0" smtClean="0">
                    <a:latin typeface="Consolas" pitchFamily="49" charset="0"/>
                    <a:cs typeface="Consolas" pitchFamily="49" charset="0"/>
                  </a:rPr>
                  <a:t>then </a:t>
                </a:r>
                <a:r>
                  <a:rPr lang="en-US" sz="4000" dirty="0">
                    <a:latin typeface="Consolas" pitchFamily="49" charset="0"/>
                    <a:cs typeface="Consolas" pitchFamily="49" charset="0"/>
                  </a:rPr>
                  <a:t>0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endParaRPr lang="en-US" sz="4000" b="1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47" y="1973759"/>
                <a:ext cx="8592106" cy="707886"/>
              </a:xfrm>
              <a:prstGeom prst="rect">
                <a:avLst/>
              </a:prstGeom>
              <a:blipFill rotWithShape="1">
                <a:blip r:embed="rId3"/>
                <a:stretch>
                  <a:fillRect t="-14655" b="-37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8600" y="2644914"/>
                <a:ext cx="85921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 </m:t>
                    </m:r>
                  </m:oMath>
                </a14:m>
                <a:r>
                  <a:rPr lang="en-US" sz="4000" b="1" dirty="0" smtClean="0">
                    <a:latin typeface="Consolas" pitchFamily="49" charset="0"/>
                    <a:cs typeface="Consolas" pitchFamily="49" charset="0"/>
                  </a:rPr>
                  <a:t>if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(0&gt;0) </a:t>
                </a:r>
                <a:r>
                  <a:rPr lang="en-US" sz="4000" b="1" dirty="0" smtClean="0">
                    <a:latin typeface="Consolas" pitchFamily="49" charset="0"/>
                    <a:cs typeface="Consolas" pitchFamily="49" charset="0"/>
                  </a:rPr>
                  <a:t>then </a:t>
                </a:r>
                <a:r>
                  <a:rPr lang="en-US" sz="4000" dirty="0">
                    <a:latin typeface="Consolas" pitchFamily="49" charset="0"/>
                    <a:cs typeface="Consolas" pitchFamily="49" charset="0"/>
                  </a:rPr>
                  <a:t>0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endParaRPr lang="en-US" sz="4000" b="1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644914"/>
                <a:ext cx="8592106" cy="707886"/>
              </a:xfrm>
              <a:prstGeom prst="rect">
                <a:avLst/>
              </a:prstGeom>
              <a:blipFill rotWithShape="1">
                <a:blip r:embed="rId4"/>
                <a:stretch>
                  <a:fillRect t="-14655" b="-37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42900" y="12192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</a:rPr>
              <a:t>⇒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0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}&gt;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0</a:t>
            </a:r>
            <a:endParaRPr lang="en-US" sz="40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033897"/>
            <a:ext cx="4987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Statically: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assert    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3200" dirty="0" smtClean="0"/>
              <a:t> : </a:t>
            </a:r>
            <a:r>
              <a:rPr lang="en-US" sz="3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3200" dirty="0" smtClean="0">
              <a:solidFill>
                <a:schemeClr val="tx2"/>
              </a:solidFill>
            </a:endParaRPr>
          </a:p>
          <a:p>
            <a:r>
              <a:rPr lang="en-US" sz="3200" dirty="0"/>
              <a:t> </a:t>
            </a:r>
            <a:r>
              <a:rPr lang="en-US" sz="3200" dirty="0" smtClean="0"/>
              <a:t> assume 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3200" dirty="0" smtClean="0"/>
              <a:t> :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09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Basic Contracts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1600" y="403389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Dynamically: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if </a:t>
            </a:r>
            <a:r>
              <a:rPr lang="en-US" sz="3200" b="1" dirty="0" smtClean="0"/>
              <a:t>check</a:t>
            </a:r>
            <a:r>
              <a:rPr lang="en-US" sz="3200" dirty="0" smtClean="0"/>
              <a:t> succeeds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then return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3200" dirty="0" smtClean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7847" y="1973759"/>
                <a:ext cx="85921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 </m:t>
                    </m:r>
                  </m:oMath>
                </a14:m>
                <a:r>
                  <a:rPr lang="en-US" sz="4000" b="1" dirty="0" smtClean="0">
                    <a:latin typeface="Consolas" pitchFamily="49" charset="0"/>
                    <a:cs typeface="Consolas" pitchFamily="49" charset="0"/>
                  </a:rPr>
                  <a:t>if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(v&gt;0)[0/v] </a:t>
                </a:r>
                <a:r>
                  <a:rPr lang="en-US" sz="4000" b="1" dirty="0" smtClean="0">
                    <a:latin typeface="Consolas" pitchFamily="49" charset="0"/>
                    <a:cs typeface="Consolas" pitchFamily="49" charset="0"/>
                  </a:rPr>
                  <a:t>then </a:t>
                </a:r>
                <a:r>
                  <a:rPr lang="en-US" sz="4000" dirty="0">
                    <a:latin typeface="Consolas" pitchFamily="49" charset="0"/>
                    <a:cs typeface="Consolas" pitchFamily="49" charset="0"/>
                  </a:rPr>
                  <a:t>0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endParaRPr lang="en-US" sz="4000" b="1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47" y="1973759"/>
                <a:ext cx="8592106" cy="707886"/>
              </a:xfrm>
              <a:prstGeom prst="rect">
                <a:avLst/>
              </a:prstGeom>
              <a:blipFill rotWithShape="1">
                <a:blip r:embed="rId3"/>
                <a:stretch>
                  <a:fillRect t="-14655" b="-37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8600" y="2644914"/>
                <a:ext cx="85921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 </m:t>
                    </m:r>
                  </m:oMath>
                </a14:m>
                <a:r>
                  <a:rPr lang="en-US" sz="4000" b="1" dirty="0" smtClean="0">
                    <a:latin typeface="Consolas" pitchFamily="49" charset="0"/>
                    <a:cs typeface="Consolas" pitchFamily="49" charset="0"/>
                  </a:rPr>
                  <a:t>if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(0&gt;0) </a:t>
                </a:r>
                <a:r>
                  <a:rPr lang="en-US" sz="4000" b="1" dirty="0" smtClean="0">
                    <a:latin typeface="Consolas" pitchFamily="49" charset="0"/>
                    <a:cs typeface="Consolas" pitchFamily="49" charset="0"/>
                  </a:rPr>
                  <a:t>then </a:t>
                </a:r>
                <a:r>
                  <a:rPr lang="en-US" sz="4000" dirty="0">
                    <a:latin typeface="Consolas" pitchFamily="49" charset="0"/>
                    <a:cs typeface="Consolas" pitchFamily="49" charset="0"/>
                  </a:rPr>
                  <a:t>0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endParaRPr lang="en-US" sz="4000" b="1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644914"/>
                <a:ext cx="8592106" cy="707886"/>
              </a:xfrm>
              <a:prstGeom prst="rect">
                <a:avLst/>
              </a:prstGeom>
              <a:blipFill rotWithShape="1">
                <a:blip r:embed="rId4"/>
                <a:stretch>
                  <a:fillRect t="-14655" b="-37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42900" y="12192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</a:rPr>
              <a:t>⇒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0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}&gt;</a:t>
            </a:r>
            <a:r>
              <a:rPr lang="en-US" sz="4000" b="1" baseline="30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0</a:t>
            </a:r>
            <a:endParaRPr lang="en-US" sz="40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4033897"/>
            <a:ext cx="4987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Statically: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assert    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3200" dirty="0" smtClean="0"/>
              <a:t> : </a:t>
            </a:r>
            <a:r>
              <a:rPr lang="en-US" sz="3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3200" dirty="0" smtClean="0">
              <a:solidFill>
                <a:schemeClr val="tx2"/>
              </a:solidFill>
            </a:endParaRPr>
          </a:p>
          <a:p>
            <a:r>
              <a:rPr lang="en-US" sz="3200" dirty="0"/>
              <a:t> </a:t>
            </a:r>
            <a:r>
              <a:rPr lang="en-US" sz="3200" dirty="0" smtClean="0"/>
              <a:t> assume 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3200" dirty="0" smtClean="0"/>
              <a:t> :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38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Basic Contracts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1600" y="4033897"/>
            <a:ext cx="3810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Dynamically: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if </a:t>
            </a:r>
            <a:r>
              <a:rPr lang="en-US" sz="3200" b="1" dirty="0" smtClean="0"/>
              <a:t>check</a:t>
            </a:r>
            <a:r>
              <a:rPr lang="en-US" sz="3200" dirty="0" smtClean="0"/>
              <a:t> succeeds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then return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3200" dirty="0" smtClean="0"/>
              <a:t>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else blame </a:t>
            </a:r>
            <a:r>
              <a:rPr lang="en-US" sz="3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7847" y="1981200"/>
                <a:ext cx="85921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 </m:t>
                    </m:r>
                  </m:oMath>
                </a14:m>
                <a:r>
                  <a:rPr lang="en-US" sz="4000" b="1" dirty="0" smtClean="0">
                    <a:latin typeface="Consolas" pitchFamily="49" charset="0"/>
                    <a:cs typeface="Consolas" pitchFamily="49" charset="0"/>
                  </a:rPr>
                  <a:t>if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(v&gt;0)[0/v] </a:t>
                </a:r>
                <a:r>
                  <a:rPr lang="en-US" sz="4000" b="1" dirty="0" smtClean="0">
                    <a:latin typeface="Consolas" pitchFamily="49" charset="0"/>
                    <a:cs typeface="Consolas" pitchFamily="49" charset="0"/>
                  </a:rPr>
                  <a:t>then </a:t>
                </a:r>
                <a:r>
                  <a:rPr lang="en-US" sz="4000" dirty="0">
                    <a:latin typeface="Consolas" pitchFamily="49" charset="0"/>
                    <a:cs typeface="Consolas" pitchFamily="49" charset="0"/>
                  </a:rPr>
                  <a:t>0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endParaRPr lang="en-US" sz="4000" b="1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47" y="1981200"/>
                <a:ext cx="8592106" cy="707886"/>
              </a:xfrm>
              <a:prstGeom prst="rect">
                <a:avLst/>
              </a:prstGeom>
              <a:blipFill rotWithShape="1">
                <a:blip r:embed="rId3"/>
                <a:stretch>
                  <a:fillRect t="-14655" b="-37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8600" y="2644914"/>
                <a:ext cx="85921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 </m:t>
                    </m:r>
                  </m:oMath>
                </a14:m>
                <a:r>
                  <a:rPr lang="en-US" sz="4000" b="1" dirty="0" smtClean="0">
                    <a:latin typeface="Consolas" pitchFamily="49" charset="0"/>
                    <a:cs typeface="Consolas" pitchFamily="49" charset="0"/>
                  </a:rPr>
                  <a:t>if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(0&gt;0) </a:t>
                </a:r>
                <a:r>
                  <a:rPr lang="en-US" sz="4000" b="1" dirty="0" smtClean="0">
                    <a:latin typeface="Consolas" pitchFamily="49" charset="0"/>
                    <a:cs typeface="Consolas" pitchFamily="49" charset="0"/>
                  </a:rPr>
                  <a:t>then </a:t>
                </a:r>
                <a:r>
                  <a:rPr lang="en-US" sz="4000" dirty="0">
                    <a:latin typeface="Consolas" pitchFamily="49" charset="0"/>
                    <a:cs typeface="Consolas" pitchFamily="49" charset="0"/>
                  </a:rPr>
                  <a:t>0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endParaRPr lang="en-US" sz="4000" b="1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644914"/>
                <a:ext cx="8592106" cy="707886"/>
              </a:xfrm>
              <a:prstGeom prst="rect">
                <a:avLst/>
              </a:prstGeom>
              <a:blipFill rotWithShape="1">
                <a:blip r:embed="rId4"/>
                <a:stretch>
                  <a:fillRect t="-14655" b="-37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42900" y="12192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</a:rPr>
              <a:t>⇒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0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}&gt;</a:t>
            </a:r>
            <a:r>
              <a:rPr lang="en-US" sz="4000" b="1" baseline="30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0</a:t>
            </a:r>
            <a:endParaRPr lang="en-US" sz="40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033897"/>
            <a:ext cx="4987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Statically: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assert    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3200" dirty="0" smtClean="0"/>
              <a:t> : </a:t>
            </a:r>
            <a:r>
              <a:rPr lang="en-US" sz="3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3200" dirty="0" smtClean="0">
              <a:solidFill>
                <a:schemeClr val="tx2"/>
              </a:solidFill>
            </a:endParaRPr>
          </a:p>
          <a:p>
            <a:r>
              <a:rPr lang="en-US" sz="3200" dirty="0"/>
              <a:t> </a:t>
            </a:r>
            <a:r>
              <a:rPr lang="en-US" sz="3200" dirty="0" smtClean="0"/>
              <a:t> assume 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3200" dirty="0" smtClean="0"/>
              <a:t> :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11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Basic Contracts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1600" y="4033897"/>
            <a:ext cx="3810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Dynamically: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if </a:t>
            </a:r>
            <a:r>
              <a:rPr lang="en-US" sz="3200" b="1" dirty="0" smtClean="0"/>
              <a:t>check</a:t>
            </a:r>
            <a:r>
              <a:rPr lang="en-US" sz="3200" dirty="0" smtClean="0"/>
              <a:t> succeeds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then return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3200" dirty="0" smtClean="0"/>
              <a:t>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else blame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8600" y="1973759"/>
                <a:ext cx="884129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 </m:t>
                    </m:r>
                  </m:oMath>
                </a14:m>
                <a:r>
                  <a:rPr lang="en-US" sz="4000" b="1" dirty="0" smtClean="0">
                    <a:latin typeface="Consolas" pitchFamily="49" charset="0"/>
                    <a:cs typeface="Consolas" pitchFamily="49" charset="0"/>
                  </a:rPr>
                  <a:t>if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(v&gt;0)[0/v] </a:t>
                </a:r>
                <a:r>
                  <a:rPr lang="en-US" sz="4000" b="1" dirty="0" smtClean="0">
                    <a:latin typeface="Consolas" pitchFamily="49" charset="0"/>
                    <a:cs typeface="Consolas" pitchFamily="49" charset="0"/>
                  </a:rPr>
                  <a:t>then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0 </a:t>
                </a:r>
                <a:r>
                  <a:rPr lang="en-US" sz="4000" b="1" dirty="0">
                    <a:latin typeface="Consolas" pitchFamily="49" charset="0"/>
                    <a:cs typeface="Consolas" pitchFamily="49" charset="0"/>
                  </a:rPr>
                  <a:t>else</a:t>
                </a:r>
                <a:r>
                  <a:rPr lang="en-US" sz="40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⇑</a:t>
                </a:r>
                <a:r>
                  <a:rPr lang="en-US" sz="12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4000" dirty="0" smtClean="0">
                    <a:solidFill>
                      <a:srgbClr val="00B05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endParaRPr lang="en-US" sz="4000" b="1" dirty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73759"/>
                <a:ext cx="8841291" cy="707886"/>
              </a:xfrm>
              <a:prstGeom prst="rect">
                <a:avLst/>
              </a:prstGeom>
              <a:blipFill rotWithShape="1">
                <a:blip r:embed="rId3"/>
                <a:stretch>
                  <a:fillRect t="-17241" r="-138" b="-37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8600" y="2644914"/>
                <a:ext cx="85921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 </m:t>
                    </m:r>
                  </m:oMath>
                </a14:m>
                <a:r>
                  <a:rPr lang="en-US" sz="4000" b="1" dirty="0" smtClean="0">
                    <a:latin typeface="Consolas" pitchFamily="49" charset="0"/>
                    <a:cs typeface="Consolas" pitchFamily="49" charset="0"/>
                  </a:rPr>
                  <a:t>if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(0&gt;0) </a:t>
                </a:r>
                <a:r>
                  <a:rPr lang="en-US" sz="4000" b="1" dirty="0" smtClean="0">
                    <a:latin typeface="Consolas" pitchFamily="49" charset="0"/>
                    <a:cs typeface="Consolas" pitchFamily="49" charset="0"/>
                  </a:rPr>
                  <a:t>then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0 </a:t>
                </a:r>
                <a:r>
                  <a:rPr lang="en-US" sz="4000" b="1" dirty="0">
                    <a:latin typeface="Consolas" pitchFamily="49" charset="0"/>
                    <a:cs typeface="Consolas" pitchFamily="49" charset="0"/>
                  </a:rPr>
                  <a:t>else</a:t>
                </a:r>
                <a:r>
                  <a:rPr lang="en-US" sz="40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⇑</a:t>
                </a:r>
                <a:r>
                  <a:rPr lang="en-US" sz="16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4000" dirty="0" smtClean="0">
                    <a:solidFill>
                      <a:srgbClr val="00B05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endParaRPr lang="en-US" sz="4000" b="1" dirty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644914"/>
                <a:ext cx="8592106" cy="707886"/>
              </a:xfrm>
              <a:prstGeom prst="rect">
                <a:avLst/>
              </a:prstGeom>
              <a:blipFill rotWithShape="1">
                <a:blip r:embed="rId4"/>
                <a:stretch>
                  <a:fillRect t="-17241" b="-37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42900" y="12192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</a:rPr>
              <a:t>⇒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0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}&gt;</a:t>
            </a:r>
            <a:r>
              <a:rPr lang="en-US" sz="4000" b="1" baseline="30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0</a:t>
            </a:r>
            <a:endParaRPr lang="en-US" sz="40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033897"/>
            <a:ext cx="4987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Statically: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assert    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3200" dirty="0" smtClean="0"/>
              <a:t> : </a:t>
            </a:r>
            <a:r>
              <a:rPr lang="en-US" sz="3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3200" dirty="0" smtClean="0">
              <a:solidFill>
                <a:schemeClr val="tx2"/>
              </a:solidFill>
            </a:endParaRPr>
          </a:p>
          <a:p>
            <a:r>
              <a:rPr lang="en-US" sz="3200" dirty="0"/>
              <a:t> </a:t>
            </a:r>
            <a:r>
              <a:rPr lang="en-US" sz="3200" dirty="0" smtClean="0"/>
              <a:t> assume 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3200" dirty="0" smtClean="0"/>
              <a:t> :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53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Basic Contracts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8600" y="3254514"/>
                <a:ext cx="85921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 </m:t>
                    </m:r>
                  </m:oMath>
                </a14:m>
                <a:r>
                  <a:rPr lang="en-US" sz="4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⇑</a:t>
                </a:r>
                <a:r>
                  <a:rPr lang="en-US" sz="14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4000" dirty="0">
                    <a:solidFill>
                      <a:srgbClr val="00B05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endParaRPr lang="en-US" sz="4000" b="1" dirty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254514"/>
                <a:ext cx="8592106" cy="707886"/>
              </a:xfrm>
              <a:prstGeom prst="rect">
                <a:avLst/>
              </a:prstGeom>
              <a:blipFill rotWithShape="1">
                <a:blip r:embed="rId3"/>
                <a:stretch>
                  <a:fillRect t="-17241" b="-37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42900" y="12192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</a:rPr>
              <a:t>⇒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0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}&gt;</a:t>
            </a:r>
            <a:r>
              <a:rPr lang="en-US" sz="4000" b="1" baseline="30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0</a:t>
            </a:r>
            <a:endParaRPr lang="en-US" sz="40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4033897"/>
            <a:ext cx="4987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Statically: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assert    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3200" dirty="0" smtClean="0"/>
              <a:t> : </a:t>
            </a:r>
            <a:r>
              <a:rPr lang="en-US" sz="3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3200" dirty="0" smtClean="0">
              <a:solidFill>
                <a:schemeClr val="tx2"/>
              </a:solidFill>
            </a:endParaRPr>
          </a:p>
          <a:p>
            <a:r>
              <a:rPr lang="en-US" sz="3200" dirty="0"/>
              <a:t> </a:t>
            </a:r>
            <a:r>
              <a:rPr lang="en-US" sz="3200" dirty="0" smtClean="0"/>
              <a:t> assume 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3200" dirty="0" smtClean="0"/>
              <a:t> :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81600" y="4033897"/>
            <a:ext cx="3810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Dynamically: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if </a:t>
            </a:r>
            <a:r>
              <a:rPr lang="en-US" sz="3200" b="1" dirty="0" smtClean="0"/>
              <a:t>check</a:t>
            </a:r>
            <a:r>
              <a:rPr lang="en-US" sz="3200" dirty="0" smtClean="0"/>
              <a:t> succeeds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then return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3200" dirty="0" smtClean="0"/>
              <a:t>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else blame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8600" y="1973759"/>
                <a:ext cx="884129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 </m:t>
                    </m:r>
                  </m:oMath>
                </a14:m>
                <a:r>
                  <a:rPr lang="en-US" sz="4000" b="1" dirty="0" smtClean="0">
                    <a:latin typeface="Consolas" pitchFamily="49" charset="0"/>
                    <a:cs typeface="Consolas" pitchFamily="49" charset="0"/>
                  </a:rPr>
                  <a:t>if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(v&gt;0)[0/v] </a:t>
                </a:r>
                <a:r>
                  <a:rPr lang="en-US" sz="4000" b="1" dirty="0" smtClean="0">
                    <a:latin typeface="Consolas" pitchFamily="49" charset="0"/>
                    <a:cs typeface="Consolas" pitchFamily="49" charset="0"/>
                  </a:rPr>
                  <a:t>then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0 </a:t>
                </a:r>
                <a:r>
                  <a:rPr lang="en-US" sz="4000" b="1" dirty="0">
                    <a:latin typeface="Consolas" pitchFamily="49" charset="0"/>
                    <a:cs typeface="Consolas" pitchFamily="49" charset="0"/>
                  </a:rPr>
                  <a:t>else</a:t>
                </a:r>
                <a:r>
                  <a:rPr lang="en-US" sz="40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⇑</a:t>
                </a:r>
                <a:r>
                  <a:rPr lang="en-US" sz="12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4000" dirty="0" smtClean="0">
                    <a:solidFill>
                      <a:srgbClr val="00B05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endParaRPr lang="en-US" sz="4000" b="1" dirty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73759"/>
                <a:ext cx="8841291" cy="707886"/>
              </a:xfrm>
              <a:prstGeom prst="rect">
                <a:avLst/>
              </a:prstGeom>
              <a:blipFill rotWithShape="1">
                <a:blip r:embed="rId4"/>
                <a:stretch>
                  <a:fillRect t="-17241" r="-138" b="-37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8600" y="2644914"/>
                <a:ext cx="85921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 </m:t>
                    </m:r>
                  </m:oMath>
                </a14:m>
                <a:r>
                  <a:rPr lang="en-US" sz="4000" b="1" dirty="0" smtClean="0">
                    <a:latin typeface="Consolas" pitchFamily="49" charset="0"/>
                    <a:cs typeface="Consolas" pitchFamily="49" charset="0"/>
                  </a:rPr>
                  <a:t>if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(0&gt;0) </a:t>
                </a:r>
                <a:r>
                  <a:rPr lang="en-US" sz="4000" b="1" dirty="0" smtClean="0">
                    <a:latin typeface="Consolas" pitchFamily="49" charset="0"/>
                    <a:cs typeface="Consolas" pitchFamily="49" charset="0"/>
                  </a:rPr>
                  <a:t>then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0 </a:t>
                </a:r>
                <a:r>
                  <a:rPr lang="en-US" sz="4000" b="1" dirty="0">
                    <a:latin typeface="Consolas" pitchFamily="49" charset="0"/>
                    <a:cs typeface="Consolas" pitchFamily="49" charset="0"/>
                  </a:rPr>
                  <a:t>else</a:t>
                </a:r>
                <a:r>
                  <a:rPr lang="en-US" sz="40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⇑</a:t>
                </a:r>
                <a:r>
                  <a:rPr lang="en-US" sz="16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4000" dirty="0" smtClean="0">
                    <a:solidFill>
                      <a:srgbClr val="00B05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endParaRPr lang="en-US" sz="4000" b="1" dirty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644914"/>
                <a:ext cx="8592106" cy="707886"/>
              </a:xfrm>
              <a:prstGeom prst="rect">
                <a:avLst/>
              </a:prstGeom>
              <a:blipFill rotWithShape="1">
                <a:blip r:embed="rId5"/>
                <a:stretch>
                  <a:fillRect t="-17241" b="-37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87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Simple Type Errors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3124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onsolas" pitchFamily="49" charset="0"/>
                <a:cs typeface="Consolas" pitchFamily="49" charset="0"/>
              </a:rPr>
              <a:t>d</a:t>
            </a:r>
            <a:r>
              <a:rPr lang="en-US" sz="4400" dirty="0" smtClean="0">
                <a:latin typeface="Consolas" pitchFamily="49" charset="0"/>
                <a:cs typeface="Consolas" pitchFamily="49" charset="0"/>
              </a:rPr>
              <a:t>iv 4 </a:t>
            </a:r>
            <a:r>
              <a:rPr lang="en-US" sz="4400" dirty="0" smtClean="0"/>
              <a:t>"</a:t>
            </a:r>
            <a:r>
              <a:rPr lang="en-US" sz="4400" dirty="0" smtClean="0">
                <a:latin typeface="Consolas" pitchFamily="49" charset="0"/>
                <a:cs typeface="Consolas" pitchFamily="49" charset="0"/>
              </a:rPr>
              <a:t>cat</a:t>
            </a:r>
            <a:r>
              <a:rPr lang="en-US" sz="4400" dirty="0" smtClean="0"/>
              <a:t>"</a:t>
            </a:r>
            <a:endParaRPr lang="en-US" sz="4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20499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onsolas" pitchFamily="49" charset="0"/>
                <a:cs typeface="Consolas" pitchFamily="49" charset="0"/>
              </a:rPr>
              <a:t>div :: </a:t>
            </a:r>
            <a:r>
              <a:rPr lang="en-US" sz="4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b="1" dirty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4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b="1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4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4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3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06"/>
    </mc:Choice>
    <mc:Fallback xmlns="">
      <p:transition spd="slow" advTm="16706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Basic Contracts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2900" y="12192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</a:rPr>
              <a:t>⇒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0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}&gt;</a:t>
            </a:r>
            <a:r>
              <a:rPr lang="en-US" sz="4000" b="1" baseline="30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0</a:t>
            </a:r>
            <a:endParaRPr lang="en-US" sz="40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033897"/>
            <a:ext cx="4987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Statically: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assert    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3200" dirty="0" smtClean="0"/>
              <a:t> : </a:t>
            </a:r>
            <a:r>
              <a:rPr lang="en-US" sz="3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3200" dirty="0" smtClean="0">
              <a:solidFill>
                <a:schemeClr val="tx2"/>
              </a:solidFill>
            </a:endParaRPr>
          </a:p>
          <a:p>
            <a:r>
              <a:rPr lang="en-US" sz="3200" dirty="0"/>
              <a:t> </a:t>
            </a:r>
            <a:r>
              <a:rPr lang="en-US" sz="3200" dirty="0" smtClean="0"/>
              <a:t> assume 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3200" dirty="0" smtClean="0"/>
              <a:t> :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1600" y="4033897"/>
            <a:ext cx="3810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Dynamically: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if </a:t>
            </a:r>
            <a:r>
              <a:rPr lang="en-US" sz="3200" b="1" dirty="0" smtClean="0"/>
              <a:t>check</a:t>
            </a:r>
            <a:r>
              <a:rPr lang="en-US" sz="3200" dirty="0" smtClean="0"/>
              <a:t> succeeds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then return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3200" dirty="0" smtClean="0"/>
              <a:t>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else blame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34079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Basic Contracts 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" y="12192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40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4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05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US" sz="4000" baseline="-25000" dirty="0" err="1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6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</a:rPr>
              <a:t>⇒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0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05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US" sz="4000" baseline="-25000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}&gt;</a:t>
            </a:r>
            <a:r>
              <a:rPr lang="en-US" sz="4000" b="1" baseline="30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e</a:t>
            </a:r>
            <a:endParaRPr lang="en-US" sz="4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31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4033897"/>
            <a:ext cx="4987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Statically: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assert    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3200" dirty="0" smtClean="0">
                <a:latin typeface="+mj-lt"/>
                <a:cs typeface="Consolas" pitchFamily="49" charset="0"/>
              </a:rPr>
              <a:t> :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p</a:t>
            </a:r>
            <a:r>
              <a:rPr lang="en-US" sz="3200" baseline="-25000" dirty="0" err="1">
                <a:latin typeface="Consolas" pitchFamily="49" charset="0"/>
                <a:cs typeface="Consolas" pitchFamily="49" charset="0"/>
              </a:rPr>
              <a:t>s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endParaRPr lang="en-US" sz="3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3200" dirty="0"/>
              <a:t> </a:t>
            </a:r>
            <a:r>
              <a:rPr lang="en-US" sz="3200" dirty="0" smtClean="0"/>
              <a:t> assume 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3200" dirty="0" smtClean="0"/>
              <a:t> :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9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p</a:t>
            </a:r>
            <a:r>
              <a:rPr lang="en-US" sz="3200" baseline="-25000" dirty="0" err="1"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4033897"/>
            <a:ext cx="3810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Dynamically: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if </a:t>
            </a:r>
            <a:r>
              <a:rPr lang="en-US" sz="3200" b="1" dirty="0" smtClean="0"/>
              <a:t>check</a:t>
            </a:r>
            <a:r>
              <a:rPr lang="en-US" sz="3200" dirty="0" smtClean="0"/>
              <a:t> succeeds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then return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3200" dirty="0" smtClean="0"/>
              <a:t>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else blame </a:t>
            </a:r>
            <a:r>
              <a:rPr lang="en-US" sz="3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30477" y="1973759"/>
                <a:ext cx="803753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 </m:t>
                    </m:r>
                  </m:oMath>
                </a14:m>
                <a:r>
                  <a:rPr lang="en-US" sz="4000" b="1" dirty="0" smtClean="0">
                    <a:latin typeface="Consolas" pitchFamily="49" charset="0"/>
                    <a:cs typeface="Consolas" pitchFamily="49" charset="0"/>
                  </a:rPr>
                  <a:t>if </a:t>
                </a:r>
                <a:r>
                  <a:rPr lang="en-US" sz="4000" dirty="0" err="1" smtClean="0">
                    <a:latin typeface="Consolas" pitchFamily="49" charset="0"/>
                    <a:cs typeface="Consolas" pitchFamily="49" charset="0"/>
                  </a:rPr>
                  <a:t>p</a:t>
                </a:r>
                <a:r>
                  <a:rPr lang="en-US" sz="4000" baseline="-25000" dirty="0" err="1" smtClean="0"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[</a:t>
                </a:r>
                <a:r>
                  <a:rPr lang="en-US" sz="4000" dirty="0">
                    <a:latin typeface="Consolas" pitchFamily="49" charset="0"/>
                    <a:cs typeface="Consolas" pitchFamily="49" charset="0"/>
                  </a:rPr>
                  <a:t>e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/v] </a:t>
                </a:r>
                <a:r>
                  <a:rPr lang="en-US" sz="4000" b="1" dirty="0" smtClean="0">
                    <a:latin typeface="Consolas" pitchFamily="49" charset="0"/>
                    <a:cs typeface="Consolas" pitchFamily="49" charset="0"/>
                  </a:rPr>
                  <a:t>then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e </a:t>
                </a:r>
                <a:r>
                  <a:rPr lang="en-US" sz="4000" b="1" dirty="0">
                    <a:latin typeface="Consolas" pitchFamily="49" charset="0"/>
                    <a:cs typeface="Consolas" pitchFamily="49" charset="0"/>
                  </a:rPr>
                  <a:t>else</a:t>
                </a:r>
                <a:r>
                  <a:rPr lang="en-US" sz="40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⇑</a:t>
                </a:r>
                <a:r>
                  <a:rPr lang="en-US" sz="1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4000" dirty="0">
                    <a:solidFill>
                      <a:srgbClr val="00B05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endParaRPr lang="en-US" sz="4000" b="1" dirty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77" y="1973759"/>
                <a:ext cx="8037537" cy="707886"/>
              </a:xfrm>
              <a:prstGeom prst="rect">
                <a:avLst/>
              </a:prstGeom>
              <a:blipFill rotWithShape="1">
                <a:blip r:embed="rId3"/>
                <a:stretch>
                  <a:fillRect t="-17241" b="-37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80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Functional Contracts 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" y="12192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4000" baseline="-25000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</a:rPr>
              <a:t>⇒ 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4000" baseline="-25000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4000" b="1" baseline="30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105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f</a:t>
            </a:r>
            <a:endParaRPr lang="en-US" sz="4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32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4033897"/>
            <a:ext cx="4987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Statically: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assert    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3200" dirty="0" smtClean="0"/>
              <a:t> :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s</a:t>
            </a:r>
            <a:r>
              <a:rPr lang="en-US" sz="3200" baseline="-25000" dirty="0" err="1">
                <a:latin typeface="Consolas" pitchFamily="49" charset="0"/>
                <a:cs typeface="Consolas" pitchFamily="49" charset="0"/>
              </a:rPr>
              <a:t>x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assume 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3200" dirty="0" smtClean="0"/>
              <a:t> :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aseline="-25000" dirty="0" err="1">
                <a:latin typeface="Consolas" pitchFamily="49" charset="0"/>
                <a:cs typeface="Consolas" pitchFamily="49" charset="0"/>
              </a:rPr>
              <a:t>x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722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Functional Contracts 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" y="12192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4000" baseline="-25000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</a:rPr>
              <a:t>⇒ 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4000" baseline="-25000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4000" b="1" baseline="30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f) v</a:t>
            </a:r>
            <a:endParaRPr lang="en-US" sz="4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33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4033897"/>
            <a:ext cx="4987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Statically: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assert    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3200" dirty="0" smtClean="0"/>
              <a:t> :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s</a:t>
            </a:r>
            <a:r>
              <a:rPr lang="en-US" sz="3200" baseline="-25000" dirty="0" err="1">
                <a:latin typeface="Consolas" pitchFamily="49" charset="0"/>
                <a:cs typeface="Consolas" pitchFamily="49" charset="0"/>
              </a:rPr>
              <a:t>x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assume 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3200" dirty="0" smtClean="0"/>
              <a:t> :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aseline="-25000" dirty="0" err="1">
                <a:latin typeface="Consolas" pitchFamily="49" charset="0"/>
                <a:cs typeface="Consolas" pitchFamily="49" charset="0"/>
              </a:rPr>
              <a:t>x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t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2900" y="2111514"/>
                <a:ext cx="8458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 </m:t>
                    </m:r>
                  </m:oMath>
                </a14:m>
                <a:r>
                  <a:rPr lang="en-US" sz="4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14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s</a:t>
                </a:r>
                <a:r>
                  <a:rPr lang="en-US" sz="14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⇒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sz="14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4000" b="1" baseline="30000" dirty="0" smtClean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1050" b="1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(f</a:t>
                </a:r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sz="4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14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err="1"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sz="4000" baseline="-25000" dirty="0" err="1">
                    <a:latin typeface="Consolas" pitchFamily="49" charset="0"/>
                    <a:cs typeface="Consolas" pitchFamily="49" charset="0"/>
                  </a:rPr>
                  <a:t>x</a:t>
                </a:r>
                <a:r>
                  <a:rPr lang="en-US" sz="1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⇒ </a:t>
                </a:r>
                <a:r>
                  <a:rPr lang="en-US" sz="4000" dirty="0" err="1">
                    <a:latin typeface="Consolas" pitchFamily="49" charset="0"/>
                    <a:cs typeface="Consolas" pitchFamily="49" charset="0"/>
                  </a:rPr>
                  <a:t>s</a:t>
                </a:r>
                <a:r>
                  <a:rPr lang="en-US" sz="4000" baseline="-25000" dirty="0" err="1">
                    <a:latin typeface="Consolas" pitchFamily="49" charset="0"/>
                    <a:cs typeface="Consolas" pitchFamily="49" charset="0"/>
                  </a:rPr>
                  <a:t>x</a:t>
                </a:r>
                <a:r>
                  <a:rPr lang="en-US" sz="1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4000" b="1" baseline="30000" dirty="0" smtClean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1050" b="1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v))</a:t>
                </a:r>
                <a:endParaRPr lang="en-US" sz="4000" b="1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2111514"/>
                <a:ext cx="8458200" cy="707886"/>
              </a:xfrm>
              <a:prstGeom prst="rect">
                <a:avLst/>
              </a:prstGeom>
              <a:blipFill rotWithShape="1">
                <a:blip r:embed="rId3"/>
                <a:stretch>
                  <a:fillRect t="-17094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89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2900" y="2111514"/>
                <a:ext cx="8458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 </m:t>
                    </m:r>
                  </m:oMath>
                </a14:m>
                <a:r>
                  <a:rPr lang="en-US" sz="4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14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s</a:t>
                </a:r>
                <a:r>
                  <a:rPr lang="en-US" sz="14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⇒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sz="14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4000" b="1" baseline="30000" dirty="0" smtClean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1050" b="1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(f</a:t>
                </a:r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sz="4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14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err="1"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sz="4000" baseline="-25000" dirty="0" err="1">
                    <a:latin typeface="Consolas" pitchFamily="49" charset="0"/>
                    <a:cs typeface="Consolas" pitchFamily="49" charset="0"/>
                  </a:rPr>
                  <a:t>x</a:t>
                </a:r>
                <a:r>
                  <a:rPr lang="en-US" sz="1400" b="1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⇒ </a:t>
                </a:r>
                <a:r>
                  <a:rPr lang="en-US" sz="4000" dirty="0" err="1">
                    <a:latin typeface="Consolas" pitchFamily="49" charset="0"/>
                    <a:cs typeface="Consolas" pitchFamily="49" charset="0"/>
                  </a:rPr>
                  <a:t>s</a:t>
                </a:r>
                <a:r>
                  <a:rPr lang="en-US" sz="4000" baseline="-25000" dirty="0" err="1">
                    <a:latin typeface="Consolas" pitchFamily="49" charset="0"/>
                    <a:cs typeface="Consolas" pitchFamily="49" charset="0"/>
                  </a:rPr>
                  <a:t>x</a:t>
                </a:r>
                <a:r>
                  <a:rPr lang="en-US" sz="1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4000" b="1" baseline="30000" dirty="0" smtClean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1050" b="1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v))</a:t>
                </a:r>
                <a:endParaRPr lang="en-US" sz="4000" b="1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2111514"/>
                <a:ext cx="8458200" cy="707886"/>
              </a:xfrm>
              <a:prstGeom prst="rect">
                <a:avLst/>
              </a:prstGeom>
              <a:blipFill rotWithShape="1">
                <a:blip r:embed="rId3"/>
                <a:stretch>
                  <a:fillRect t="-17094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Functional Contracts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21970" y="2111514"/>
            <a:ext cx="3643894" cy="707886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4000" baseline="-25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</a:rPr>
              <a:t>⇒ </a:t>
            </a:r>
            <a:r>
              <a:rPr lang="en-US" sz="4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4000" baseline="-25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4000" b="1" baseline="30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v)</a:t>
            </a:r>
            <a:endParaRPr lang="en-US" sz="4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00" y="12192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4000" baseline="-25000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</a:rPr>
              <a:t>⇒ 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4000" baseline="-25000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4000" b="1" baseline="30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f) v</a:t>
            </a:r>
            <a:endParaRPr lang="en-US" sz="4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033897"/>
            <a:ext cx="4987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Statically: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assert    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3200" dirty="0" smtClean="0"/>
              <a:t> :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s</a:t>
            </a:r>
            <a:r>
              <a:rPr lang="en-US" sz="3200" baseline="-25000" dirty="0" err="1">
                <a:latin typeface="Consolas" pitchFamily="49" charset="0"/>
                <a:cs typeface="Consolas" pitchFamily="49" charset="0"/>
              </a:rPr>
              <a:t>x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assume 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3200" dirty="0" smtClean="0"/>
              <a:t> :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aseline="-25000" dirty="0" err="1">
                <a:latin typeface="Consolas" pitchFamily="49" charset="0"/>
                <a:cs typeface="Consolas" pitchFamily="49" charset="0"/>
              </a:rPr>
              <a:t>x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727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2900" y="2111514"/>
                <a:ext cx="8458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 </m:t>
                    </m:r>
                  </m:oMath>
                </a14:m>
                <a:r>
                  <a:rPr lang="en-US" sz="4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14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s</a:t>
                </a:r>
                <a:r>
                  <a:rPr lang="en-US" sz="14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⇒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sz="14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4000" b="1" baseline="30000" dirty="0" smtClean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1050" b="1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sz="4000" dirty="0" smtClean="0">
                    <a:solidFill>
                      <a:schemeClr val="accent2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sz="4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14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err="1">
                    <a:solidFill>
                      <a:schemeClr val="accent6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sz="4000" baseline="-25000" dirty="0" err="1">
                    <a:solidFill>
                      <a:schemeClr val="accent6"/>
                    </a:solidFill>
                    <a:latin typeface="Consolas" pitchFamily="49" charset="0"/>
                    <a:cs typeface="Consolas" pitchFamily="49" charset="0"/>
                  </a:rPr>
                  <a:t>x</a:t>
                </a:r>
                <a:r>
                  <a:rPr lang="en-US" sz="1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⇒ </a:t>
                </a:r>
                <a:r>
                  <a:rPr lang="en-US" sz="4000" dirty="0" err="1">
                    <a:solidFill>
                      <a:schemeClr val="accent3"/>
                    </a:solidFill>
                    <a:latin typeface="Consolas" pitchFamily="49" charset="0"/>
                    <a:cs typeface="Consolas" pitchFamily="49" charset="0"/>
                  </a:rPr>
                  <a:t>s</a:t>
                </a:r>
                <a:r>
                  <a:rPr lang="en-US" sz="4000" baseline="-25000" dirty="0" err="1">
                    <a:solidFill>
                      <a:schemeClr val="accent3"/>
                    </a:solidFill>
                    <a:latin typeface="Consolas" pitchFamily="49" charset="0"/>
                    <a:cs typeface="Consolas" pitchFamily="49" charset="0"/>
                  </a:rPr>
                  <a:t>x</a:t>
                </a:r>
                <a:r>
                  <a:rPr lang="en-US" sz="1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4000" b="1" baseline="30000" dirty="0" smtClean="0">
                    <a:solidFill>
                      <a:srgbClr val="00B05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1050" b="1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v))</a:t>
                </a:r>
                <a:endParaRPr lang="en-US" sz="4000" b="1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2111514"/>
                <a:ext cx="8458200" cy="707886"/>
              </a:xfrm>
              <a:prstGeom prst="rect">
                <a:avLst/>
              </a:prstGeom>
              <a:blipFill rotWithShape="1">
                <a:blip r:embed="rId3"/>
                <a:stretch>
                  <a:fillRect t="-17094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Functional Contracts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62252" y="2111514"/>
            <a:ext cx="4588139" cy="707886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4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4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4000" baseline="-25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>
                <a:solidFill>
                  <a:srgbClr val="7030A0"/>
                </a:solidFill>
              </a:rPr>
              <a:t>⇒ </a:t>
            </a:r>
            <a:r>
              <a:rPr lang="en-US" sz="4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4000" baseline="-25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4000" b="1" baseline="30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))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900" y="12192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4000" baseline="-25000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</a:rPr>
              <a:t>⇒ 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4000" baseline="-25000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4000" b="1" baseline="30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f) v</a:t>
            </a:r>
            <a:endParaRPr lang="en-US" sz="4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033897"/>
            <a:ext cx="4987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Statically: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assert    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3200" dirty="0" smtClean="0"/>
              <a:t> :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s</a:t>
            </a:r>
            <a:r>
              <a:rPr lang="en-US" sz="3200" baseline="-25000" dirty="0" err="1">
                <a:latin typeface="Consolas" pitchFamily="49" charset="0"/>
                <a:cs typeface="Consolas" pitchFamily="49" charset="0"/>
              </a:rPr>
              <a:t>x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assume 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3200" dirty="0" smtClean="0"/>
              <a:t> :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aseline="-25000" dirty="0" err="1">
                <a:latin typeface="Consolas" pitchFamily="49" charset="0"/>
                <a:cs typeface="Consolas" pitchFamily="49" charset="0"/>
              </a:rPr>
              <a:t>x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697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2900" y="2111514"/>
                <a:ext cx="8458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 </m:t>
                    </m:r>
                  </m:oMath>
                </a14:m>
                <a:r>
                  <a:rPr lang="en-US" sz="4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14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smtClean="0">
                    <a:solidFill>
                      <a:schemeClr val="accent3"/>
                    </a:solidFill>
                    <a:latin typeface="Consolas" pitchFamily="49" charset="0"/>
                    <a:cs typeface="Consolas" pitchFamily="49" charset="0"/>
                  </a:rPr>
                  <a:t>s</a:t>
                </a:r>
                <a:r>
                  <a:rPr lang="en-US" sz="14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⇒ </a:t>
                </a:r>
                <a:r>
                  <a:rPr lang="en-US" sz="4000" dirty="0" smtClean="0">
                    <a:solidFill>
                      <a:schemeClr val="accent6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sz="14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4000" b="1" baseline="30000" dirty="0" smtClean="0">
                    <a:solidFill>
                      <a:srgbClr val="00B05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1050" b="1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sz="4000" dirty="0" smtClean="0">
                    <a:solidFill>
                      <a:schemeClr val="accent2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sz="4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14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err="1">
                    <a:solidFill>
                      <a:schemeClr val="accent6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sz="4000" baseline="-25000" dirty="0" err="1">
                    <a:solidFill>
                      <a:schemeClr val="accent6"/>
                    </a:solidFill>
                    <a:latin typeface="Consolas" pitchFamily="49" charset="0"/>
                    <a:cs typeface="Consolas" pitchFamily="49" charset="0"/>
                  </a:rPr>
                  <a:t>x</a:t>
                </a:r>
                <a:r>
                  <a:rPr lang="en-US" sz="1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⇒ </a:t>
                </a:r>
                <a:r>
                  <a:rPr lang="en-US" sz="4000" dirty="0" err="1">
                    <a:solidFill>
                      <a:schemeClr val="accent3"/>
                    </a:solidFill>
                    <a:latin typeface="Consolas" pitchFamily="49" charset="0"/>
                    <a:cs typeface="Consolas" pitchFamily="49" charset="0"/>
                  </a:rPr>
                  <a:t>s</a:t>
                </a:r>
                <a:r>
                  <a:rPr lang="en-US" sz="4000" baseline="-25000" dirty="0" err="1">
                    <a:solidFill>
                      <a:schemeClr val="accent3"/>
                    </a:solidFill>
                    <a:latin typeface="Consolas" pitchFamily="49" charset="0"/>
                    <a:cs typeface="Consolas" pitchFamily="49" charset="0"/>
                  </a:rPr>
                  <a:t>x</a:t>
                </a:r>
                <a:r>
                  <a:rPr lang="en-US" sz="1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4000" b="1" baseline="30000" dirty="0" smtClean="0">
                    <a:solidFill>
                      <a:srgbClr val="00B05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1050" b="1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v))</a:t>
                </a:r>
                <a:endParaRPr lang="en-US" sz="4000" b="1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2111514"/>
                <a:ext cx="8458200" cy="707886"/>
              </a:xfrm>
              <a:prstGeom prst="rect">
                <a:avLst/>
              </a:prstGeom>
              <a:blipFill rotWithShape="1">
                <a:blip r:embed="rId3"/>
                <a:stretch>
                  <a:fillRect t="-17094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Functional Contracts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42219" y="2111514"/>
            <a:ext cx="6795289" cy="707886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1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>
                <a:solidFill>
                  <a:srgbClr val="7030A0"/>
                </a:solidFill>
              </a:rPr>
              <a:t>⇒ </a:t>
            </a:r>
            <a:r>
              <a:rPr lang="en-US" sz="4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4000" b="1" baseline="30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4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4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4000" baseline="-25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>
                <a:solidFill>
                  <a:srgbClr val="7030A0"/>
                </a:solidFill>
              </a:rPr>
              <a:t>⇒ </a:t>
            </a:r>
            <a:r>
              <a:rPr lang="en-US" sz="4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4000" baseline="-25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4000" b="1" baseline="30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v))</a:t>
            </a:r>
            <a:endParaRPr lang="en-US" sz="4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00" y="12192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4000" baseline="-25000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</a:rPr>
              <a:t>⇒ 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4000" baseline="-25000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4000" b="1" baseline="30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f) v</a:t>
            </a:r>
            <a:endParaRPr lang="en-US" sz="4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033897"/>
            <a:ext cx="4987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Statically: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assert    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3200" dirty="0" smtClean="0"/>
              <a:t> :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s</a:t>
            </a:r>
            <a:r>
              <a:rPr lang="en-US" sz="3200" baseline="-25000" dirty="0" err="1">
                <a:latin typeface="Consolas" pitchFamily="49" charset="0"/>
                <a:cs typeface="Consolas" pitchFamily="49" charset="0"/>
              </a:rPr>
              <a:t>x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assume 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3200" dirty="0" smtClean="0"/>
              <a:t> :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aseline="-25000" dirty="0" err="1">
                <a:latin typeface="Consolas" pitchFamily="49" charset="0"/>
                <a:cs typeface="Consolas" pitchFamily="49" charset="0"/>
              </a:rPr>
              <a:t>x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883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2900" y="2111514"/>
                <a:ext cx="8458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 </m:t>
                    </m:r>
                  </m:oMath>
                </a14:m>
                <a:r>
                  <a:rPr lang="en-US" sz="4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14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s</a:t>
                </a:r>
                <a:r>
                  <a:rPr lang="en-US" sz="14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⇒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sz="14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4000" b="1" baseline="30000" dirty="0" smtClean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1050" b="1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(f</a:t>
                </a:r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sz="4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14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err="1"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sz="4000" baseline="-25000" dirty="0" err="1">
                    <a:latin typeface="Consolas" pitchFamily="49" charset="0"/>
                    <a:cs typeface="Consolas" pitchFamily="49" charset="0"/>
                  </a:rPr>
                  <a:t>x</a:t>
                </a:r>
                <a:r>
                  <a:rPr lang="en-US" sz="1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⇒ </a:t>
                </a:r>
                <a:r>
                  <a:rPr lang="en-US" sz="4000" dirty="0" err="1">
                    <a:latin typeface="Consolas" pitchFamily="49" charset="0"/>
                    <a:cs typeface="Consolas" pitchFamily="49" charset="0"/>
                  </a:rPr>
                  <a:t>s</a:t>
                </a:r>
                <a:r>
                  <a:rPr lang="en-US" sz="4000" baseline="-25000" dirty="0" err="1">
                    <a:latin typeface="Consolas" pitchFamily="49" charset="0"/>
                    <a:cs typeface="Consolas" pitchFamily="49" charset="0"/>
                  </a:rPr>
                  <a:t>x</a:t>
                </a:r>
                <a:r>
                  <a:rPr lang="en-US" sz="1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4000" b="1" baseline="30000" dirty="0" smtClean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1050" b="1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v))</a:t>
                </a:r>
                <a:endParaRPr lang="en-US" sz="4000" b="1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2111514"/>
                <a:ext cx="8458200" cy="707886"/>
              </a:xfrm>
              <a:prstGeom prst="rect">
                <a:avLst/>
              </a:prstGeom>
              <a:blipFill rotWithShape="1">
                <a:blip r:embed="rId3"/>
                <a:stretch>
                  <a:fillRect t="-17094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Functional Contracts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37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2900" y="12192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4000" baseline="-25000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</a:rPr>
              <a:t>⇒ 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4000" baseline="-25000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4000" b="1" baseline="30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f) v</a:t>
            </a:r>
            <a:endParaRPr lang="en-US" sz="4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033897"/>
            <a:ext cx="4987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Statically: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assert    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3200" dirty="0" smtClean="0"/>
              <a:t> :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s</a:t>
            </a:r>
            <a:r>
              <a:rPr lang="en-US" sz="3200" baseline="-25000" dirty="0" err="1">
                <a:latin typeface="Consolas" pitchFamily="49" charset="0"/>
                <a:cs typeface="Consolas" pitchFamily="49" charset="0"/>
              </a:rPr>
              <a:t>x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assume 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3200" dirty="0" smtClean="0"/>
              <a:t> :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aseline="-25000" dirty="0" err="1">
                <a:latin typeface="Consolas" pitchFamily="49" charset="0"/>
                <a:cs typeface="Consolas" pitchFamily="49" charset="0"/>
              </a:rPr>
              <a:t>x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868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Predecessor 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38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2047" y="3907542"/>
            <a:ext cx="8939907" cy="111868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kumimoji="0" lang="en-US" sz="240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⇒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b="1" baseline="30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2047" y="1676400"/>
            <a:ext cx="8939907" cy="113868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f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:: </a:t>
            </a:r>
            <a:r>
              <a:rPr lang="en-US" sz="2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 sz="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 = n-1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34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Predecessor 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39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2047" y="3907542"/>
            <a:ext cx="8939907" cy="111868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kumimoji="0" lang="en-US" sz="240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pred</a:t>
            </a:r>
            <a:r>
              <a:rPr lang="en-US" sz="6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⇒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b="1" baseline="30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2047" y="1676400"/>
            <a:ext cx="8939907" cy="113868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f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:: </a:t>
            </a:r>
            <a:r>
              <a:rPr lang="en-US" sz="2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 sz="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 = n-1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17695" y="4477512"/>
            <a:ext cx="341869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7" name="Rectangle 6"/>
          <p:cNvSpPr/>
          <p:nvPr/>
        </p:nvSpPr>
        <p:spPr>
          <a:xfrm>
            <a:off x="1313688" y="4473047"/>
            <a:ext cx="1773242" cy="461665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85782" y="1807464"/>
            <a:ext cx="1718740" cy="369332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Simple Type Errors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4191000"/>
            <a:ext cx="7924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Type error:</a:t>
            </a:r>
          </a:p>
          <a:p>
            <a:pPr algn="ctr"/>
            <a:r>
              <a:rPr lang="en-US" sz="4400" dirty="0" smtClean="0"/>
              <a:t>"</a:t>
            </a:r>
            <a:r>
              <a:rPr lang="en-US" sz="4400" dirty="0"/>
              <a:t>Couldn't match </a:t>
            </a:r>
            <a:r>
              <a:rPr lang="en-US" sz="4400" dirty="0" smtClean="0"/>
              <a:t>expected type</a:t>
            </a:r>
            <a:r>
              <a:rPr lang="en-US" sz="4400" dirty="0"/>
              <a:t> </a:t>
            </a:r>
            <a:endParaRPr lang="en-US" sz="4400" dirty="0" smtClean="0"/>
          </a:p>
          <a:p>
            <a:pPr algn="ctr"/>
            <a:r>
              <a:rPr lang="en-US" sz="4400" b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400" dirty="0"/>
              <a:t> with actual type </a:t>
            </a:r>
            <a:r>
              <a:rPr lang="en-US" sz="4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4400" dirty="0"/>
              <a:t>"</a:t>
            </a:r>
            <a:endParaRPr 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3124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onsolas" pitchFamily="49" charset="0"/>
                <a:cs typeface="Consolas" pitchFamily="49" charset="0"/>
              </a:rPr>
              <a:t>d</a:t>
            </a:r>
            <a:r>
              <a:rPr lang="en-US" sz="4400" dirty="0" smtClean="0">
                <a:latin typeface="Consolas" pitchFamily="49" charset="0"/>
                <a:cs typeface="Consolas" pitchFamily="49" charset="0"/>
              </a:rPr>
              <a:t>iv 4 </a:t>
            </a:r>
            <a:r>
              <a:rPr lang="en-US" sz="4400" dirty="0" smtClean="0">
                <a:solidFill>
                  <a:schemeClr val="accent2"/>
                </a:solidFill>
              </a:rPr>
              <a:t>"</a:t>
            </a:r>
            <a:r>
              <a:rPr lang="en-US" sz="44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US" sz="4400" dirty="0" smtClean="0">
                <a:solidFill>
                  <a:schemeClr val="accent2"/>
                </a:solidFill>
              </a:rPr>
              <a:t>"</a:t>
            </a:r>
            <a:endParaRPr lang="en-US" sz="4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20499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onsolas" pitchFamily="49" charset="0"/>
                <a:cs typeface="Consolas" pitchFamily="49" charset="0"/>
              </a:rPr>
              <a:t>div :: </a:t>
            </a:r>
            <a:r>
              <a:rPr lang="en-US" sz="4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b="1" dirty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4400" b="1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b="1" dirty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4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4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22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06"/>
    </mc:Choice>
    <mc:Fallback xmlns="">
      <p:transition spd="slow" advTm="16706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Predecessor 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40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2047" y="3907542"/>
            <a:ext cx="8939907" cy="111868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kumimoji="0" lang="en-US" sz="240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pred</a:t>
            </a:r>
            <a:r>
              <a:rPr lang="en-US" sz="6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⇒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              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b="1" baseline="30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700" b="1" dirty="0">
                <a:latin typeface="Consolas" pitchFamily="49" charset="0"/>
                <a:cs typeface="Consolas" pitchFamily="49" charset="0"/>
              </a:rPr>
              <a:t> </a:t>
            </a:r>
            <a:endParaRPr lang="en-US" sz="2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2047" y="1676400"/>
            <a:ext cx="8939907" cy="113868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f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:: </a:t>
            </a:r>
            <a:r>
              <a:rPr lang="en-US" sz="2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 sz="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 = n-1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26934" y="4479797"/>
            <a:ext cx="5087445" cy="457094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0" algn="ctr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n:</a:t>
            </a:r>
            <a:r>
              <a:rPr lang="en-US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17695" y="4477512"/>
            <a:ext cx="341869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</a:t>
            </a:r>
            <a:endParaRPr lang="en-US" sz="2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13688" y="4473047"/>
            <a:ext cx="1773242" cy="46166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73234" y="3996839"/>
            <a:ext cx="4903766" cy="42276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1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Predecessor 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41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2047" y="3907542"/>
            <a:ext cx="8939907" cy="111868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kumimoji="0" lang="en-US" sz="240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pred</a:t>
            </a:r>
            <a:r>
              <a:rPr lang="en-US" sz="6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⇒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              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b="1" baseline="30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700" b="1" dirty="0">
                <a:latin typeface="Consolas" pitchFamily="49" charset="0"/>
                <a:cs typeface="Consolas" pitchFamily="49" charset="0"/>
              </a:rPr>
              <a:t> </a:t>
            </a:r>
            <a:endParaRPr lang="en-US" sz="2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2047" y="1676400"/>
            <a:ext cx="8939907" cy="113868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f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:: </a:t>
            </a:r>
            <a:r>
              <a:rPr lang="en-US" sz="2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 sz="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 = n-1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26934" y="4479797"/>
            <a:ext cx="5087445" cy="45709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0" algn="ctr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n:</a:t>
            </a:r>
            <a:r>
              <a:rPr lang="en-US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17695" y="4477512"/>
            <a:ext cx="341869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</a:t>
            </a:r>
            <a:endParaRPr lang="en-US" sz="2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13688" y="4473047"/>
            <a:ext cx="1773242" cy="46166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73234" y="3996839"/>
            <a:ext cx="4903766" cy="42276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Predecessor 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42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2047" y="4824917"/>
            <a:ext cx="8939907" cy="111868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kumimoji="0" lang="en-US" sz="240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⇒ </a:t>
            </a:r>
            <a:r>
              <a:rPr lang="en-US" sz="2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b="1" baseline="30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425476"/>
                <a:ext cx="911803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 err="1" smtClean="0">
                    <a:latin typeface="Consolas" pitchFamily="49" charset="0"/>
                    <a:cs typeface="Consolas" pitchFamily="49" charset="0"/>
                  </a:rPr>
                  <a:t>pred</a:t>
                </a:r>
                <a:r>
                  <a:rPr lang="en-US" sz="2400" dirty="0" smtClean="0">
                    <a:latin typeface="Consolas" pitchFamily="49" charset="0"/>
                    <a:cs typeface="Consolas" pitchFamily="49" charset="0"/>
                  </a:rPr>
                  <a:t> 2 </a:t>
                </a:r>
              </a:p>
              <a:p>
                <a:r>
                  <a:rPr lang="en-US" sz="2400" b="1" dirty="0">
                    <a:solidFill>
                      <a:srgbClr val="7030A0"/>
                    </a:solidFill>
                    <a:ea typeface="Cambria Math"/>
                    <a:cs typeface="Consolas" pitchFamily="49" charset="0"/>
                  </a:rPr>
                  <a:t> </a:t>
                </a:r>
                <a:r>
                  <a:rPr lang="en-US" sz="2400" dirty="0">
                    <a:latin typeface="Consolas" pitchFamily="49" charset="0"/>
                    <a:cs typeface="Consolas" pitchFamily="49" charset="0"/>
                  </a:rPr>
                  <a:t>= (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1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-&gt;</a:t>
                </a:r>
                <a:r>
                  <a:rPr lang="en-US" sz="105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10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⇒ </a:t>
                </a:r>
                <a:r>
                  <a:rPr lang="en-US" sz="2400" dirty="0">
                    <a:solidFill>
                      <a:srgbClr val="333333"/>
                    </a:solidFill>
                    <a:latin typeface="Consolas" pitchFamily="49" charset="0"/>
                    <a:cs typeface="Consolas" pitchFamily="49" charset="0"/>
                  </a:rPr>
                  <a:t>n: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{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v:</a:t>
                </a:r>
                <a:r>
                  <a:rPr lang="en-US" sz="2400" b="1" dirty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00" b="1" dirty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|</a:t>
                </a:r>
                <a:r>
                  <a:rPr lang="en-US" sz="3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v&gt;0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}</a:t>
                </a:r>
                <a:r>
                  <a:rPr lang="en-US" sz="300" b="1" dirty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-&gt;</a:t>
                </a:r>
                <a:r>
                  <a:rPr lang="en-US" sz="3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{</a:t>
                </a:r>
                <a:r>
                  <a:rPr lang="en-US" sz="2400" dirty="0" err="1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v: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00" b="1" dirty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|</a:t>
                </a:r>
                <a:r>
                  <a:rPr lang="en-US" sz="1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v=n-1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}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2400" b="1" baseline="30000" dirty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700" b="1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f) 2</a:t>
                </a:r>
                <a:endParaRPr lang="en-US" sz="2400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US" sz="2400" b="1" dirty="0" smtClean="0">
                    <a:solidFill>
                      <a:srgbClr val="7030A0"/>
                    </a:solidFill>
                    <a:ea typeface="Cambria Math"/>
                    <a:cs typeface="Consolas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</m:t>
                    </m:r>
                  </m:oMath>
                </a14:m>
                <a:r>
                  <a:rPr lang="en-US" sz="24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3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1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⇒ {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v:</a:t>
                </a:r>
                <a:r>
                  <a:rPr lang="en-US" sz="2400" b="1" dirty="0" err="1" smtClean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00" b="1" dirty="0" smtClean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|</a:t>
                </a:r>
                <a:r>
                  <a:rPr lang="en-US" sz="1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v=2-1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}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2400" b="1" baseline="30000" dirty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700" b="1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(f</a:t>
                </a:r>
                <a:r>
                  <a:rPr lang="en-US" sz="1050" dirty="0" smtClean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3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{</a:t>
                </a:r>
                <a:r>
                  <a:rPr lang="en-US" sz="2400" dirty="0" err="1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v: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00" b="1" dirty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|</a:t>
                </a:r>
                <a:r>
                  <a:rPr lang="en-US" sz="3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v&gt;0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}</a:t>
                </a:r>
                <a:r>
                  <a:rPr lang="en-US" sz="1200" dirty="0" smtClean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⇒ </a:t>
                </a:r>
                <a:r>
                  <a:rPr lang="en-US" sz="2400" b="1" dirty="0" err="1" smtClean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00" b="1" dirty="0" smtClean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2400" b="1" baseline="30000" dirty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700" b="1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2))</a:t>
                </a:r>
                <a:endParaRPr lang="en-US" sz="24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US" sz="2400" b="1" dirty="0">
                    <a:solidFill>
                      <a:srgbClr val="7030A0"/>
                    </a:solidFill>
                    <a:ea typeface="Cambria Math"/>
                    <a:cs typeface="Consolas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1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⇒ {</a:t>
                </a:r>
                <a:r>
                  <a:rPr lang="en-US" sz="2400" dirty="0" err="1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v: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00" b="1" dirty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|</a:t>
                </a:r>
                <a:r>
                  <a:rPr lang="en-US" sz="1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v=2-1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}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2400" b="1" baseline="30000" dirty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700" b="1" dirty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(f 2)</a:t>
                </a:r>
              </a:p>
              <a:p>
                <a:r>
                  <a:rPr lang="en-US" sz="2400" b="1" dirty="0">
                    <a:solidFill>
                      <a:srgbClr val="7030A0"/>
                    </a:solidFill>
                    <a:ea typeface="Cambria Math"/>
                    <a:cs typeface="Consolas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1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⇒ {</a:t>
                </a:r>
                <a:r>
                  <a:rPr lang="en-US" sz="2400" dirty="0" err="1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v: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00" b="1" dirty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|</a:t>
                </a:r>
                <a:r>
                  <a:rPr lang="en-US" sz="1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v=2-1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}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2400" b="1" baseline="30000" dirty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700" b="1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  <a:p>
                <a:r>
                  <a:rPr lang="en-US" sz="2400" b="1" dirty="0">
                    <a:solidFill>
                      <a:srgbClr val="7030A0"/>
                    </a:solidFill>
                    <a:ea typeface="Cambria Math"/>
                    <a:cs typeface="Consolas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700" b="1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sz="24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25476"/>
                <a:ext cx="9118038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003" t="-2111" r="-334" b="-5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17233" y="3699616"/>
            <a:ext cx="890953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400" b="1" dirty="0">
                <a:solidFill>
                  <a:srgbClr val="7030A0"/>
                </a:solidFill>
                <a:ea typeface="Cambria Math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(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⇒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b="1" baseline="30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7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f) 2</a:t>
            </a:r>
          </a:p>
        </p:txBody>
      </p:sp>
    </p:spTree>
    <p:extLst>
      <p:ext uri="{BB962C8B-B14F-4D97-AF65-F5344CB8AC3E}">
        <p14:creationId xmlns:p14="http://schemas.microsoft.com/office/powerpoint/2010/main" val="188151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Predecessor 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43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2047" y="4824917"/>
            <a:ext cx="8939907" cy="111868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kumimoji="0" lang="en-US" sz="240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⇒ </a:t>
            </a:r>
            <a:r>
              <a:rPr lang="en-US" sz="2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b="1" baseline="30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7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425476"/>
            <a:ext cx="9118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pred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2 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806" y="1902381"/>
            <a:ext cx="88583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⇒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b="1" baseline="30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7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f) 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7089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Predecessor 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44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425476"/>
            <a:ext cx="9118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pred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2 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806" y="1902381"/>
            <a:ext cx="88583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⇒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b="1" baseline="30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7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f) 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900" y="48768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4000" baseline="-25000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</a:rPr>
              <a:t>⇒ 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4000" baseline="-25000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4000" b="1" baseline="30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f) v</a:t>
            </a:r>
            <a:endParaRPr lang="en-US" sz="4000" b="1" dirty="0"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2900" y="5769114"/>
                <a:ext cx="8458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 </m:t>
                    </m:r>
                  </m:oMath>
                </a14:m>
                <a:r>
                  <a:rPr lang="en-US" sz="4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14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s</a:t>
                </a:r>
                <a:r>
                  <a:rPr lang="en-US" sz="14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⇒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sz="14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4000" b="1" baseline="30000" dirty="0" smtClean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1050" b="1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(f</a:t>
                </a:r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sz="4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14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err="1"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sz="4000" baseline="-25000" dirty="0" err="1">
                    <a:latin typeface="Consolas" pitchFamily="49" charset="0"/>
                    <a:cs typeface="Consolas" pitchFamily="49" charset="0"/>
                  </a:rPr>
                  <a:t>x</a:t>
                </a:r>
                <a:r>
                  <a:rPr lang="en-US" sz="1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⇒ </a:t>
                </a:r>
                <a:r>
                  <a:rPr lang="en-US" sz="4000" dirty="0" err="1">
                    <a:latin typeface="Consolas" pitchFamily="49" charset="0"/>
                    <a:cs typeface="Consolas" pitchFamily="49" charset="0"/>
                  </a:rPr>
                  <a:t>s</a:t>
                </a:r>
                <a:r>
                  <a:rPr lang="en-US" sz="4000" baseline="-25000" dirty="0" err="1">
                    <a:latin typeface="Consolas" pitchFamily="49" charset="0"/>
                    <a:cs typeface="Consolas" pitchFamily="49" charset="0"/>
                  </a:rPr>
                  <a:t>x</a:t>
                </a:r>
                <a:r>
                  <a:rPr lang="en-US" sz="1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4000" b="1" baseline="30000" dirty="0" smtClean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1050" b="1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v))</a:t>
                </a:r>
                <a:endParaRPr lang="en-US" sz="4000" b="1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5769114"/>
                <a:ext cx="8458200" cy="707886"/>
              </a:xfrm>
              <a:prstGeom prst="rect">
                <a:avLst/>
              </a:prstGeom>
              <a:blipFill rotWithShape="1">
                <a:blip r:embed="rId3"/>
                <a:stretch>
                  <a:fillRect t="-17094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0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Predecessor 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45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425476"/>
            <a:ext cx="9118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pred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2 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806" y="1902381"/>
            <a:ext cx="88583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5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⇒ </a:t>
            </a:r>
            <a:r>
              <a:rPr lang="en-US" sz="24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b="1" baseline="30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7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2806" y="2379286"/>
                <a:ext cx="9141091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 err="1">
                    <a:solidFill>
                      <a:schemeClr val="accent3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1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⇒ </a:t>
                </a:r>
                <a:r>
                  <a:rPr lang="en-US" sz="2400" b="1" dirty="0">
                    <a:solidFill>
                      <a:schemeClr val="accent6"/>
                    </a:solidFill>
                    <a:latin typeface="Consolas" pitchFamily="49" charset="0"/>
                    <a:cs typeface="Consolas" pitchFamily="49" charset="0"/>
                  </a:rPr>
                  <a:t>{</a:t>
                </a:r>
                <a:r>
                  <a:rPr lang="en-US" sz="2400" dirty="0" err="1">
                    <a:solidFill>
                      <a:schemeClr val="accent6"/>
                    </a:solidFill>
                    <a:latin typeface="Consolas" pitchFamily="49" charset="0"/>
                    <a:cs typeface="Consolas" pitchFamily="49" charset="0"/>
                  </a:rPr>
                  <a:t>v:</a:t>
                </a:r>
                <a:r>
                  <a:rPr lang="en-US" sz="2400" b="1" dirty="0" err="1">
                    <a:solidFill>
                      <a:schemeClr val="accent6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00" b="1" dirty="0">
                    <a:solidFill>
                      <a:schemeClr val="accent6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chemeClr val="accent6"/>
                    </a:solidFill>
                    <a:latin typeface="Consolas" pitchFamily="49" charset="0"/>
                    <a:cs typeface="Consolas" pitchFamily="49" charset="0"/>
                  </a:rPr>
                  <a:t>|</a:t>
                </a:r>
                <a:r>
                  <a:rPr lang="en-US" sz="1200" dirty="0">
                    <a:solidFill>
                      <a:schemeClr val="accent6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schemeClr val="accent6"/>
                    </a:solidFill>
                    <a:latin typeface="Consolas" pitchFamily="49" charset="0"/>
                    <a:cs typeface="Consolas" pitchFamily="49" charset="0"/>
                  </a:rPr>
                  <a:t>v=2-1</a:t>
                </a:r>
                <a:r>
                  <a:rPr lang="en-US" sz="2400" b="1" dirty="0">
                    <a:solidFill>
                      <a:schemeClr val="accent6"/>
                    </a:solidFill>
                    <a:latin typeface="Consolas" pitchFamily="49" charset="0"/>
                    <a:cs typeface="Consolas" pitchFamily="49" charset="0"/>
                  </a:rPr>
                  <a:t>}</a:t>
                </a:r>
                <a:r>
                  <a:rPr lang="en-US" sz="300" b="1" dirty="0">
                    <a:solidFill>
                      <a:schemeClr val="accent6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2400" b="1" baseline="30000" dirty="0">
                    <a:solidFill>
                      <a:srgbClr val="00B05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700" b="1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sz="2400" dirty="0">
                    <a:solidFill>
                      <a:schemeClr val="accent2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  <a:r>
                  <a:rPr lang="en-US" sz="105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chemeClr val="accent6"/>
                    </a:solidFill>
                    <a:latin typeface="Consolas" pitchFamily="49" charset="0"/>
                    <a:cs typeface="Consolas" pitchFamily="49" charset="0"/>
                  </a:rPr>
                  <a:t>{</a:t>
                </a:r>
                <a:r>
                  <a:rPr lang="en-US" sz="2400" dirty="0" err="1">
                    <a:solidFill>
                      <a:schemeClr val="accent6"/>
                    </a:solidFill>
                    <a:latin typeface="Consolas" pitchFamily="49" charset="0"/>
                    <a:cs typeface="Consolas" pitchFamily="49" charset="0"/>
                  </a:rPr>
                  <a:t>v:</a:t>
                </a:r>
                <a:r>
                  <a:rPr lang="en-US" sz="2400" b="1" dirty="0" err="1">
                    <a:solidFill>
                      <a:schemeClr val="accent6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00" b="1" dirty="0">
                    <a:solidFill>
                      <a:schemeClr val="accent6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chemeClr val="accent6"/>
                    </a:solidFill>
                    <a:latin typeface="Consolas" pitchFamily="49" charset="0"/>
                    <a:cs typeface="Consolas" pitchFamily="49" charset="0"/>
                  </a:rPr>
                  <a:t>|</a:t>
                </a:r>
                <a:r>
                  <a:rPr lang="en-US" sz="300" dirty="0">
                    <a:solidFill>
                      <a:schemeClr val="accent6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schemeClr val="accent6"/>
                    </a:solidFill>
                    <a:latin typeface="Consolas" pitchFamily="49" charset="0"/>
                    <a:cs typeface="Consolas" pitchFamily="49" charset="0"/>
                  </a:rPr>
                  <a:t>v&gt;0</a:t>
                </a:r>
                <a:r>
                  <a:rPr lang="en-US" sz="2400" b="1" dirty="0">
                    <a:solidFill>
                      <a:schemeClr val="accent6"/>
                    </a:solidFill>
                    <a:latin typeface="Consolas" pitchFamily="49" charset="0"/>
                    <a:cs typeface="Consolas" pitchFamily="49" charset="0"/>
                  </a:rPr>
                  <a:t>}</a:t>
                </a:r>
                <a:r>
                  <a:rPr lang="en-US" sz="1200" dirty="0">
                    <a:solidFill>
                      <a:schemeClr val="accent6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⇒ </a:t>
                </a:r>
                <a:r>
                  <a:rPr lang="en-US" sz="2400" b="1" dirty="0" err="1">
                    <a:solidFill>
                      <a:schemeClr val="accent3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00" b="1" dirty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2400" b="1" baseline="30000" dirty="0">
                    <a:solidFill>
                      <a:srgbClr val="00B05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700" b="1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))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06" y="2379286"/>
                <a:ext cx="9141091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315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42900" y="48768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4000" baseline="-25000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</a:rPr>
              <a:t>⇒ </a:t>
            </a:r>
            <a:r>
              <a:rPr lang="en-US" sz="400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4000" baseline="-2500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4000" b="1" baseline="30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) v</a:t>
            </a:r>
            <a:endParaRPr lang="en-US" sz="4000" b="1" dirty="0"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2900" y="5769114"/>
                <a:ext cx="8458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 </m:t>
                    </m:r>
                  </m:oMath>
                </a14:m>
                <a:r>
                  <a:rPr lang="en-US" sz="4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14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smtClean="0">
                    <a:solidFill>
                      <a:schemeClr val="accent3"/>
                    </a:solidFill>
                    <a:latin typeface="Consolas" pitchFamily="49" charset="0"/>
                    <a:cs typeface="Consolas" pitchFamily="49" charset="0"/>
                  </a:rPr>
                  <a:t>s</a:t>
                </a:r>
                <a:r>
                  <a:rPr lang="en-US" sz="14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⇒ </a:t>
                </a:r>
                <a:r>
                  <a:rPr lang="en-US" sz="4000" dirty="0" smtClean="0">
                    <a:solidFill>
                      <a:schemeClr val="accent6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sz="14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4000" b="1" baseline="30000" dirty="0" smtClean="0">
                    <a:solidFill>
                      <a:srgbClr val="00B05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1050" b="1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sz="4000" dirty="0" smtClean="0">
                    <a:solidFill>
                      <a:schemeClr val="accent2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sz="4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14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err="1">
                    <a:solidFill>
                      <a:schemeClr val="accent6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sz="4000" baseline="-25000" dirty="0" err="1">
                    <a:solidFill>
                      <a:schemeClr val="accent6"/>
                    </a:solidFill>
                    <a:latin typeface="Consolas" pitchFamily="49" charset="0"/>
                    <a:cs typeface="Consolas" pitchFamily="49" charset="0"/>
                  </a:rPr>
                  <a:t>x</a:t>
                </a:r>
                <a:r>
                  <a:rPr lang="en-US" sz="1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⇒ </a:t>
                </a:r>
                <a:r>
                  <a:rPr lang="en-US" sz="4000" dirty="0" err="1">
                    <a:solidFill>
                      <a:schemeClr val="accent3"/>
                    </a:solidFill>
                    <a:latin typeface="Consolas" pitchFamily="49" charset="0"/>
                    <a:cs typeface="Consolas" pitchFamily="49" charset="0"/>
                  </a:rPr>
                  <a:t>s</a:t>
                </a:r>
                <a:r>
                  <a:rPr lang="en-US" sz="4000" baseline="-25000" dirty="0" err="1">
                    <a:solidFill>
                      <a:schemeClr val="accent3"/>
                    </a:solidFill>
                    <a:latin typeface="Consolas" pitchFamily="49" charset="0"/>
                    <a:cs typeface="Consolas" pitchFamily="49" charset="0"/>
                  </a:rPr>
                  <a:t>x</a:t>
                </a:r>
                <a:r>
                  <a:rPr lang="en-US" sz="1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4000" b="1" baseline="30000" dirty="0" smtClean="0">
                    <a:solidFill>
                      <a:srgbClr val="00B05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1050" b="1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v))</a:t>
                </a:r>
                <a:endParaRPr lang="en-US" sz="4000" b="1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5769114"/>
                <a:ext cx="8458200" cy="707886"/>
              </a:xfrm>
              <a:prstGeom prst="rect">
                <a:avLst/>
              </a:prstGeom>
              <a:blipFill rotWithShape="1">
                <a:blip r:embed="rId4"/>
                <a:stretch>
                  <a:fillRect t="-17094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5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Predecessor 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46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425476"/>
            <a:ext cx="9118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pred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2 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806" y="1902381"/>
            <a:ext cx="88583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⇒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b="1" baseline="30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7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f) 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2806" y="2379286"/>
                <a:ext cx="9141091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1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⇒ {</a:t>
                </a:r>
                <a:r>
                  <a:rPr lang="en-US" sz="2400" dirty="0" err="1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v: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00" b="1" dirty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|</a:t>
                </a:r>
                <a:r>
                  <a:rPr lang="en-US" sz="1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v=2-1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}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2400" b="1" baseline="30000" dirty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700" b="1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(f</a:t>
                </a:r>
                <a:r>
                  <a:rPr lang="en-US" sz="105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{</a:t>
                </a:r>
                <a:r>
                  <a:rPr lang="en-US" sz="2400" dirty="0" err="1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v: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00" b="1" dirty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|</a:t>
                </a:r>
                <a:r>
                  <a:rPr lang="en-US" sz="3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v&gt;0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}</a:t>
                </a:r>
                <a:r>
                  <a:rPr lang="en-US" sz="1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⇒ 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00" b="1" dirty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2400" b="1" baseline="30000" dirty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700" b="1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))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06" y="2379286"/>
                <a:ext cx="9141091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315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42900" y="48768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4000" baseline="-25000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</a:rPr>
              <a:t>⇒ 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4000" baseline="-25000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4000" b="1" baseline="30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f) v</a:t>
            </a:r>
            <a:endParaRPr lang="en-US" sz="4000" b="1" dirty="0"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2900" y="5769114"/>
                <a:ext cx="8458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 </m:t>
                    </m:r>
                  </m:oMath>
                </a14:m>
                <a:r>
                  <a:rPr lang="en-US" sz="4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14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s</a:t>
                </a:r>
                <a:r>
                  <a:rPr lang="en-US" sz="14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⇒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sz="14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4000" b="1" baseline="30000" dirty="0" smtClean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1050" b="1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(f</a:t>
                </a:r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sz="4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14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err="1"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sz="4000" baseline="-25000" dirty="0" err="1">
                    <a:latin typeface="Consolas" pitchFamily="49" charset="0"/>
                    <a:cs typeface="Consolas" pitchFamily="49" charset="0"/>
                  </a:rPr>
                  <a:t>x</a:t>
                </a:r>
                <a:r>
                  <a:rPr lang="en-US" sz="1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⇒ </a:t>
                </a:r>
                <a:r>
                  <a:rPr lang="en-US" sz="4000" dirty="0" err="1">
                    <a:latin typeface="Consolas" pitchFamily="49" charset="0"/>
                    <a:cs typeface="Consolas" pitchFamily="49" charset="0"/>
                  </a:rPr>
                  <a:t>s</a:t>
                </a:r>
                <a:r>
                  <a:rPr lang="en-US" sz="4000" baseline="-25000" dirty="0" err="1">
                    <a:latin typeface="Consolas" pitchFamily="49" charset="0"/>
                    <a:cs typeface="Consolas" pitchFamily="49" charset="0"/>
                  </a:rPr>
                  <a:t>x</a:t>
                </a:r>
                <a:r>
                  <a:rPr lang="en-US" sz="1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4000" b="1" baseline="30000" dirty="0" smtClean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1050" b="1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v))</a:t>
                </a:r>
                <a:endParaRPr lang="en-US" sz="4000" b="1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5769114"/>
                <a:ext cx="8458200" cy="707886"/>
              </a:xfrm>
              <a:prstGeom prst="rect">
                <a:avLst/>
              </a:prstGeom>
              <a:blipFill rotWithShape="1">
                <a:blip r:embed="rId4"/>
                <a:stretch>
                  <a:fillRect t="-17094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86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Predecessor 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47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425476"/>
            <a:ext cx="9118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pred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2 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806" y="1902381"/>
            <a:ext cx="88583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⇒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b="1" baseline="30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7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f) 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2806" y="2379286"/>
                <a:ext cx="9141091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1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⇒ {</a:t>
                </a:r>
                <a:r>
                  <a:rPr lang="en-US" sz="2400" dirty="0" err="1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v: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00" b="1" dirty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|</a:t>
                </a:r>
                <a:r>
                  <a:rPr lang="en-US" sz="1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v=2-1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}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2400" b="1" baseline="30000" dirty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700" b="1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(f</a:t>
                </a:r>
                <a:r>
                  <a:rPr lang="en-US" sz="105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{</a:t>
                </a:r>
                <a:r>
                  <a:rPr lang="en-US" sz="2400" dirty="0" err="1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v: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00" b="1" dirty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|</a:t>
                </a:r>
                <a:r>
                  <a:rPr lang="en-US" sz="3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v&gt;0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}</a:t>
                </a:r>
                <a:r>
                  <a:rPr lang="en-US" sz="1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⇒ 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00" b="1" dirty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2400" b="1" baseline="30000" dirty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700" b="1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))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06" y="2379286"/>
                <a:ext cx="9141091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315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42806" y="2856191"/>
                <a:ext cx="553212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1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⇒ {</a:t>
                </a:r>
                <a:r>
                  <a:rPr lang="en-US" sz="2400" dirty="0" err="1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v: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00" b="1" dirty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|</a:t>
                </a:r>
                <a:r>
                  <a:rPr lang="en-US" sz="1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v=2-1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}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2400" b="1" baseline="30000" dirty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700" b="1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(f 2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06" y="2856191"/>
                <a:ext cx="5532120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333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934712" y="2397359"/>
            <a:ext cx="3971994" cy="461665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76800" y="2931197"/>
            <a:ext cx="443585" cy="381541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Predecessor 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48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425476"/>
            <a:ext cx="9118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pred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2 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806" y="1902381"/>
            <a:ext cx="88583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⇒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b="1" baseline="30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7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f) 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2806" y="2379286"/>
                <a:ext cx="9141091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1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⇒ {</a:t>
                </a:r>
                <a:r>
                  <a:rPr lang="en-US" sz="2400" dirty="0" err="1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v: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00" b="1" dirty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|</a:t>
                </a:r>
                <a:r>
                  <a:rPr lang="en-US" sz="1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v=2-1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}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2400" b="1" baseline="30000" dirty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700" b="1" dirty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(f</a:t>
                </a:r>
                <a:r>
                  <a:rPr lang="en-US" sz="105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{</a:t>
                </a:r>
                <a:r>
                  <a:rPr lang="en-US" sz="2400" dirty="0" err="1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v: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00" b="1" dirty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|</a:t>
                </a:r>
                <a:r>
                  <a:rPr lang="en-US" sz="3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v&gt;0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}</a:t>
                </a:r>
                <a:r>
                  <a:rPr lang="en-US" sz="1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⇒ 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00" b="1" dirty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2400" b="1" baseline="30000" dirty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700" b="1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))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06" y="2379286"/>
                <a:ext cx="9141091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315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42806" y="2856191"/>
                <a:ext cx="553212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1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⇒ {</a:t>
                </a:r>
                <a:r>
                  <a:rPr lang="en-US" sz="2400" dirty="0" err="1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v: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00" b="1" dirty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|</a:t>
                </a:r>
                <a:r>
                  <a:rPr lang="en-US" sz="1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v=2-1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}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2400" b="1" baseline="30000" dirty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700" b="1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(f 2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06" y="2856191"/>
                <a:ext cx="5532120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333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42806" y="3333096"/>
                <a:ext cx="553212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1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⇒ {</a:t>
                </a:r>
                <a:r>
                  <a:rPr lang="en-US" sz="2400" dirty="0" err="1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v: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00" b="1" dirty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|</a:t>
                </a:r>
                <a:r>
                  <a:rPr lang="en-US" sz="1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v=2-1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}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2400" b="1" baseline="30000" dirty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700" b="1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06" y="3333096"/>
                <a:ext cx="5532120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315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2047" y="4957312"/>
            <a:ext cx="8939907" cy="113868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f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:: </a:t>
            </a:r>
            <a:r>
              <a:rPr lang="en-US" sz="2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 sz="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 = n-1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95800" y="2895600"/>
            <a:ext cx="864422" cy="419695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43400" y="3386945"/>
            <a:ext cx="487944" cy="346855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2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Predecessor 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49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425476"/>
            <a:ext cx="9118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pred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2 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806" y="1902381"/>
            <a:ext cx="88583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⇒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b="1" baseline="30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7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f) 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2806" y="2379286"/>
                <a:ext cx="9141091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1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⇒ {</a:t>
                </a:r>
                <a:r>
                  <a:rPr lang="en-US" sz="2400" dirty="0" err="1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v: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00" b="1" dirty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|</a:t>
                </a:r>
                <a:r>
                  <a:rPr lang="en-US" sz="1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v=2-1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}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2400" b="1" baseline="30000" dirty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700" b="1" dirty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(f</a:t>
                </a:r>
                <a:r>
                  <a:rPr lang="en-US" sz="105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{</a:t>
                </a:r>
                <a:r>
                  <a:rPr lang="en-US" sz="2400" dirty="0" err="1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v: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00" b="1" dirty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|</a:t>
                </a:r>
                <a:r>
                  <a:rPr lang="en-US" sz="3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v&gt;0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}</a:t>
                </a:r>
                <a:r>
                  <a:rPr lang="en-US" sz="1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⇒ 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00" b="1" dirty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2400" b="1" baseline="30000" dirty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700" b="1" dirty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))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06" y="2379286"/>
                <a:ext cx="9141091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315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42806" y="2856191"/>
                <a:ext cx="553212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1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⇒ {</a:t>
                </a:r>
                <a:r>
                  <a:rPr lang="en-US" sz="2400" dirty="0" err="1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v: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00" b="1" dirty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|</a:t>
                </a:r>
                <a:r>
                  <a:rPr lang="en-US" sz="1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v=2-1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}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2400" b="1" baseline="30000" dirty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700" b="1" dirty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(f 2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06" y="2856191"/>
                <a:ext cx="5532120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333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42806" y="3333096"/>
                <a:ext cx="553212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1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⇒ {</a:t>
                </a:r>
                <a:r>
                  <a:rPr lang="en-US" sz="2400" dirty="0" err="1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v: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00" b="1" dirty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|</a:t>
                </a:r>
                <a:r>
                  <a:rPr lang="en-US" sz="1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v=2-1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}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2400" b="1" baseline="30000" dirty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700" b="1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06" y="3333096"/>
                <a:ext cx="5532120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315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2806" y="3810000"/>
                <a:ext cx="8322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700" b="1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06" y="3810000"/>
                <a:ext cx="832279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0526" r="-1021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2047" y="4957312"/>
            <a:ext cx="8939907" cy="113868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f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:: </a:t>
            </a:r>
            <a:r>
              <a:rPr lang="en-US" sz="2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 sz="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 = n-1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08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Run Time Errors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3124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onsolas" pitchFamily="49" charset="0"/>
                <a:cs typeface="Consolas" pitchFamily="49" charset="0"/>
              </a:rPr>
              <a:t>d</a:t>
            </a:r>
            <a:r>
              <a:rPr lang="en-US" sz="4400" dirty="0" smtClean="0">
                <a:latin typeface="Consolas" pitchFamily="49" charset="0"/>
                <a:cs typeface="Consolas" pitchFamily="49" charset="0"/>
              </a:rPr>
              <a:t>iv 4 </a:t>
            </a:r>
            <a:r>
              <a:rPr lang="en-US" sz="4400" dirty="0"/>
              <a:t>0</a:t>
            </a:r>
            <a:endParaRPr lang="en-US" sz="4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20499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onsolas" pitchFamily="49" charset="0"/>
                <a:cs typeface="Consolas" pitchFamily="49" charset="0"/>
              </a:rPr>
              <a:t>div :: </a:t>
            </a:r>
            <a:r>
              <a:rPr lang="en-US" sz="4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b="1" dirty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4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b="1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4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4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2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06"/>
    </mc:Choice>
    <mc:Fallback xmlns="">
      <p:transition spd="slow" advTm="16706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02047" y="4953000"/>
            <a:ext cx="8939907" cy="113868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f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:: </a:t>
            </a:r>
            <a:r>
              <a:rPr lang="en-US" sz="2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 sz="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 = n-1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Predecessor 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50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425476"/>
            <a:ext cx="9118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pred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2 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806" y="1902381"/>
            <a:ext cx="88583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⇒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b="1" baseline="30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7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f) 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2806" y="2379286"/>
                <a:ext cx="9141091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1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⇒ {</a:t>
                </a:r>
                <a:r>
                  <a:rPr lang="en-US" sz="2400" dirty="0" err="1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v: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00" b="1" dirty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|</a:t>
                </a:r>
                <a:r>
                  <a:rPr lang="en-US" sz="1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v=2-1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}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2400" b="1" baseline="30000" dirty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700" b="1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(f</a:t>
                </a:r>
                <a:r>
                  <a:rPr lang="en-US" sz="105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{</a:t>
                </a:r>
                <a:r>
                  <a:rPr lang="en-US" sz="2400" dirty="0" err="1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v: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00" b="1" dirty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|</a:t>
                </a:r>
                <a:r>
                  <a:rPr lang="en-US" sz="3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v&gt;0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}</a:t>
                </a:r>
                <a:r>
                  <a:rPr lang="en-US" sz="1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⇒ 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00" b="1" dirty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2400" b="1" baseline="30000" dirty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700" b="1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))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06" y="2379286"/>
                <a:ext cx="9141091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315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42806" y="2856191"/>
                <a:ext cx="553212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1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⇒ {</a:t>
                </a:r>
                <a:r>
                  <a:rPr lang="en-US" sz="2400" dirty="0" err="1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v: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00" b="1" dirty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|</a:t>
                </a:r>
                <a:r>
                  <a:rPr lang="en-US" sz="1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v=2-1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}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2400" b="1" baseline="30000" dirty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700" b="1" dirty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(f 2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06" y="2856191"/>
                <a:ext cx="5532120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333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42806" y="3333096"/>
                <a:ext cx="553212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1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⇒ {</a:t>
                </a:r>
                <a:r>
                  <a:rPr lang="en-US" sz="2400" dirty="0" err="1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v:</a:t>
                </a:r>
                <a:r>
                  <a:rPr lang="en-US" sz="2400" b="1" dirty="0" err="1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00" b="1" dirty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|</a:t>
                </a:r>
                <a:r>
                  <a:rPr lang="en-US" sz="1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v=2-1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}</a:t>
                </a:r>
                <a:r>
                  <a:rPr lang="en-US" sz="3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sz="2400" b="1" baseline="30000" dirty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700" b="1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en-US" sz="2400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06" y="3333096"/>
                <a:ext cx="5532120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315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2047" y="4964219"/>
            <a:ext cx="8939907" cy="111625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f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:: </a:t>
            </a:r>
            <a:r>
              <a:rPr lang="en-US" sz="2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 sz="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 =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0" y="2895600"/>
            <a:ext cx="714398" cy="419695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43400" y="3386945"/>
            <a:ext cx="487944" cy="346855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2806" y="3733800"/>
                <a:ext cx="85921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 </m:t>
                    </m:r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⇑</a:t>
                </a:r>
                <a:r>
                  <a:rPr lang="en-US" sz="1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sz="2400" dirty="0">
                    <a:solidFill>
                      <a:srgbClr val="00B05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endParaRPr lang="en-US" sz="2400" b="1" dirty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06" y="3733800"/>
                <a:ext cx="8592106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3333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30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2" grpId="0" animBg="1"/>
      <p:bldP spid="14" grpId="0" animBg="1"/>
      <p:bldP spid="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Predecessor 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51</a:t>
            </a:fld>
            <a:endParaRPr 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02047" y="4824917"/>
            <a:ext cx="8939907" cy="111868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kumimoji="0" lang="en-US" sz="240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⇒ </a:t>
            </a:r>
            <a:r>
              <a:rPr lang="en-US" sz="2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b="1" baseline="30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425476"/>
            <a:ext cx="9118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pred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0 </a:t>
            </a:r>
          </a:p>
        </p:txBody>
      </p:sp>
      <p:sp>
        <p:nvSpPr>
          <p:cNvPr id="5" name="Rectangle 4"/>
          <p:cNvSpPr/>
          <p:nvPr/>
        </p:nvSpPr>
        <p:spPr>
          <a:xfrm>
            <a:off x="6465802" y="1472625"/>
            <a:ext cx="6896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✗ 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0" y="4953000"/>
            <a:ext cx="2286000" cy="4312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57687" y="1511405"/>
            <a:ext cx="461364" cy="47438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04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" grpId="0"/>
      <p:bldP spid="8" grpId="0" animBg="1"/>
      <p:bldP spid="2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Predecessor 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52</a:t>
            </a:fld>
            <a:endParaRPr 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02047" y="4824917"/>
            <a:ext cx="8939907" cy="111868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kumimoji="0" lang="en-US" sz="240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⇒ </a:t>
            </a:r>
            <a:r>
              <a:rPr lang="en-US" sz="2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b="1" baseline="30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425476"/>
            <a:ext cx="9118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pred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3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5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dirty="0">
                <a:solidFill>
                  <a:srgbClr val="7030A0"/>
                </a:solidFill>
              </a:rPr>
              <a:t>⇒ </a:t>
            </a:r>
            <a:r>
              <a:rPr lang="en-US" sz="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6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3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600" b="1" baseline="30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3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0)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4953000"/>
            <a:ext cx="2286000" cy="4312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08872" y="1502664"/>
            <a:ext cx="3012552" cy="52182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5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Predecessor 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53</a:t>
            </a:fld>
            <a:endParaRPr 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02047" y="4824917"/>
            <a:ext cx="8939907" cy="111868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kumimoji="0" lang="en-US" sz="240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⇒ </a:t>
            </a:r>
            <a:r>
              <a:rPr lang="en-US" sz="2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b="1" baseline="30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425476"/>
            <a:ext cx="9118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pred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3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5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dirty="0">
                <a:solidFill>
                  <a:srgbClr val="7030A0"/>
                </a:solidFill>
              </a:rPr>
              <a:t>⇒ </a:t>
            </a:r>
            <a:r>
              <a:rPr lang="en-US" sz="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6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3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600" b="1" baseline="30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3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0)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0118" y="1981200"/>
                <a:ext cx="2056882" cy="677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 </m:t>
                    </m:r>
                  </m:oMath>
                </a14:m>
                <a:r>
                  <a:rPr lang="en-US" sz="36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⇑</a:t>
                </a:r>
                <a:r>
                  <a:rPr lang="en-US" sz="12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600" b="1" dirty="0" smtClean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zero</a:t>
                </a:r>
                <a:r>
                  <a:rPr lang="en-US" sz="3600" dirty="0" smtClean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endParaRPr lang="en-US" sz="3600" b="1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18" y="1981200"/>
                <a:ext cx="2056882" cy="677555"/>
              </a:xfrm>
              <a:prstGeom prst="rect">
                <a:avLst/>
              </a:prstGeom>
              <a:blipFill rotWithShape="1">
                <a:blip r:embed="rId3"/>
                <a:stretch>
                  <a:fillRect t="-15315" r="-6805" b="-28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37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Contracts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1143000"/>
            <a:ext cx="7124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1970 Object Oriented Programming </a:t>
            </a:r>
            <a:r>
              <a:rPr lang="en-US" sz="3200" b="1" dirty="0" smtClean="0"/>
              <a:t>Eiffel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66700" y="2093259"/>
            <a:ext cx="9482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2002 Higher Order </a:t>
            </a:r>
            <a:r>
              <a:rPr lang="en-US" sz="3200" dirty="0" smtClean="0"/>
              <a:t>Programming (</a:t>
            </a:r>
            <a:r>
              <a:rPr lang="en-US" sz="3200" dirty="0" err="1" smtClean="0"/>
              <a:t>Findler</a:t>
            </a:r>
            <a:r>
              <a:rPr lang="en-US" sz="3200" dirty="0" smtClean="0"/>
              <a:t>, </a:t>
            </a:r>
            <a:r>
              <a:rPr lang="en-US" sz="3200" dirty="0" err="1" smtClean="0"/>
              <a:t>Felleisen</a:t>
            </a:r>
            <a:r>
              <a:rPr lang="en-US" sz="3200" dirty="0" smtClean="0"/>
              <a:t>)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04800" y="2892538"/>
            <a:ext cx="1981200" cy="1077218"/>
            <a:chOff x="1354887" y="2847397"/>
            <a:chExt cx="1981200" cy="1077218"/>
          </a:xfrm>
        </p:grpSpPr>
        <p:sp>
          <p:nvSpPr>
            <p:cNvPr id="9" name="TextBox 8"/>
            <p:cNvSpPr txBox="1"/>
            <p:nvPr/>
          </p:nvSpPr>
          <p:spPr>
            <a:xfrm>
              <a:off x="1785545" y="2847397"/>
              <a:ext cx="15505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Racket </a:t>
              </a:r>
            </a:p>
          </p:txBody>
        </p:sp>
        <p:pic>
          <p:nvPicPr>
            <p:cNvPr id="2050" name="Picture 2" descr="C:\Users\niki\Desktop\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887" y="2910906"/>
              <a:ext cx="473913" cy="457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Rectangle 19"/>
          <p:cNvSpPr/>
          <p:nvPr/>
        </p:nvSpPr>
        <p:spPr>
          <a:xfrm>
            <a:off x="266700" y="3758625"/>
            <a:ext cx="890953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dirty="0">
                <a:solidFill>
                  <a:srgbClr val="9BBB59"/>
                </a:solidFill>
              </a:rPr>
              <a:t>✓ </a:t>
            </a:r>
            <a:r>
              <a:rPr lang="en-US" sz="3200" b="1" dirty="0">
                <a:solidFill>
                  <a:prstClr val="black"/>
                </a:solidFill>
              </a:rPr>
              <a:t>Expressive</a:t>
            </a:r>
            <a:r>
              <a:rPr lang="en-US" sz="3200" dirty="0">
                <a:solidFill>
                  <a:prstClr val="black"/>
                </a:solidFill>
              </a:rPr>
              <a:t> (express higher order predicates</a:t>
            </a:r>
            <a:r>
              <a:rPr lang="en-US" sz="3200" dirty="0" smtClean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80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Contracts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66700" y="1143000"/>
            <a:ext cx="7124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1970 Object Oriented Programming </a:t>
            </a:r>
            <a:r>
              <a:rPr lang="en-US" sz="3200" b="1" dirty="0" smtClean="0"/>
              <a:t>Eiffel</a:t>
            </a:r>
            <a:endParaRPr 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66700" y="2093259"/>
            <a:ext cx="9482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2002 Higher Order </a:t>
            </a:r>
            <a:r>
              <a:rPr lang="en-US" sz="3200" dirty="0" smtClean="0"/>
              <a:t>Programming (</a:t>
            </a:r>
            <a:r>
              <a:rPr lang="en-US" sz="3200" dirty="0" err="1" smtClean="0"/>
              <a:t>Findler</a:t>
            </a:r>
            <a:r>
              <a:rPr lang="en-US" sz="3200" dirty="0" smtClean="0"/>
              <a:t>, </a:t>
            </a:r>
            <a:r>
              <a:rPr lang="en-US" sz="3200" dirty="0" err="1" smtClean="0"/>
              <a:t>Felleisen</a:t>
            </a:r>
            <a:r>
              <a:rPr lang="en-US" sz="3200" dirty="0" smtClean="0"/>
              <a:t>)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04800" y="2892538"/>
            <a:ext cx="1981200" cy="1077218"/>
            <a:chOff x="1354887" y="2847397"/>
            <a:chExt cx="1981200" cy="1077218"/>
          </a:xfrm>
        </p:grpSpPr>
        <p:sp>
          <p:nvSpPr>
            <p:cNvPr id="16" name="TextBox 15"/>
            <p:cNvSpPr txBox="1"/>
            <p:nvPr/>
          </p:nvSpPr>
          <p:spPr>
            <a:xfrm>
              <a:off x="1785545" y="2847397"/>
              <a:ext cx="15505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Racket </a:t>
              </a:r>
            </a:p>
          </p:txBody>
        </p:sp>
        <p:pic>
          <p:nvPicPr>
            <p:cNvPr id="17" name="Picture 2" descr="C:\Users\niki\Desktop\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887" y="2910906"/>
              <a:ext cx="473913" cy="457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Rectangle 17"/>
          <p:cNvSpPr/>
          <p:nvPr/>
        </p:nvSpPr>
        <p:spPr>
          <a:xfrm>
            <a:off x="266700" y="3758625"/>
            <a:ext cx="890953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dirty="0">
                <a:solidFill>
                  <a:srgbClr val="9BBB59"/>
                </a:solidFill>
              </a:rPr>
              <a:t>✓ </a:t>
            </a:r>
            <a:r>
              <a:rPr lang="en-US" sz="3200" b="1" dirty="0">
                <a:solidFill>
                  <a:prstClr val="black"/>
                </a:solidFill>
              </a:rPr>
              <a:t>Expressive</a:t>
            </a:r>
            <a:r>
              <a:rPr lang="en-US" sz="3200" dirty="0">
                <a:solidFill>
                  <a:prstClr val="black"/>
                </a:solidFill>
              </a:rPr>
              <a:t> (express higher order predicates</a:t>
            </a:r>
            <a:r>
              <a:rPr lang="en-US" sz="3200" dirty="0" smtClean="0">
                <a:solidFill>
                  <a:prstClr val="black"/>
                </a:solidFill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60851" y="1219200"/>
            <a:ext cx="8222298" cy="4893647"/>
            <a:chOff x="460851" y="1219200"/>
            <a:chExt cx="8222298" cy="4893647"/>
          </a:xfrm>
        </p:grpSpPr>
        <p:sp>
          <p:nvSpPr>
            <p:cNvPr id="3" name="Rectangle 2"/>
            <p:cNvSpPr/>
            <p:nvPr/>
          </p:nvSpPr>
          <p:spPr>
            <a:xfrm>
              <a:off x="460851" y="1219200"/>
              <a:ext cx="8222298" cy="489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</a:p>
            <a:p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400" dirty="0" smtClean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;; </a:t>
              </a:r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contract for the derivative function</a:t>
              </a:r>
            </a:p>
            <a:p>
              <a:r>
                <a:rPr lang="en-US" sz="2400" dirty="0" smtClean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;; </a:t>
              </a:r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for some natural number n and reals δ, ε:</a:t>
              </a:r>
            </a:p>
            <a:p>
              <a:r>
                <a:rPr lang="en-US" sz="24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400" dirty="0" smtClean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2400" dirty="0" smtClean="0">
                  <a:latin typeface="Consolas" pitchFamily="49" charset="0"/>
                  <a:cs typeface="Consolas" pitchFamily="49" charset="0"/>
                </a:rPr>
                <a:t>-&gt;</a:t>
              </a:r>
              <a:r>
                <a:rPr lang="en-US" sz="2400" dirty="0">
                  <a:latin typeface="Consolas" pitchFamily="49" charset="0"/>
                  <a:cs typeface="Consolas" pitchFamily="49" charset="0"/>
                </a:rPr>
                <a:t>d </a:t>
              </a:r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([</a:t>
              </a:r>
              <a:r>
                <a:rPr lang="en-US" sz="2400" dirty="0">
                  <a:latin typeface="Consolas" pitchFamily="49" charset="0"/>
                  <a:cs typeface="Consolas" pitchFamily="49" charset="0"/>
                </a:rPr>
                <a:t>f </a:t>
              </a:r>
              <a:r>
                <a:rPr lang="en-US" sz="2400" dirty="0" smtClean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2400" dirty="0" smtClean="0">
                  <a:latin typeface="Consolas" pitchFamily="49" charset="0"/>
                  <a:cs typeface="Consolas" pitchFamily="49" charset="0"/>
                </a:rPr>
                <a:t>0&lt;real&lt;1</a:t>
              </a:r>
              <a:r>
                <a:rPr lang="en-US" sz="2400" dirty="0">
                  <a:latin typeface="Consolas" pitchFamily="49" charset="0"/>
                  <a:cs typeface="Consolas" pitchFamily="49" charset="0"/>
                </a:rPr>
                <a:t>? . -&gt; . 0&lt;real&lt;1?</a:t>
              </a:r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)])</a:t>
              </a:r>
            </a:p>
            <a:p>
              <a:r>
                <a:rPr lang="en-US" sz="2400" dirty="0" smtClean="0"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2400" dirty="0" smtClean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2400" dirty="0" err="1">
                  <a:latin typeface="Consolas" pitchFamily="49" charset="0"/>
                  <a:cs typeface="Consolas" pitchFamily="49" charset="0"/>
                </a:rPr>
                <a:t>fp</a:t>
              </a:r>
              <a:r>
                <a:rPr lang="en-US" sz="24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2400" dirty="0">
                  <a:latin typeface="Consolas" pitchFamily="49" charset="0"/>
                  <a:cs typeface="Consolas" pitchFamily="49" charset="0"/>
                </a:rPr>
                <a:t>0&lt;real&lt;1? . -&gt; . real?</a:t>
              </a:r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))</a:t>
              </a:r>
            </a:p>
            <a:p>
              <a:r>
                <a:rPr lang="en-US" sz="2400" dirty="0" smtClean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     #:</a:t>
              </a:r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post-</a:t>
              </a:r>
              <a:r>
                <a:rPr lang="en-US" sz="2400" dirty="0" err="1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cond</a:t>
              </a:r>
              <a:endParaRPr lang="en-US" sz="24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dirty="0" smtClean="0"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2400" dirty="0" smtClean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2400" dirty="0">
                  <a:latin typeface="Consolas" pitchFamily="49" charset="0"/>
                  <a:cs typeface="Consolas" pitchFamily="49" charset="0"/>
                </a:rPr>
                <a:t>for/and </a:t>
              </a:r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([</a:t>
              </a:r>
              <a:r>
                <a:rPr lang="en-US" sz="2400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sz="24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400" dirty="0" smtClean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2400" dirty="0">
                  <a:latin typeface="Consolas" pitchFamily="49" charset="0"/>
                  <a:cs typeface="Consolas" pitchFamily="49" charset="0"/>
                </a:rPr>
                <a:t>in-range 0 </a:t>
              </a:r>
              <a:r>
                <a:rPr lang="en-US" sz="2400" dirty="0" smtClean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sz="2400" dirty="0" smtClean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)])</a:t>
              </a:r>
              <a:endParaRPr lang="en-US" sz="24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dirty="0" smtClean="0"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sz="2400" dirty="0" smtClean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2400" dirty="0">
                  <a:latin typeface="Consolas" pitchFamily="49" charset="0"/>
                  <a:cs typeface="Consolas" pitchFamily="49" charset="0"/>
                </a:rPr>
                <a:t>define x </a:t>
              </a:r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2400" dirty="0">
                  <a:latin typeface="Consolas" pitchFamily="49" charset="0"/>
                  <a:cs typeface="Consolas" pitchFamily="49" charset="0"/>
                </a:rPr>
                <a:t>random-number</a:t>
              </a:r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))</a:t>
              </a:r>
            </a:p>
            <a:p>
              <a:r>
                <a:rPr lang="en-US" sz="2400" dirty="0" smtClean="0"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sz="2400" dirty="0" smtClean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2400" dirty="0">
                  <a:latin typeface="Consolas" pitchFamily="49" charset="0"/>
                  <a:cs typeface="Consolas" pitchFamily="49" charset="0"/>
                </a:rPr>
                <a:t>define slope </a:t>
              </a:r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2400" dirty="0">
                  <a:latin typeface="Consolas" pitchFamily="49" charset="0"/>
                  <a:cs typeface="Consolas" pitchFamily="49" charset="0"/>
                </a:rPr>
                <a:t>/ </a:t>
              </a:r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2400" dirty="0">
                  <a:latin typeface="Consolas" pitchFamily="49" charset="0"/>
                  <a:cs typeface="Consolas" pitchFamily="49" charset="0"/>
                </a:rPr>
                <a:t>- </a:t>
              </a:r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2400" dirty="0">
                  <a:latin typeface="Consolas" pitchFamily="49" charset="0"/>
                  <a:cs typeface="Consolas" pitchFamily="49" charset="0"/>
                </a:rPr>
                <a:t>f </a:t>
              </a:r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2400" dirty="0">
                  <a:latin typeface="Consolas" pitchFamily="49" charset="0"/>
                  <a:cs typeface="Consolas" pitchFamily="49" charset="0"/>
                </a:rPr>
                <a:t>- x ε</a:t>
              </a:r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))</a:t>
              </a:r>
              <a:r>
                <a:rPr lang="en-US" sz="2400" dirty="0">
                  <a:latin typeface="Consolas" pitchFamily="49" charset="0"/>
                  <a:cs typeface="Consolas" pitchFamily="49" charset="0"/>
                </a:rPr>
                <a:t> </a:t>
              </a:r>
              <a:endParaRPr lang="en-US" sz="2400" dirty="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400" dirty="0" smtClean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                          (</a:t>
              </a:r>
              <a:r>
                <a:rPr lang="en-US" sz="2400" dirty="0">
                  <a:latin typeface="Consolas" pitchFamily="49" charset="0"/>
                  <a:cs typeface="Consolas" pitchFamily="49" charset="0"/>
                </a:rPr>
                <a:t>f </a:t>
              </a:r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2400" dirty="0">
                  <a:latin typeface="Consolas" pitchFamily="49" charset="0"/>
                  <a:cs typeface="Consolas" pitchFamily="49" charset="0"/>
                </a:rPr>
                <a:t>+ x ε</a:t>
              </a:r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))) </a:t>
              </a:r>
              <a:endParaRPr lang="en-US" sz="24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400" dirty="0" smtClean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                       (</a:t>
              </a:r>
              <a:r>
                <a:rPr lang="en-US" sz="2400" dirty="0">
                  <a:latin typeface="Consolas" pitchFamily="49" charset="0"/>
                  <a:cs typeface="Consolas" pitchFamily="49" charset="0"/>
                </a:rPr>
                <a:t>∗ 2 ε</a:t>
              </a:r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)))</a:t>
              </a:r>
            </a:p>
            <a:p>
              <a:r>
                <a:rPr lang="en-US" sz="2400" dirty="0" smtClean="0"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sz="2400" dirty="0" smtClean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2400" dirty="0" smtClean="0">
                  <a:latin typeface="Consolas" pitchFamily="49" charset="0"/>
                  <a:cs typeface="Consolas" pitchFamily="49" charset="0"/>
                </a:rPr>
                <a:t>&lt;= </a:t>
              </a:r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2400" dirty="0">
                  <a:latin typeface="Consolas" pitchFamily="49" charset="0"/>
                  <a:cs typeface="Consolas" pitchFamily="49" charset="0"/>
                </a:rPr>
                <a:t>abs </a:t>
              </a:r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2400" dirty="0">
                  <a:latin typeface="Consolas" pitchFamily="49" charset="0"/>
                  <a:cs typeface="Consolas" pitchFamily="49" charset="0"/>
                </a:rPr>
                <a:t>- slope </a:t>
              </a:r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2400" dirty="0" err="1">
                  <a:latin typeface="Consolas" pitchFamily="49" charset="0"/>
                  <a:cs typeface="Consolas" pitchFamily="49" charset="0"/>
                </a:rPr>
                <a:t>fp</a:t>
              </a:r>
              <a:r>
                <a:rPr lang="en-US" sz="2400" dirty="0">
                  <a:latin typeface="Consolas" pitchFamily="49" charset="0"/>
                  <a:cs typeface="Consolas" pitchFamily="49" charset="0"/>
                </a:rPr>
                <a:t> x</a:t>
              </a:r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)))</a:t>
              </a:r>
              <a:r>
                <a:rPr lang="en-US" sz="2400" dirty="0">
                  <a:latin typeface="Consolas" pitchFamily="49" charset="0"/>
                  <a:cs typeface="Consolas" pitchFamily="49" charset="0"/>
                </a:rPr>
                <a:t> δ</a:t>
              </a:r>
              <a:r>
                <a:rPr lang="en-US" sz="2400" dirty="0" smtClean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)))</a:t>
              </a:r>
            </a:p>
            <a:p>
              <a:endParaRPr lang="en-US" sz="24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19" name="Picture 2" descr="C:\Users\niki\Desktop\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800" y="1310999"/>
              <a:ext cx="693855" cy="670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809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Contracts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1143000"/>
            <a:ext cx="7124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1970 Object Oriented Programming </a:t>
            </a:r>
            <a:r>
              <a:rPr lang="en-US" sz="3200" b="1" dirty="0" smtClean="0"/>
              <a:t>Eiffel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66700" y="2093259"/>
            <a:ext cx="9482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2002 Higher Order </a:t>
            </a:r>
            <a:r>
              <a:rPr lang="en-US" sz="3200" dirty="0" smtClean="0"/>
              <a:t>Programming (</a:t>
            </a:r>
            <a:r>
              <a:rPr lang="en-US" sz="3200" dirty="0" err="1" smtClean="0"/>
              <a:t>Findler</a:t>
            </a:r>
            <a:r>
              <a:rPr lang="en-US" sz="3200" dirty="0" smtClean="0"/>
              <a:t>, </a:t>
            </a:r>
            <a:r>
              <a:rPr lang="en-US" sz="3200" dirty="0" err="1" smtClean="0"/>
              <a:t>Felleisen</a:t>
            </a:r>
            <a:r>
              <a:rPr lang="en-US" sz="3200" dirty="0" smtClean="0"/>
              <a:t>)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04800" y="2892538"/>
            <a:ext cx="1981200" cy="1077218"/>
            <a:chOff x="1354887" y="2847397"/>
            <a:chExt cx="1981200" cy="1077218"/>
          </a:xfrm>
        </p:grpSpPr>
        <p:sp>
          <p:nvSpPr>
            <p:cNvPr id="9" name="TextBox 8"/>
            <p:cNvSpPr txBox="1"/>
            <p:nvPr/>
          </p:nvSpPr>
          <p:spPr>
            <a:xfrm>
              <a:off x="1785545" y="2847397"/>
              <a:ext cx="15505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Racket </a:t>
              </a:r>
            </a:p>
          </p:txBody>
        </p:sp>
        <p:pic>
          <p:nvPicPr>
            <p:cNvPr id="2050" name="Picture 2" descr="C:\Users\niki\Desktop\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887" y="2910906"/>
              <a:ext cx="473913" cy="457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228600" y="4292025"/>
            <a:ext cx="94968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/>
                </a:solidFill>
              </a:rPr>
              <a:t>✓ </a:t>
            </a:r>
            <a:r>
              <a:rPr lang="en-US" sz="3200" b="1" dirty="0" smtClean="0"/>
              <a:t>Blame</a:t>
            </a:r>
            <a:r>
              <a:rPr lang="en-US" sz="3200" dirty="0" smtClean="0"/>
              <a:t> </a:t>
            </a:r>
            <a:r>
              <a:rPr lang="en-US" sz="3200" b="1" dirty="0" smtClean="0"/>
              <a:t>assignment</a:t>
            </a:r>
            <a:r>
              <a:rPr lang="en-US" sz="3200" dirty="0" smtClean="0"/>
              <a:t> (to the supplier of bad value) 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700" y="5130225"/>
            <a:ext cx="8972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✗</a:t>
            </a:r>
            <a:r>
              <a:rPr lang="en-US" sz="3200" dirty="0" smtClean="0">
                <a:solidFill>
                  <a:schemeClr val="accent3"/>
                </a:solidFill>
              </a:rPr>
              <a:t> </a:t>
            </a:r>
            <a:r>
              <a:rPr lang="en-US" sz="3200" b="1" dirty="0"/>
              <a:t>R</a:t>
            </a:r>
            <a:r>
              <a:rPr lang="en-US" sz="3200" b="1" dirty="0" smtClean="0"/>
              <a:t>un</a:t>
            </a:r>
            <a:r>
              <a:rPr lang="en-US" sz="3200" dirty="0" smtClean="0"/>
              <a:t> </a:t>
            </a:r>
            <a:r>
              <a:rPr lang="en-US" sz="3200" b="1" dirty="0" smtClean="0"/>
              <a:t>time</a:t>
            </a:r>
            <a:r>
              <a:rPr lang="en-US" sz="3200" dirty="0" smtClean="0"/>
              <a:t> checks (consume computation cycles)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700" y="3758625"/>
            <a:ext cx="890953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dirty="0">
                <a:solidFill>
                  <a:srgbClr val="9BBB59"/>
                </a:solidFill>
              </a:rPr>
              <a:t>✓ </a:t>
            </a:r>
            <a:r>
              <a:rPr lang="en-US" sz="3200" b="1" dirty="0">
                <a:solidFill>
                  <a:prstClr val="black"/>
                </a:solidFill>
              </a:rPr>
              <a:t>Expressive</a:t>
            </a:r>
            <a:r>
              <a:rPr lang="en-US" sz="3200" dirty="0">
                <a:solidFill>
                  <a:prstClr val="black"/>
                </a:solidFill>
              </a:rPr>
              <a:t> (express higher order predicates</a:t>
            </a:r>
            <a:r>
              <a:rPr lang="en-US" sz="3200" dirty="0" smtClean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6700" y="5739825"/>
            <a:ext cx="890953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dirty="0">
                <a:solidFill>
                  <a:srgbClr val="C0504D"/>
                </a:solidFill>
              </a:rPr>
              <a:t>✗</a:t>
            </a:r>
            <a:r>
              <a:rPr lang="en-US" sz="3200" dirty="0">
                <a:solidFill>
                  <a:srgbClr val="9BBB59"/>
                </a:solidFill>
              </a:rPr>
              <a:t> </a:t>
            </a:r>
            <a:r>
              <a:rPr lang="en-US" sz="3200" b="1" dirty="0">
                <a:solidFill>
                  <a:prstClr val="black"/>
                </a:solidFill>
              </a:rPr>
              <a:t>L</a:t>
            </a:r>
            <a:r>
              <a:rPr lang="en-US" sz="3200" b="1" dirty="0" smtClean="0">
                <a:solidFill>
                  <a:prstClr val="black"/>
                </a:solidFill>
              </a:rPr>
              <a:t>imited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b="1" dirty="0">
                <a:solidFill>
                  <a:prstClr val="black"/>
                </a:solidFill>
              </a:rPr>
              <a:t>coverage</a:t>
            </a:r>
            <a:r>
              <a:rPr lang="en-US" sz="3200" dirty="0">
                <a:solidFill>
                  <a:prstClr val="black"/>
                </a:solidFill>
              </a:rPr>
              <a:t> (one execution path is checked</a:t>
            </a:r>
            <a:r>
              <a:rPr lang="en-US" sz="3200" dirty="0" smtClean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290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120113"/>
            <a:ext cx="2369204" cy="608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Introduction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57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" y="2115970"/>
            <a:ext cx="236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Contracts</a:t>
            </a:r>
            <a:r>
              <a:rPr lang="en-US" sz="3200" dirty="0" smtClean="0"/>
              <a:t> </a:t>
            </a:r>
            <a:endParaRPr lang="en-US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85800" y="3088540"/>
            <a:ext cx="2369204" cy="668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Liquid Types</a:t>
            </a:r>
            <a:endParaRPr lang="en-US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5800" y="4145203"/>
            <a:ext cx="3815626" cy="6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Abstract Refinements </a:t>
            </a:r>
            <a:endParaRPr lang="en-US" sz="32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295400" y="4873752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Refinements and Type Classes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95400" y="5369248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Inductive Refinements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95400" y="5864744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Indexed Refinements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5400" y="636024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Recursive </a:t>
            </a:r>
            <a:r>
              <a:rPr lang="en-US" sz="2400" dirty="0" smtClean="0"/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192035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7"/>
    </mc:Choice>
    <mc:Fallback xmlns="">
      <p:transition spd="slow" advTm="38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15" grpId="0"/>
      <p:bldP spid="18" grpId="0"/>
      <p:bldP spid="19" grpId="0"/>
      <p:bldP spid="20" grpId="0"/>
      <p:bldP spid="2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120113"/>
            <a:ext cx="2369204" cy="608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Introduction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58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" y="2115970"/>
            <a:ext cx="236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Contracts </a:t>
            </a:r>
            <a:endParaRPr lang="en-US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85800" y="3088540"/>
            <a:ext cx="236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Liquid Types</a:t>
            </a:r>
            <a:endParaRPr lang="en-US" sz="32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5800" y="4145203"/>
            <a:ext cx="3815626" cy="6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Abstract Refinements </a:t>
            </a:r>
            <a:endParaRPr lang="en-US" sz="32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295400" y="4873752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Refinements and Type Classes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95400" y="5369248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Inductive Refinements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95400" y="5864744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Indexed Refinements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5400" y="636024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Recursive </a:t>
            </a:r>
            <a:r>
              <a:rPr lang="en-US" sz="2400" dirty="0" smtClean="0"/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47972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7"/>
    </mc:Choice>
    <mc:Fallback xmlns="">
      <p:transition spd="slow" advTm="38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5" grpId="0"/>
      <p:bldP spid="18" grpId="0"/>
      <p:bldP spid="19" grpId="0"/>
      <p:bldP spid="20" grpId="0"/>
      <p:bldP spid="2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Refinement Types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59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5978" y="4122003"/>
            <a:ext cx="7692044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Consolas" pitchFamily="49" charset="0"/>
                <a:cs typeface="Consolas" pitchFamily="49" charset="0"/>
              </a:rPr>
              <a:t>2 ::</a:t>
            </a:r>
            <a:r>
              <a:rPr lang="en-US" sz="4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4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v=2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4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5978" y="1905000"/>
            <a:ext cx="7692044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Consolas" pitchFamily="49" charset="0"/>
                <a:cs typeface="Consolas" pitchFamily="49" charset="0"/>
              </a:rPr>
              <a:t>2 ::</a:t>
            </a:r>
            <a:r>
              <a:rPr lang="en-US" sz="4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4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4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64578" y="3026258"/>
            <a:ext cx="3588395" cy="805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Consolas" pitchFamily="49" charset="0"/>
                <a:cs typeface="Consolas" pitchFamily="49" charset="0"/>
              </a:rPr>
              <a:t>v=2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⇒</a:t>
            </a:r>
            <a:r>
              <a:rPr lang="en-US" sz="4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v&gt;0</a:t>
            </a:r>
            <a:endParaRPr lang="en-US" sz="4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 rot="10800000">
            <a:off x="4222251" y="2933700"/>
            <a:ext cx="466127" cy="9906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9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8"/>
    </mc:Choice>
    <mc:Fallback xmlns="">
      <p:transition spd="slow" advTm="70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Run Time Errors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3124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onsolas" pitchFamily="49" charset="0"/>
                <a:cs typeface="Consolas" pitchFamily="49" charset="0"/>
              </a:rPr>
              <a:t>d</a:t>
            </a:r>
            <a:r>
              <a:rPr lang="en-US" sz="4400" dirty="0" smtClean="0">
                <a:latin typeface="Consolas" pitchFamily="49" charset="0"/>
                <a:cs typeface="Consolas" pitchFamily="49" charset="0"/>
              </a:rPr>
              <a:t>iv 4 </a:t>
            </a:r>
            <a:r>
              <a:rPr lang="en-US" sz="4400" dirty="0">
                <a:solidFill>
                  <a:schemeClr val="accent2"/>
                </a:solidFill>
              </a:rPr>
              <a:t>0</a:t>
            </a:r>
            <a:endParaRPr lang="en-US" sz="4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20499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onsolas" pitchFamily="49" charset="0"/>
                <a:cs typeface="Consolas" pitchFamily="49" charset="0"/>
              </a:rPr>
              <a:t>div :: </a:t>
            </a:r>
            <a:r>
              <a:rPr lang="en-US" sz="4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b="1" dirty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4400" b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b="1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4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4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520" y="4495800"/>
            <a:ext cx="792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Run time error:</a:t>
            </a:r>
          </a:p>
          <a:p>
            <a:pPr algn="ctr"/>
            <a:r>
              <a:rPr lang="en-US" sz="4400" dirty="0" smtClean="0"/>
              <a:t>"Exception: divide by </a:t>
            </a:r>
            <a:r>
              <a:rPr lang="en-US" sz="4400" dirty="0" smtClean="0">
                <a:solidFill>
                  <a:schemeClr val="accent2"/>
                </a:solidFill>
              </a:rPr>
              <a:t>zero</a:t>
            </a:r>
            <a:r>
              <a:rPr lang="en-US" sz="4400" dirty="0" smtClean="0"/>
              <a:t>"</a:t>
            </a:r>
            <a:endParaRPr lang="en-US" sz="4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8017" y="1066800"/>
            <a:ext cx="8315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2"/>
                </a:solidFill>
              </a:rPr>
              <a:t>an </a:t>
            </a:r>
            <a:r>
              <a:rPr lang="en-US" sz="4800" b="1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800" dirty="0" smtClean="0">
                <a:solidFill>
                  <a:schemeClr val="accent2"/>
                </a:solidFill>
              </a:rPr>
              <a:t> value, different than </a:t>
            </a:r>
            <a:r>
              <a:rPr lang="en-US" sz="48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48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8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06"/>
    </mc:Choice>
    <mc:Fallback xmlns="">
      <p:transition spd="slow" advTm="167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Basic Subtyping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60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899" y="3626703"/>
            <a:ext cx="8944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v=2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&lt;:</a:t>
            </a:r>
            <a:r>
              <a:rPr lang="en-US" sz="11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4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4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899" y="2400300"/>
            <a:ext cx="8944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Consolas" pitchFamily="49" charset="0"/>
                <a:cs typeface="Consolas" pitchFamily="49" charset="0"/>
              </a:rPr>
              <a:t>v=2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⇒</a:t>
            </a:r>
            <a:r>
              <a:rPr lang="en-US" sz="4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v&gt;0</a:t>
            </a:r>
            <a:endParaRPr lang="en-US" sz="4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4983540"/>
            <a:ext cx="7692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e::</a:t>
            </a:r>
            <a:r>
              <a:rPr lang="en-US" sz="4800" dirty="0" smtClean="0"/>
              <a:t>s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latin typeface="Consolas" pitchFamily="49" charset="0"/>
                <a:cs typeface="Consolas" pitchFamily="49" charset="0"/>
              </a:rPr>
              <a:t>and </a:t>
            </a:r>
            <a:r>
              <a:rPr lang="en-US" sz="4800" dirty="0" smtClean="0"/>
              <a:t>s 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&lt;:</a:t>
            </a:r>
            <a:r>
              <a:rPr lang="en-US" sz="4800" dirty="0" smtClean="0"/>
              <a:t> t</a:t>
            </a:r>
            <a:r>
              <a:rPr lang="en-US" sz="4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algn="ctr"/>
            <a:r>
              <a:rPr lang="en-US" sz="4800" b="1" dirty="0" smtClean="0">
                <a:latin typeface="Consolas" pitchFamily="49" charset="0"/>
                <a:cs typeface="Consolas" pitchFamily="49" charset="0"/>
              </a:rPr>
              <a:t>then</a:t>
            </a:r>
            <a:r>
              <a:rPr lang="en-US" sz="4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e::</a:t>
            </a:r>
            <a:r>
              <a:rPr lang="en-US" sz="4800" dirty="0" smtClean="0"/>
              <a:t>t</a:t>
            </a:r>
            <a:endParaRPr lang="en-US" sz="4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99071" y="3383697"/>
            <a:ext cx="8545860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33350" y="2209800"/>
            <a:ext cx="8801100" cy="2438400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6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8"/>
    </mc:Choice>
    <mc:Fallback xmlns="">
      <p:transition spd="slow" advTm="70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Basic Subtyping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61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899" y="3626703"/>
            <a:ext cx="8944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800" dirty="0" smtClean="0">
                <a:latin typeface="Consolas" pitchFamily="49" charset="0"/>
                <a:cs typeface="Consolas" pitchFamily="49" charset="0"/>
              </a:rPr>
              <a:t>Γ</a:t>
            </a:r>
            <a:r>
              <a:rPr lang="en-US" sz="4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⊢ {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err="1"/>
              <a:t>p</a:t>
            </a:r>
            <a:r>
              <a:rPr lang="en-US" sz="4800" baseline="-25000" dirty="0" err="1"/>
              <a:t>s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&lt;:</a:t>
            </a:r>
            <a:r>
              <a:rPr lang="en-US" sz="11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err="1" smtClean="0"/>
              <a:t>p</a:t>
            </a:r>
            <a:r>
              <a:rPr lang="en-US" sz="4800" baseline="-25000" dirty="0" err="1" smtClean="0"/>
              <a:t>t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4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4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899" y="2400300"/>
            <a:ext cx="8944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800" dirty="0">
                <a:latin typeface="Consolas" pitchFamily="49" charset="0"/>
                <a:cs typeface="Consolas" pitchFamily="49" charset="0"/>
              </a:rPr>
              <a:t>Γ</a:t>
            </a:r>
            <a:r>
              <a:rPr lang="en-US" sz="4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⊢ </a:t>
            </a:r>
            <a:r>
              <a:rPr lang="en-US" sz="4800" dirty="0" err="1" smtClean="0"/>
              <a:t>p</a:t>
            </a:r>
            <a:r>
              <a:rPr lang="en-US" sz="4800" baseline="-25000" dirty="0" err="1" smtClean="0"/>
              <a:t>s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⇒</a:t>
            </a:r>
            <a:r>
              <a:rPr lang="en-US" sz="4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err="1" smtClean="0"/>
              <a:t>p</a:t>
            </a:r>
            <a:r>
              <a:rPr lang="en-US" sz="4800" baseline="-25000" dirty="0" err="1" smtClean="0"/>
              <a:t>t</a:t>
            </a:r>
            <a:endParaRPr lang="en-US" sz="4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162" y="4876800"/>
            <a:ext cx="9063507" cy="156966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refinement language </a:t>
            </a:r>
            <a:r>
              <a:rPr lang="en-US" sz="3200" dirty="0" smtClean="0">
                <a:solidFill>
                  <a:schemeClr val="tx1"/>
                </a:solidFill>
              </a:rPr>
              <a:t>in decidable theories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 Propositional Logic +  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 Theories (equality,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linear arithmetic,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unint</a:t>
            </a:r>
            <a:r>
              <a:rPr lang="en-US" sz="3200" dirty="0" smtClean="0">
                <a:solidFill>
                  <a:schemeClr val="tx1"/>
                </a:solidFill>
              </a:rPr>
              <a:t>. functions)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64531" y="3817105"/>
            <a:ext cx="674122" cy="602495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5478" y="3810000"/>
            <a:ext cx="674122" cy="602495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87519" y="3352800"/>
            <a:ext cx="7768964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3400" y="2209800"/>
            <a:ext cx="8001000" cy="2438400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4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8"/>
    </mc:Choice>
    <mc:Fallback xmlns="">
      <p:transition spd="slow" advTm="70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Liquid Types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62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162" y="4876800"/>
            <a:ext cx="9063507" cy="156966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refinement language </a:t>
            </a:r>
            <a:r>
              <a:rPr lang="en-US" sz="3200" dirty="0" smtClean="0">
                <a:solidFill>
                  <a:schemeClr val="tx1"/>
                </a:solidFill>
              </a:rPr>
              <a:t>in decidable theories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 Propositional Logic +  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 Theories (equality,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linear arithmetic,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unint</a:t>
            </a:r>
            <a:r>
              <a:rPr lang="en-US" sz="3200" dirty="0" smtClean="0">
                <a:solidFill>
                  <a:schemeClr val="tx1"/>
                </a:solidFill>
              </a:rPr>
              <a:t>. functions)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265" y="990600"/>
            <a:ext cx="890953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lgerian" pitchFamily="82" charset="0"/>
                <a:ea typeface="Meiryo" pitchFamily="34" charset="-128"/>
                <a:cs typeface="Meiryo" pitchFamily="34" charset="-128"/>
              </a:rPr>
              <a:t>Q </a:t>
            </a:r>
            <a:r>
              <a:rPr lang="en-US" sz="3200" b="1" dirty="0" smtClean="0">
                <a:solidFill>
                  <a:schemeClr val="tx2"/>
                </a:solidFill>
              </a:rPr>
              <a:t>: Logical qualiﬁers</a:t>
            </a:r>
            <a:r>
              <a:rPr lang="en-US" sz="3200" dirty="0" smtClean="0"/>
              <a:t> (predicates on v,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✶)</a:t>
            </a:r>
            <a:r>
              <a:rPr lang="en-US" sz="3200" dirty="0" smtClean="0"/>
              <a:t>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6223" y="2286000"/>
            <a:ext cx="8099577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Algerian" pitchFamily="82" charset="0"/>
                <a:ea typeface="Meiryo" pitchFamily="34" charset="-128"/>
                <a:cs typeface="Meiryo" pitchFamily="34" charset="-128"/>
              </a:rPr>
              <a:t>Q</a:t>
            </a:r>
            <a:r>
              <a:rPr lang="en-US" sz="3200" b="1" baseline="300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✶</a:t>
            </a:r>
            <a:r>
              <a:rPr lang="en-US" sz="3200" b="1" dirty="0" smtClean="0">
                <a:solidFill>
                  <a:schemeClr val="tx2"/>
                </a:solidFill>
              </a:rPr>
              <a:t>: </a:t>
            </a:r>
            <a:r>
              <a:rPr lang="en-US" sz="3200" dirty="0" smtClean="0"/>
              <a:t>instantiate </a:t>
            </a:r>
            <a:r>
              <a:rPr lang="en-US" sz="3200" dirty="0" smtClean="0">
                <a:cs typeface="Consolas" pitchFamily="49" charset="0"/>
              </a:rPr>
              <a:t>✶ with program variables</a:t>
            </a:r>
            <a:endParaRPr lang="en-US" sz="3200" dirty="0"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3000" y="2844225"/>
            <a:ext cx="6799841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e.g., </a:t>
            </a:r>
            <a:r>
              <a:rPr lang="en-US" sz="3200" b="1" dirty="0" smtClean="0">
                <a:latin typeface="Algerian" pitchFamily="82" charset="0"/>
                <a:ea typeface="Meiryo" pitchFamily="34" charset="-128"/>
                <a:cs typeface="Meiryo" pitchFamily="34" charset="-128"/>
              </a:rPr>
              <a:t>Q</a:t>
            </a:r>
            <a:r>
              <a:rPr lang="en-US" sz="3200" baseline="30000" dirty="0" smtClean="0">
                <a:latin typeface="Consolas" pitchFamily="49" charset="0"/>
                <a:cs typeface="Consolas" pitchFamily="49" charset="0"/>
              </a:rPr>
              <a:t>✶</a:t>
            </a:r>
            <a:r>
              <a:rPr lang="en-US" sz="3200" b="1" dirty="0" smtClean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en-US" sz="3200" dirty="0" smtClean="0"/>
              <a:t>=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{v&gt;0, y&gt;0, v&lt;n, v=n+1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206223" y="3581400"/>
                <a:ext cx="8099577" cy="107721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tx2"/>
                    </a:solidFill>
                  </a:rPr>
                  <a:t>Liquid Types:</a:t>
                </a:r>
                <a:r>
                  <a:rPr lang="en-US" sz="3200" dirty="0" smtClean="0"/>
                  <a:t> </a:t>
                </a:r>
                <a:r>
                  <a:rPr lang="en-US" sz="32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{</a:t>
                </a:r>
                <a:r>
                  <a:rPr lang="en-US" sz="105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200" dirty="0">
                    <a:latin typeface="Consolas" pitchFamily="49" charset="0"/>
                    <a:cs typeface="Consolas" pitchFamily="49" charset="0"/>
                  </a:rPr>
                  <a:t>v:</a:t>
                </a:r>
                <a:r>
                  <a:rPr lang="en-US" sz="3200" b="1" dirty="0">
                    <a:solidFill>
                      <a:schemeClr val="accent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  <a:r>
                  <a:rPr lang="en-US" sz="8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2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|</a:t>
                </a:r>
                <a:r>
                  <a:rPr lang="en-US" sz="9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200" dirty="0" smtClean="0"/>
                  <a:t>p</a:t>
                </a:r>
                <a:r>
                  <a:rPr lang="en-US" sz="32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}</a:t>
                </a:r>
                <a:r>
                  <a:rPr lang="en-US" sz="8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2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</a:p>
              <a:p>
                <a:r>
                  <a:rPr lang="en-US" sz="3200" b="1" dirty="0" smtClean="0">
                    <a:latin typeface="Consolas" pitchFamily="49" charset="0"/>
                    <a:cs typeface="Consolas" pitchFamily="49" charset="0"/>
                  </a:rPr>
                  <a:t>     with</a:t>
                </a:r>
                <a:r>
                  <a:rPr lang="en-US" sz="32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200" dirty="0" smtClean="0"/>
                  <a:t>p=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32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b="0" i="1" smtClean="0">
                            <a:latin typeface="Cambria Math"/>
                          </a:rPr>
                          <m:t>𝑞</m:t>
                        </m:r>
                      </m:e>
                    </m:nary>
                  </m:oMath>
                </a14:m>
                <a:r>
                  <a:rPr lang="en-US" sz="3200" dirty="0" smtClean="0">
                    <a:latin typeface="Consolas" pitchFamily="49" charset="0"/>
                    <a:cs typeface="Consolas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3200" i="1">
                        <a:latin typeface="Cambria Math"/>
                      </a:rPr>
                      <m:t>𝑞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 sz="3200" dirty="0">
                        <a:latin typeface="Algerian" pitchFamily="82" charset="0"/>
                        <a:ea typeface="Meiryo" pitchFamily="34" charset="-128"/>
                        <a:cs typeface="Meiryo" pitchFamily="34" charset="-128"/>
                      </a:rPr>
                      <m:t>Q</m:t>
                    </m:r>
                    <m:r>
                      <m:rPr>
                        <m:nor/>
                      </m:rPr>
                      <a:rPr lang="en-US" sz="3200" baseline="30000" dirty="0">
                        <a:latin typeface="Consolas" pitchFamily="49" charset="0"/>
                        <a:cs typeface="Consolas" pitchFamily="49" charset="0"/>
                      </a:rPr>
                      <m:t>✶</m:t>
                    </m:r>
                  </m:oMath>
                </a14:m>
                <a:endParaRPr lang="en-US" sz="3200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23" y="3581400"/>
                <a:ext cx="8099577" cy="1077218"/>
              </a:xfrm>
              <a:prstGeom prst="rect">
                <a:avLst/>
              </a:prstGeom>
              <a:blipFill rotWithShape="1">
                <a:blip r:embed="rId3"/>
                <a:stretch>
                  <a:fillRect l="-1956" t="-738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225068" y="1600200"/>
            <a:ext cx="6693865" cy="60806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</a:rPr>
              <a:t>e.g., </a:t>
            </a:r>
            <a:r>
              <a:rPr lang="en-US" sz="3200" b="1" dirty="0">
                <a:solidFill>
                  <a:prstClr val="black"/>
                </a:solidFill>
                <a:latin typeface="Algerian" pitchFamily="82" charset="0"/>
                <a:ea typeface="Meiryo" pitchFamily="34" charset="-128"/>
                <a:cs typeface="Meiryo" pitchFamily="34" charset="-128"/>
              </a:rPr>
              <a:t>Q</a:t>
            </a:r>
            <a:r>
              <a:rPr lang="en-US" sz="3200" b="1" dirty="0">
                <a:solidFill>
                  <a:prstClr val="black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en-US" sz="3200" dirty="0">
                <a:solidFill>
                  <a:prstClr val="black"/>
                </a:solidFill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{v&gt;0, ✶&gt;0, v&lt;✶, v=✶-1}</a:t>
            </a:r>
            <a:endParaRPr lang="en-US" sz="3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35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8"/>
    </mc:Choice>
    <mc:Fallback xmlns="">
      <p:transition spd="slow" advTm="70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  <p:bldP spid="14" grpId="0"/>
      <p:bldP spid="16" grpId="0"/>
      <p:bldP spid="17" grpId="0"/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Liquid Types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63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162" y="4876800"/>
            <a:ext cx="9063507" cy="156966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refinement language </a:t>
            </a:r>
            <a:r>
              <a:rPr lang="en-US" sz="3200" dirty="0" smtClean="0">
                <a:solidFill>
                  <a:schemeClr val="tx1"/>
                </a:solidFill>
              </a:rPr>
              <a:t>in decidable theories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 Propositional Logic +  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 Theories (equality,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linear arithmetic,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unint</a:t>
            </a:r>
            <a:r>
              <a:rPr lang="en-US" sz="3200" dirty="0" smtClean="0">
                <a:solidFill>
                  <a:schemeClr val="tx1"/>
                </a:solidFill>
              </a:rPr>
              <a:t>. functions)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265" y="990600"/>
            <a:ext cx="890953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lgerian" pitchFamily="82" charset="0"/>
                <a:ea typeface="Meiryo" pitchFamily="34" charset="-128"/>
                <a:cs typeface="Meiryo" pitchFamily="34" charset="-128"/>
              </a:rPr>
              <a:t>Q </a:t>
            </a:r>
            <a:r>
              <a:rPr lang="en-US" sz="3200" b="1" dirty="0" smtClean="0">
                <a:solidFill>
                  <a:schemeClr val="tx2"/>
                </a:solidFill>
              </a:rPr>
              <a:t>: Logical qualiﬁers</a:t>
            </a:r>
            <a:r>
              <a:rPr lang="en-US" sz="3200" dirty="0" smtClean="0"/>
              <a:t> (predicates on v,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✶)</a:t>
            </a:r>
            <a:r>
              <a:rPr lang="en-US" sz="3200" dirty="0" smtClean="0"/>
              <a:t>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6223" y="2286000"/>
            <a:ext cx="8099577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Algerian" pitchFamily="82" charset="0"/>
                <a:ea typeface="Meiryo" pitchFamily="34" charset="-128"/>
                <a:cs typeface="Meiryo" pitchFamily="34" charset="-128"/>
              </a:rPr>
              <a:t>Q</a:t>
            </a:r>
            <a:r>
              <a:rPr lang="en-US" sz="3200" b="1" baseline="300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✶</a:t>
            </a:r>
            <a:r>
              <a:rPr lang="en-US" sz="3200" b="1" dirty="0" smtClean="0">
                <a:solidFill>
                  <a:schemeClr val="tx2"/>
                </a:solidFill>
              </a:rPr>
              <a:t>: </a:t>
            </a:r>
            <a:r>
              <a:rPr lang="en-US" sz="3200" dirty="0" smtClean="0"/>
              <a:t>instantiate </a:t>
            </a:r>
            <a:r>
              <a:rPr lang="en-US" sz="3200" dirty="0" smtClean="0">
                <a:cs typeface="Consolas" pitchFamily="49" charset="0"/>
              </a:rPr>
              <a:t>✶ with program variables</a:t>
            </a:r>
            <a:endParaRPr lang="en-US" sz="3200" dirty="0"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3000" y="2844225"/>
            <a:ext cx="6799841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e.g., </a:t>
            </a:r>
            <a:r>
              <a:rPr lang="en-US" sz="3200" b="1" dirty="0" smtClean="0">
                <a:latin typeface="Algerian" pitchFamily="82" charset="0"/>
                <a:ea typeface="Meiryo" pitchFamily="34" charset="-128"/>
                <a:cs typeface="Meiryo" pitchFamily="34" charset="-128"/>
              </a:rPr>
              <a:t>Q</a:t>
            </a:r>
            <a:r>
              <a:rPr lang="en-US" sz="3200" baseline="30000" dirty="0" smtClean="0">
                <a:latin typeface="Consolas" pitchFamily="49" charset="0"/>
                <a:cs typeface="Consolas" pitchFamily="49" charset="0"/>
              </a:rPr>
              <a:t>✶</a:t>
            </a:r>
            <a:r>
              <a:rPr lang="en-US" sz="3200" b="1" dirty="0" smtClean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en-US" sz="3200" dirty="0" smtClean="0"/>
              <a:t>=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{v&gt;0, y&gt;0, v&lt;n, v=n+1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206223" y="3581400"/>
                <a:ext cx="8099577" cy="107721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tx2"/>
                    </a:solidFill>
                  </a:rPr>
                  <a:t>Liquid Types:</a:t>
                </a:r>
                <a:r>
                  <a:rPr lang="en-US" sz="3200" dirty="0" smtClean="0"/>
                  <a:t> </a:t>
                </a:r>
                <a:r>
                  <a:rPr lang="en-US" sz="32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{</a:t>
                </a:r>
                <a:r>
                  <a:rPr lang="en-US" sz="105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200" dirty="0">
                    <a:latin typeface="Consolas" pitchFamily="49" charset="0"/>
                    <a:cs typeface="Consolas" pitchFamily="49" charset="0"/>
                  </a:rPr>
                  <a:t>v:</a:t>
                </a:r>
                <a:r>
                  <a:rPr lang="en-US" sz="3200" b="1" dirty="0">
                    <a:solidFill>
                      <a:schemeClr val="accent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  <a:r>
                  <a:rPr lang="en-US" sz="8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2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|</a:t>
                </a:r>
                <a:r>
                  <a:rPr lang="en-US" sz="9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200" dirty="0" smtClean="0"/>
                  <a:t>p</a:t>
                </a:r>
                <a:r>
                  <a:rPr lang="en-US" sz="32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}</a:t>
                </a:r>
                <a:r>
                  <a:rPr lang="en-US" sz="8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2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</a:p>
              <a:p>
                <a:r>
                  <a:rPr lang="en-US" sz="3200" b="1" dirty="0" smtClean="0">
                    <a:latin typeface="Consolas" pitchFamily="49" charset="0"/>
                    <a:cs typeface="Consolas" pitchFamily="49" charset="0"/>
                  </a:rPr>
                  <a:t>     with</a:t>
                </a:r>
                <a:r>
                  <a:rPr lang="en-US" sz="32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200" dirty="0" smtClean="0"/>
                  <a:t>p=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32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b="0" i="1" smtClean="0">
                            <a:latin typeface="Cambria Math"/>
                          </a:rPr>
                          <m:t>𝑞</m:t>
                        </m:r>
                      </m:e>
                    </m:nary>
                  </m:oMath>
                </a14:m>
                <a:r>
                  <a:rPr lang="en-US" sz="3200" dirty="0" smtClean="0">
                    <a:latin typeface="Consolas" pitchFamily="49" charset="0"/>
                    <a:cs typeface="Consolas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3200" i="1">
                        <a:latin typeface="Cambria Math"/>
                      </a:rPr>
                      <m:t>𝑞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 sz="3200" dirty="0">
                        <a:latin typeface="Algerian" pitchFamily="82" charset="0"/>
                        <a:ea typeface="Meiryo" pitchFamily="34" charset="-128"/>
                        <a:cs typeface="Meiryo" pitchFamily="34" charset="-128"/>
                      </a:rPr>
                      <m:t>Q</m:t>
                    </m:r>
                    <m:r>
                      <m:rPr>
                        <m:nor/>
                      </m:rPr>
                      <a:rPr lang="en-US" sz="3200" baseline="30000" dirty="0">
                        <a:latin typeface="Consolas" pitchFamily="49" charset="0"/>
                        <a:cs typeface="Consolas" pitchFamily="49" charset="0"/>
                      </a:rPr>
                      <m:t>✶</m:t>
                    </m:r>
                  </m:oMath>
                </a14:m>
                <a:endParaRPr lang="en-US" sz="3200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23" y="3581400"/>
                <a:ext cx="8099577" cy="1077218"/>
              </a:xfrm>
              <a:prstGeom prst="rect">
                <a:avLst/>
              </a:prstGeom>
              <a:blipFill rotWithShape="1">
                <a:blip r:embed="rId3"/>
                <a:stretch>
                  <a:fillRect l="-1956" t="-738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225068" y="1600200"/>
            <a:ext cx="6693865" cy="60806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</a:rPr>
              <a:t>e.g., </a:t>
            </a:r>
            <a:r>
              <a:rPr lang="en-US" sz="3200" b="1" dirty="0">
                <a:solidFill>
                  <a:prstClr val="black"/>
                </a:solidFill>
                <a:latin typeface="Algerian" pitchFamily="82" charset="0"/>
                <a:ea typeface="Meiryo" pitchFamily="34" charset="-128"/>
                <a:cs typeface="Meiryo" pitchFamily="34" charset="-128"/>
              </a:rPr>
              <a:t>Q</a:t>
            </a:r>
            <a:r>
              <a:rPr lang="en-US" sz="3200" b="1" dirty="0">
                <a:solidFill>
                  <a:prstClr val="black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en-US" sz="3200" dirty="0">
                <a:solidFill>
                  <a:prstClr val="black"/>
                </a:solidFill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{v&gt;0, ✶&gt;0, v&lt;✶, v=✶-1}</a:t>
            </a:r>
            <a:endParaRPr lang="en-US" sz="3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2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8"/>
    </mc:Choice>
    <mc:Fallback xmlns="">
      <p:transition spd="slow" advTm="7008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Basic Subtyping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64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899" y="3626703"/>
            <a:ext cx="8944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800" dirty="0" smtClean="0">
                <a:latin typeface="Consolas" pitchFamily="49" charset="0"/>
                <a:cs typeface="Consolas" pitchFamily="49" charset="0"/>
              </a:rPr>
              <a:t>Γ</a:t>
            </a:r>
            <a:r>
              <a:rPr lang="en-US" sz="4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⊢ {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err="1"/>
              <a:t>p</a:t>
            </a:r>
            <a:r>
              <a:rPr lang="en-US" sz="4800" baseline="-25000" dirty="0" err="1"/>
              <a:t>s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&lt;:</a:t>
            </a:r>
            <a:r>
              <a:rPr lang="en-US" sz="11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err="1" smtClean="0"/>
              <a:t>p</a:t>
            </a:r>
            <a:r>
              <a:rPr lang="en-US" sz="4800" baseline="-25000" dirty="0" err="1" smtClean="0"/>
              <a:t>t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4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4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899" y="2400300"/>
            <a:ext cx="8944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800" dirty="0">
                <a:latin typeface="Consolas" pitchFamily="49" charset="0"/>
                <a:cs typeface="Consolas" pitchFamily="49" charset="0"/>
              </a:rPr>
              <a:t>Γ</a:t>
            </a:r>
            <a:r>
              <a:rPr lang="en-US" sz="4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⊢ </a:t>
            </a:r>
            <a:r>
              <a:rPr lang="en-US" sz="4800" dirty="0" err="1" smtClean="0"/>
              <a:t>p</a:t>
            </a:r>
            <a:r>
              <a:rPr lang="en-US" sz="4800" baseline="-25000" dirty="0" err="1" smtClean="0"/>
              <a:t>s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⇒</a:t>
            </a:r>
            <a:r>
              <a:rPr lang="en-US" sz="4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err="1" smtClean="0"/>
              <a:t>p</a:t>
            </a:r>
            <a:r>
              <a:rPr lang="en-US" sz="4800" baseline="-25000" dirty="0" err="1" smtClean="0"/>
              <a:t>t</a:t>
            </a:r>
            <a:endParaRPr lang="en-US" sz="4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87519" y="3383697"/>
            <a:ext cx="7768964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162" y="4876800"/>
            <a:ext cx="9063507" cy="156966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refinement language </a:t>
            </a:r>
            <a:r>
              <a:rPr lang="en-US" sz="3200" dirty="0" smtClean="0">
                <a:solidFill>
                  <a:schemeClr val="tx1"/>
                </a:solidFill>
              </a:rPr>
              <a:t>in decidable theories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 Propositional Logic +  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 Theories (equality,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linear arithmetic,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unint</a:t>
            </a:r>
            <a:r>
              <a:rPr lang="en-US" sz="3200" dirty="0" smtClean="0">
                <a:solidFill>
                  <a:schemeClr val="tx1"/>
                </a:solidFill>
              </a:rPr>
              <a:t>. functions)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64531" y="3817105"/>
            <a:ext cx="674122" cy="602495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5478" y="3810000"/>
            <a:ext cx="674122" cy="602495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" y="2209800"/>
            <a:ext cx="8001000" cy="2438400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4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8"/>
    </mc:Choice>
    <mc:Fallback xmlns="">
      <p:transition spd="slow" advTm="7008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Basic Subtyping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65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899" y="3626703"/>
            <a:ext cx="8944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800" dirty="0" smtClean="0">
                <a:latin typeface="Consolas" pitchFamily="49" charset="0"/>
                <a:cs typeface="Consolas" pitchFamily="49" charset="0"/>
              </a:rPr>
              <a:t>Γ</a:t>
            </a:r>
            <a:r>
              <a:rPr lang="en-US" sz="4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⊢ {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err="1"/>
              <a:t>p</a:t>
            </a:r>
            <a:r>
              <a:rPr lang="en-US" sz="4800" baseline="-25000" dirty="0" err="1"/>
              <a:t>s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&lt;:</a:t>
            </a:r>
            <a:r>
              <a:rPr lang="en-US" sz="11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err="1" smtClean="0"/>
              <a:t>p</a:t>
            </a:r>
            <a:r>
              <a:rPr lang="en-US" sz="4800" baseline="-25000" dirty="0" err="1" smtClean="0"/>
              <a:t>t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4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4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899" y="2400300"/>
            <a:ext cx="8944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800" dirty="0">
                <a:latin typeface="Consolas" pitchFamily="49" charset="0"/>
                <a:cs typeface="Consolas" pitchFamily="49" charset="0"/>
              </a:rPr>
              <a:t>Γ</a:t>
            </a:r>
            <a:r>
              <a:rPr lang="en-US" sz="4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⊢ </a:t>
            </a:r>
            <a:r>
              <a:rPr lang="en-US" sz="4800" dirty="0" err="1" smtClean="0"/>
              <a:t>p</a:t>
            </a:r>
            <a:r>
              <a:rPr lang="en-US" sz="4800" baseline="-25000" dirty="0" err="1" smtClean="0"/>
              <a:t>s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⇒</a:t>
            </a:r>
            <a:r>
              <a:rPr lang="en-US" sz="4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err="1" smtClean="0"/>
              <a:t>p</a:t>
            </a:r>
            <a:r>
              <a:rPr lang="en-US" sz="4800" baseline="-25000" dirty="0" err="1" smtClean="0"/>
              <a:t>t</a:t>
            </a:r>
            <a:endParaRPr lang="en-US" sz="4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36972" y="990600"/>
            <a:ext cx="3802228" cy="11793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SMT solver: </a:t>
            </a:r>
            <a:endParaRPr lang="en-US" sz="3200" b="1" dirty="0">
              <a:solidFill>
                <a:schemeClr val="accent1"/>
              </a:solidFill>
            </a:endParaRPr>
          </a:p>
          <a:p>
            <a:r>
              <a:rPr lang="en-US" sz="3200" dirty="0" smtClean="0"/>
              <a:t> SAT + Theory Solvers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62" y="4876800"/>
            <a:ext cx="9063507" cy="1569660"/>
          </a:xfrm>
          <a:prstGeom prst="rect">
            <a:avLst/>
          </a:prstGeom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refinement language </a:t>
            </a:r>
            <a:r>
              <a:rPr lang="en-US" sz="3200" dirty="0" smtClean="0">
                <a:solidFill>
                  <a:schemeClr val="tx1"/>
                </a:solidFill>
              </a:rPr>
              <a:t>in decidable theories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 Propositional Logic +  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 Theories (equality,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linear arithmetic,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unint</a:t>
            </a:r>
            <a:r>
              <a:rPr lang="en-US" sz="3200" dirty="0" smtClean="0">
                <a:solidFill>
                  <a:schemeClr val="tx1"/>
                </a:solidFill>
              </a:rPr>
              <a:t>. functions)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2540994"/>
            <a:ext cx="2421746" cy="66553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87519" y="3383697"/>
            <a:ext cx="7768964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3400" y="2209800"/>
            <a:ext cx="8001000" cy="2438400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2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8"/>
    </mc:Choice>
    <mc:Fallback xmlns="">
      <p:transition spd="slow" advTm="70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2209800"/>
            <a:ext cx="8001000" cy="2438400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Functional Subtyping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66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25979" y="2400300"/>
            <a:ext cx="7692044" cy="2057400"/>
            <a:chOff x="569816" y="2902803"/>
            <a:chExt cx="8004371" cy="2057400"/>
          </a:xfrm>
        </p:grpSpPr>
        <p:sp>
          <p:nvSpPr>
            <p:cNvPr id="15" name="TextBox 14"/>
            <p:cNvSpPr txBox="1"/>
            <p:nvPr/>
          </p:nvSpPr>
          <p:spPr>
            <a:xfrm>
              <a:off x="725978" y="4129206"/>
              <a:ext cx="7692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4800" dirty="0">
                  <a:latin typeface="Consolas" pitchFamily="49" charset="0"/>
                  <a:cs typeface="Consolas" pitchFamily="49" charset="0"/>
                </a:rPr>
                <a:t>Γ</a:t>
              </a:r>
              <a:r>
                <a:rPr lang="en-US" sz="48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4800" b="1" dirty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⊢ </a:t>
              </a:r>
              <a:r>
                <a:rPr lang="en-US" sz="4800" dirty="0" err="1" smtClean="0"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sz="4800" baseline="-25000" dirty="0" err="1" smtClean="0">
                  <a:latin typeface="Consolas" pitchFamily="49" charset="0"/>
                  <a:cs typeface="Consolas" pitchFamily="49" charset="0"/>
                </a:rPr>
                <a:t>x</a:t>
              </a:r>
              <a:r>
                <a:rPr lang="en-US" sz="4800" dirty="0" smtClean="0">
                  <a:latin typeface="Consolas" pitchFamily="49" charset="0"/>
                  <a:cs typeface="Consolas" pitchFamily="49" charset="0"/>
                </a:rPr>
                <a:t>-&gt;s</a:t>
              </a:r>
              <a:r>
                <a:rPr lang="en-US" sz="4800" b="1" dirty="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&lt;:</a:t>
              </a:r>
              <a:r>
                <a:rPr lang="en-US" sz="4800" dirty="0" err="1" smtClean="0"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sz="4800" baseline="-25000" dirty="0" err="1" smtClean="0">
                  <a:latin typeface="Consolas" pitchFamily="49" charset="0"/>
                  <a:cs typeface="Consolas" pitchFamily="49" charset="0"/>
                </a:rPr>
                <a:t>x</a:t>
              </a:r>
              <a:r>
                <a:rPr lang="en-US" sz="4800" dirty="0" smtClean="0">
                  <a:latin typeface="Consolas" pitchFamily="49" charset="0"/>
                  <a:cs typeface="Consolas" pitchFamily="49" charset="0"/>
                </a:rPr>
                <a:t>-&gt;t</a:t>
              </a:r>
              <a:endParaRPr lang="en-US" sz="4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5978" y="2902803"/>
              <a:ext cx="7692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4800" dirty="0">
                  <a:latin typeface="Consolas" pitchFamily="49" charset="0"/>
                  <a:cs typeface="Consolas" pitchFamily="49" charset="0"/>
                </a:rPr>
                <a:t>Γ</a:t>
              </a:r>
              <a:r>
                <a:rPr lang="en-US" sz="48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4800" b="1" dirty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⊢ </a:t>
              </a:r>
              <a:r>
                <a:rPr lang="en-US" sz="4800" dirty="0" err="1" smtClean="0"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sz="4800" baseline="-25000" dirty="0" err="1" smtClean="0">
                  <a:latin typeface="Consolas" pitchFamily="49" charset="0"/>
                  <a:cs typeface="Consolas" pitchFamily="49" charset="0"/>
                </a:rPr>
                <a:t>x</a:t>
              </a:r>
              <a:r>
                <a:rPr lang="en-US" sz="4800" b="1" dirty="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&lt;:</a:t>
              </a:r>
              <a:r>
                <a:rPr lang="en-US" sz="4800" dirty="0" err="1" smtClean="0"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sz="4800" baseline="-25000" dirty="0" err="1" smtClean="0">
                  <a:latin typeface="Consolas" pitchFamily="49" charset="0"/>
                  <a:cs typeface="Consolas" pitchFamily="49" charset="0"/>
                </a:rPr>
                <a:t>x</a:t>
              </a:r>
              <a:r>
                <a:rPr lang="en-US" sz="4800" baseline="-25000" dirty="0" smtClean="0">
                  <a:latin typeface="Consolas" pitchFamily="49" charset="0"/>
                  <a:cs typeface="Consolas" pitchFamily="49" charset="0"/>
                </a:rPr>
                <a:t>     </a:t>
              </a:r>
              <a:r>
                <a:rPr lang="el-GR" sz="4800" dirty="0" smtClean="0">
                  <a:latin typeface="Consolas" pitchFamily="49" charset="0"/>
                  <a:cs typeface="Consolas" pitchFamily="49" charset="0"/>
                </a:rPr>
                <a:t>Γ</a:t>
              </a:r>
              <a:r>
                <a:rPr lang="en-US" sz="48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4800" b="1" dirty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⊢ </a:t>
              </a:r>
              <a:r>
                <a:rPr lang="en-US" sz="4800" dirty="0" smtClean="0"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sz="4800" b="1" dirty="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&lt;:</a:t>
              </a:r>
              <a:r>
                <a:rPr lang="en-US" sz="4800" dirty="0" smtClean="0">
                  <a:latin typeface="Consolas" pitchFamily="49" charset="0"/>
                  <a:cs typeface="Consolas" pitchFamily="49" charset="0"/>
                </a:rPr>
                <a:t>t</a:t>
              </a:r>
              <a:endParaRPr lang="en-US" sz="4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69816" y="3886200"/>
              <a:ext cx="8004371" cy="0"/>
            </a:xfrm>
            <a:prstGeom prst="line">
              <a:avLst/>
            </a:prstGeom>
            <a:ln w="571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999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8"/>
    </mc:Choice>
    <mc:Fallback xmlns="">
      <p:transition spd="slow" advTm="7008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Predecessor 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67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76463" y="1112763"/>
            <a:ext cx="8591074" cy="140183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kumimoji="0" lang="en-US" sz="320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= 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n - 1</a:t>
            </a:r>
            <a:endParaRPr lang="en-US" sz="32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51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8"/>
    </mc:Choice>
    <mc:Fallback xmlns="">
      <p:transition spd="slow" advTm="7008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Function Typing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68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899" y="3626703"/>
            <a:ext cx="8944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800" dirty="0">
                <a:latin typeface="Consolas" pitchFamily="49" charset="0"/>
                <a:cs typeface="Consolas" pitchFamily="49" charset="0"/>
              </a:rPr>
              <a:t>Γ</a:t>
            </a:r>
            <a:r>
              <a:rPr lang="en-US" sz="4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⊢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\</a:t>
            </a:r>
            <a:r>
              <a:rPr lang="en-US" sz="4800" dirty="0" err="1" smtClean="0">
                <a:latin typeface="Consolas" pitchFamily="49" charset="0"/>
                <a:cs typeface="Consolas" pitchFamily="49" charset="0"/>
              </a:rPr>
              <a:t>x:</a:t>
            </a:r>
            <a:r>
              <a:rPr lang="en-US" sz="4800" dirty="0" err="1">
                <a:latin typeface="Consolas" pitchFamily="49" charset="0"/>
                <a:cs typeface="Consolas" pitchFamily="49" charset="0"/>
              </a:rPr>
              <a:t>t</a:t>
            </a:r>
            <a:r>
              <a:rPr lang="en-US" sz="4800" baseline="-25000" dirty="0" err="1">
                <a:latin typeface="Consolas" pitchFamily="49" charset="0"/>
                <a:cs typeface="Consolas" pitchFamily="49" charset="0"/>
              </a:rPr>
              <a:t>x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-&gt; e :: x:t</a:t>
            </a:r>
            <a:r>
              <a:rPr lang="en-US" sz="4800" baseline="-25000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48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t</a:t>
            </a:r>
            <a:endParaRPr lang="en-US" sz="4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899" y="2400300"/>
            <a:ext cx="8944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800" dirty="0" smtClean="0">
                <a:latin typeface="Consolas" pitchFamily="49" charset="0"/>
                <a:cs typeface="Consolas" pitchFamily="49" charset="0"/>
              </a:rPr>
              <a:t>Γ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4800" dirty="0" err="1" smtClean="0">
                <a:latin typeface="Consolas" pitchFamily="49" charset="0"/>
                <a:cs typeface="Consolas" pitchFamily="49" charset="0"/>
              </a:rPr>
              <a:t>x:t</a:t>
            </a:r>
            <a:r>
              <a:rPr lang="en-US" sz="4800" baseline="-25000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4800" baseline="-25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⊢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e :: t</a:t>
            </a:r>
            <a:endParaRPr lang="en-US" sz="4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46708" y="3383697"/>
            <a:ext cx="8050587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8383" y="2209800"/>
            <a:ext cx="8291034" cy="2438400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5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8"/>
    </mc:Choice>
    <mc:Fallback xmlns="">
      <p:transition spd="slow" advTm="7008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Predecessor 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69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76463" y="1112763"/>
            <a:ext cx="8591074" cy="140183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kumimoji="0" lang="en-US" sz="320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= 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n - 1</a:t>
            </a:r>
            <a:endParaRPr lang="en-US" sz="32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97128" y="3657600"/>
            <a:ext cx="3749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48287" y="5257800"/>
            <a:ext cx="46474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n-1 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81000" y="4724400"/>
            <a:ext cx="8486537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6019" y="2819400"/>
            <a:ext cx="1978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We </a:t>
            </a:r>
            <a:r>
              <a:rPr lang="en-US" sz="3600" b="1" dirty="0" smtClean="0"/>
              <a:t>want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0807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8"/>
    </mc:Choice>
    <mc:Fallback xmlns="">
      <p:transition spd="slow" advTm="700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Refinement Types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01350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v!=0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4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4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8017" y="1066800"/>
            <a:ext cx="8315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2"/>
                </a:solidFill>
              </a:rPr>
              <a:t>an </a:t>
            </a:r>
            <a:r>
              <a:rPr lang="en-US" sz="4800" b="1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800" dirty="0" smtClean="0">
                <a:solidFill>
                  <a:schemeClr val="accent2"/>
                </a:solidFill>
              </a:rPr>
              <a:t> value, different than </a:t>
            </a:r>
            <a:r>
              <a:rPr lang="en-US" sz="48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48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81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08"/>
    </mc:Choice>
    <mc:Fallback xmlns="">
      <p:transition spd="slow" advTm="147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Predecessor 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70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76463" y="1112763"/>
            <a:ext cx="8591074" cy="140183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kumimoji="0" lang="en-US" sz="320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= 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n - 1</a:t>
            </a:r>
            <a:endParaRPr lang="en-US" sz="32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4267200"/>
            <a:ext cx="8836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(-)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x: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y: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v=x-y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81000" y="3657600"/>
            <a:ext cx="41713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3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8"/>
    </mc:Choice>
    <mc:Fallback xmlns="">
      <p:transition spd="slow" advTm="70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Application Typing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71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899" y="3626703"/>
            <a:ext cx="8944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800" dirty="0" smtClean="0">
                <a:latin typeface="Consolas" pitchFamily="49" charset="0"/>
                <a:cs typeface="Consolas" pitchFamily="49" charset="0"/>
              </a:rPr>
              <a:t>Γ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⊢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err="1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4800" baseline="-25000" dirty="0" err="1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4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t [e/x]</a:t>
            </a:r>
            <a:endParaRPr lang="en-US" sz="4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899" y="2400300"/>
            <a:ext cx="8944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800" dirty="0" smtClean="0">
                <a:latin typeface="Consolas" pitchFamily="49" charset="0"/>
                <a:cs typeface="Consolas" pitchFamily="49" charset="0"/>
              </a:rPr>
              <a:t>Γ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⊢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err="1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4800" baseline="-25000" dirty="0" err="1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4800" dirty="0" err="1" smtClean="0">
                <a:latin typeface="Consolas" pitchFamily="49" charset="0"/>
                <a:cs typeface="Consolas" pitchFamily="49" charset="0"/>
              </a:rPr>
              <a:t>x:t</a:t>
            </a:r>
            <a:r>
              <a:rPr lang="en-US" sz="4800" baseline="-25000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-&gt;t)</a:t>
            </a:r>
            <a:r>
              <a:rPr lang="en-US" sz="4800" baseline="-25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l-GR" sz="4800" dirty="0" smtClean="0">
                <a:latin typeface="Consolas" pitchFamily="49" charset="0"/>
                <a:cs typeface="Consolas" pitchFamily="49" charset="0"/>
              </a:rPr>
              <a:t>Γ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⊢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4800" baseline="-25000" dirty="0" err="1" smtClean="0">
                <a:latin typeface="Consolas" pitchFamily="49" charset="0"/>
                <a:cs typeface="Consolas" pitchFamily="49" charset="0"/>
              </a:rPr>
              <a:t>x</a:t>
            </a:r>
            <a:endParaRPr lang="en-US" sz="4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65663" y="3383697"/>
            <a:ext cx="8412676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01932" y="2209800"/>
            <a:ext cx="8663936" cy="2438400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8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8"/>
    </mc:Choice>
    <mc:Fallback xmlns="">
      <p:transition spd="slow" advTm="7008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Predecessor 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72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76463" y="1112763"/>
            <a:ext cx="8591074" cy="140183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kumimoji="0" lang="en-US" sz="320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= 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n - 1</a:t>
            </a:r>
            <a:endParaRPr lang="en-US" sz="32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2690" y="2768025"/>
            <a:ext cx="2590816" cy="584775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&gt;0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⇒</a:t>
            </a:r>
            <a:r>
              <a:rPr lang="en-US" sz="32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true</a:t>
            </a:r>
            <a:endParaRPr lang="en-US" sz="32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4267200"/>
            <a:ext cx="8836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(-)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x: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y: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v=x-y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" y="3657600"/>
            <a:ext cx="57118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&lt;: 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1000" y="3664137"/>
            <a:ext cx="41713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0977" y="3669927"/>
            <a:ext cx="4238595" cy="57898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50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8"/>
    </mc:Choice>
    <mc:Fallback xmlns="">
      <p:transition spd="slow" advTm="70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Predecessor 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73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76463" y="1112763"/>
            <a:ext cx="8591074" cy="140183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kumimoji="0" lang="en-US" sz="320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= 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n - 1</a:t>
            </a:r>
            <a:endParaRPr lang="en-US" sz="32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5638800"/>
            <a:ext cx="86373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(n-)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v=x-y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)[n/x]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000" y="4267200"/>
            <a:ext cx="8836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(-)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x: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y: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v=x-y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81000" y="5257800"/>
            <a:ext cx="8486537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1000" y="3657600"/>
            <a:ext cx="57118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&lt;: 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" y="5638800"/>
            <a:ext cx="863730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(n-)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v=n-y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1000" y="3048000"/>
            <a:ext cx="57118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v=1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&lt;: 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1000" y="5638800"/>
            <a:ext cx="8185254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n-1)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v=n-y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)[1/y]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1000" y="5638800"/>
            <a:ext cx="6377067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n-1)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077200" y="5638800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</a:rPr>
              <a:t>✓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9808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8"/>
    </mc:Choice>
    <mc:Fallback xmlns="">
      <p:transition spd="slow" advTm="70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6" grpId="0" animBg="1"/>
      <p:bldP spid="17" grpId="0" animBg="1"/>
      <p:bldP spid="1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Predecessor 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74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76463" y="1112763"/>
            <a:ext cx="8591074" cy="140183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kumimoji="0" lang="en-US" sz="320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= 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n - 1</a:t>
            </a:r>
            <a:endParaRPr lang="en-US" sz="32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39607" y="4673599"/>
            <a:ext cx="3664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5448586"/>
            <a:ext cx="8486537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10515" y="5638800"/>
            <a:ext cx="3122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pred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2 ::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???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1414" y="3708400"/>
            <a:ext cx="3411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2::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v=2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81400" y="3708400"/>
            <a:ext cx="5713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v=2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}&lt;:{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81000" y="4483387"/>
            <a:ext cx="8486537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085217" y="2743200"/>
            <a:ext cx="2382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v=2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⇒</a:t>
            </a:r>
            <a:r>
              <a:rPr lang="en-US" sz="32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98396" y="3518188"/>
            <a:ext cx="5269472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6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8"/>
    </mc:Choice>
    <mc:Fallback xmlns="">
      <p:transition spd="slow" advTm="70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16" grpId="0"/>
      <p:bldP spid="1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Predecessor 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75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76463" y="1112763"/>
            <a:ext cx="8591074" cy="140183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kumimoji="0" lang="en-US" sz="320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= 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n - 1</a:t>
            </a:r>
            <a:endParaRPr lang="en-US" sz="32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39607" y="4673599"/>
            <a:ext cx="3664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5448586"/>
            <a:ext cx="8486537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35803" y="5638800"/>
            <a:ext cx="68723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pred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2 ::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[n/2]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1414" y="3708400"/>
            <a:ext cx="9073410" cy="584775"/>
            <a:chOff x="221414" y="3819113"/>
            <a:chExt cx="9073410" cy="584775"/>
          </a:xfrm>
        </p:grpSpPr>
        <p:sp>
          <p:nvSpPr>
            <p:cNvPr id="15" name="Rectangle 14"/>
            <p:cNvSpPr/>
            <p:nvPr/>
          </p:nvSpPr>
          <p:spPr>
            <a:xfrm>
              <a:off x="221414" y="3819113"/>
              <a:ext cx="34115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latin typeface="Consolas" pitchFamily="49" charset="0"/>
                  <a:cs typeface="Consolas" pitchFamily="49" charset="0"/>
                </a:rPr>
                <a:t>2::</a:t>
              </a:r>
              <a:r>
                <a:rPr lang="en-US" sz="3200" b="1" dirty="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</a:t>
              </a:r>
              <a:r>
                <a:rPr lang="en-US" sz="32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v:</a:t>
              </a:r>
              <a:r>
                <a:rPr lang="en-US" sz="3200" b="1" dirty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300" b="1" dirty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3200" b="1" dirty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|</a:t>
              </a:r>
              <a:r>
                <a:rPr lang="en-US" sz="3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3200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v=2</a:t>
              </a:r>
              <a:r>
                <a:rPr lang="en-US" sz="3200" b="1" dirty="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r>
                <a:rPr lang="en-US" sz="300" b="1" dirty="0" smtClean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1400" y="3819113"/>
              <a:ext cx="571342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</a:t>
              </a:r>
              <a:r>
                <a:rPr lang="en-US" sz="32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v:</a:t>
              </a:r>
              <a:r>
                <a:rPr lang="en-US" sz="3200" b="1" dirty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300" b="1" dirty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3200" b="1" dirty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|</a:t>
              </a:r>
              <a:r>
                <a:rPr lang="en-US" sz="3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3200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v=2</a:t>
              </a:r>
              <a:r>
                <a:rPr lang="en-US" sz="3200" b="1" dirty="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}&lt;:{</a:t>
              </a:r>
              <a:r>
                <a:rPr lang="en-US" sz="3200" dirty="0" err="1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v:</a:t>
              </a:r>
              <a:r>
                <a:rPr lang="en-US" sz="3200" b="1" dirty="0" err="1" smtClean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300" b="1" dirty="0" smtClean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3200" b="1" dirty="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|</a:t>
              </a:r>
              <a:r>
                <a:rPr lang="en-US" sz="300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3200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v&gt;0</a:t>
              </a:r>
              <a:r>
                <a:rPr lang="en-US" sz="3200" b="1" dirty="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r>
                <a:rPr lang="en-US" sz="300" b="1" dirty="0" smtClean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endParaRPr lang="en-US" dirty="0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381000" y="4483387"/>
            <a:ext cx="8486537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085217" y="2743200"/>
            <a:ext cx="2382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v=2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⇒</a:t>
            </a:r>
            <a:r>
              <a:rPr lang="en-US" sz="32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98396" y="3518188"/>
            <a:ext cx="5269472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135803" y="5638800"/>
            <a:ext cx="6872394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pred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2 ::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v=2-1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      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35803" y="5638800"/>
            <a:ext cx="6872394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pred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2 ::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v=1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        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97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8"/>
    </mc:Choice>
    <mc:Fallback xmlns="">
      <p:transition spd="slow" advTm="70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Predecessor 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76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76463" y="1112763"/>
            <a:ext cx="8591074" cy="140183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kumimoji="0" lang="en-US" sz="320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v&gt;0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= 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n - 1</a:t>
            </a:r>
            <a:endParaRPr lang="en-US" sz="32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35803" y="5638800"/>
            <a:ext cx="28969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pred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0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??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1414" y="2743200"/>
            <a:ext cx="9073410" cy="2705386"/>
            <a:chOff x="221414" y="2743200"/>
            <a:chExt cx="9073410" cy="2705386"/>
          </a:xfrm>
        </p:grpSpPr>
        <p:sp>
          <p:nvSpPr>
            <p:cNvPr id="10" name="Rectangle 9"/>
            <p:cNvSpPr/>
            <p:nvPr/>
          </p:nvSpPr>
          <p:spPr>
            <a:xfrm>
              <a:off x="2739607" y="4673599"/>
              <a:ext cx="36647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3200" dirty="0" smtClean="0">
                  <a:latin typeface="Consolas" pitchFamily="49" charset="0"/>
                  <a:cs typeface="Consolas" pitchFamily="49" charset="0"/>
                </a:rPr>
                <a:t>::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3200" b="1" dirty="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</a:t>
              </a:r>
              <a:r>
                <a:rPr lang="en-US" sz="3200" dirty="0" err="1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v:</a:t>
              </a:r>
              <a:r>
                <a:rPr lang="en-US" sz="3200" b="1" dirty="0" err="1" smtClean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300" b="1" dirty="0" smtClean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3200" b="1" dirty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|</a:t>
              </a:r>
              <a:r>
                <a:rPr lang="en-US" sz="3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3200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v&gt;0</a:t>
              </a:r>
              <a:r>
                <a:rPr lang="en-US" sz="3200" b="1" dirty="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r>
                <a:rPr lang="en-US" sz="300" b="1" dirty="0" smtClean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endParaRPr lang="en-US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81000" y="5448586"/>
              <a:ext cx="8486537" cy="0"/>
            </a:xfrm>
            <a:prstGeom prst="line">
              <a:avLst/>
            </a:prstGeom>
            <a:ln w="571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221414" y="3708400"/>
              <a:ext cx="9073410" cy="584775"/>
              <a:chOff x="221414" y="3819113"/>
              <a:chExt cx="9073410" cy="58477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21414" y="3819113"/>
                <a:ext cx="34115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latin typeface="Consolas" pitchFamily="49" charset="0"/>
                    <a:cs typeface="Consolas" pitchFamily="49" charset="0"/>
                  </a:rPr>
                  <a:t>2::</a:t>
                </a:r>
                <a:r>
                  <a:rPr lang="en-US" sz="32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{</a:t>
                </a:r>
                <a:r>
                  <a:rPr lang="en-US" sz="3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v:</a:t>
                </a:r>
                <a:r>
                  <a:rPr lang="en-US" sz="3200" b="1" dirty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00" b="1" dirty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2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|</a:t>
                </a:r>
                <a:r>
                  <a:rPr lang="en-US" sz="3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v=2</a:t>
                </a:r>
                <a:r>
                  <a:rPr lang="en-US" sz="32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}</a:t>
                </a:r>
                <a:r>
                  <a:rPr lang="en-US" sz="300" b="1" dirty="0" smtClean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581400" y="3819113"/>
                <a:ext cx="571342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{</a:t>
                </a:r>
                <a:r>
                  <a:rPr lang="en-US" sz="3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v:</a:t>
                </a:r>
                <a:r>
                  <a:rPr lang="en-US" sz="3200" b="1" dirty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00" b="1" dirty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2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|</a:t>
                </a:r>
                <a:r>
                  <a:rPr lang="en-US" sz="3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v=2</a:t>
                </a:r>
                <a:r>
                  <a:rPr lang="en-US" sz="32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}&lt;:{</a:t>
                </a:r>
                <a:r>
                  <a:rPr lang="en-US" sz="3200" dirty="0" err="1" smtClean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v:</a:t>
                </a:r>
                <a:r>
                  <a:rPr lang="en-US" sz="3200" b="1" dirty="0" err="1" smtClean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00" b="1" dirty="0" smtClean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2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|</a:t>
                </a:r>
                <a:r>
                  <a:rPr lang="en-US" sz="300" dirty="0" smtClean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v&gt;0</a:t>
                </a:r>
                <a:r>
                  <a:rPr lang="en-US" sz="32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}</a:t>
                </a:r>
                <a:r>
                  <a:rPr lang="en-US" sz="300" b="1" dirty="0" smtClean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endParaRPr lang="en-US" dirty="0"/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381000" y="4483387"/>
              <a:ext cx="8486537" cy="0"/>
            </a:xfrm>
            <a:prstGeom prst="line">
              <a:avLst/>
            </a:prstGeom>
            <a:ln w="571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085217" y="2743200"/>
              <a:ext cx="238238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v=2</a:t>
              </a:r>
              <a:r>
                <a:rPr lang="en-US" sz="3200" b="1" dirty="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3200" b="1" dirty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⇒</a:t>
              </a:r>
              <a:r>
                <a:rPr lang="en-US" sz="3200" dirty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300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3200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v&gt;0</a:t>
              </a:r>
              <a:r>
                <a:rPr lang="en-US" sz="300" b="1" dirty="0" smtClean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798396" y="3518188"/>
              <a:ext cx="5269472" cy="0"/>
            </a:xfrm>
            <a:prstGeom prst="line">
              <a:avLst/>
            </a:prstGeom>
            <a:ln w="571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21414" y="2743200"/>
            <a:ext cx="8846454" cy="2705386"/>
            <a:chOff x="221414" y="2743200"/>
            <a:chExt cx="8846454" cy="2705386"/>
          </a:xfrm>
          <a:solidFill>
            <a:schemeClr val="bg1"/>
          </a:solidFill>
        </p:grpSpPr>
        <p:sp>
          <p:nvSpPr>
            <p:cNvPr id="22" name="Rectangle 21"/>
            <p:cNvSpPr/>
            <p:nvPr/>
          </p:nvSpPr>
          <p:spPr>
            <a:xfrm>
              <a:off x="2739607" y="4673599"/>
              <a:ext cx="3664786" cy="58477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3200" dirty="0" smtClean="0">
                  <a:latin typeface="Consolas" pitchFamily="49" charset="0"/>
                  <a:cs typeface="Consolas" pitchFamily="49" charset="0"/>
                </a:rPr>
                <a:t>::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3200" b="1" dirty="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</a:t>
              </a:r>
              <a:r>
                <a:rPr lang="en-US" sz="3200" dirty="0" err="1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v:</a:t>
              </a:r>
              <a:r>
                <a:rPr lang="en-US" sz="3200" b="1" dirty="0" err="1" smtClean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300" b="1" dirty="0" smtClean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3200" b="1" dirty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|</a:t>
              </a:r>
              <a:r>
                <a:rPr lang="en-US" sz="3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3200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v&gt;0</a:t>
              </a:r>
              <a:r>
                <a:rPr lang="en-US" sz="3200" b="1" dirty="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r>
                <a:rPr lang="en-US" sz="300" b="1" dirty="0" smtClean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endParaRPr lang="en-US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81000" y="5448586"/>
              <a:ext cx="8486537" cy="0"/>
            </a:xfrm>
            <a:prstGeom prst="line">
              <a:avLst/>
            </a:prstGeom>
            <a:grpFill/>
            <a:ln w="571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221414" y="3708400"/>
              <a:ext cx="8689000" cy="584775"/>
              <a:chOff x="221414" y="3819113"/>
              <a:chExt cx="8689000" cy="584775"/>
            </a:xfrm>
            <a:grpFill/>
          </p:grpSpPr>
          <p:sp>
            <p:nvSpPr>
              <p:cNvPr id="28" name="Rectangle 27"/>
              <p:cNvSpPr/>
              <p:nvPr/>
            </p:nvSpPr>
            <p:spPr>
              <a:xfrm>
                <a:off x="221414" y="3819113"/>
                <a:ext cx="3411511" cy="584775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nsolas" pitchFamily="49" charset="0"/>
                    <a:cs typeface="Consolas" pitchFamily="49" charset="0"/>
                  </a:rPr>
                  <a:t>0</a:t>
                </a:r>
                <a:r>
                  <a:rPr lang="en-US" sz="3200" dirty="0" smtClean="0">
                    <a:latin typeface="Consolas" pitchFamily="49" charset="0"/>
                    <a:cs typeface="Consolas" pitchFamily="49" charset="0"/>
                  </a:rPr>
                  <a:t>::</a:t>
                </a:r>
                <a:r>
                  <a:rPr lang="en-US" sz="32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{</a:t>
                </a:r>
                <a:r>
                  <a:rPr lang="en-US" sz="3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v:</a:t>
                </a:r>
                <a:r>
                  <a:rPr lang="en-US" sz="3200" b="1" dirty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00" b="1" dirty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2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|</a:t>
                </a:r>
                <a:r>
                  <a:rPr lang="en-US" sz="3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v=0</a:t>
                </a:r>
                <a:r>
                  <a:rPr lang="en-US" sz="32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}</a:t>
                </a:r>
                <a:r>
                  <a:rPr lang="en-US" sz="300" b="1" dirty="0" smtClean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581400" y="3819113"/>
                <a:ext cx="5329014" cy="584775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{</a:t>
                </a:r>
                <a:r>
                  <a:rPr lang="en-US" sz="32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v:</a:t>
                </a:r>
                <a:r>
                  <a:rPr lang="en-US" sz="3200" b="1" dirty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00" b="1" dirty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2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|</a:t>
                </a:r>
                <a:r>
                  <a:rPr lang="en-US" sz="300" dirty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v=0</a:t>
                </a:r>
                <a:r>
                  <a:rPr lang="en-US" sz="32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}&lt;:{</a:t>
                </a:r>
                <a:r>
                  <a:rPr lang="en-US" sz="3200" dirty="0" err="1" smtClean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v:</a:t>
                </a:r>
                <a:r>
                  <a:rPr lang="en-US" sz="3200" b="1" dirty="0" err="1" smtClean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00" b="1" dirty="0" smtClean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2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|</a:t>
                </a:r>
                <a:r>
                  <a:rPr lang="en-US" sz="300" dirty="0" smtClean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Consolas" pitchFamily="49" charset="0"/>
                    <a:cs typeface="Consolas" pitchFamily="49" charset="0"/>
                  </a:rPr>
                  <a:t>v&gt;0</a:t>
                </a:r>
                <a:r>
                  <a:rPr lang="en-US" sz="32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}</a:t>
                </a:r>
                <a:r>
                  <a:rPr lang="en-US" sz="300" b="1" dirty="0" smtClean="0">
                    <a:solidFill>
                      <a:srgbClr val="445588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endParaRPr lang="en-US" dirty="0"/>
              </a:p>
            </p:txBody>
          </p:sp>
        </p:grpSp>
        <p:cxnSp>
          <p:nvCxnSpPr>
            <p:cNvPr id="25" name="Straight Connector 24"/>
            <p:cNvCxnSpPr/>
            <p:nvPr/>
          </p:nvCxnSpPr>
          <p:spPr>
            <a:xfrm>
              <a:off x="381000" y="4483387"/>
              <a:ext cx="8486537" cy="0"/>
            </a:xfrm>
            <a:prstGeom prst="line">
              <a:avLst/>
            </a:prstGeom>
            <a:grpFill/>
            <a:ln w="571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5085217" y="2743200"/>
              <a:ext cx="2382383" cy="58477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v=0</a:t>
              </a:r>
              <a:r>
                <a:rPr lang="en-US" sz="3200" b="1" dirty="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3200" b="1" dirty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⇒</a:t>
              </a:r>
              <a:r>
                <a:rPr lang="en-US" sz="3200" dirty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300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3200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v&gt;0</a:t>
              </a:r>
              <a:r>
                <a:rPr lang="en-US" sz="300" b="1" dirty="0" smtClean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endParaRPr lang="en-US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798396" y="3518188"/>
              <a:ext cx="5269472" cy="0"/>
            </a:xfrm>
            <a:prstGeom prst="line">
              <a:avLst/>
            </a:prstGeom>
            <a:grpFill/>
            <a:ln w="571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7772400" y="2667000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943600" y="3657600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11370" y="4626114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24800" y="5616714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✗</a:t>
            </a:r>
          </a:p>
        </p:txBody>
      </p:sp>
    </p:spTree>
    <p:extLst>
      <p:ext uri="{BB962C8B-B14F-4D97-AF65-F5344CB8AC3E}">
        <p14:creationId xmlns:p14="http://schemas.microsoft.com/office/powerpoint/2010/main" val="352842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8"/>
    </mc:Choice>
    <mc:Fallback xmlns="">
      <p:transition spd="slow" advTm="70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Refinement </a:t>
            </a:r>
            <a:r>
              <a:rPr lang="en-US" b="1" dirty="0" smtClean="0"/>
              <a:t>Types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77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5206425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/>
                </a:solidFill>
              </a:rPr>
              <a:t>✓ </a:t>
            </a:r>
            <a:r>
              <a:rPr lang="en-US" sz="3200" b="1" dirty="0" smtClean="0"/>
              <a:t>Limited annotations 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700" y="5892225"/>
            <a:ext cx="8972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✗</a:t>
            </a:r>
            <a:r>
              <a:rPr lang="en-US" sz="3200" dirty="0" smtClean="0">
                <a:solidFill>
                  <a:schemeClr val="accent3"/>
                </a:solidFill>
              </a:rPr>
              <a:t> </a:t>
            </a:r>
            <a:r>
              <a:rPr lang="en-US" sz="3200" b="1" dirty="0" smtClean="0"/>
              <a:t>Limited expressiveness </a:t>
            </a:r>
            <a:endParaRPr lang="en-US" sz="32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266700" y="4673025"/>
            <a:ext cx="890953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dirty="0">
                <a:solidFill>
                  <a:srgbClr val="9BBB59"/>
                </a:solidFill>
              </a:rPr>
              <a:t>✓ </a:t>
            </a:r>
            <a:r>
              <a:rPr lang="en-US" sz="3200" b="1" dirty="0" smtClean="0">
                <a:solidFill>
                  <a:prstClr val="black"/>
                </a:solidFill>
              </a:rPr>
              <a:t>Static Verification</a:t>
            </a:r>
            <a:endParaRPr lang="en-US" sz="3200" dirty="0" smtClean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7034" y="990600"/>
            <a:ext cx="7124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1991</a:t>
            </a:r>
            <a:r>
              <a:rPr lang="en-US" sz="3200" dirty="0"/>
              <a:t> Freeman and </a:t>
            </a:r>
            <a:r>
              <a:rPr lang="en-US" sz="3200" dirty="0" err="1" smtClean="0"/>
              <a:t>Pfennning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21030" y="1472625"/>
            <a:ext cx="7837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Refine specific data types (nil, singleton list)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034" y="2183250"/>
            <a:ext cx="778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1999 DML(C)</a:t>
            </a:r>
          </a:p>
        </p:txBody>
      </p:sp>
      <p:sp>
        <p:nvSpPr>
          <p:cNvPr id="3" name="Rectangle 2"/>
          <p:cNvSpPr/>
          <p:nvPr/>
        </p:nvSpPr>
        <p:spPr>
          <a:xfrm>
            <a:off x="621030" y="2615625"/>
            <a:ext cx="69489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Refinements </a:t>
            </a:r>
            <a:r>
              <a:rPr lang="en-US" sz="3200" dirty="0" smtClean="0"/>
              <a:t>from a decidable </a:t>
            </a:r>
            <a:r>
              <a:rPr lang="en-US" sz="3200" dirty="0"/>
              <a:t>domain C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8600" y="3326250"/>
            <a:ext cx="7124700" cy="1093350"/>
            <a:chOff x="217034" y="3173850"/>
            <a:chExt cx="7124700" cy="1093350"/>
          </a:xfrm>
        </p:grpSpPr>
        <p:sp>
          <p:nvSpPr>
            <p:cNvPr id="14" name="TextBox 13"/>
            <p:cNvSpPr txBox="1"/>
            <p:nvPr/>
          </p:nvSpPr>
          <p:spPr>
            <a:xfrm>
              <a:off x="217034" y="3173850"/>
              <a:ext cx="7124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2008 </a:t>
              </a:r>
              <a:r>
                <a:rPr lang="en-US" sz="3200" b="1" dirty="0" smtClean="0"/>
                <a:t>Liquid Types </a:t>
              </a:r>
              <a:r>
                <a:rPr lang="en-US" sz="3200" dirty="0" smtClean="0"/>
                <a:t>(</a:t>
              </a:r>
              <a:r>
                <a:rPr lang="en-US" sz="3200" dirty="0" err="1" smtClean="0"/>
                <a:t>Rondon</a:t>
              </a:r>
              <a:r>
                <a:rPr lang="en-US" sz="3200" dirty="0" smtClean="0"/>
                <a:t> </a:t>
              </a:r>
              <a:r>
                <a:rPr lang="en-US" sz="3200" i="1" dirty="0" smtClean="0"/>
                <a:t>et. al.</a:t>
              </a:r>
              <a:r>
                <a:rPr lang="en-US" sz="3200" dirty="0" smtClean="0"/>
                <a:t>)</a:t>
              </a:r>
              <a:endParaRPr lang="en-US" sz="3200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030" y="3682425"/>
              <a:ext cx="465601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Algorithmic Type Inference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007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7" grpId="0"/>
      <p:bldP spid="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120113"/>
            <a:ext cx="2369204" cy="608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Introduction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78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" y="2115970"/>
            <a:ext cx="236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Contracts </a:t>
            </a:r>
            <a:endParaRPr lang="en-US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85800" y="3088540"/>
            <a:ext cx="236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Liquid Types</a:t>
            </a:r>
            <a:endParaRPr lang="en-US" sz="32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5800" y="4145203"/>
            <a:ext cx="3815626" cy="6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Abstract Refinements </a:t>
            </a:r>
            <a:endParaRPr lang="en-US" sz="32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295400" y="4873752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Refinements and Type Classes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95400" y="5369248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Inductive Refinements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95400" y="5864744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Indexed Refinements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5400" y="636024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Recursive </a:t>
            </a:r>
            <a:r>
              <a:rPr lang="en-US" sz="2400" dirty="0" smtClean="0"/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346339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7"/>
    </mc:Choice>
    <mc:Fallback xmlns="">
      <p:transition spd="slow" advTm="38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5" grpId="0"/>
      <p:bldP spid="18" grpId="0"/>
      <p:bldP spid="19" grpId="0"/>
      <p:bldP spid="20" grpId="0"/>
      <p:bldP spid="2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120113"/>
            <a:ext cx="2369204" cy="608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Introduction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79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" y="2115970"/>
            <a:ext cx="236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Contracts </a:t>
            </a:r>
            <a:endParaRPr lang="en-US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85800" y="3088540"/>
            <a:ext cx="236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Liquid Types</a:t>
            </a:r>
            <a:endParaRPr lang="en-US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5800" y="4145203"/>
            <a:ext cx="3815626" cy="6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Abstract Refinements </a:t>
            </a:r>
            <a:endParaRPr lang="en-US" sz="32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295400" y="4873752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Refinements and Type Classes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95400" y="5369248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Inductive Refinements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95400" y="5864744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Indexed Refinements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5400" y="636024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Recursive </a:t>
            </a:r>
            <a:r>
              <a:rPr lang="en-US" sz="2400" dirty="0" smtClean="0"/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30384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7"/>
    </mc:Choice>
    <mc:Fallback xmlns="">
      <p:transition spd="slow" advTm="38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4" grpId="0"/>
      <p:bldP spid="18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Refinement Types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22860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itchFamily="49" charset="0"/>
                <a:cs typeface="Consolas" pitchFamily="49" charset="0"/>
              </a:rPr>
              <a:t>div :: </a:t>
            </a:r>
            <a:r>
              <a:rPr lang="en-US" sz="4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4800" b="1" dirty="0" smtClean="0">
                <a:latin typeface="Consolas" pitchFamily="49" charset="0"/>
                <a:cs typeface="Consolas" pitchFamily="49" charset="0"/>
              </a:rPr>
              <a:t>    -&gt; </a:t>
            </a:r>
          </a:p>
          <a:p>
            <a:r>
              <a:rPr lang="en-US" sz="4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latin typeface="Consolas" pitchFamily="49" charset="0"/>
                <a:cs typeface="Consolas" pitchFamily="49" charset="0"/>
              </a:rPr>
              <a:t>   -&gt; </a:t>
            </a:r>
            <a:r>
              <a:rPr lang="en-US" sz="4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4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01350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v!=0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4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4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00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08"/>
    </mc:Choice>
    <mc:Fallback xmlns="">
      <p:transition spd="slow" advTm="14708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Max example</a:t>
            </a:r>
            <a:endParaRPr lang="en-US" b="1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15637" y="2798870"/>
            <a:ext cx="8312727" cy="12602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28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80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175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69"/>
    </mc:Choice>
    <mc:Fallback xmlns="">
      <p:transition spd="slow" advTm="16369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Max example</a:t>
            </a:r>
            <a:endParaRPr lang="en-US" b="1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15637" y="2798870"/>
            <a:ext cx="8312727" cy="12602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-&gt;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≥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∧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≥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81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696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69"/>
    </mc:Choice>
    <mc:Fallback xmlns="">
      <p:transition spd="slow" advTm="16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6019 L 0 4.81481E-6 " pathEditMode="fixed" rAng="0" ptsTypes="AA">
                                      <p:cBhvr>
                                        <p:cTn id="6" dur="2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Max example</a:t>
            </a:r>
            <a:endParaRPr lang="en-US" b="1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15637" y="1014427"/>
            <a:ext cx="8312727" cy="12602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-&gt;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≥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∧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≥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82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2590800"/>
            <a:ext cx="1170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x: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3048000"/>
            <a:ext cx="1170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8858" y="4038600"/>
            <a:ext cx="4419600" cy="2438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6200" y="3759666"/>
            <a:ext cx="1703947" cy="5837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x&gt;y</a:t>
            </a:r>
            <a:endParaRPr lang="en-US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453821" y="4286816"/>
            <a:ext cx="3664786" cy="11233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v=x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 </a:t>
            </a:r>
          </a:p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v=x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⇒</a:t>
            </a:r>
            <a:r>
              <a:rPr lang="en-US" sz="32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3200" dirty="0" err="1" smtClean="0"/>
              <a:t>≥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∧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3200" dirty="0" err="1" smtClean="0"/>
              <a:t>≥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y</a:t>
            </a:r>
            <a:endParaRPr lang="en-US" sz="32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9778" y="5715000"/>
            <a:ext cx="45384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7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3200" dirty="0" err="1" smtClean="0"/>
              <a:t>≥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∧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3200" dirty="0" err="1" smtClean="0"/>
              <a:t>≥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y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680858" y="4012734"/>
            <a:ext cx="4419600" cy="2438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48200" y="3733800"/>
            <a:ext cx="1703947" cy="5837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n</a:t>
            </a:r>
            <a:r>
              <a:rPr lang="en-US" sz="2800" b="1" dirty="0" smtClean="0"/>
              <a:t>ot(x&gt;y)</a:t>
            </a:r>
            <a:endParaRPr lang="en-US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5049866" y="4260950"/>
            <a:ext cx="3616696" cy="11233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y::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v=y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 </a:t>
            </a:r>
          </a:p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v=y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⇒</a:t>
            </a:r>
            <a:r>
              <a:rPr lang="en-US" sz="32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3200" dirty="0" err="1" smtClean="0"/>
              <a:t>≥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∧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3200" dirty="0" err="1" smtClean="0"/>
              <a:t>≥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y</a:t>
            </a:r>
            <a:endParaRPr lang="en-US" sz="32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681778" y="5689134"/>
            <a:ext cx="45384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7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3200" dirty="0" err="1" smtClean="0"/>
              <a:t>≥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∧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3200" dirty="0" err="1" smtClean="0"/>
              <a:t>≥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y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09778" y="5536734"/>
            <a:ext cx="4418680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77194" y="5544312"/>
            <a:ext cx="4418680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7754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69"/>
    </mc:Choice>
    <mc:Fallback xmlns="">
      <p:transition spd="slow" advTm="16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 animBg="1"/>
      <p:bldP spid="11" grpId="0" animBg="1"/>
      <p:bldP spid="12" grpId="0"/>
      <p:bldP spid="13" grpId="0"/>
      <p:bldP spid="18" grpId="0" animBg="1"/>
      <p:bldP spid="19" grpId="0" animBg="1"/>
      <p:bldP spid="21" grpId="0"/>
      <p:bldP spid="2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Using max</a:t>
            </a:r>
            <a:endParaRPr lang="en-US" b="1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15637" y="1014427"/>
            <a:ext cx="8312727" cy="12602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-&gt;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≥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∧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≥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5637" y="3245425"/>
            <a:ext cx="8312727" cy="70010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       -- </a:t>
            </a:r>
            <a:r>
              <a:rPr lang="pt-BR" sz="28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b &gt; 0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kumimoji="0" 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2212" y="4916269"/>
            <a:ext cx="8099577" cy="5847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s-ES" sz="3200" dirty="0" err="1" smtClean="0">
                <a:latin typeface="+mj-lt"/>
                <a:cs typeface="Consolas" pitchFamily="49" charset="0"/>
              </a:rPr>
              <a:t>max</a:t>
            </a:r>
            <a:r>
              <a:rPr lang="es-ES" sz="3200" dirty="0" smtClean="0">
                <a:latin typeface="+mj-lt"/>
                <a:cs typeface="Consolas" pitchFamily="49" charset="0"/>
              </a:rPr>
              <a:t> </a:t>
            </a:r>
            <a:r>
              <a:rPr lang="es-ES" sz="3200" dirty="0">
                <a:latin typeface="+mj-lt"/>
                <a:cs typeface="Consolas" pitchFamily="49" charset="0"/>
              </a:rPr>
              <a:t>8 12 ::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{</a:t>
            </a:r>
            <a:r>
              <a:rPr lang="es-ES" sz="3200" dirty="0" smtClean="0">
                <a:solidFill>
                  <a:srgbClr val="333333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smtClean="0">
                <a:latin typeface="+mj-lt"/>
                <a:cs typeface="Consolas" pitchFamily="49" charset="0"/>
              </a:rPr>
              <a:t>v </a:t>
            </a:r>
            <a:r>
              <a:rPr lang="es-ES" sz="3200" dirty="0">
                <a:latin typeface="+mj-lt"/>
                <a:cs typeface="Consolas" pitchFamily="49" charset="0"/>
              </a:rPr>
              <a:t>: </a:t>
            </a:r>
            <a:r>
              <a:rPr lang="es-ES" sz="3200" b="1" dirty="0" err="1">
                <a:latin typeface="+mj-lt"/>
                <a:cs typeface="Consolas" pitchFamily="49" charset="0"/>
              </a:rPr>
              <a:t>Int</a:t>
            </a:r>
            <a:r>
              <a:rPr lang="es-ES" sz="3200" dirty="0">
                <a:latin typeface="+mj-lt"/>
                <a:cs typeface="Consolas" pitchFamily="49" charset="0"/>
              </a:rPr>
              <a:t> </a:t>
            </a:r>
            <a:r>
              <a:rPr lang="es-ES" sz="3200" b="1" dirty="0">
                <a:solidFill>
                  <a:srgbClr val="7030A0"/>
                </a:solidFill>
                <a:latin typeface="+mj-lt"/>
                <a:cs typeface="Consolas" pitchFamily="49" charset="0"/>
              </a:rPr>
              <a:t>|</a:t>
            </a:r>
            <a:r>
              <a:rPr lang="es-ES" sz="3200" dirty="0">
                <a:solidFill>
                  <a:srgbClr val="333333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smtClean="0">
                <a:latin typeface="+mj-lt"/>
                <a:cs typeface="Consolas" pitchFamily="49" charset="0"/>
              </a:rPr>
              <a:t>v </a:t>
            </a:r>
            <a:r>
              <a:rPr lang="en-US" sz="3200" dirty="0">
                <a:latin typeface="+mj-lt"/>
                <a:cs typeface="Consolas" pitchFamily="49" charset="0"/>
              </a:rPr>
              <a:t>≥</a:t>
            </a:r>
            <a:r>
              <a:rPr lang="es-ES" sz="3200" dirty="0" smtClean="0">
                <a:latin typeface="+mj-lt"/>
                <a:cs typeface="Consolas" pitchFamily="49" charset="0"/>
              </a:rPr>
              <a:t> </a:t>
            </a:r>
            <a:r>
              <a:rPr lang="es-ES" sz="3200" dirty="0">
                <a:latin typeface="+mj-lt"/>
                <a:cs typeface="Consolas" pitchFamily="49" charset="0"/>
              </a:rPr>
              <a:t>x </a:t>
            </a:r>
            <a:r>
              <a:rPr lang="en-US" sz="3200" b="1" dirty="0">
                <a:solidFill>
                  <a:srgbClr val="7030A0"/>
                </a:solidFill>
                <a:latin typeface="+mj-lt"/>
                <a:cs typeface="Consolas" pitchFamily="49" charset="0"/>
              </a:rPr>
              <a:t>∧</a:t>
            </a:r>
            <a:r>
              <a:rPr lang="es-ES" sz="3200" dirty="0" smtClean="0">
                <a:solidFill>
                  <a:srgbClr val="333333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smtClean="0">
                <a:latin typeface="+mj-lt"/>
                <a:cs typeface="Consolas" pitchFamily="49" charset="0"/>
              </a:rPr>
              <a:t>v </a:t>
            </a:r>
            <a:r>
              <a:rPr lang="en-US" sz="3200" dirty="0">
                <a:latin typeface="+mj-lt"/>
                <a:cs typeface="Consolas" pitchFamily="49" charset="0"/>
              </a:rPr>
              <a:t>≥</a:t>
            </a:r>
            <a:r>
              <a:rPr lang="es-ES" sz="3200" dirty="0" smtClean="0">
                <a:latin typeface="+mj-lt"/>
                <a:cs typeface="Consolas" pitchFamily="49" charset="0"/>
              </a:rPr>
              <a:t> y</a:t>
            </a:r>
            <a:r>
              <a:rPr lang="es-ES" sz="3200" dirty="0" smtClean="0">
                <a:solidFill>
                  <a:srgbClr val="333333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}</a:t>
            </a:r>
            <a:r>
              <a:rPr lang="es-ES" sz="3200" dirty="0" smtClean="0">
                <a:latin typeface="+mj-lt"/>
                <a:cs typeface="Consolas" pitchFamily="49" charset="0"/>
              </a:rPr>
              <a:t>[8/x][12/y]</a:t>
            </a:r>
            <a:endParaRPr lang="en-US" sz="3200" dirty="0">
              <a:latin typeface="+mj-lt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83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2212" y="4916269"/>
            <a:ext cx="8099577" cy="5847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s-ES" sz="3200" dirty="0" err="1" smtClean="0">
                <a:latin typeface="+mj-lt"/>
                <a:cs typeface="Consolas" pitchFamily="49" charset="0"/>
              </a:rPr>
              <a:t>max</a:t>
            </a:r>
            <a:r>
              <a:rPr lang="es-ES" sz="3200" dirty="0" smtClean="0">
                <a:latin typeface="+mj-lt"/>
                <a:cs typeface="Consolas" pitchFamily="49" charset="0"/>
              </a:rPr>
              <a:t> </a:t>
            </a:r>
            <a:r>
              <a:rPr lang="es-ES" sz="3200" dirty="0">
                <a:latin typeface="+mj-lt"/>
                <a:cs typeface="Consolas" pitchFamily="49" charset="0"/>
              </a:rPr>
              <a:t>8 12 ::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{</a:t>
            </a:r>
            <a:r>
              <a:rPr lang="es-ES" sz="3200" dirty="0" smtClean="0">
                <a:solidFill>
                  <a:srgbClr val="333333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smtClean="0">
                <a:latin typeface="+mj-lt"/>
                <a:cs typeface="Consolas" pitchFamily="49" charset="0"/>
              </a:rPr>
              <a:t>v </a:t>
            </a:r>
            <a:r>
              <a:rPr lang="es-ES" sz="3200" dirty="0">
                <a:latin typeface="+mj-lt"/>
                <a:cs typeface="Consolas" pitchFamily="49" charset="0"/>
              </a:rPr>
              <a:t>: </a:t>
            </a:r>
            <a:r>
              <a:rPr lang="es-ES" sz="3200" b="1" dirty="0" err="1">
                <a:latin typeface="+mj-lt"/>
                <a:cs typeface="Consolas" pitchFamily="49" charset="0"/>
              </a:rPr>
              <a:t>Int</a:t>
            </a:r>
            <a:r>
              <a:rPr lang="es-ES" sz="3200" dirty="0">
                <a:latin typeface="+mj-lt"/>
                <a:cs typeface="Consolas" pitchFamily="49" charset="0"/>
              </a:rPr>
              <a:t> </a:t>
            </a:r>
            <a:r>
              <a:rPr lang="es-ES" sz="3200" b="1" dirty="0">
                <a:solidFill>
                  <a:srgbClr val="7030A0"/>
                </a:solidFill>
                <a:latin typeface="+mj-lt"/>
                <a:cs typeface="Consolas" pitchFamily="49" charset="0"/>
              </a:rPr>
              <a:t>|</a:t>
            </a:r>
            <a:r>
              <a:rPr lang="es-ES" sz="3200" dirty="0">
                <a:solidFill>
                  <a:srgbClr val="333333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smtClean="0">
                <a:latin typeface="+mj-lt"/>
                <a:cs typeface="Consolas" pitchFamily="49" charset="0"/>
              </a:rPr>
              <a:t>v </a:t>
            </a:r>
            <a:r>
              <a:rPr lang="en-US" sz="3200" dirty="0">
                <a:latin typeface="+mj-lt"/>
                <a:cs typeface="Consolas" pitchFamily="49" charset="0"/>
              </a:rPr>
              <a:t>≥</a:t>
            </a:r>
            <a:r>
              <a:rPr lang="es-ES" sz="3200" dirty="0" smtClean="0">
                <a:latin typeface="+mj-lt"/>
                <a:cs typeface="Consolas" pitchFamily="49" charset="0"/>
              </a:rPr>
              <a:t> </a:t>
            </a:r>
            <a:r>
              <a:rPr lang="es-ES" sz="3200" dirty="0">
                <a:latin typeface="+mj-lt"/>
                <a:cs typeface="Consolas" pitchFamily="49" charset="0"/>
              </a:rPr>
              <a:t>8</a:t>
            </a:r>
            <a:r>
              <a:rPr lang="es-ES" sz="3200" dirty="0" smtClean="0">
                <a:latin typeface="+mj-lt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+mj-lt"/>
                <a:cs typeface="Consolas" pitchFamily="49" charset="0"/>
              </a:rPr>
              <a:t>∧</a:t>
            </a:r>
            <a:r>
              <a:rPr lang="es-ES" sz="3200" dirty="0" smtClean="0">
                <a:solidFill>
                  <a:srgbClr val="333333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smtClean="0">
                <a:latin typeface="+mj-lt"/>
                <a:cs typeface="Consolas" pitchFamily="49" charset="0"/>
              </a:rPr>
              <a:t>v </a:t>
            </a:r>
            <a:r>
              <a:rPr lang="en-US" sz="3200" dirty="0">
                <a:latin typeface="+mj-lt"/>
                <a:cs typeface="Consolas" pitchFamily="49" charset="0"/>
              </a:rPr>
              <a:t>≥</a:t>
            </a:r>
            <a:r>
              <a:rPr lang="es-ES" sz="3200" dirty="0" smtClean="0">
                <a:latin typeface="+mj-lt"/>
                <a:cs typeface="Consolas" pitchFamily="49" charset="0"/>
              </a:rPr>
              <a:t> </a:t>
            </a:r>
            <a:r>
              <a:rPr lang="es-ES" sz="3200" dirty="0" smtClean="0">
                <a:latin typeface="+mj-lt"/>
                <a:cs typeface="Consolas" pitchFamily="49" charset="0"/>
              </a:rPr>
              <a:t>12</a:t>
            </a:r>
            <a:r>
              <a:rPr lang="es-ES" sz="3200" dirty="0" smtClean="0">
                <a:solidFill>
                  <a:srgbClr val="333333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}</a:t>
            </a:r>
            <a:endParaRPr lang="en-US" sz="3200" dirty="0">
              <a:latin typeface="+mj-lt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212" y="4916269"/>
            <a:ext cx="8099577" cy="5847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s-ES" sz="3200" dirty="0" err="1" smtClean="0">
                <a:latin typeface="+mj-lt"/>
                <a:cs typeface="Consolas" pitchFamily="49" charset="0"/>
              </a:rPr>
              <a:t>max</a:t>
            </a:r>
            <a:r>
              <a:rPr lang="es-ES" sz="3200" dirty="0" smtClean="0">
                <a:latin typeface="+mj-lt"/>
                <a:cs typeface="Consolas" pitchFamily="49" charset="0"/>
              </a:rPr>
              <a:t> </a:t>
            </a:r>
            <a:r>
              <a:rPr lang="es-ES" sz="3200" dirty="0">
                <a:latin typeface="+mj-lt"/>
                <a:cs typeface="Consolas" pitchFamily="49" charset="0"/>
              </a:rPr>
              <a:t>8 12 ::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{</a:t>
            </a:r>
            <a:r>
              <a:rPr lang="es-ES" sz="3200" dirty="0" smtClean="0">
                <a:solidFill>
                  <a:srgbClr val="333333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smtClean="0">
                <a:latin typeface="+mj-lt"/>
                <a:cs typeface="Consolas" pitchFamily="49" charset="0"/>
              </a:rPr>
              <a:t>v </a:t>
            </a:r>
            <a:r>
              <a:rPr lang="es-ES" sz="3200" dirty="0">
                <a:latin typeface="+mj-lt"/>
                <a:cs typeface="Consolas" pitchFamily="49" charset="0"/>
              </a:rPr>
              <a:t>: </a:t>
            </a:r>
            <a:r>
              <a:rPr lang="es-ES" sz="3200" b="1" dirty="0" err="1">
                <a:latin typeface="+mj-lt"/>
                <a:cs typeface="Consolas" pitchFamily="49" charset="0"/>
              </a:rPr>
              <a:t>Int</a:t>
            </a:r>
            <a:r>
              <a:rPr lang="es-ES" sz="3200" dirty="0">
                <a:latin typeface="+mj-lt"/>
                <a:cs typeface="Consolas" pitchFamily="49" charset="0"/>
              </a:rPr>
              <a:t> </a:t>
            </a:r>
            <a:r>
              <a:rPr lang="es-ES" sz="3200" b="1" dirty="0">
                <a:solidFill>
                  <a:srgbClr val="7030A0"/>
                </a:solidFill>
                <a:latin typeface="+mj-lt"/>
                <a:cs typeface="Consolas" pitchFamily="49" charset="0"/>
              </a:rPr>
              <a:t>|</a:t>
            </a:r>
            <a:r>
              <a:rPr lang="es-ES" sz="3200" dirty="0">
                <a:solidFill>
                  <a:srgbClr val="333333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smtClean="0">
                <a:latin typeface="+mj-lt"/>
                <a:cs typeface="Consolas" pitchFamily="49" charset="0"/>
              </a:rPr>
              <a:t>v </a:t>
            </a:r>
            <a:r>
              <a:rPr lang="en-US" sz="3200" dirty="0">
                <a:latin typeface="+mj-lt"/>
                <a:cs typeface="Consolas" pitchFamily="49" charset="0"/>
              </a:rPr>
              <a:t>≥</a:t>
            </a:r>
            <a:r>
              <a:rPr lang="es-ES" sz="3200" dirty="0" smtClean="0">
                <a:latin typeface="+mj-lt"/>
                <a:cs typeface="Consolas" pitchFamily="49" charset="0"/>
              </a:rPr>
              <a:t> </a:t>
            </a:r>
            <a:r>
              <a:rPr lang="es-ES" sz="3200" dirty="0" smtClean="0">
                <a:latin typeface="+mj-lt"/>
                <a:cs typeface="Consolas" pitchFamily="49" charset="0"/>
              </a:rPr>
              <a:t>12</a:t>
            </a:r>
            <a:r>
              <a:rPr lang="es-ES" sz="3200" dirty="0" smtClean="0">
                <a:solidFill>
                  <a:srgbClr val="333333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}</a:t>
            </a:r>
            <a:endParaRPr lang="en-US" sz="3200" dirty="0">
              <a:latin typeface="+mj-lt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2212" y="4916269"/>
            <a:ext cx="8099577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r>
              <a:rPr lang="es-ES" sz="3200" dirty="0" err="1" smtClean="0">
                <a:latin typeface="+mj-lt"/>
                <a:cs typeface="Consolas" pitchFamily="49" charset="0"/>
              </a:rPr>
              <a:t>max</a:t>
            </a:r>
            <a:r>
              <a:rPr lang="es-ES" sz="3200" dirty="0" smtClean="0">
                <a:latin typeface="+mj-lt"/>
                <a:cs typeface="Consolas" pitchFamily="49" charset="0"/>
              </a:rPr>
              <a:t> </a:t>
            </a:r>
            <a:r>
              <a:rPr lang="es-ES" sz="3200" dirty="0">
                <a:latin typeface="+mj-lt"/>
                <a:cs typeface="Consolas" pitchFamily="49" charset="0"/>
              </a:rPr>
              <a:t>8 12 ::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{</a:t>
            </a:r>
            <a:r>
              <a:rPr lang="es-ES" sz="3200" dirty="0" smtClean="0">
                <a:solidFill>
                  <a:srgbClr val="333333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smtClean="0">
                <a:latin typeface="+mj-lt"/>
                <a:cs typeface="Consolas" pitchFamily="49" charset="0"/>
              </a:rPr>
              <a:t>v </a:t>
            </a:r>
            <a:r>
              <a:rPr lang="es-ES" sz="3200" dirty="0">
                <a:latin typeface="+mj-lt"/>
                <a:cs typeface="Consolas" pitchFamily="49" charset="0"/>
              </a:rPr>
              <a:t>: </a:t>
            </a:r>
            <a:r>
              <a:rPr lang="es-ES" sz="3200" b="1" dirty="0" err="1">
                <a:latin typeface="+mj-lt"/>
                <a:cs typeface="Consolas" pitchFamily="49" charset="0"/>
              </a:rPr>
              <a:t>Int</a:t>
            </a:r>
            <a:r>
              <a:rPr lang="es-ES" sz="3200" dirty="0">
                <a:solidFill>
                  <a:srgbClr val="333333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b="1" dirty="0">
                <a:solidFill>
                  <a:srgbClr val="7030A0"/>
                </a:solidFill>
                <a:latin typeface="+mj-lt"/>
                <a:cs typeface="Consolas" pitchFamily="49" charset="0"/>
              </a:rPr>
              <a:t>|</a:t>
            </a:r>
            <a:r>
              <a:rPr lang="es-ES" sz="3200" dirty="0">
                <a:solidFill>
                  <a:srgbClr val="333333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smtClean="0">
                <a:latin typeface="+mj-lt"/>
                <a:cs typeface="Consolas" pitchFamily="49" charset="0"/>
              </a:rPr>
              <a:t>v </a:t>
            </a:r>
            <a:r>
              <a:rPr lang="en-US" sz="3200" dirty="0">
                <a:latin typeface="+mj-lt"/>
                <a:cs typeface="Consolas" pitchFamily="49" charset="0"/>
              </a:rPr>
              <a:t>≥</a:t>
            </a:r>
            <a:r>
              <a:rPr lang="es-ES" sz="3200" dirty="0" smtClean="0">
                <a:latin typeface="+mj-lt"/>
                <a:cs typeface="Consolas" pitchFamily="49" charset="0"/>
              </a:rPr>
              <a:t> 12</a:t>
            </a:r>
            <a:r>
              <a:rPr lang="es-ES" sz="3200" dirty="0" smtClean="0">
                <a:solidFill>
                  <a:srgbClr val="333333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} </a:t>
            </a:r>
            <a:r>
              <a:rPr lang="es-ES" sz="3200" b="1" dirty="0" smtClean="0">
                <a:latin typeface="+mj-lt"/>
                <a:cs typeface="Consolas" pitchFamily="49" charset="0"/>
              </a:rPr>
              <a:t>&lt;: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b="1" dirty="0">
                <a:solidFill>
                  <a:srgbClr val="7030A0"/>
                </a:solidFill>
                <a:cs typeface="Consolas" pitchFamily="49" charset="0"/>
              </a:rPr>
              <a:t>{</a:t>
            </a:r>
            <a:r>
              <a:rPr lang="es-ES" sz="3200" dirty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200" dirty="0">
                <a:cs typeface="Consolas" pitchFamily="49" charset="0"/>
              </a:rPr>
              <a:t>v : </a:t>
            </a:r>
            <a:r>
              <a:rPr lang="es-ES" sz="3200" b="1" dirty="0" err="1">
                <a:cs typeface="Consolas" pitchFamily="49" charset="0"/>
              </a:rPr>
              <a:t>Int</a:t>
            </a:r>
            <a:r>
              <a:rPr lang="es-ES" sz="3200" b="1" dirty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200" b="1" dirty="0">
                <a:solidFill>
                  <a:srgbClr val="7030A0"/>
                </a:solidFill>
                <a:cs typeface="Consolas" pitchFamily="49" charset="0"/>
              </a:rPr>
              <a:t>|</a:t>
            </a:r>
            <a:r>
              <a:rPr lang="es-ES" sz="3200" dirty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200" dirty="0" smtClean="0">
                <a:cs typeface="Consolas" pitchFamily="49" charset="0"/>
              </a:rPr>
              <a:t>v &gt; 0</a:t>
            </a:r>
            <a:r>
              <a:rPr lang="es-ES" sz="3200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200" b="1" dirty="0">
                <a:solidFill>
                  <a:srgbClr val="7030A0"/>
                </a:solidFill>
                <a:cs typeface="Consolas" pitchFamily="49" charset="0"/>
              </a:rPr>
              <a:t>}</a:t>
            </a:r>
            <a:endParaRPr lang="en-US" sz="3200" dirty="0">
              <a:solidFill>
                <a:srgbClr val="0070C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71274" y="4967014"/>
            <a:ext cx="1094502" cy="48328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endParaRPr lang="en-US" sz="3200" dirty="0">
              <a:solidFill>
                <a:srgbClr val="7030A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9000" y="4967014"/>
            <a:ext cx="904547" cy="48328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endParaRPr lang="en-US" sz="3200" dirty="0">
              <a:solidFill>
                <a:srgbClr val="7030A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07507" y="4267200"/>
            <a:ext cx="2580775" cy="584775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s-ES" sz="3200" dirty="0">
                <a:cs typeface="Consolas" pitchFamily="49" charset="0"/>
              </a:rPr>
              <a:t>v </a:t>
            </a:r>
            <a:r>
              <a:rPr lang="en-US" sz="3200" dirty="0">
                <a:cs typeface="Consolas" pitchFamily="49" charset="0"/>
              </a:rPr>
              <a:t>≥</a:t>
            </a:r>
            <a:r>
              <a:rPr lang="es-ES" sz="3200" dirty="0">
                <a:cs typeface="Consolas" pitchFamily="49" charset="0"/>
              </a:rPr>
              <a:t> </a:t>
            </a:r>
            <a:r>
              <a:rPr lang="es-ES" sz="3200" dirty="0" smtClean="0">
                <a:cs typeface="Consolas" pitchFamily="49" charset="0"/>
              </a:rPr>
              <a:t>12</a:t>
            </a:r>
            <a:r>
              <a:rPr lang="es-ES" sz="3200" dirty="0" smtClean="0">
                <a:solidFill>
                  <a:srgbClr val="333333"/>
                </a:solidFill>
                <a:cs typeface="Consolas" pitchFamily="49" charset="0"/>
              </a:rPr>
              <a:t>  </a:t>
            </a:r>
            <a:r>
              <a:rPr lang="en-US" sz="3200" b="1" dirty="0" smtClean="0">
                <a:solidFill>
                  <a:srgbClr val="7030A0"/>
                </a:solidFill>
              </a:rPr>
              <a:t>⇒ </a:t>
            </a:r>
            <a:r>
              <a:rPr lang="en-US" sz="3200" dirty="0" smtClean="0">
                <a:solidFill>
                  <a:schemeClr val="tx1"/>
                </a:solidFill>
              </a:rPr>
              <a:t>v &gt; 0</a:t>
            </a:r>
            <a:endParaRPr lang="en-US" sz="3200" dirty="0">
              <a:solidFill>
                <a:schemeClr val="tx1"/>
              </a:solidFill>
              <a:latin typeface="+mj-lt"/>
              <a:cs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493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69"/>
    </mc:Choice>
    <mc:Fallback xmlns="">
      <p:transition spd="slow" advTm="16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Using max</a:t>
            </a:r>
            <a:endParaRPr lang="en-US" b="1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15637" y="1014427"/>
            <a:ext cx="8312727" cy="12602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-&gt;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≥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∧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≥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522212" y="4916269"/>
            <a:ext cx="8099577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3200" dirty="0" err="1" smtClean="0">
                <a:latin typeface="+mj-lt"/>
                <a:cs typeface="Consolas" pitchFamily="49" charset="0"/>
              </a:rPr>
              <a:t>max</a:t>
            </a:r>
            <a:r>
              <a:rPr lang="es-ES" sz="3200" dirty="0" smtClean="0">
                <a:latin typeface="+mj-lt"/>
                <a:cs typeface="Consolas" pitchFamily="49" charset="0"/>
              </a:rPr>
              <a:t> </a:t>
            </a:r>
            <a:r>
              <a:rPr lang="es-ES" sz="3200" dirty="0">
                <a:latin typeface="+mj-lt"/>
                <a:cs typeface="Consolas" pitchFamily="49" charset="0"/>
              </a:rPr>
              <a:t>8 12 </a:t>
            </a:r>
            <a:r>
              <a:rPr lang="es-ES" sz="3200" dirty="0" smtClean="0">
                <a:latin typeface="+mj-lt"/>
                <a:cs typeface="Consolas" pitchFamily="49" charset="0"/>
              </a:rPr>
              <a:t>::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b="1" dirty="0">
                <a:solidFill>
                  <a:srgbClr val="7030A0"/>
                </a:solidFill>
                <a:cs typeface="Consolas" pitchFamily="49" charset="0"/>
              </a:rPr>
              <a:t>{</a:t>
            </a:r>
            <a:r>
              <a:rPr lang="es-ES" sz="3200" dirty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200" dirty="0">
                <a:cs typeface="Consolas" pitchFamily="49" charset="0"/>
              </a:rPr>
              <a:t>v : </a:t>
            </a:r>
            <a:r>
              <a:rPr lang="es-ES" sz="3200" b="1" dirty="0" err="1">
                <a:cs typeface="Consolas" pitchFamily="49" charset="0"/>
              </a:rPr>
              <a:t>Int</a:t>
            </a:r>
            <a:r>
              <a:rPr lang="es-ES" sz="3200" b="1" dirty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200" b="1" dirty="0">
                <a:solidFill>
                  <a:srgbClr val="7030A0"/>
                </a:solidFill>
                <a:cs typeface="Consolas" pitchFamily="49" charset="0"/>
              </a:rPr>
              <a:t>|</a:t>
            </a:r>
            <a:r>
              <a:rPr lang="es-ES" sz="3200" dirty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200" dirty="0" smtClean="0">
                <a:cs typeface="Consolas" pitchFamily="49" charset="0"/>
              </a:rPr>
              <a:t>v &gt; 0</a:t>
            </a:r>
            <a:r>
              <a:rPr lang="es-ES" sz="3200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200" b="1" dirty="0">
                <a:solidFill>
                  <a:srgbClr val="7030A0"/>
                </a:solidFill>
                <a:cs typeface="Consolas" pitchFamily="49" charset="0"/>
              </a:rPr>
              <a:t>}</a:t>
            </a:r>
            <a:endParaRPr lang="en-US" sz="3200" dirty="0">
              <a:solidFill>
                <a:srgbClr val="0070C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84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15637" y="3245425"/>
            <a:ext cx="8312727" cy="70010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       -- </a:t>
            </a:r>
            <a:r>
              <a:rPr lang="pt-BR" sz="28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b &gt; 0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kumimoji="0" 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77200" y="3254514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</a:rPr>
              <a:t>✓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410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0"/>
    </mc:Choice>
    <mc:Fallback xmlns="">
      <p:transition spd="slow" advTm="31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Using max</a:t>
            </a:r>
            <a:endParaRPr lang="en-US" b="1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15637" y="1014427"/>
            <a:ext cx="8312727" cy="12602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-&gt;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≥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∧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≥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34823" y="4267200"/>
            <a:ext cx="8099577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3600" dirty="0" err="1" smtClean="0">
                <a:cs typeface="Consolas" pitchFamily="49" charset="0"/>
              </a:rPr>
              <a:t>We</a:t>
            </a:r>
            <a:r>
              <a:rPr lang="es-ES" sz="3600" dirty="0" smtClean="0">
                <a:cs typeface="Consolas" pitchFamily="49" charset="0"/>
              </a:rPr>
              <a:t> </a:t>
            </a:r>
            <a:r>
              <a:rPr lang="es-ES" sz="3600" b="1" dirty="0" err="1" smtClean="0">
                <a:cs typeface="Consolas" pitchFamily="49" charset="0"/>
              </a:rPr>
              <a:t>get</a:t>
            </a:r>
            <a:r>
              <a:rPr lang="es-ES" sz="3600" b="1" dirty="0" smtClean="0">
                <a:cs typeface="Consolas" pitchFamily="49" charset="0"/>
              </a:rPr>
              <a:t> </a:t>
            </a:r>
          </a:p>
          <a:p>
            <a:pPr algn="ctr"/>
            <a:r>
              <a:rPr lang="es-ES" sz="3600" dirty="0" err="1" smtClean="0">
                <a:cs typeface="Consolas" pitchFamily="49" charset="0"/>
              </a:rPr>
              <a:t>max</a:t>
            </a:r>
            <a:r>
              <a:rPr lang="es-ES" sz="3600" dirty="0" smtClean="0">
                <a:cs typeface="Consolas" pitchFamily="49" charset="0"/>
              </a:rPr>
              <a:t> 3 5 </a:t>
            </a:r>
            <a:r>
              <a:rPr lang="es-ES" sz="3600" dirty="0">
                <a:cs typeface="Consolas" pitchFamily="49" charset="0"/>
              </a:rPr>
              <a:t>::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{</a:t>
            </a:r>
            <a:r>
              <a:rPr lang="es-ES" sz="3600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 </a:t>
            </a:r>
            <a:r>
              <a:rPr lang="es-ES" sz="3600" dirty="0">
                <a:cs typeface="Consolas" pitchFamily="49" charset="0"/>
              </a:rPr>
              <a:t>: </a:t>
            </a:r>
            <a:r>
              <a:rPr lang="es-ES" sz="3600" b="1" dirty="0" err="1">
                <a:cs typeface="Consolas" pitchFamily="49" charset="0"/>
              </a:rPr>
              <a:t>Int</a:t>
            </a:r>
            <a:r>
              <a:rPr lang="es-ES" sz="3600" dirty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600" b="1" dirty="0">
                <a:solidFill>
                  <a:srgbClr val="7030A0"/>
                </a:solidFill>
                <a:cs typeface="Consolas" pitchFamily="49" charset="0"/>
              </a:rPr>
              <a:t>|</a:t>
            </a:r>
            <a:r>
              <a:rPr lang="es-ES" sz="3600" dirty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 </a:t>
            </a:r>
            <a:r>
              <a:rPr lang="en-US" sz="3600" dirty="0">
                <a:cs typeface="Consolas" pitchFamily="49" charset="0"/>
              </a:rPr>
              <a:t>≥</a:t>
            </a:r>
            <a:r>
              <a:rPr lang="es-ES" sz="3600" dirty="0" smtClean="0">
                <a:cs typeface="Consolas" pitchFamily="49" charset="0"/>
              </a:rPr>
              <a:t> 5</a:t>
            </a:r>
            <a:r>
              <a:rPr lang="es-ES" sz="3600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} </a:t>
            </a:r>
            <a:endParaRPr lang="en-US" sz="3600" dirty="0">
              <a:solidFill>
                <a:srgbClr val="0070C0"/>
              </a:solidFill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823" y="5505271"/>
            <a:ext cx="8099577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3600" dirty="0" err="1" smtClean="0">
                <a:cs typeface="Consolas" pitchFamily="49" charset="0"/>
              </a:rPr>
              <a:t>We</a:t>
            </a:r>
            <a:r>
              <a:rPr lang="es-ES" sz="3600" dirty="0" smtClean="0">
                <a:cs typeface="Consolas" pitchFamily="49" charset="0"/>
              </a:rPr>
              <a:t> </a:t>
            </a:r>
            <a:r>
              <a:rPr lang="es-ES" sz="3600" b="1" dirty="0" err="1" smtClean="0">
                <a:cs typeface="Consolas" pitchFamily="49" charset="0"/>
              </a:rPr>
              <a:t>want</a:t>
            </a:r>
            <a:endParaRPr lang="es-ES" sz="3600" b="1" dirty="0" smtClean="0">
              <a:cs typeface="Consolas" pitchFamily="49" charset="0"/>
            </a:endParaRPr>
          </a:p>
          <a:p>
            <a:pPr algn="ctr"/>
            <a:r>
              <a:rPr lang="es-ES" sz="3600" dirty="0" smtClean="0">
                <a:cs typeface="Consolas" pitchFamily="49" charset="0"/>
              </a:rPr>
              <a:t>               </a:t>
            </a:r>
            <a:r>
              <a:rPr lang="es-ES" sz="3600" dirty="0" err="1" smtClean="0">
                <a:cs typeface="Consolas" pitchFamily="49" charset="0"/>
              </a:rPr>
              <a:t>max</a:t>
            </a:r>
            <a:r>
              <a:rPr lang="es-ES" sz="3600" dirty="0" smtClean="0">
                <a:cs typeface="Consolas" pitchFamily="49" charset="0"/>
              </a:rPr>
              <a:t> 3 5 </a:t>
            </a:r>
            <a:r>
              <a:rPr lang="es-ES" sz="3600" dirty="0">
                <a:cs typeface="Consolas" pitchFamily="49" charset="0"/>
              </a:rPr>
              <a:t>::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{</a:t>
            </a:r>
            <a:r>
              <a:rPr lang="es-ES" sz="3600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 </a:t>
            </a:r>
            <a:r>
              <a:rPr lang="es-ES" sz="3600" dirty="0">
                <a:cs typeface="Consolas" pitchFamily="49" charset="0"/>
              </a:rPr>
              <a:t>: </a:t>
            </a:r>
            <a:r>
              <a:rPr lang="es-ES" sz="3600" b="1" dirty="0" err="1">
                <a:cs typeface="Consolas" pitchFamily="49" charset="0"/>
              </a:rPr>
              <a:t>Int</a:t>
            </a:r>
            <a:r>
              <a:rPr lang="es-ES" sz="3600" dirty="0">
                <a:cs typeface="Consolas" pitchFamily="49" charset="0"/>
              </a:rPr>
              <a:t> </a:t>
            </a:r>
            <a:r>
              <a:rPr lang="es-ES" sz="3600" b="1" dirty="0">
                <a:solidFill>
                  <a:srgbClr val="7030A0"/>
                </a:solidFill>
                <a:cs typeface="Consolas" pitchFamily="49" charset="0"/>
              </a:rPr>
              <a:t>|</a:t>
            </a:r>
            <a:r>
              <a:rPr lang="es-ES" sz="3600" dirty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600" dirty="0">
                <a:cs typeface="Consolas" pitchFamily="49" charset="0"/>
              </a:rPr>
              <a:t>v </a:t>
            </a:r>
            <a:r>
              <a:rPr lang="en-US" sz="3600" dirty="0">
                <a:cs typeface="Consolas" pitchFamily="49" charset="0"/>
              </a:rPr>
              <a:t>≥</a:t>
            </a:r>
            <a:r>
              <a:rPr lang="es-ES" sz="3600" dirty="0"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5</a:t>
            </a:r>
            <a:r>
              <a:rPr lang="es-ES" sz="3600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  <a:cs typeface="Consolas" pitchFamily="49" charset="0"/>
              </a:rPr>
              <a:t>∧</a:t>
            </a:r>
            <a:r>
              <a:rPr lang="es-ES" sz="3600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600" b="1" dirty="0" err="1" smtClean="0">
                <a:solidFill>
                  <a:srgbClr val="002060"/>
                </a:solidFill>
                <a:cs typeface="Consolas" pitchFamily="49" charset="0"/>
              </a:rPr>
              <a:t>odd</a:t>
            </a:r>
            <a:r>
              <a:rPr lang="es-ES" sz="3600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</a:t>
            </a:r>
            <a:r>
              <a:rPr lang="es-ES" sz="3600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} </a:t>
            </a:r>
            <a:endParaRPr lang="en-US" sz="3600" dirty="0">
              <a:solidFill>
                <a:srgbClr val="0070C0"/>
              </a:solidFill>
              <a:cs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85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5637" y="2798870"/>
            <a:ext cx="8312727" cy="12602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       -- </a:t>
            </a:r>
            <a:r>
              <a:rPr lang="pt-BR" sz="28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b &gt; 0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-- </a:t>
            </a:r>
            <a:r>
              <a:rPr lang="pt-BR" sz="2800" b="1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28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odd</a:t>
            </a:r>
            <a:r>
              <a:rPr lang="pt-BR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77200" y="2743200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✓</a:t>
            </a:r>
            <a:endParaRPr 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783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75"/>
    </mc:Choice>
    <mc:Fallback xmlns="">
      <p:transition spd="slow" advTm="219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Using max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131" y="1828800"/>
            <a:ext cx="9069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Problem</a:t>
            </a:r>
            <a:r>
              <a:rPr lang="en-US" sz="4000" b="1" dirty="0" smtClean="0">
                <a:cs typeface="Consolas" pitchFamily="49" charset="0"/>
              </a:rPr>
              <a:t>:  </a:t>
            </a:r>
          </a:p>
          <a:p>
            <a:pPr algn="ctr"/>
            <a:r>
              <a:rPr lang="en-US" sz="4000" dirty="0" smtClean="0">
                <a:cs typeface="Consolas" pitchFamily="49" charset="0"/>
              </a:rPr>
              <a:t>Information of Input Refinements is Lost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823" y="4267200"/>
            <a:ext cx="8099577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3600" dirty="0" err="1" smtClean="0">
                <a:cs typeface="Consolas" pitchFamily="49" charset="0"/>
              </a:rPr>
              <a:t>We</a:t>
            </a:r>
            <a:r>
              <a:rPr lang="es-ES" sz="3600" dirty="0" smtClean="0">
                <a:cs typeface="Consolas" pitchFamily="49" charset="0"/>
              </a:rPr>
              <a:t> </a:t>
            </a:r>
            <a:r>
              <a:rPr lang="es-ES" sz="3600" b="1" dirty="0" err="1" smtClean="0">
                <a:cs typeface="Consolas" pitchFamily="49" charset="0"/>
              </a:rPr>
              <a:t>get</a:t>
            </a:r>
            <a:r>
              <a:rPr lang="es-ES" sz="3600" b="1" dirty="0" smtClean="0">
                <a:cs typeface="Consolas" pitchFamily="49" charset="0"/>
              </a:rPr>
              <a:t> </a:t>
            </a:r>
          </a:p>
          <a:p>
            <a:pPr algn="ctr"/>
            <a:r>
              <a:rPr lang="es-ES" sz="3600" dirty="0" err="1" smtClean="0">
                <a:cs typeface="Consolas" pitchFamily="49" charset="0"/>
              </a:rPr>
              <a:t>max</a:t>
            </a:r>
            <a:r>
              <a:rPr lang="es-ES" sz="3600" dirty="0" smtClean="0">
                <a:cs typeface="Consolas" pitchFamily="49" charset="0"/>
              </a:rPr>
              <a:t> 3 5 </a:t>
            </a:r>
            <a:r>
              <a:rPr lang="es-ES" sz="3600" dirty="0">
                <a:cs typeface="Consolas" pitchFamily="49" charset="0"/>
              </a:rPr>
              <a:t>::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{</a:t>
            </a:r>
            <a:r>
              <a:rPr lang="es-ES" sz="3600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 </a:t>
            </a:r>
            <a:r>
              <a:rPr lang="es-ES" sz="3600" dirty="0">
                <a:cs typeface="Consolas" pitchFamily="49" charset="0"/>
              </a:rPr>
              <a:t>: </a:t>
            </a:r>
            <a:r>
              <a:rPr lang="es-ES" sz="3600" b="1" dirty="0" err="1">
                <a:cs typeface="Consolas" pitchFamily="49" charset="0"/>
              </a:rPr>
              <a:t>Int</a:t>
            </a:r>
            <a:r>
              <a:rPr lang="es-ES" sz="3600" dirty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600" b="1" dirty="0">
                <a:solidFill>
                  <a:srgbClr val="7030A0"/>
                </a:solidFill>
                <a:cs typeface="Consolas" pitchFamily="49" charset="0"/>
              </a:rPr>
              <a:t>|</a:t>
            </a:r>
            <a:r>
              <a:rPr lang="es-ES" sz="3600" dirty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 </a:t>
            </a:r>
            <a:r>
              <a:rPr lang="en-US" sz="3600" dirty="0">
                <a:cs typeface="Consolas" pitchFamily="49" charset="0"/>
              </a:rPr>
              <a:t>≥</a:t>
            </a:r>
            <a:r>
              <a:rPr lang="es-ES" sz="3600" dirty="0" smtClean="0">
                <a:cs typeface="Consolas" pitchFamily="49" charset="0"/>
              </a:rPr>
              <a:t> 5</a:t>
            </a:r>
            <a:r>
              <a:rPr lang="es-ES" sz="3600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} </a:t>
            </a:r>
            <a:endParaRPr lang="en-US" sz="3600" dirty="0">
              <a:solidFill>
                <a:srgbClr val="0070C0"/>
              </a:solidFill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86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823" y="5505271"/>
            <a:ext cx="8099577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3600" dirty="0" err="1" smtClean="0">
                <a:cs typeface="Consolas" pitchFamily="49" charset="0"/>
              </a:rPr>
              <a:t>We</a:t>
            </a:r>
            <a:r>
              <a:rPr lang="es-ES" sz="3600" dirty="0" smtClean="0">
                <a:cs typeface="Consolas" pitchFamily="49" charset="0"/>
              </a:rPr>
              <a:t> </a:t>
            </a:r>
            <a:r>
              <a:rPr lang="es-ES" sz="3600" b="1" dirty="0" err="1" smtClean="0">
                <a:cs typeface="Consolas" pitchFamily="49" charset="0"/>
              </a:rPr>
              <a:t>want</a:t>
            </a:r>
            <a:endParaRPr lang="es-ES" sz="3600" b="1" dirty="0" smtClean="0">
              <a:cs typeface="Consolas" pitchFamily="49" charset="0"/>
            </a:endParaRPr>
          </a:p>
          <a:p>
            <a:pPr algn="ctr"/>
            <a:r>
              <a:rPr lang="es-ES" sz="3600" dirty="0" smtClean="0">
                <a:cs typeface="Consolas" pitchFamily="49" charset="0"/>
              </a:rPr>
              <a:t>               </a:t>
            </a:r>
            <a:r>
              <a:rPr lang="es-ES" sz="3600" dirty="0" err="1" smtClean="0">
                <a:cs typeface="Consolas" pitchFamily="49" charset="0"/>
              </a:rPr>
              <a:t>max</a:t>
            </a:r>
            <a:r>
              <a:rPr lang="es-ES" sz="3600" dirty="0" smtClean="0">
                <a:cs typeface="Consolas" pitchFamily="49" charset="0"/>
              </a:rPr>
              <a:t> 3 5 </a:t>
            </a:r>
            <a:r>
              <a:rPr lang="es-ES" sz="3600" dirty="0">
                <a:cs typeface="Consolas" pitchFamily="49" charset="0"/>
              </a:rPr>
              <a:t>::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{</a:t>
            </a:r>
            <a:r>
              <a:rPr lang="es-ES" sz="3600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 </a:t>
            </a:r>
            <a:r>
              <a:rPr lang="es-ES" sz="3600" dirty="0">
                <a:cs typeface="Consolas" pitchFamily="49" charset="0"/>
              </a:rPr>
              <a:t>: </a:t>
            </a:r>
            <a:r>
              <a:rPr lang="es-ES" sz="3600" b="1" dirty="0" err="1">
                <a:cs typeface="Consolas" pitchFamily="49" charset="0"/>
              </a:rPr>
              <a:t>Int</a:t>
            </a:r>
            <a:r>
              <a:rPr lang="es-ES" sz="3600" dirty="0">
                <a:cs typeface="Consolas" pitchFamily="49" charset="0"/>
              </a:rPr>
              <a:t> </a:t>
            </a:r>
            <a:r>
              <a:rPr lang="es-ES" sz="3600" b="1" dirty="0">
                <a:solidFill>
                  <a:srgbClr val="7030A0"/>
                </a:solidFill>
                <a:cs typeface="Consolas" pitchFamily="49" charset="0"/>
              </a:rPr>
              <a:t>|</a:t>
            </a:r>
            <a:r>
              <a:rPr lang="es-ES" sz="3600" dirty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600" dirty="0">
                <a:cs typeface="Consolas" pitchFamily="49" charset="0"/>
              </a:rPr>
              <a:t>v </a:t>
            </a:r>
            <a:r>
              <a:rPr lang="en-US" sz="3600" dirty="0">
                <a:cs typeface="Consolas" pitchFamily="49" charset="0"/>
              </a:rPr>
              <a:t>≥</a:t>
            </a:r>
            <a:r>
              <a:rPr lang="es-ES" sz="3600" dirty="0"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5</a:t>
            </a:r>
            <a:r>
              <a:rPr lang="es-ES" sz="3600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  <a:cs typeface="Consolas" pitchFamily="49" charset="0"/>
              </a:rPr>
              <a:t>∧</a:t>
            </a:r>
            <a:r>
              <a:rPr lang="es-ES" sz="3600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600" b="1" dirty="0" err="1" smtClean="0">
                <a:solidFill>
                  <a:srgbClr val="002060"/>
                </a:solidFill>
                <a:cs typeface="Consolas" pitchFamily="49" charset="0"/>
              </a:rPr>
              <a:t>odd</a:t>
            </a:r>
            <a:r>
              <a:rPr lang="es-ES" sz="3600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</a:t>
            </a:r>
            <a:r>
              <a:rPr lang="es-ES" sz="3600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} </a:t>
            </a:r>
            <a:endParaRPr lang="en-US" sz="3600" dirty="0">
              <a:solidFill>
                <a:srgbClr val="0070C0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0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41"/>
    </mc:Choice>
    <mc:Fallback xmlns="">
      <p:transition spd="slow" advTm="13641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31" y="1828800"/>
            <a:ext cx="9069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Problem:  </a:t>
            </a:r>
          </a:p>
          <a:p>
            <a:pPr algn="ctr"/>
            <a:r>
              <a:rPr lang="en-US" sz="4000" dirty="0" smtClean="0">
                <a:cs typeface="Consolas" pitchFamily="49" charset="0"/>
              </a:rPr>
              <a:t>Information of Input Refinements is Lost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2" y="4038600"/>
            <a:ext cx="9069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cs typeface="Consolas" pitchFamily="49" charset="0"/>
              </a:rPr>
              <a:t>Solution:  </a:t>
            </a:r>
          </a:p>
          <a:p>
            <a:pPr algn="ctr"/>
            <a:r>
              <a:rPr lang="en-US" sz="4000" dirty="0" smtClean="0">
                <a:cs typeface="Consolas" pitchFamily="49" charset="0"/>
              </a:rPr>
              <a:t>Parameterize Type Over Input Refinement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Our Solution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2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77"/>
    </mc:Choice>
    <mc:Fallback xmlns="">
      <p:transition spd="slow" advTm="6177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Abstract Refinements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4262" y="4038600"/>
            <a:ext cx="9069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cs typeface="Consolas" pitchFamily="49" charset="0"/>
              </a:rPr>
              <a:t>Solution:  </a:t>
            </a:r>
          </a:p>
          <a:p>
            <a:pPr algn="ctr"/>
            <a:r>
              <a:rPr lang="en-US" sz="4000" dirty="0" smtClean="0">
                <a:cs typeface="Consolas" pitchFamily="49" charset="0"/>
              </a:rPr>
              <a:t>Parameterize Type Over Input Refinement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23900" y="1121226"/>
            <a:ext cx="7696200" cy="210049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forall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&gt;.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2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6"/>
    </mc:Choice>
    <mc:Fallback xmlns="">
      <p:transition spd="slow" advTm="7296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Abstract Refinements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4262" y="4038600"/>
            <a:ext cx="9069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cs typeface="Consolas" pitchFamily="49" charset="0"/>
              </a:rPr>
              <a:t>Solution:  </a:t>
            </a:r>
          </a:p>
          <a:p>
            <a:pPr algn="ctr"/>
            <a:r>
              <a:rPr lang="en-US" sz="4000" dirty="0" smtClean="0">
                <a:cs typeface="Consolas" pitchFamily="49" charset="0"/>
              </a:rPr>
              <a:t>Parameterize Type Over Input Refinement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23900" y="1121226"/>
            <a:ext cx="7696200" cy="210049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forall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&gt;.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89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2681" y="1260613"/>
            <a:ext cx="3212038" cy="531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781800" y="861804"/>
            <a:ext cx="1913189" cy="814596"/>
          </a:xfrm>
          <a:prstGeom prst="borderCallout1">
            <a:avLst>
              <a:gd name="adj1" fmla="val 18750"/>
              <a:gd name="adj2" fmla="val -8333"/>
              <a:gd name="adj3" fmla="val 48184"/>
              <a:gd name="adj4" fmla="val -54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Abstract</a:t>
            </a:r>
          </a:p>
          <a:p>
            <a:pPr algn="ctr"/>
            <a:r>
              <a:rPr lang="en-US" sz="2800" b="1" dirty="0" smtClean="0"/>
              <a:t>refinement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4038600"/>
            <a:ext cx="906973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nsolas" pitchFamily="49" charset="0"/>
                <a:cs typeface="Consolas" pitchFamily="49" charset="0"/>
              </a:rPr>
              <a:t>“if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both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arguments satisfy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ctr"/>
            <a:r>
              <a:rPr lang="en-US" sz="3600" dirty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hen the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satisfies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041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2"/>
    </mc:Choice>
    <mc:Fallback xmlns="">
      <p:transition spd="slow" advTm="32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Refinement Function Types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78207" y="2570271"/>
            <a:ext cx="4587586" cy="12602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kumimoji="0" lang="en-US" sz="280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n = n - 1</a:t>
            </a:r>
            <a:endParaRPr kumimoji="0" 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57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2"/>
    </mc:Choice>
    <mc:Fallback xmlns="">
      <p:transition spd="slow" advTm="5612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Abstract Refinements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4262" y="4038600"/>
            <a:ext cx="9069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cs typeface="Consolas" pitchFamily="49" charset="0"/>
              </a:rPr>
              <a:t>Solution:  </a:t>
            </a:r>
          </a:p>
          <a:p>
            <a:pPr algn="ctr"/>
            <a:r>
              <a:rPr lang="en-US" sz="4000" dirty="0" smtClean="0">
                <a:cs typeface="Consolas" pitchFamily="49" charset="0"/>
              </a:rPr>
              <a:t>Parameterize Type Over Input Refinement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23900" y="1121226"/>
            <a:ext cx="7696200" cy="210049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forall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&gt;.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90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2681" y="1260613"/>
            <a:ext cx="3212038" cy="531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781800" y="861804"/>
            <a:ext cx="1913189" cy="814596"/>
          </a:xfrm>
          <a:prstGeom prst="borderCallout1">
            <a:avLst>
              <a:gd name="adj1" fmla="val 18750"/>
              <a:gd name="adj2" fmla="val -8333"/>
              <a:gd name="adj3" fmla="val 48184"/>
              <a:gd name="adj4" fmla="val -54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Abstract</a:t>
            </a:r>
          </a:p>
          <a:p>
            <a:pPr algn="ctr"/>
            <a:r>
              <a:rPr lang="en-US" sz="2800" b="1" dirty="0" smtClean="0"/>
              <a:t>refinement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4038600"/>
            <a:ext cx="906973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nsolas" pitchFamily="49" charset="0"/>
                <a:cs typeface="Consolas" pitchFamily="49" charset="0"/>
              </a:rPr>
              <a:t>“if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both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arguments satisfy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ctr"/>
            <a:r>
              <a:rPr lang="en-US" sz="3600" dirty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hen the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satisfies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2874818" y="1823237"/>
            <a:ext cx="1316182" cy="50795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38800" y="4114800"/>
            <a:ext cx="2564866" cy="50795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00200" y="2666368"/>
            <a:ext cx="419376" cy="3816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6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79"/>
    </mc:Choice>
    <mc:Fallback xmlns="">
      <p:transition spd="slow" advTm="4579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Abstract Refinements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4262" y="4038600"/>
            <a:ext cx="9069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cs typeface="Consolas" pitchFamily="49" charset="0"/>
              </a:rPr>
              <a:t>Solution:  </a:t>
            </a:r>
          </a:p>
          <a:p>
            <a:pPr algn="ctr"/>
            <a:r>
              <a:rPr lang="en-US" sz="4000" dirty="0" smtClean="0">
                <a:cs typeface="Consolas" pitchFamily="49" charset="0"/>
              </a:rPr>
              <a:t>Parameterize Type Over Input Refinement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23900" y="1121226"/>
            <a:ext cx="7696200" cy="210049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forall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&gt;.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91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2681" y="1260613"/>
            <a:ext cx="3212038" cy="531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781800" y="861804"/>
            <a:ext cx="1913189" cy="814596"/>
          </a:xfrm>
          <a:prstGeom prst="borderCallout1">
            <a:avLst>
              <a:gd name="adj1" fmla="val 18750"/>
              <a:gd name="adj2" fmla="val -8333"/>
              <a:gd name="adj3" fmla="val 48184"/>
              <a:gd name="adj4" fmla="val -54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Abstract</a:t>
            </a:r>
          </a:p>
          <a:p>
            <a:pPr algn="ctr"/>
            <a:r>
              <a:rPr lang="en-US" sz="2800" b="1" dirty="0" smtClean="0"/>
              <a:t>refinement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4038600"/>
            <a:ext cx="906973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nsolas" pitchFamily="49" charset="0"/>
                <a:cs typeface="Consolas" pitchFamily="49" charset="0"/>
              </a:rPr>
              <a:t>“if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both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arguments satisfy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ctr"/>
            <a:r>
              <a:rPr lang="en-US" sz="3600" dirty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hen the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satisfies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4800600" y="1823237"/>
            <a:ext cx="1316182" cy="50795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38800" y="4114800"/>
            <a:ext cx="2564866" cy="50795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82448" y="2666368"/>
            <a:ext cx="419376" cy="3816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2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6"/>
    </mc:Choice>
    <mc:Fallback xmlns="">
      <p:transition spd="slow" advTm="3556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Abstract Refinements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4262" y="4038600"/>
            <a:ext cx="9069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cs typeface="Consolas" pitchFamily="49" charset="0"/>
              </a:rPr>
              <a:t>Solution:  </a:t>
            </a:r>
          </a:p>
          <a:p>
            <a:pPr algn="ctr"/>
            <a:r>
              <a:rPr lang="en-US" sz="4000" dirty="0" smtClean="0">
                <a:cs typeface="Consolas" pitchFamily="49" charset="0"/>
              </a:rPr>
              <a:t>Parameterize Type Over Input Refinement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23900" y="1121226"/>
            <a:ext cx="7696200" cy="210049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forall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&gt;.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92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2681" y="1260613"/>
            <a:ext cx="3212038" cy="531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781800" y="861804"/>
            <a:ext cx="1913189" cy="814596"/>
          </a:xfrm>
          <a:prstGeom prst="borderCallout1">
            <a:avLst>
              <a:gd name="adj1" fmla="val 18750"/>
              <a:gd name="adj2" fmla="val -8333"/>
              <a:gd name="adj3" fmla="val 48184"/>
              <a:gd name="adj4" fmla="val -54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Abstract</a:t>
            </a:r>
          </a:p>
          <a:p>
            <a:pPr algn="ctr"/>
            <a:r>
              <a:rPr lang="en-US" sz="2800" b="1" dirty="0" smtClean="0"/>
              <a:t>refinement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4038600"/>
            <a:ext cx="906973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nsolas" pitchFamily="49" charset="0"/>
                <a:cs typeface="Consolas" pitchFamily="49" charset="0"/>
              </a:rPr>
              <a:t>“if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both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arguments satisfy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ctr"/>
            <a:r>
              <a:rPr lang="en-US" sz="3600" dirty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hen the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satisfies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6781800" y="1823237"/>
            <a:ext cx="1316182" cy="50795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52310" y="4648200"/>
            <a:ext cx="2923626" cy="50795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6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23"/>
    </mc:Choice>
    <mc:Fallback xmlns="">
      <p:transition spd="slow" advTm="16723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smtClean="0"/>
              <a:t>Using max</a:t>
            </a:r>
            <a:endParaRPr lang="en-US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23900" y="1121226"/>
            <a:ext cx="7696200" cy="210049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forall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&gt;.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9311" y="5124271"/>
            <a:ext cx="91146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 err="1" smtClean="0">
                <a:latin typeface="+mj-lt"/>
                <a:cs typeface="Consolas" pitchFamily="49" charset="0"/>
              </a:rPr>
              <a:t>max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s-ES" sz="3600" dirty="0" smtClean="0">
                <a:latin typeface="+mj-lt"/>
                <a:cs typeface="Consolas" pitchFamily="49" charset="0"/>
              </a:rPr>
              <a:t>:: </a:t>
            </a:r>
            <a:r>
              <a:rPr lang="es-ES" sz="3600" dirty="0" err="1" smtClean="0">
                <a:latin typeface="+mj-lt"/>
                <a:cs typeface="Consolas" pitchFamily="49" charset="0"/>
              </a:rPr>
              <a:t>forall</a:t>
            </a:r>
            <a:r>
              <a:rPr lang="es-ES" sz="3600" dirty="0" smtClean="0">
                <a:latin typeface="+mj-lt"/>
                <a:cs typeface="Consolas" pitchFamily="49" charset="0"/>
              </a:rPr>
              <a:t> &lt;p :: </a:t>
            </a:r>
            <a:r>
              <a:rPr lang="es-ES" sz="3600" b="1" dirty="0" err="1" smtClean="0">
                <a:latin typeface="+mj-lt"/>
                <a:cs typeface="Consolas" pitchFamily="49" charset="0"/>
              </a:rPr>
              <a:t>Int</a:t>
            </a:r>
            <a:r>
              <a:rPr lang="es-ES" sz="3600" dirty="0" smtClean="0">
                <a:latin typeface="+mj-lt"/>
                <a:cs typeface="Consolas" pitchFamily="49" charset="0"/>
              </a:rPr>
              <a:t> -&gt;</a:t>
            </a:r>
            <a:r>
              <a:rPr lang="es-ES" sz="3600" b="1" dirty="0" smtClean="0">
                <a:latin typeface="+mj-lt"/>
                <a:cs typeface="Consolas" pitchFamily="49" charset="0"/>
              </a:rPr>
              <a:t> </a:t>
            </a:r>
            <a:r>
              <a:rPr lang="es-ES" sz="3600" b="1" dirty="0" err="1" smtClean="0">
                <a:latin typeface="+mj-lt"/>
                <a:cs typeface="Consolas" pitchFamily="49" charset="0"/>
              </a:rPr>
              <a:t>Prop</a:t>
            </a:r>
            <a:r>
              <a:rPr lang="es-ES" sz="3600" dirty="0" smtClean="0">
                <a:latin typeface="+mj-lt"/>
                <a:cs typeface="Consolas" pitchFamily="49" charset="0"/>
              </a:rPr>
              <a:t>&gt;.</a:t>
            </a:r>
          </a:p>
          <a:p>
            <a:pPr algn="ctr"/>
            <a:r>
              <a:rPr lang="es-ES" sz="3600" b="1" dirty="0" err="1" smtClean="0">
                <a:latin typeface="+mj-lt"/>
                <a:cs typeface="Consolas" pitchFamily="49" charset="0"/>
              </a:rPr>
              <a:t>Int</a:t>
            </a:r>
            <a:r>
              <a:rPr lang="es-ES" sz="3600" dirty="0" smtClean="0">
                <a:latin typeface="+mj-lt"/>
                <a:cs typeface="Consolas" pitchFamily="49" charset="0"/>
              </a:rPr>
              <a:t>&lt;p&gt; -&gt; </a:t>
            </a:r>
            <a:r>
              <a:rPr lang="es-ES" sz="3600" b="1" dirty="0" err="1" smtClean="0">
                <a:cs typeface="Consolas" pitchFamily="49" charset="0"/>
              </a:rPr>
              <a:t>Int</a:t>
            </a:r>
            <a:r>
              <a:rPr lang="es-ES" sz="3600" dirty="0" smtClean="0">
                <a:cs typeface="Consolas" pitchFamily="49" charset="0"/>
              </a:rPr>
              <a:t>&lt;p&gt; </a:t>
            </a:r>
            <a:r>
              <a:rPr lang="es-ES" sz="3600" dirty="0" smtClean="0">
                <a:latin typeface="+mj-lt"/>
                <a:cs typeface="Consolas" pitchFamily="49" charset="0"/>
              </a:rPr>
              <a:t>-&gt; </a:t>
            </a:r>
            <a:r>
              <a:rPr lang="es-ES" sz="3600" b="1" dirty="0" err="1" smtClean="0">
                <a:cs typeface="Consolas" pitchFamily="49" charset="0"/>
              </a:rPr>
              <a:t>Int</a:t>
            </a:r>
            <a:r>
              <a:rPr lang="es-ES" sz="3600" dirty="0" smtClean="0">
                <a:cs typeface="Consolas" pitchFamily="49" charset="0"/>
              </a:rPr>
              <a:t>&lt;p&gt;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 </a:t>
            </a:r>
            <a:endParaRPr lang="en-US" sz="3600" dirty="0">
              <a:solidFill>
                <a:srgbClr val="0070C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93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95285" y="3540340"/>
            <a:ext cx="7753431" cy="12602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[(&gt;0)]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-- </a:t>
            </a:r>
            <a:r>
              <a:rPr lang="pt-BR" sz="28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b &gt; 0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[odd] 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 5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-- </a:t>
            </a:r>
            <a:r>
              <a:rPr lang="pt-BR" sz="2800" b="1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28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odd</a:t>
            </a:r>
            <a:r>
              <a:rPr lang="pt-BR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24800" y="3483114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✓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138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60"/>
    </mc:Choice>
    <mc:Fallback xmlns="">
      <p:transition spd="slow" advTm="9060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smtClean="0"/>
              <a:t>Using max</a:t>
            </a:r>
            <a:endParaRPr lang="en-US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23900" y="1121226"/>
            <a:ext cx="7696200" cy="210049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forall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&gt;.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9311" y="5124271"/>
            <a:ext cx="9114689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sz="3600" dirty="0" err="1" smtClean="0">
                <a:latin typeface="+mj-lt"/>
                <a:cs typeface="Consolas" pitchFamily="49" charset="0"/>
              </a:rPr>
              <a:t>max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s-ES" sz="3600" dirty="0" smtClean="0">
                <a:latin typeface="+mj-lt"/>
                <a:cs typeface="Consolas" pitchFamily="49" charset="0"/>
              </a:rPr>
              <a:t>:: </a:t>
            </a:r>
            <a:r>
              <a:rPr lang="es-ES" sz="3600" dirty="0" err="1" smtClean="0">
                <a:latin typeface="+mj-lt"/>
                <a:cs typeface="Consolas" pitchFamily="49" charset="0"/>
              </a:rPr>
              <a:t>forall</a:t>
            </a:r>
            <a:r>
              <a:rPr lang="es-ES" sz="3600" dirty="0" smtClean="0">
                <a:latin typeface="+mj-lt"/>
                <a:cs typeface="Consolas" pitchFamily="49" charset="0"/>
              </a:rPr>
              <a:t> &lt;p :: </a:t>
            </a:r>
            <a:r>
              <a:rPr lang="es-ES" sz="3600" b="1" dirty="0" err="1" smtClean="0">
                <a:latin typeface="+mj-lt"/>
                <a:cs typeface="Consolas" pitchFamily="49" charset="0"/>
              </a:rPr>
              <a:t>Int</a:t>
            </a:r>
            <a:r>
              <a:rPr lang="es-ES" sz="3600" dirty="0" smtClean="0">
                <a:latin typeface="+mj-lt"/>
                <a:cs typeface="Consolas" pitchFamily="49" charset="0"/>
              </a:rPr>
              <a:t> -&gt;</a:t>
            </a:r>
            <a:r>
              <a:rPr lang="es-ES" sz="3600" b="1" dirty="0" smtClean="0">
                <a:latin typeface="+mj-lt"/>
                <a:cs typeface="Consolas" pitchFamily="49" charset="0"/>
              </a:rPr>
              <a:t> </a:t>
            </a:r>
            <a:r>
              <a:rPr lang="es-ES" sz="3600" b="1" dirty="0" err="1" smtClean="0">
                <a:latin typeface="+mj-lt"/>
                <a:cs typeface="Consolas" pitchFamily="49" charset="0"/>
              </a:rPr>
              <a:t>Prop</a:t>
            </a:r>
            <a:r>
              <a:rPr lang="es-ES" sz="3600" dirty="0" smtClean="0">
                <a:latin typeface="+mj-lt"/>
                <a:cs typeface="Consolas" pitchFamily="49" charset="0"/>
              </a:rPr>
              <a:t>&gt;.</a:t>
            </a:r>
          </a:p>
          <a:p>
            <a:pPr algn="ctr"/>
            <a:r>
              <a:rPr lang="es-ES" sz="3600" b="1" dirty="0" err="1" smtClean="0">
                <a:latin typeface="+mj-lt"/>
                <a:cs typeface="Consolas" pitchFamily="49" charset="0"/>
              </a:rPr>
              <a:t>Int</a:t>
            </a:r>
            <a:r>
              <a:rPr lang="es-ES" sz="3600" dirty="0" smtClean="0">
                <a:latin typeface="+mj-lt"/>
                <a:cs typeface="Consolas" pitchFamily="49" charset="0"/>
              </a:rPr>
              <a:t>&lt;p&gt; -&gt; </a:t>
            </a:r>
            <a:r>
              <a:rPr lang="es-ES" sz="3600" b="1" dirty="0" err="1" smtClean="0">
                <a:cs typeface="Consolas" pitchFamily="49" charset="0"/>
              </a:rPr>
              <a:t>Int</a:t>
            </a:r>
            <a:r>
              <a:rPr lang="es-ES" sz="3600" dirty="0" smtClean="0">
                <a:cs typeface="Consolas" pitchFamily="49" charset="0"/>
              </a:rPr>
              <a:t>&lt;p&gt; </a:t>
            </a:r>
            <a:r>
              <a:rPr lang="es-ES" sz="3600" dirty="0" smtClean="0">
                <a:latin typeface="+mj-lt"/>
                <a:cs typeface="Consolas" pitchFamily="49" charset="0"/>
              </a:rPr>
              <a:t>-&gt; </a:t>
            </a:r>
            <a:r>
              <a:rPr lang="es-ES" sz="3600" b="1" dirty="0" err="1" smtClean="0">
                <a:cs typeface="Consolas" pitchFamily="49" charset="0"/>
              </a:rPr>
              <a:t>Int</a:t>
            </a:r>
            <a:r>
              <a:rPr lang="es-ES" sz="3600" dirty="0" smtClean="0">
                <a:cs typeface="Consolas" pitchFamily="49" charset="0"/>
              </a:rPr>
              <a:t>&lt;p&gt;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 </a:t>
            </a:r>
            <a:endParaRPr lang="en-US" sz="3600" dirty="0">
              <a:solidFill>
                <a:srgbClr val="0070C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94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95285" y="3540340"/>
            <a:ext cx="7753431" cy="12602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[(&gt;0)]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-- </a:t>
            </a:r>
            <a:r>
              <a:rPr lang="pt-BR" sz="28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b &gt; 0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[odd] 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 5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-- </a:t>
            </a:r>
            <a:r>
              <a:rPr lang="pt-BR" sz="2800" b="1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28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odd</a:t>
            </a:r>
            <a:r>
              <a:rPr lang="pt-BR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24800" y="3483114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✓</a:t>
            </a:r>
            <a:endParaRPr lang="en-US" sz="4000" dirty="0"/>
          </a:p>
        </p:txBody>
      </p:sp>
      <p:sp>
        <p:nvSpPr>
          <p:cNvPr id="11" name="Rectangle 10"/>
          <p:cNvSpPr/>
          <p:nvPr/>
        </p:nvSpPr>
        <p:spPr>
          <a:xfrm>
            <a:off x="2425876" y="4219185"/>
            <a:ext cx="1015003" cy="49792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endParaRPr lang="en-US" sz="3200" dirty="0">
              <a:solidFill>
                <a:srgbClr val="7030A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70496" y="5217071"/>
            <a:ext cx="3268304" cy="49792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endParaRPr lang="en-US" sz="3200" dirty="0">
              <a:solidFill>
                <a:srgbClr val="7030A0"/>
              </a:solidFill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8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60"/>
    </mc:Choice>
    <mc:Fallback xmlns="">
      <p:transition spd="slow" advTm="9060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Using max</a:t>
            </a:r>
            <a:endParaRPr lang="en-US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23900" y="1121226"/>
            <a:ext cx="7696200" cy="210049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forall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&gt;.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9311" y="5124271"/>
            <a:ext cx="91146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 err="1" smtClean="0">
                <a:latin typeface="+mj-lt"/>
                <a:cs typeface="Consolas" pitchFamily="49" charset="0"/>
              </a:rPr>
              <a:t>max</a:t>
            </a:r>
            <a:r>
              <a:rPr lang="es-ES" sz="3600" dirty="0" smtClean="0">
                <a:latin typeface="+mj-lt"/>
                <a:cs typeface="Consolas" pitchFamily="49" charset="0"/>
              </a:rPr>
              <a:t> 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[</a:t>
            </a:r>
            <a:r>
              <a:rPr lang="es-ES" sz="3600" dirty="0" err="1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odd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] </a:t>
            </a:r>
            <a:r>
              <a:rPr lang="es-ES" sz="3600" dirty="0" smtClean="0">
                <a:latin typeface="+mj-lt"/>
                <a:cs typeface="Consolas" pitchFamily="49" charset="0"/>
              </a:rPr>
              <a:t>:: </a:t>
            </a:r>
          </a:p>
          <a:p>
            <a:pPr algn="ctr"/>
            <a:r>
              <a:rPr lang="es-ES" sz="3600" b="1" dirty="0" err="1" smtClean="0">
                <a:latin typeface="+mj-lt"/>
                <a:cs typeface="Consolas" pitchFamily="49" charset="0"/>
              </a:rPr>
              <a:t>Int</a:t>
            </a:r>
            <a:r>
              <a:rPr lang="es-ES" sz="3600" dirty="0" smtClean="0">
                <a:latin typeface="+mj-lt"/>
                <a:cs typeface="Consolas" pitchFamily="49" charset="0"/>
              </a:rPr>
              <a:t>&lt;p&gt; -&gt; </a:t>
            </a:r>
            <a:r>
              <a:rPr lang="es-ES" sz="3600" b="1" dirty="0" err="1" smtClean="0">
                <a:cs typeface="Consolas" pitchFamily="49" charset="0"/>
              </a:rPr>
              <a:t>Int</a:t>
            </a:r>
            <a:r>
              <a:rPr lang="es-ES" sz="3600" dirty="0" smtClean="0">
                <a:cs typeface="Consolas" pitchFamily="49" charset="0"/>
              </a:rPr>
              <a:t>&lt;p&gt; </a:t>
            </a:r>
            <a:r>
              <a:rPr lang="es-ES" sz="3600" dirty="0" smtClean="0">
                <a:latin typeface="+mj-lt"/>
                <a:cs typeface="Consolas" pitchFamily="49" charset="0"/>
              </a:rPr>
              <a:t>-&gt; </a:t>
            </a:r>
            <a:r>
              <a:rPr lang="es-ES" sz="3600" b="1" dirty="0" err="1" smtClean="0">
                <a:cs typeface="Consolas" pitchFamily="49" charset="0"/>
              </a:rPr>
              <a:t>Int</a:t>
            </a:r>
            <a:r>
              <a:rPr lang="es-ES" sz="3600" dirty="0" smtClean="0">
                <a:cs typeface="Consolas" pitchFamily="49" charset="0"/>
              </a:rPr>
              <a:t>&lt;p&gt; 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[</a:t>
            </a:r>
            <a:r>
              <a:rPr lang="es-ES" sz="3600" dirty="0" err="1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odd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/p]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 </a:t>
            </a:r>
            <a:endParaRPr lang="en-US" sz="3600" dirty="0">
              <a:solidFill>
                <a:srgbClr val="0070C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95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95285" y="3483114"/>
            <a:ext cx="7927142" cy="1317486"/>
            <a:chOff x="695285" y="3483114"/>
            <a:chExt cx="7927142" cy="1317486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695285" y="3540340"/>
              <a:ext cx="7753431" cy="126026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133308" rIns="0" bIns="133308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30000"/>
                </a:spcBef>
                <a:spcAft>
                  <a:spcPct val="0"/>
                </a:spcAft>
              </a:pPr>
              <a:r>
                <a:rPr lang="en-US" sz="2800" b="1" dirty="0">
                  <a:solidFill>
                    <a:srgbClr val="99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b="1" dirty="0">
                  <a:solidFill>
                    <a:srgbClr val="99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b="1" dirty="0">
                  <a:latin typeface="Consolas" pitchFamily="49" charset="0"/>
                  <a:cs typeface="Consolas" pitchFamily="49" charset="0"/>
                </a:rPr>
                <a:t>=</a:t>
              </a:r>
              <a:r>
                <a:rPr lang="pt-BR" sz="28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dirty="0">
                  <a:solidFill>
                    <a:srgbClr val="333333"/>
                  </a:solidFill>
                  <a:latin typeface="Consolas" pitchFamily="49" charset="0"/>
                  <a:cs typeface="Consolas" pitchFamily="49" charset="0"/>
                </a:rPr>
                <a:t>max</a:t>
              </a:r>
              <a:r>
                <a:rPr lang="pt-BR" sz="28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dirty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[(&gt;0)] </a:t>
              </a:r>
              <a:r>
                <a:rPr lang="pt-BR" sz="2800" dirty="0" smtClean="0">
                  <a:solidFill>
                    <a:srgbClr val="009999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dirty="0" smtClean="0">
                  <a:solidFill>
                    <a:srgbClr val="009999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r>
                <a:rPr lang="pt-BR" sz="28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-- </a:t>
              </a:r>
              <a:r>
                <a:rPr lang="pt-BR" sz="2800" b="1" dirty="0" smtClean="0">
                  <a:solidFill>
                    <a:srgbClr val="333333"/>
                  </a:solidFill>
                  <a:latin typeface="Consolas" pitchFamily="49" charset="0"/>
                  <a:cs typeface="Consolas" pitchFamily="49" charset="0"/>
                </a:rPr>
                <a:t>assert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 (</a:t>
              </a:r>
              <a:r>
                <a:rPr lang="pt-BR" sz="2800" dirty="0" smtClean="0">
                  <a:solidFill>
                    <a:srgbClr val="333333"/>
                  </a:solidFill>
                  <a:latin typeface="Consolas" pitchFamily="49" charset="0"/>
                  <a:cs typeface="Consolas" pitchFamily="49" charset="0"/>
                </a:rPr>
                <a:t>b &gt; 0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pPr eaLnBrk="0" fontAlgn="base" hangingPunct="0">
                <a:spcBef>
                  <a:spcPct val="30000"/>
                </a:spcBef>
                <a:spcAft>
                  <a:spcPct val="0"/>
                </a:spcAft>
              </a:pPr>
              <a:r>
                <a:rPr lang="en-US" sz="2800" b="1" dirty="0">
                  <a:solidFill>
                    <a:srgbClr val="99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b="1" dirty="0" smtClean="0">
                  <a:solidFill>
                    <a:srgbClr val="99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b="1" dirty="0">
                  <a:latin typeface="Consolas" pitchFamily="49" charset="0"/>
                  <a:cs typeface="Consolas" pitchFamily="49" charset="0"/>
                </a:rPr>
                <a:t>=</a:t>
              </a:r>
              <a:r>
                <a:rPr lang="pt-BR" sz="28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dirty="0">
                  <a:solidFill>
                    <a:srgbClr val="333333"/>
                  </a:solidFill>
                  <a:latin typeface="Consolas" pitchFamily="49" charset="0"/>
                  <a:cs typeface="Consolas" pitchFamily="49" charset="0"/>
                </a:rPr>
                <a:t>max</a:t>
              </a:r>
              <a:r>
                <a:rPr lang="pt-BR" sz="28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dirty="0" smtClean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[odd]  </a:t>
              </a:r>
              <a:r>
                <a:rPr lang="pt-BR" sz="2800" dirty="0" smtClean="0">
                  <a:solidFill>
                    <a:srgbClr val="009999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dirty="0" smtClean="0">
                  <a:solidFill>
                    <a:srgbClr val="009999"/>
                  </a:solidFill>
                  <a:latin typeface="Consolas" pitchFamily="49" charset="0"/>
                  <a:cs typeface="Consolas" pitchFamily="49" charset="0"/>
                </a:rPr>
                <a:t> 5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 -- </a:t>
              </a:r>
              <a:r>
                <a:rPr lang="pt-BR" sz="2800" b="1" dirty="0">
                  <a:solidFill>
                    <a:srgbClr val="333333"/>
                  </a:solidFill>
                  <a:latin typeface="Consolas" pitchFamily="49" charset="0"/>
                  <a:cs typeface="Consolas" pitchFamily="49" charset="0"/>
                </a:rPr>
                <a:t>assert</a:t>
              </a:r>
              <a:r>
                <a:rPr lang="pt-BR" sz="28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pt-BR" sz="2800" b="1" dirty="0">
                  <a:solidFill>
                    <a:srgbClr val="002060"/>
                  </a:solidFill>
                  <a:latin typeface="Consolas" pitchFamily="49" charset="0"/>
                  <a:cs typeface="Consolas" pitchFamily="49" charset="0"/>
                </a:rPr>
                <a:t>odd</a:t>
              </a:r>
              <a:r>
                <a:rPr lang="pt-BR" sz="2800" dirty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dirty="0">
                  <a:solidFill>
                    <a:srgbClr val="333333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924800" y="3483114"/>
              <a:ext cx="69762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>
                  <a:solidFill>
                    <a:srgbClr val="00B050"/>
                  </a:solidFill>
                </a:rPr>
                <a:t>✓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069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30"/>
    </mc:Choice>
    <mc:Fallback xmlns="">
      <p:transition spd="slow" advTm="13830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smtClean="0"/>
              <a:t>Using max</a:t>
            </a:r>
            <a:endParaRPr lang="en-US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23900" y="1121226"/>
            <a:ext cx="7696200" cy="210049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forall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&gt;.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9311" y="5124271"/>
            <a:ext cx="91146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 err="1" smtClean="0">
                <a:latin typeface="+mj-lt"/>
                <a:cs typeface="Consolas" pitchFamily="49" charset="0"/>
              </a:rPr>
              <a:t>max</a:t>
            </a:r>
            <a:r>
              <a:rPr lang="es-ES" sz="3600" dirty="0" smtClean="0">
                <a:latin typeface="+mj-lt"/>
                <a:cs typeface="Consolas" pitchFamily="49" charset="0"/>
              </a:rPr>
              <a:t> 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[</a:t>
            </a:r>
            <a:r>
              <a:rPr lang="es-ES" sz="3600" dirty="0" err="1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odd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] </a:t>
            </a:r>
            <a:r>
              <a:rPr lang="es-ES" sz="3600" dirty="0" smtClean="0">
                <a:latin typeface="+mj-lt"/>
                <a:cs typeface="Consolas" pitchFamily="49" charset="0"/>
              </a:rPr>
              <a:t>:: </a:t>
            </a:r>
          </a:p>
          <a:p>
            <a:pPr algn="ctr"/>
            <a:r>
              <a:rPr lang="es-ES" sz="36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{</a:t>
            </a:r>
            <a:r>
              <a:rPr lang="es-ES" sz="1400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 </a:t>
            </a:r>
            <a:r>
              <a:rPr lang="es-ES" sz="3600" dirty="0" smtClean="0">
                <a:latin typeface="+mj-lt"/>
                <a:cs typeface="Consolas" pitchFamily="49" charset="0"/>
              </a:rPr>
              <a:t>v:</a:t>
            </a:r>
            <a:r>
              <a:rPr lang="es-ES" sz="3600" b="1" dirty="0" smtClean="0">
                <a:latin typeface="+mj-lt"/>
                <a:cs typeface="Consolas" pitchFamily="49" charset="0"/>
              </a:rPr>
              <a:t>Int</a:t>
            </a:r>
            <a:r>
              <a:rPr lang="es-ES" sz="1400" b="1" dirty="0" smtClean="0">
                <a:latin typeface="+mj-lt"/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|</a:t>
            </a:r>
            <a:r>
              <a:rPr lang="es-ES" sz="1400" dirty="0" smtClean="0">
                <a:latin typeface="+mj-lt"/>
                <a:cs typeface="Consolas" pitchFamily="49" charset="0"/>
              </a:rPr>
              <a:t> </a:t>
            </a:r>
            <a:r>
              <a:rPr lang="es-ES" sz="3600" dirty="0" err="1" smtClean="0">
                <a:solidFill>
                  <a:srgbClr val="002060"/>
                </a:solidFill>
                <a:latin typeface="+mj-lt"/>
                <a:cs typeface="Consolas" pitchFamily="49" charset="0"/>
              </a:rPr>
              <a:t>odd</a:t>
            </a:r>
            <a:r>
              <a:rPr lang="es-ES" sz="2800" dirty="0" smtClean="0">
                <a:solidFill>
                  <a:srgbClr val="002060"/>
                </a:solidFill>
                <a:latin typeface="+mj-lt"/>
                <a:cs typeface="Consolas" pitchFamily="49" charset="0"/>
              </a:rPr>
              <a:t> </a:t>
            </a:r>
            <a:r>
              <a:rPr lang="es-ES" sz="3600" dirty="0" smtClean="0">
                <a:latin typeface="+mj-lt"/>
                <a:cs typeface="Consolas" pitchFamily="49" charset="0"/>
              </a:rPr>
              <a:t>v</a:t>
            </a:r>
            <a:r>
              <a:rPr lang="es-ES" sz="1400" dirty="0" smtClean="0">
                <a:latin typeface="+mj-lt"/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}</a:t>
            </a:r>
            <a:r>
              <a:rPr lang="es-ES" sz="3600" dirty="0" smtClean="0">
                <a:latin typeface="+mj-lt"/>
                <a:cs typeface="Consolas" pitchFamily="49" charset="0"/>
              </a:rPr>
              <a:t> -&gt;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{</a:t>
            </a:r>
            <a:r>
              <a:rPr lang="es-ES" sz="1400" b="1" dirty="0" smtClean="0">
                <a:solidFill>
                  <a:srgbClr val="7030A0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v:</a:t>
            </a:r>
            <a:r>
              <a:rPr lang="es-ES" sz="3600" b="1" dirty="0" smtClean="0">
                <a:cs typeface="Consolas" pitchFamily="49" charset="0"/>
              </a:rPr>
              <a:t>Int</a:t>
            </a:r>
            <a:r>
              <a:rPr lang="es-ES" sz="3600" dirty="0" smtClean="0"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|</a:t>
            </a:r>
            <a:r>
              <a:rPr lang="es-ES" sz="1400" dirty="0" smtClean="0">
                <a:solidFill>
                  <a:prstClr val="black"/>
                </a:solidFill>
                <a:cs typeface="Consolas" pitchFamily="49" charset="0"/>
              </a:rPr>
              <a:t> </a:t>
            </a:r>
            <a:r>
              <a:rPr lang="es-ES" sz="3600" dirty="0" err="1" smtClean="0">
                <a:solidFill>
                  <a:srgbClr val="002060"/>
                </a:solidFill>
                <a:cs typeface="Consolas" pitchFamily="49" charset="0"/>
              </a:rPr>
              <a:t>odd</a:t>
            </a:r>
            <a:r>
              <a:rPr lang="es-ES" sz="2800" dirty="0" smtClean="0">
                <a:solidFill>
                  <a:srgbClr val="002060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</a:t>
            </a:r>
            <a:r>
              <a:rPr lang="es-ES" sz="3600" dirty="0"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}</a:t>
            </a:r>
            <a:r>
              <a:rPr lang="es-ES" sz="3600" dirty="0" smtClean="0">
                <a:latin typeface="+mj-lt"/>
                <a:cs typeface="Consolas" pitchFamily="49" charset="0"/>
              </a:rPr>
              <a:t> -&gt;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{</a:t>
            </a:r>
            <a:r>
              <a:rPr lang="es-ES" sz="3600" dirty="0" err="1" smtClean="0">
                <a:cs typeface="Consolas" pitchFamily="49" charset="0"/>
              </a:rPr>
              <a:t>v:</a:t>
            </a:r>
            <a:r>
              <a:rPr lang="es-ES" sz="3600" b="1" dirty="0" err="1" smtClean="0">
                <a:cs typeface="Consolas" pitchFamily="49" charset="0"/>
              </a:rPr>
              <a:t>Int</a:t>
            </a:r>
            <a:r>
              <a:rPr lang="es-ES" sz="1400" dirty="0" smtClean="0">
                <a:solidFill>
                  <a:prstClr val="black"/>
                </a:solidFill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|</a:t>
            </a:r>
            <a:r>
              <a:rPr lang="es-ES" sz="1400" dirty="0" smtClean="0">
                <a:solidFill>
                  <a:prstClr val="black"/>
                </a:solidFill>
                <a:cs typeface="Consolas" pitchFamily="49" charset="0"/>
              </a:rPr>
              <a:t> </a:t>
            </a:r>
            <a:r>
              <a:rPr lang="es-ES" sz="3600" dirty="0" err="1" smtClean="0">
                <a:solidFill>
                  <a:srgbClr val="002060"/>
                </a:solidFill>
                <a:cs typeface="Consolas" pitchFamily="49" charset="0"/>
              </a:rPr>
              <a:t>odd</a:t>
            </a:r>
            <a:r>
              <a:rPr lang="es-ES" sz="2800" dirty="0" smtClean="0">
                <a:solidFill>
                  <a:srgbClr val="002060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</a:t>
            </a:r>
            <a:r>
              <a:rPr lang="es-ES" sz="1400" dirty="0" smtClean="0"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} 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 </a:t>
            </a:r>
            <a:endParaRPr lang="en-US" sz="3600" dirty="0">
              <a:solidFill>
                <a:srgbClr val="0070C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96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95285" y="3483114"/>
            <a:ext cx="7927142" cy="1317486"/>
            <a:chOff x="695285" y="3483114"/>
            <a:chExt cx="7927142" cy="1317486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695285" y="3540340"/>
              <a:ext cx="7753431" cy="126026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133308" rIns="0" bIns="133308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30000"/>
                </a:spcBef>
                <a:spcAft>
                  <a:spcPct val="0"/>
                </a:spcAft>
              </a:pPr>
              <a:r>
                <a:rPr lang="en-US" sz="2800" b="1" dirty="0">
                  <a:solidFill>
                    <a:srgbClr val="99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b="1" dirty="0">
                  <a:solidFill>
                    <a:srgbClr val="99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b="1" dirty="0">
                  <a:latin typeface="Consolas" pitchFamily="49" charset="0"/>
                  <a:cs typeface="Consolas" pitchFamily="49" charset="0"/>
                </a:rPr>
                <a:t>=</a:t>
              </a:r>
              <a:r>
                <a:rPr lang="pt-BR" sz="28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dirty="0">
                  <a:solidFill>
                    <a:srgbClr val="333333"/>
                  </a:solidFill>
                  <a:latin typeface="Consolas" pitchFamily="49" charset="0"/>
                  <a:cs typeface="Consolas" pitchFamily="49" charset="0"/>
                </a:rPr>
                <a:t>max</a:t>
              </a:r>
              <a:r>
                <a:rPr lang="pt-BR" sz="28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dirty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[(&gt;0)] </a:t>
              </a:r>
              <a:r>
                <a:rPr lang="pt-BR" sz="2800" dirty="0" smtClean="0">
                  <a:solidFill>
                    <a:srgbClr val="009999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dirty="0" smtClean="0">
                  <a:solidFill>
                    <a:srgbClr val="009999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r>
                <a:rPr lang="pt-BR" sz="28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-- </a:t>
              </a:r>
              <a:r>
                <a:rPr lang="pt-BR" sz="2800" b="1" dirty="0" smtClean="0">
                  <a:solidFill>
                    <a:srgbClr val="333333"/>
                  </a:solidFill>
                  <a:latin typeface="Consolas" pitchFamily="49" charset="0"/>
                  <a:cs typeface="Consolas" pitchFamily="49" charset="0"/>
                </a:rPr>
                <a:t>assert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 (</a:t>
              </a:r>
              <a:r>
                <a:rPr lang="pt-BR" sz="2800" dirty="0" smtClean="0">
                  <a:solidFill>
                    <a:srgbClr val="333333"/>
                  </a:solidFill>
                  <a:latin typeface="Consolas" pitchFamily="49" charset="0"/>
                  <a:cs typeface="Consolas" pitchFamily="49" charset="0"/>
                </a:rPr>
                <a:t>b &gt; 0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pPr eaLnBrk="0" fontAlgn="base" hangingPunct="0">
                <a:spcBef>
                  <a:spcPct val="30000"/>
                </a:spcBef>
                <a:spcAft>
                  <a:spcPct val="0"/>
                </a:spcAft>
              </a:pPr>
              <a:r>
                <a:rPr lang="en-US" sz="2800" b="1" dirty="0">
                  <a:solidFill>
                    <a:srgbClr val="99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b="1" dirty="0" smtClean="0">
                  <a:solidFill>
                    <a:srgbClr val="99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b="1" dirty="0">
                  <a:latin typeface="Consolas" pitchFamily="49" charset="0"/>
                  <a:cs typeface="Consolas" pitchFamily="49" charset="0"/>
                </a:rPr>
                <a:t>=</a:t>
              </a:r>
              <a:r>
                <a:rPr lang="pt-BR" sz="28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dirty="0">
                  <a:solidFill>
                    <a:srgbClr val="333333"/>
                  </a:solidFill>
                  <a:latin typeface="Consolas" pitchFamily="49" charset="0"/>
                  <a:cs typeface="Consolas" pitchFamily="49" charset="0"/>
                </a:rPr>
                <a:t>max</a:t>
              </a:r>
              <a:r>
                <a:rPr lang="pt-BR" sz="28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dirty="0" smtClean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[odd]  </a:t>
              </a:r>
              <a:r>
                <a:rPr lang="pt-BR" sz="2800" dirty="0" smtClean="0">
                  <a:solidFill>
                    <a:srgbClr val="009999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dirty="0" smtClean="0">
                  <a:solidFill>
                    <a:srgbClr val="009999"/>
                  </a:solidFill>
                  <a:latin typeface="Consolas" pitchFamily="49" charset="0"/>
                  <a:cs typeface="Consolas" pitchFamily="49" charset="0"/>
                </a:rPr>
                <a:t> 5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 -- </a:t>
              </a:r>
              <a:r>
                <a:rPr lang="pt-BR" sz="2800" b="1" dirty="0">
                  <a:solidFill>
                    <a:srgbClr val="333333"/>
                  </a:solidFill>
                  <a:latin typeface="Consolas" pitchFamily="49" charset="0"/>
                  <a:cs typeface="Consolas" pitchFamily="49" charset="0"/>
                </a:rPr>
                <a:t>assert</a:t>
              </a:r>
              <a:r>
                <a:rPr lang="pt-BR" sz="28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pt-BR" sz="2800" b="1" dirty="0">
                  <a:solidFill>
                    <a:srgbClr val="002060"/>
                  </a:solidFill>
                  <a:latin typeface="Consolas" pitchFamily="49" charset="0"/>
                  <a:cs typeface="Consolas" pitchFamily="49" charset="0"/>
                </a:rPr>
                <a:t>odd</a:t>
              </a:r>
              <a:r>
                <a:rPr lang="pt-BR" sz="2800" dirty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dirty="0">
                  <a:solidFill>
                    <a:srgbClr val="333333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924800" y="3483114"/>
              <a:ext cx="69762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>
                  <a:solidFill>
                    <a:srgbClr val="00B050"/>
                  </a:solidFill>
                </a:rPr>
                <a:t>✓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067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10"/>
    </mc:Choice>
    <mc:Fallback xmlns="">
      <p:transition spd="slow" advTm="7610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smtClean="0"/>
              <a:t>Using max</a:t>
            </a:r>
            <a:endParaRPr lang="en-US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23900" y="1121226"/>
            <a:ext cx="7696200" cy="210049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forall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&gt;.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5635063" y="4953000"/>
            <a:ext cx="3435012" cy="584775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s-ES" sz="3200" dirty="0">
                <a:latin typeface="+mj-lt"/>
                <a:cs typeface="Consolas" pitchFamily="49" charset="0"/>
              </a:rPr>
              <a:t>3</a:t>
            </a:r>
            <a:r>
              <a:rPr lang="es-ES" sz="32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smtClean="0">
                <a:latin typeface="+mj-lt"/>
                <a:cs typeface="Consolas" pitchFamily="49" charset="0"/>
              </a:rPr>
              <a:t>::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{</a:t>
            </a:r>
            <a:r>
              <a:rPr lang="es-E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smtClean="0">
                <a:latin typeface="+mj-lt"/>
                <a:cs typeface="Consolas" pitchFamily="49" charset="0"/>
              </a:rPr>
              <a:t>v:</a:t>
            </a:r>
            <a:r>
              <a:rPr lang="es-ES" sz="3200" b="1" dirty="0" smtClean="0">
                <a:latin typeface="+mj-lt"/>
                <a:cs typeface="Consolas" pitchFamily="49" charset="0"/>
              </a:rPr>
              <a:t>Int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|</a:t>
            </a:r>
            <a:r>
              <a:rPr lang="es-ES" sz="32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err="1">
                <a:solidFill>
                  <a:srgbClr val="002060"/>
                </a:solidFill>
                <a:cs typeface="Consolas" pitchFamily="49" charset="0"/>
              </a:rPr>
              <a:t>odd</a:t>
            </a:r>
            <a:r>
              <a:rPr lang="es-ES" sz="32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 v</a:t>
            </a:r>
            <a:r>
              <a:rPr lang="es-ES" sz="3200" dirty="0" smtClean="0">
                <a:latin typeface="+mj-lt"/>
                <a:cs typeface="Consolas" pitchFamily="49" charset="0"/>
              </a:rPr>
              <a:t>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}</a:t>
            </a:r>
            <a:endParaRPr lang="en-US" sz="3200" dirty="0">
              <a:solidFill>
                <a:srgbClr val="7030A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311" y="5124271"/>
            <a:ext cx="91146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 err="1" smtClean="0">
                <a:latin typeface="+mj-lt"/>
                <a:cs typeface="Consolas" pitchFamily="49" charset="0"/>
              </a:rPr>
              <a:t>max</a:t>
            </a:r>
            <a:r>
              <a:rPr lang="es-ES" sz="3600" dirty="0" smtClean="0">
                <a:latin typeface="+mj-lt"/>
                <a:cs typeface="Consolas" pitchFamily="49" charset="0"/>
              </a:rPr>
              <a:t> 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[</a:t>
            </a:r>
            <a:r>
              <a:rPr lang="es-ES" sz="3600" dirty="0" err="1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odd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] </a:t>
            </a:r>
            <a:r>
              <a:rPr lang="es-ES" sz="3600" dirty="0" smtClean="0">
                <a:latin typeface="+mj-lt"/>
                <a:cs typeface="Consolas" pitchFamily="49" charset="0"/>
              </a:rPr>
              <a:t>:: </a:t>
            </a:r>
          </a:p>
          <a:p>
            <a:pPr algn="ctr"/>
            <a:r>
              <a:rPr lang="es-ES" sz="36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{</a:t>
            </a:r>
            <a:r>
              <a:rPr lang="es-ES" sz="1400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 </a:t>
            </a:r>
            <a:r>
              <a:rPr lang="es-ES" sz="3600" dirty="0" smtClean="0">
                <a:latin typeface="+mj-lt"/>
                <a:cs typeface="Consolas" pitchFamily="49" charset="0"/>
              </a:rPr>
              <a:t>v:</a:t>
            </a:r>
            <a:r>
              <a:rPr lang="es-ES" sz="3600" b="1" dirty="0" smtClean="0">
                <a:latin typeface="+mj-lt"/>
                <a:cs typeface="Consolas" pitchFamily="49" charset="0"/>
              </a:rPr>
              <a:t>Int</a:t>
            </a:r>
            <a:r>
              <a:rPr lang="es-ES" sz="1400" b="1" dirty="0" smtClean="0">
                <a:latin typeface="+mj-lt"/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|</a:t>
            </a:r>
            <a:r>
              <a:rPr lang="es-ES" sz="1400" dirty="0" smtClean="0">
                <a:latin typeface="+mj-lt"/>
                <a:cs typeface="Consolas" pitchFamily="49" charset="0"/>
              </a:rPr>
              <a:t> </a:t>
            </a:r>
            <a:r>
              <a:rPr lang="es-ES" sz="3600" dirty="0" err="1" smtClean="0">
                <a:solidFill>
                  <a:srgbClr val="002060"/>
                </a:solidFill>
                <a:latin typeface="+mj-lt"/>
                <a:cs typeface="Consolas" pitchFamily="49" charset="0"/>
              </a:rPr>
              <a:t>odd</a:t>
            </a:r>
            <a:r>
              <a:rPr lang="es-ES" sz="2800" dirty="0" smtClean="0">
                <a:solidFill>
                  <a:srgbClr val="002060"/>
                </a:solidFill>
                <a:latin typeface="+mj-lt"/>
                <a:cs typeface="Consolas" pitchFamily="49" charset="0"/>
              </a:rPr>
              <a:t> </a:t>
            </a:r>
            <a:r>
              <a:rPr lang="es-ES" sz="3600" dirty="0" smtClean="0">
                <a:latin typeface="+mj-lt"/>
                <a:cs typeface="Consolas" pitchFamily="49" charset="0"/>
              </a:rPr>
              <a:t>v</a:t>
            </a:r>
            <a:r>
              <a:rPr lang="es-ES" sz="1400" dirty="0" smtClean="0">
                <a:latin typeface="+mj-lt"/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}</a:t>
            </a:r>
            <a:r>
              <a:rPr lang="es-ES" sz="3600" dirty="0" smtClean="0">
                <a:latin typeface="+mj-lt"/>
                <a:cs typeface="Consolas" pitchFamily="49" charset="0"/>
              </a:rPr>
              <a:t> -&gt;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{</a:t>
            </a:r>
            <a:r>
              <a:rPr lang="es-ES" sz="1400" b="1" dirty="0" smtClean="0">
                <a:solidFill>
                  <a:srgbClr val="7030A0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v:</a:t>
            </a:r>
            <a:r>
              <a:rPr lang="es-ES" sz="3600" b="1" dirty="0" smtClean="0">
                <a:cs typeface="Consolas" pitchFamily="49" charset="0"/>
              </a:rPr>
              <a:t>Int</a:t>
            </a:r>
            <a:r>
              <a:rPr lang="es-ES" sz="3600" dirty="0" smtClean="0"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|</a:t>
            </a:r>
            <a:r>
              <a:rPr lang="es-ES" sz="1400" dirty="0" smtClean="0">
                <a:solidFill>
                  <a:prstClr val="black"/>
                </a:solidFill>
                <a:cs typeface="Consolas" pitchFamily="49" charset="0"/>
              </a:rPr>
              <a:t> </a:t>
            </a:r>
            <a:r>
              <a:rPr lang="es-ES" sz="3600" dirty="0" err="1" smtClean="0">
                <a:solidFill>
                  <a:srgbClr val="002060"/>
                </a:solidFill>
                <a:cs typeface="Consolas" pitchFamily="49" charset="0"/>
              </a:rPr>
              <a:t>odd</a:t>
            </a:r>
            <a:r>
              <a:rPr lang="es-ES" sz="2800" dirty="0" smtClean="0">
                <a:solidFill>
                  <a:srgbClr val="002060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</a:t>
            </a:r>
            <a:r>
              <a:rPr lang="es-ES" sz="3600" dirty="0"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}</a:t>
            </a:r>
            <a:r>
              <a:rPr lang="es-ES" sz="3600" dirty="0" smtClean="0">
                <a:latin typeface="+mj-lt"/>
                <a:cs typeface="Consolas" pitchFamily="49" charset="0"/>
              </a:rPr>
              <a:t> -&gt;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{</a:t>
            </a:r>
            <a:r>
              <a:rPr lang="es-ES" sz="3600" dirty="0" err="1" smtClean="0">
                <a:cs typeface="Consolas" pitchFamily="49" charset="0"/>
              </a:rPr>
              <a:t>v:</a:t>
            </a:r>
            <a:r>
              <a:rPr lang="es-ES" sz="3600" b="1" dirty="0" err="1" smtClean="0">
                <a:cs typeface="Consolas" pitchFamily="49" charset="0"/>
              </a:rPr>
              <a:t>Int</a:t>
            </a:r>
            <a:r>
              <a:rPr lang="es-ES" sz="1400" dirty="0" smtClean="0">
                <a:solidFill>
                  <a:prstClr val="black"/>
                </a:solidFill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|</a:t>
            </a:r>
            <a:r>
              <a:rPr lang="es-ES" sz="1400" dirty="0" smtClean="0">
                <a:solidFill>
                  <a:prstClr val="black"/>
                </a:solidFill>
                <a:cs typeface="Consolas" pitchFamily="49" charset="0"/>
              </a:rPr>
              <a:t> </a:t>
            </a:r>
            <a:r>
              <a:rPr lang="es-ES" sz="3600" dirty="0" err="1" smtClean="0">
                <a:solidFill>
                  <a:srgbClr val="002060"/>
                </a:solidFill>
                <a:cs typeface="Consolas" pitchFamily="49" charset="0"/>
              </a:rPr>
              <a:t>odd</a:t>
            </a:r>
            <a:r>
              <a:rPr lang="es-ES" sz="2800" dirty="0" smtClean="0">
                <a:solidFill>
                  <a:srgbClr val="002060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</a:t>
            </a:r>
            <a:r>
              <a:rPr lang="es-ES" sz="1400" dirty="0" smtClean="0"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} 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 </a:t>
            </a:r>
            <a:endParaRPr lang="en-US" sz="3600" dirty="0">
              <a:solidFill>
                <a:srgbClr val="0070C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0551" y="5715000"/>
            <a:ext cx="2632649" cy="58477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endParaRPr lang="en-US" sz="3200" dirty="0">
              <a:solidFill>
                <a:srgbClr val="7030A0"/>
              </a:solidFill>
              <a:latin typeface="+mj-lt"/>
              <a:cs typeface="Consolas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95285" y="3483114"/>
            <a:ext cx="7927142" cy="1317486"/>
            <a:chOff x="695285" y="3483114"/>
            <a:chExt cx="7927142" cy="1317486"/>
          </a:xfrm>
        </p:grpSpPr>
        <p:grpSp>
          <p:nvGrpSpPr>
            <p:cNvPr id="11" name="Group 10"/>
            <p:cNvGrpSpPr/>
            <p:nvPr/>
          </p:nvGrpSpPr>
          <p:grpSpPr>
            <a:xfrm>
              <a:off x="695285" y="3483114"/>
              <a:ext cx="7927142" cy="1317486"/>
              <a:chOff x="695285" y="3483114"/>
              <a:chExt cx="7927142" cy="1317486"/>
            </a:xfrm>
          </p:grpSpPr>
          <p:sp>
            <p:nvSpPr>
              <p:cNvPr id="12" name="Rectangle 2"/>
              <p:cNvSpPr>
                <a:spLocks noChangeArrowheads="1"/>
              </p:cNvSpPr>
              <p:nvPr/>
            </p:nvSpPr>
            <p:spPr bwMode="auto">
              <a:xfrm>
                <a:off x="695285" y="3540340"/>
                <a:ext cx="7753431" cy="1260260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133308" rIns="0" bIns="133308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30000"/>
                  </a:spcBef>
                  <a:spcAft>
                    <a:spcPct val="0"/>
                  </a:spcAft>
                </a:pPr>
                <a:r>
                  <a:rPr lang="en-US" sz="2800" b="1" dirty="0">
                    <a:solidFill>
                      <a:srgbClr val="99000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pt-BR" sz="2800" b="1" dirty="0">
                    <a:solidFill>
                      <a:srgbClr val="990000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  <a:r>
                  <a:rPr lang="pt-BR" sz="28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pt-BR" sz="2800" b="1" dirty="0">
                    <a:latin typeface="Consolas" pitchFamily="49" charset="0"/>
                    <a:cs typeface="Consolas" pitchFamily="49" charset="0"/>
                  </a:rPr>
                  <a:t>=</a:t>
                </a:r>
                <a:r>
                  <a:rPr lang="pt-BR" sz="28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pt-BR" sz="2800" dirty="0">
                    <a:solidFill>
                      <a:srgbClr val="333333"/>
                    </a:solidFill>
                    <a:latin typeface="Consolas" pitchFamily="49" charset="0"/>
                    <a:cs typeface="Consolas" pitchFamily="49" charset="0"/>
                  </a:rPr>
                  <a:t>max</a:t>
                </a:r>
                <a:r>
                  <a:rPr lang="pt-BR" sz="28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pt-BR" sz="2800" dirty="0">
                    <a:solidFill>
                      <a:schemeClr val="accent6">
                        <a:lumMod val="50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[(&gt;0)] </a:t>
                </a:r>
                <a:r>
                  <a:rPr lang="pt-BR" sz="2800" dirty="0" smtClean="0">
                    <a:solidFill>
                      <a:srgbClr val="009999"/>
                    </a:solidFill>
                    <a:latin typeface="Consolas" pitchFamily="49" charset="0"/>
                    <a:cs typeface="Consolas" pitchFamily="49" charset="0"/>
                  </a:rPr>
                  <a:t>8</a:t>
                </a:r>
                <a:r>
                  <a:rPr lang="pt-BR" sz="28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pt-BR" sz="2800" dirty="0" smtClean="0">
                    <a:solidFill>
                      <a:srgbClr val="009999"/>
                    </a:solidFill>
                    <a:latin typeface="Consolas" pitchFamily="49" charset="0"/>
                    <a:cs typeface="Consolas" pitchFamily="49" charset="0"/>
                  </a:rPr>
                  <a:t>12</a:t>
                </a:r>
                <a:r>
                  <a:rPr lang="pt-BR" sz="28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pt-BR" sz="2800" dirty="0" smtClean="0">
                    <a:latin typeface="Consolas" pitchFamily="49" charset="0"/>
                    <a:cs typeface="Consolas" pitchFamily="49" charset="0"/>
                  </a:rPr>
                  <a:t>-- </a:t>
                </a:r>
                <a:r>
                  <a:rPr lang="pt-BR" sz="2800" b="1" dirty="0" smtClean="0">
                    <a:solidFill>
                      <a:srgbClr val="333333"/>
                    </a:solidFill>
                    <a:latin typeface="Consolas" pitchFamily="49" charset="0"/>
                    <a:cs typeface="Consolas" pitchFamily="49" charset="0"/>
                  </a:rPr>
                  <a:t>assert</a:t>
                </a:r>
                <a:r>
                  <a:rPr lang="pt-BR" sz="2800" dirty="0" smtClean="0">
                    <a:latin typeface="Consolas" pitchFamily="49" charset="0"/>
                    <a:cs typeface="Consolas" pitchFamily="49" charset="0"/>
                  </a:rPr>
                  <a:t> (</a:t>
                </a:r>
                <a:r>
                  <a:rPr lang="pt-BR" sz="2800" dirty="0" smtClean="0">
                    <a:solidFill>
                      <a:srgbClr val="333333"/>
                    </a:solidFill>
                    <a:latin typeface="Consolas" pitchFamily="49" charset="0"/>
                    <a:cs typeface="Consolas" pitchFamily="49" charset="0"/>
                  </a:rPr>
                  <a:t>b &gt; 0</a:t>
                </a:r>
                <a:r>
                  <a:rPr lang="pt-BR" sz="2800" dirty="0" smtClean="0">
                    <a:latin typeface="Consolas" pitchFamily="49" charset="0"/>
                    <a:cs typeface="Consolas" pitchFamily="49" charset="0"/>
                  </a:rPr>
                  <a:t>)</a:t>
                </a:r>
              </a:p>
              <a:p>
                <a:pPr eaLnBrk="0" fontAlgn="base" hangingPunct="0">
                  <a:spcBef>
                    <a:spcPct val="30000"/>
                  </a:spcBef>
                  <a:spcAft>
                    <a:spcPct val="0"/>
                  </a:spcAft>
                </a:pPr>
                <a:r>
                  <a:rPr lang="en-US" sz="2800" b="1" dirty="0">
                    <a:solidFill>
                      <a:srgbClr val="99000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pt-BR" sz="2800" b="1" dirty="0" smtClean="0">
                    <a:solidFill>
                      <a:srgbClr val="990000"/>
                    </a:solidFill>
                    <a:latin typeface="Consolas" pitchFamily="49" charset="0"/>
                    <a:cs typeface="Consolas" pitchFamily="49" charset="0"/>
                  </a:rPr>
                  <a:t>c</a:t>
                </a:r>
                <a:r>
                  <a:rPr lang="pt-BR" sz="28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pt-BR" sz="2800" b="1" dirty="0">
                    <a:latin typeface="Consolas" pitchFamily="49" charset="0"/>
                    <a:cs typeface="Consolas" pitchFamily="49" charset="0"/>
                  </a:rPr>
                  <a:t>=</a:t>
                </a:r>
                <a:r>
                  <a:rPr lang="pt-BR" sz="28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pt-BR" sz="2800" dirty="0">
                    <a:solidFill>
                      <a:srgbClr val="333333"/>
                    </a:solidFill>
                    <a:latin typeface="Consolas" pitchFamily="49" charset="0"/>
                    <a:cs typeface="Consolas" pitchFamily="49" charset="0"/>
                  </a:rPr>
                  <a:t>max</a:t>
                </a:r>
                <a:r>
                  <a:rPr lang="pt-BR" sz="28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pt-BR" sz="2800" dirty="0" smtClean="0">
                    <a:solidFill>
                      <a:schemeClr val="accent6">
                        <a:lumMod val="50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[odd]  </a:t>
                </a:r>
                <a:r>
                  <a:rPr lang="pt-BR" sz="2800" dirty="0" smtClean="0">
                    <a:solidFill>
                      <a:srgbClr val="009999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r>
                  <a:rPr lang="pt-BR" sz="28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pt-BR" sz="2800" dirty="0" smtClean="0">
                    <a:solidFill>
                      <a:srgbClr val="009999"/>
                    </a:solidFill>
                    <a:latin typeface="Consolas" pitchFamily="49" charset="0"/>
                    <a:cs typeface="Consolas" pitchFamily="49" charset="0"/>
                  </a:rPr>
                  <a:t> 5</a:t>
                </a:r>
                <a:r>
                  <a:rPr lang="pt-BR" sz="2800" dirty="0" smtClean="0">
                    <a:latin typeface="Consolas" pitchFamily="49" charset="0"/>
                    <a:cs typeface="Consolas" pitchFamily="49" charset="0"/>
                  </a:rPr>
                  <a:t> -- </a:t>
                </a:r>
                <a:r>
                  <a:rPr lang="pt-BR" sz="2800" b="1" dirty="0">
                    <a:solidFill>
                      <a:srgbClr val="333333"/>
                    </a:solidFill>
                    <a:latin typeface="Consolas" pitchFamily="49" charset="0"/>
                    <a:cs typeface="Consolas" pitchFamily="49" charset="0"/>
                  </a:rPr>
                  <a:t>assert</a:t>
                </a:r>
                <a:r>
                  <a:rPr lang="pt-BR" sz="28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pt-BR" sz="2800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pt-BR" sz="2800" b="1" dirty="0">
                    <a:solidFill>
                      <a:srgbClr val="002060"/>
                    </a:solidFill>
                    <a:latin typeface="Consolas" pitchFamily="49" charset="0"/>
                    <a:cs typeface="Consolas" pitchFamily="49" charset="0"/>
                  </a:rPr>
                  <a:t>odd</a:t>
                </a:r>
                <a:r>
                  <a:rPr lang="pt-BR" sz="2800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pt-BR" sz="2800" dirty="0">
                    <a:solidFill>
                      <a:srgbClr val="333333"/>
                    </a:solidFill>
                    <a:latin typeface="Consolas" pitchFamily="49" charset="0"/>
                    <a:cs typeface="Consolas" pitchFamily="49" charset="0"/>
                  </a:rPr>
                  <a:t>c</a:t>
                </a:r>
                <a:r>
                  <a:rPr lang="pt-BR" sz="2800" dirty="0" smtClean="0">
                    <a:latin typeface="Consolas" pitchFamily="49" charset="0"/>
                    <a:cs typeface="Consolas" pitchFamily="49" charset="0"/>
                  </a:rPr>
                  <a:t>)</a:t>
                </a:r>
                <a:endParaRPr lang="en-US" sz="28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924800" y="3483114"/>
                <a:ext cx="69762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000" dirty="0">
                    <a:solidFill>
                      <a:srgbClr val="00B050"/>
                    </a:solidFill>
                  </a:rPr>
                  <a:t>✓</a:t>
                </a:r>
                <a:endParaRPr lang="en-US" sz="4000" dirty="0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694176" y="4230186"/>
              <a:ext cx="430459" cy="439350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endParaRPr lang="en-US" sz="3200" dirty="0">
                <a:solidFill>
                  <a:srgbClr val="7030A0"/>
                </a:solidFill>
                <a:latin typeface="+mj-lt"/>
                <a:cs typeface="Consolas" pitchFamily="49" charset="0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7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9"/>
    </mc:Choice>
    <mc:Fallback xmlns="">
      <p:transition spd="slow" advTm="4099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Using max</a:t>
            </a:r>
            <a:endParaRPr lang="en-US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23900" y="1121226"/>
            <a:ext cx="7696200" cy="210049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forall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&gt;.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9311" y="5124271"/>
            <a:ext cx="91146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 err="1" smtClean="0">
                <a:latin typeface="+mj-lt"/>
                <a:cs typeface="Consolas" pitchFamily="49" charset="0"/>
              </a:rPr>
              <a:t>max</a:t>
            </a:r>
            <a:r>
              <a:rPr lang="es-ES" sz="3600" dirty="0" smtClean="0">
                <a:latin typeface="+mj-lt"/>
                <a:cs typeface="Consolas" pitchFamily="49" charset="0"/>
              </a:rPr>
              <a:t> 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[</a:t>
            </a:r>
            <a:r>
              <a:rPr lang="es-ES" sz="3600" dirty="0" err="1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odd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] </a:t>
            </a:r>
            <a:r>
              <a:rPr lang="es-ES" sz="3600" dirty="0" smtClean="0">
                <a:latin typeface="+mj-lt"/>
                <a:cs typeface="Consolas" pitchFamily="49" charset="0"/>
              </a:rPr>
              <a:t>3 :: </a:t>
            </a:r>
          </a:p>
          <a:p>
            <a:pPr algn="ctr"/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{</a:t>
            </a:r>
            <a:r>
              <a:rPr lang="es-ES" sz="1400" b="1" dirty="0" smtClean="0">
                <a:solidFill>
                  <a:srgbClr val="7030A0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v:</a:t>
            </a:r>
            <a:r>
              <a:rPr lang="es-ES" sz="3600" b="1" dirty="0" smtClean="0">
                <a:cs typeface="Consolas" pitchFamily="49" charset="0"/>
              </a:rPr>
              <a:t>Int</a:t>
            </a:r>
            <a:r>
              <a:rPr lang="es-ES" sz="3600" dirty="0" smtClean="0"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|</a:t>
            </a:r>
            <a:r>
              <a:rPr lang="es-ES" sz="1400" dirty="0" smtClean="0">
                <a:solidFill>
                  <a:prstClr val="black"/>
                </a:solidFill>
                <a:cs typeface="Consolas" pitchFamily="49" charset="0"/>
              </a:rPr>
              <a:t> </a:t>
            </a:r>
            <a:r>
              <a:rPr lang="es-ES" sz="3600" dirty="0" err="1" smtClean="0">
                <a:solidFill>
                  <a:srgbClr val="002060"/>
                </a:solidFill>
                <a:cs typeface="Consolas" pitchFamily="49" charset="0"/>
              </a:rPr>
              <a:t>odd</a:t>
            </a:r>
            <a:r>
              <a:rPr lang="es-ES" sz="2800" dirty="0" smtClean="0">
                <a:solidFill>
                  <a:srgbClr val="002060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</a:t>
            </a:r>
            <a:r>
              <a:rPr lang="es-ES" sz="3600" dirty="0"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}</a:t>
            </a:r>
            <a:r>
              <a:rPr lang="es-ES" sz="3600" dirty="0" smtClean="0">
                <a:latin typeface="+mj-lt"/>
                <a:cs typeface="Consolas" pitchFamily="49" charset="0"/>
              </a:rPr>
              <a:t> -&gt;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{</a:t>
            </a:r>
            <a:r>
              <a:rPr lang="es-ES" sz="3600" dirty="0" err="1" smtClean="0">
                <a:cs typeface="Consolas" pitchFamily="49" charset="0"/>
              </a:rPr>
              <a:t>v:</a:t>
            </a:r>
            <a:r>
              <a:rPr lang="es-ES" sz="3600" b="1" dirty="0" err="1" smtClean="0">
                <a:cs typeface="Consolas" pitchFamily="49" charset="0"/>
              </a:rPr>
              <a:t>Int</a:t>
            </a:r>
            <a:r>
              <a:rPr lang="es-ES" sz="1400" dirty="0" smtClean="0">
                <a:solidFill>
                  <a:prstClr val="black"/>
                </a:solidFill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|</a:t>
            </a:r>
            <a:r>
              <a:rPr lang="es-ES" sz="1400" dirty="0" smtClean="0">
                <a:solidFill>
                  <a:prstClr val="black"/>
                </a:solidFill>
                <a:cs typeface="Consolas" pitchFamily="49" charset="0"/>
              </a:rPr>
              <a:t> </a:t>
            </a:r>
            <a:r>
              <a:rPr lang="es-ES" sz="3600" dirty="0" err="1" smtClean="0">
                <a:solidFill>
                  <a:srgbClr val="002060"/>
                </a:solidFill>
                <a:cs typeface="Consolas" pitchFamily="49" charset="0"/>
              </a:rPr>
              <a:t>odd</a:t>
            </a:r>
            <a:r>
              <a:rPr lang="es-ES" sz="2800" dirty="0" smtClean="0">
                <a:solidFill>
                  <a:srgbClr val="002060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</a:t>
            </a:r>
            <a:r>
              <a:rPr lang="es-ES" sz="1400" dirty="0" smtClean="0"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} 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 </a:t>
            </a:r>
            <a:endParaRPr lang="en-US" sz="3600" dirty="0">
              <a:solidFill>
                <a:srgbClr val="0070C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35063" y="4953000"/>
            <a:ext cx="3435012" cy="584775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s-ES" sz="3200" dirty="0">
                <a:latin typeface="+mj-lt"/>
                <a:cs typeface="Consolas" pitchFamily="49" charset="0"/>
              </a:rPr>
              <a:t>3</a:t>
            </a:r>
            <a:r>
              <a:rPr lang="es-ES" sz="32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smtClean="0">
                <a:latin typeface="+mj-lt"/>
                <a:cs typeface="Consolas" pitchFamily="49" charset="0"/>
              </a:rPr>
              <a:t>::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{</a:t>
            </a:r>
            <a:r>
              <a:rPr lang="es-E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smtClean="0">
                <a:latin typeface="+mj-lt"/>
                <a:cs typeface="Consolas" pitchFamily="49" charset="0"/>
              </a:rPr>
              <a:t>v:</a:t>
            </a:r>
            <a:r>
              <a:rPr lang="es-ES" sz="3200" b="1" dirty="0" smtClean="0">
                <a:latin typeface="+mj-lt"/>
                <a:cs typeface="Consolas" pitchFamily="49" charset="0"/>
              </a:rPr>
              <a:t>Int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|</a:t>
            </a:r>
            <a:r>
              <a:rPr lang="es-ES" sz="32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err="1">
                <a:solidFill>
                  <a:srgbClr val="002060"/>
                </a:solidFill>
                <a:cs typeface="Consolas" pitchFamily="49" charset="0"/>
              </a:rPr>
              <a:t>odd</a:t>
            </a:r>
            <a:r>
              <a:rPr lang="es-ES" sz="32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 v</a:t>
            </a:r>
            <a:r>
              <a:rPr lang="es-ES" sz="3200" dirty="0" smtClean="0">
                <a:latin typeface="+mj-lt"/>
                <a:cs typeface="Consolas" pitchFamily="49" charset="0"/>
              </a:rPr>
              <a:t>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}</a:t>
            </a:r>
            <a:endParaRPr lang="en-US" sz="3200" dirty="0">
              <a:solidFill>
                <a:srgbClr val="7030A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98</a:t>
            </a:fld>
            <a:endParaRPr 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95285" y="3540340"/>
            <a:ext cx="7753431" cy="12602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[(&gt;0)]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-- </a:t>
            </a:r>
            <a:r>
              <a:rPr lang="pt-BR" sz="28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b &gt; 0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[odd] 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 5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-- </a:t>
            </a:r>
            <a:r>
              <a:rPr lang="pt-BR" sz="2800" b="1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28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odd</a:t>
            </a:r>
            <a:r>
              <a:rPr lang="pt-BR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94176" y="4230186"/>
            <a:ext cx="430459" cy="43935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endParaRPr lang="en-US" sz="3200" dirty="0">
              <a:solidFill>
                <a:srgbClr val="7030A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924800" y="3483114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✓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6195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9"/>
    </mc:Choice>
    <mc:Fallback xmlns="">
      <p:transition spd="slow" advTm="2319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Using max</a:t>
            </a:r>
            <a:endParaRPr lang="en-US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23900" y="1121226"/>
            <a:ext cx="7696200" cy="210049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forall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&gt;.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9311" y="5124271"/>
            <a:ext cx="91146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 err="1" smtClean="0">
                <a:latin typeface="+mj-lt"/>
                <a:cs typeface="Consolas" pitchFamily="49" charset="0"/>
              </a:rPr>
              <a:t>max</a:t>
            </a:r>
            <a:r>
              <a:rPr lang="es-ES" sz="3600" dirty="0" smtClean="0">
                <a:latin typeface="+mj-lt"/>
                <a:cs typeface="Consolas" pitchFamily="49" charset="0"/>
              </a:rPr>
              <a:t> 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[</a:t>
            </a:r>
            <a:r>
              <a:rPr lang="es-ES" sz="3600" dirty="0" err="1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odd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] </a:t>
            </a:r>
            <a:r>
              <a:rPr lang="es-ES" sz="3600" dirty="0" smtClean="0">
                <a:latin typeface="+mj-lt"/>
                <a:cs typeface="Consolas" pitchFamily="49" charset="0"/>
              </a:rPr>
              <a:t>3 :: </a:t>
            </a:r>
          </a:p>
          <a:p>
            <a:pPr algn="ctr"/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{</a:t>
            </a:r>
            <a:r>
              <a:rPr lang="es-ES" sz="1400" b="1" dirty="0" smtClean="0">
                <a:solidFill>
                  <a:srgbClr val="7030A0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v:</a:t>
            </a:r>
            <a:r>
              <a:rPr lang="es-ES" sz="3600" b="1" dirty="0" smtClean="0">
                <a:cs typeface="Consolas" pitchFamily="49" charset="0"/>
              </a:rPr>
              <a:t>Int</a:t>
            </a:r>
            <a:r>
              <a:rPr lang="es-ES" sz="3600" dirty="0" smtClean="0"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|</a:t>
            </a:r>
            <a:r>
              <a:rPr lang="es-ES" sz="1400" dirty="0" smtClean="0">
                <a:solidFill>
                  <a:prstClr val="black"/>
                </a:solidFill>
                <a:cs typeface="Consolas" pitchFamily="49" charset="0"/>
              </a:rPr>
              <a:t> </a:t>
            </a:r>
            <a:r>
              <a:rPr lang="es-ES" sz="3600" dirty="0" err="1" smtClean="0">
                <a:solidFill>
                  <a:srgbClr val="002060"/>
                </a:solidFill>
                <a:cs typeface="Consolas" pitchFamily="49" charset="0"/>
              </a:rPr>
              <a:t>odd</a:t>
            </a:r>
            <a:r>
              <a:rPr lang="es-ES" sz="2800" dirty="0" smtClean="0">
                <a:solidFill>
                  <a:srgbClr val="002060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</a:t>
            </a:r>
            <a:r>
              <a:rPr lang="es-ES" sz="3600" dirty="0"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}</a:t>
            </a:r>
            <a:r>
              <a:rPr lang="es-ES" sz="3600" dirty="0" smtClean="0">
                <a:latin typeface="+mj-lt"/>
                <a:cs typeface="Consolas" pitchFamily="49" charset="0"/>
              </a:rPr>
              <a:t> -&gt;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{</a:t>
            </a:r>
            <a:r>
              <a:rPr lang="es-ES" sz="3600" dirty="0" err="1" smtClean="0">
                <a:cs typeface="Consolas" pitchFamily="49" charset="0"/>
              </a:rPr>
              <a:t>v:</a:t>
            </a:r>
            <a:r>
              <a:rPr lang="es-ES" sz="3600" b="1" dirty="0" err="1" smtClean="0">
                <a:cs typeface="Consolas" pitchFamily="49" charset="0"/>
              </a:rPr>
              <a:t>Int</a:t>
            </a:r>
            <a:r>
              <a:rPr lang="es-ES" sz="1400" dirty="0" smtClean="0">
                <a:solidFill>
                  <a:prstClr val="black"/>
                </a:solidFill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|</a:t>
            </a:r>
            <a:r>
              <a:rPr lang="es-ES" sz="1400" dirty="0" smtClean="0">
                <a:solidFill>
                  <a:prstClr val="black"/>
                </a:solidFill>
                <a:cs typeface="Consolas" pitchFamily="49" charset="0"/>
              </a:rPr>
              <a:t> </a:t>
            </a:r>
            <a:r>
              <a:rPr lang="es-ES" sz="3600" dirty="0" err="1" smtClean="0">
                <a:solidFill>
                  <a:srgbClr val="002060"/>
                </a:solidFill>
                <a:cs typeface="Consolas" pitchFamily="49" charset="0"/>
              </a:rPr>
              <a:t>odd</a:t>
            </a:r>
            <a:r>
              <a:rPr lang="es-ES" sz="2800" dirty="0" smtClean="0">
                <a:solidFill>
                  <a:srgbClr val="002060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</a:t>
            </a:r>
            <a:r>
              <a:rPr lang="es-ES" sz="1400" dirty="0" smtClean="0"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} 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 </a:t>
            </a:r>
            <a:endParaRPr lang="en-US" sz="3600" dirty="0">
              <a:solidFill>
                <a:srgbClr val="0070C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61767" y="5715000"/>
            <a:ext cx="2739545" cy="58477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endParaRPr lang="en-US" sz="3200" dirty="0">
              <a:solidFill>
                <a:srgbClr val="7030A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35063" y="4953000"/>
            <a:ext cx="3435012" cy="584775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s-ES" sz="3200" dirty="0">
                <a:latin typeface="+mj-lt"/>
                <a:cs typeface="Consolas" pitchFamily="49" charset="0"/>
              </a:rPr>
              <a:t>5</a:t>
            </a:r>
            <a:r>
              <a:rPr lang="es-ES" sz="32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smtClean="0">
                <a:latin typeface="+mj-lt"/>
                <a:cs typeface="Consolas" pitchFamily="49" charset="0"/>
              </a:rPr>
              <a:t>::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{</a:t>
            </a:r>
            <a:r>
              <a:rPr lang="es-E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smtClean="0">
                <a:latin typeface="+mj-lt"/>
                <a:cs typeface="Consolas" pitchFamily="49" charset="0"/>
              </a:rPr>
              <a:t>v:</a:t>
            </a:r>
            <a:r>
              <a:rPr lang="es-ES" sz="3200" b="1" dirty="0" smtClean="0">
                <a:latin typeface="+mj-lt"/>
                <a:cs typeface="Consolas" pitchFamily="49" charset="0"/>
              </a:rPr>
              <a:t>Int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|</a:t>
            </a:r>
            <a:r>
              <a:rPr lang="es-ES" sz="32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err="1">
                <a:solidFill>
                  <a:srgbClr val="002060"/>
                </a:solidFill>
                <a:cs typeface="Consolas" pitchFamily="49" charset="0"/>
              </a:rPr>
              <a:t>odd</a:t>
            </a:r>
            <a:r>
              <a:rPr lang="es-ES" sz="32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 v</a:t>
            </a:r>
            <a:r>
              <a:rPr lang="es-ES" sz="3200" dirty="0" smtClean="0">
                <a:latin typeface="+mj-lt"/>
                <a:cs typeface="Consolas" pitchFamily="49" charset="0"/>
              </a:rPr>
              <a:t>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}</a:t>
            </a:r>
            <a:endParaRPr lang="en-US" sz="3200" dirty="0">
              <a:solidFill>
                <a:srgbClr val="7030A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99</a:t>
            </a:fld>
            <a:endParaRPr 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95285" y="3540340"/>
            <a:ext cx="7753431" cy="12602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[(&gt;0)]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-- </a:t>
            </a:r>
            <a:r>
              <a:rPr lang="pt-BR" sz="28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b &gt; 0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[odd] 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 5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-- </a:t>
            </a:r>
            <a:r>
              <a:rPr lang="pt-BR" sz="2800" b="1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28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odd</a:t>
            </a:r>
            <a:r>
              <a:rPr lang="pt-BR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67200" y="4230186"/>
            <a:ext cx="430459" cy="43935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endParaRPr lang="en-US" sz="3200" dirty="0">
              <a:solidFill>
                <a:srgbClr val="7030A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924800" y="3483114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✓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5965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8"/>
    </mc:Choice>
    <mc:Fallback xmlns="">
      <p:transition spd="slow" advTm="1658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17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13.9|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9|0.3|2.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|13.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4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5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17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5.9|6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18919</TotalTime>
  <Words>14436</Words>
  <Application>Microsoft Office PowerPoint</Application>
  <PresentationFormat>On-screen Show (4:3)</PresentationFormat>
  <Paragraphs>2272</Paragraphs>
  <Slides>171</Slides>
  <Notes>170</Notes>
  <HiddenSlides>17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171</vt:i4>
      </vt:variant>
    </vt:vector>
  </HeadingPairs>
  <TitlesOfParts>
    <vt:vector size="172" baseType="lpstr">
      <vt:lpstr>Office Theme</vt:lpstr>
      <vt:lpstr>Refinement Types  and  Abstract Refinements</vt:lpstr>
      <vt:lpstr>Simple Types</vt:lpstr>
      <vt:lpstr>Simple Type Errors</vt:lpstr>
      <vt:lpstr>Simple Type Errors</vt:lpstr>
      <vt:lpstr>Run Time Errors</vt:lpstr>
      <vt:lpstr>Run Time Errors</vt:lpstr>
      <vt:lpstr>Refinement Types</vt:lpstr>
      <vt:lpstr>Refinement Types</vt:lpstr>
      <vt:lpstr>Refinement Function Types</vt:lpstr>
      <vt:lpstr>Refinement Function Types</vt:lpstr>
      <vt:lpstr>Refinement Function Types</vt:lpstr>
      <vt:lpstr>Functional Specifications</vt:lpstr>
      <vt:lpstr>Functional Specifications</vt:lpstr>
      <vt:lpstr>Functional Specifications</vt:lpstr>
      <vt:lpstr>Violating Specifications</vt:lpstr>
      <vt:lpstr>Verification</vt:lpstr>
      <vt:lpstr>Decidability vs Expressiveness</vt:lpstr>
      <vt:lpstr>Outline</vt:lpstr>
      <vt:lpstr>Outline</vt:lpstr>
      <vt:lpstr>Basic Contracts </vt:lpstr>
      <vt:lpstr>Basic Contracts </vt:lpstr>
      <vt:lpstr>Basic Contracts </vt:lpstr>
      <vt:lpstr>Basic Contracts </vt:lpstr>
      <vt:lpstr>Basic Contracts </vt:lpstr>
      <vt:lpstr>Basic Contracts </vt:lpstr>
      <vt:lpstr>Basic Contracts </vt:lpstr>
      <vt:lpstr>Basic Contracts </vt:lpstr>
      <vt:lpstr>Basic Contracts </vt:lpstr>
      <vt:lpstr>Basic Contracts </vt:lpstr>
      <vt:lpstr>Basic Contracts </vt:lpstr>
      <vt:lpstr>Basic Contracts </vt:lpstr>
      <vt:lpstr>Functional Contracts </vt:lpstr>
      <vt:lpstr>Functional Contracts </vt:lpstr>
      <vt:lpstr>Functional Contracts </vt:lpstr>
      <vt:lpstr>Functional Contracts </vt:lpstr>
      <vt:lpstr>Functional Contracts </vt:lpstr>
      <vt:lpstr>Functional Contracts </vt:lpstr>
      <vt:lpstr>Predecessor example</vt:lpstr>
      <vt:lpstr>Predecessor example</vt:lpstr>
      <vt:lpstr>Predecessor example</vt:lpstr>
      <vt:lpstr>Predecessor example</vt:lpstr>
      <vt:lpstr>Predecessor example</vt:lpstr>
      <vt:lpstr>Predecessor example</vt:lpstr>
      <vt:lpstr>Predecessor example</vt:lpstr>
      <vt:lpstr>Predecessor example</vt:lpstr>
      <vt:lpstr>Predecessor example</vt:lpstr>
      <vt:lpstr>Predecessor example</vt:lpstr>
      <vt:lpstr>Predecessor example</vt:lpstr>
      <vt:lpstr>Predecessor example</vt:lpstr>
      <vt:lpstr>Predecessor example</vt:lpstr>
      <vt:lpstr>Predecessor example</vt:lpstr>
      <vt:lpstr>Predecessor example</vt:lpstr>
      <vt:lpstr>Predecessor example</vt:lpstr>
      <vt:lpstr>Contracts</vt:lpstr>
      <vt:lpstr>Contracts</vt:lpstr>
      <vt:lpstr>Contracts</vt:lpstr>
      <vt:lpstr>Outline</vt:lpstr>
      <vt:lpstr>Outline</vt:lpstr>
      <vt:lpstr>Refinement Types</vt:lpstr>
      <vt:lpstr>Basic Subtyping</vt:lpstr>
      <vt:lpstr>Basic Subtyping</vt:lpstr>
      <vt:lpstr>Liquid Types</vt:lpstr>
      <vt:lpstr>Liquid Types</vt:lpstr>
      <vt:lpstr>Basic Subtyping</vt:lpstr>
      <vt:lpstr>Basic Subtyping</vt:lpstr>
      <vt:lpstr>Functional Subtyping</vt:lpstr>
      <vt:lpstr>Predecessor Example</vt:lpstr>
      <vt:lpstr>Function Typing</vt:lpstr>
      <vt:lpstr>Predecessor Example</vt:lpstr>
      <vt:lpstr>Predecessor Example</vt:lpstr>
      <vt:lpstr>Application Typing</vt:lpstr>
      <vt:lpstr>Predecessor Example</vt:lpstr>
      <vt:lpstr>Predecessor Example</vt:lpstr>
      <vt:lpstr>Predecessor Example</vt:lpstr>
      <vt:lpstr>Predecessor Example</vt:lpstr>
      <vt:lpstr>Predecessor Example</vt:lpstr>
      <vt:lpstr>Refinement Types</vt:lpstr>
      <vt:lpstr>Outline</vt:lpstr>
      <vt:lpstr>Outline</vt:lpstr>
      <vt:lpstr>Max example</vt:lpstr>
      <vt:lpstr>Max example</vt:lpstr>
      <vt:lpstr>Max example</vt:lpstr>
      <vt:lpstr>Using max</vt:lpstr>
      <vt:lpstr>Using max</vt:lpstr>
      <vt:lpstr>Using max</vt:lpstr>
      <vt:lpstr>Using max</vt:lpstr>
      <vt:lpstr>Our Solution</vt:lpstr>
      <vt:lpstr>Abstract Refinements</vt:lpstr>
      <vt:lpstr>Abstract Refinements</vt:lpstr>
      <vt:lpstr>Abstract Refinements</vt:lpstr>
      <vt:lpstr>Abstract Refinements</vt:lpstr>
      <vt:lpstr>Abstract Refinements</vt:lpstr>
      <vt:lpstr>Using max</vt:lpstr>
      <vt:lpstr>Using max</vt:lpstr>
      <vt:lpstr>Using max</vt:lpstr>
      <vt:lpstr>Using max</vt:lpstr>
      <vt:lpstr>Using max</vt:lpstr>
      <vt:lpstr>Using max</vt:lpstr>
      <vt:lpstr>Using max</vt:lpstr>
      <vt:lpstr>Using max</vt:lpstr>
      <vt:lpstr>Using max</vt:lpstr>
      <vt:lpstr>Abstract Refinements</vt:lpstr>
      <vt:lpstr>Outline</vt:lpstr>
      <vt:lpstr>Outline</vt:lpstr>
      <vt:lpstr>Outline</vt:lpstr>
      <vt:lpstr>A loop function</vt:lpstr>
      <vt:lpstr>A loop function</vt:lpstr>
      <vt:lpstr>A loop function</vt:lpstr>
      <vt:lpstr>A loop function</vt:lpstr>
      <vt:lpstr>A loop function</vt:lpstr>
      <vt:lpstr>A loop function</vt:lpstr>
      <vt:lpstr>A loop function</vt:lpstr>
      <vt:lpstr>Inductive Proof</vt:lpstr>
      <vt:lpstr>Inductive Proof</vt:lpstr>
      <vt:lpstr>Induction via Abstract Refinements</vt:lpstr>
      <vt:lpstr>Induction via Abstract Refinements</vt:lpstr>
      <vt:lpstr>Induction via Abstract Refinements</vt:lpstr>
      <vt:lpstr>Induction via Abstract Refinements</vt:lpstr>
      <vt:lpstr>Induction via Abstract Refinements</vt:lpstr>
      <vt:lpstr>Induction via Abstract Refinements</vt:lpstr>
      <vt:lpstr>Induction via Abstract Refinements</vt:lpstr>
      <vt:lpstr>Induction via Abstract Refinements</vt:lpstr>
      <vt:lpstr>Induction via Abstract Refinements</vt:lpstr>
      <vt:lpstr>Induction via Abstract Refinements</vt:lpstr>
      <vt:lpstr>Induction via Abstract Refinements</vt:lpstr>
      <vt:lpstr>Induction via Abstract Refinements</vt:lpstr>
      <vt:lpstr>Induction via Abstract Refinements</vt:lpstr>
      <vt:lpstr>Outline</vt:lpstr>
      <vt:lpstr>Outline</vt:lpstr>
      <vt:lpstr>A Vector Data Type</vt:lpstr>
      <vt:lpstr>Encoding the Domain of a Vector</vt:lpstr>
      <vt:lpstr>Encoding the Domain of a Vector</vt:lpstr>
      <vt:lpstr>Encoding the Domain of a Vector</vt:lpstr>
      <vt:lpstr>Encoding the Domain of a Vector</vt:lpstr>
      <vt:lpstr>Encoding the Domain of a Vector</vt:lpstr>
      <vt:lpstr>Encoding Domain and Range of a Vector</vt:lpstr>
      <vt:lpstr>Encoding Domain and Range of a Vector</vt:lpstr>
      <vt:lpstr>Encoding Domain and Range of a Vector</vt:lpstr>
      <vt:lpstr>Encoding Domain and Range of a Vector</vt:lpstr>
      <vt:lpstr>Null Terminating Strings</vt:lpstr>
      <vt:lpstr>Fibonacci Memoization</vt:lpstr>
      <vt:lpstr>Using Vectors</vt:lpstr>
      <vt:lpstr>Using Vectors</vt:lpstr>
      <vt:lpstr>Outline</vt:lpstr>
      <vt:lpstr>Outline</vt:lpstr>
      <vt:lpstr>List Data Type</vt:lpstr>
      <vt:lpstr>Recursive Refinements</vt:lpstr>
      <vt:lpstr>Unfolding Recursive Refinements </vt:lpstr>
      <vt:lpstr>Unfolding Recursive Refinements </vt:lpstr>
      <vt:lpstr>Unfolding Recursive Refinements (1/3)</vt:lpstr>
      <vt:lpstr>Unfolding Recursive Refinements (2/3)</vt:lpstr>
      <vt:lpstr>Unfolding Recursive Refinements (3/3)</vt:lpstr>
      <vt:lpstr>Increasing Lists</vt:lpstr>
      <vt:lpstr>Increasing Lists</vt:lpstr>
      <vt:lpstr>Sorting Lists</vt:lpstr>
      <vt:lpstr>Outline</vt:lpstr>
      <vt:lpstr>Outline</vt:lpstr>
      <vt:lpstr>Outline</vt:lpstr>
      <vt:lpstr>Abstract Refinements</vt:lpstr>
      <vt:lpstr>Conclusion </vt:lpstr>
      <vt:lpstr>Increasing Lists</vt:lpstr>
      <vt:lpstr>Outline</vt:lpstr>
      <vt:lpstr>Our Tool</vt:lpstr>
      <vt:lpstr>Implementing HSolve</vt:lpstr>
      <vt:lpstr>Benchmarks</vt:lpstr>
      <vt:lpstr>Benchmarks</vt:lpstr>
      <vt:lpstr>Data.Map.Base</vt:lpstr>
      <vt:lpstr>Data.Map.Base</vt:lpstr>
      <vt:lpstr>Data.Map.Base</vt:lpstr>
      <vt:lpstr>Data.Map.Base</vt:lpstr>
      <vt:lpstr>Data.Map.Base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Refinement Types</dc:title>
  <dc:creator>niki</dc:creator>
  <cp:lastModifiedBy>niki</cp:lastModifiedBy>
  <cp:revision>556</cp:revision>
  <dcterms:created xsi:type="dcterms:W3CDTF">2013-02-19T01:30:14Z</dcterms:created>
  <dcterms:modified xsi:type="dcterms:W3CDTF">2013-04-29T22:35:58Z</dcterms:modified>
</cp:coreProperties>
</file>