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6"/>
  </p:notesMasterIdLst>
  <p:sldIdLst>
    <p:sldId id="256" r:id="rId2"/>
    <p:sldId id="288" r:id="rId3"/>
    <p:sldId id="274" r:id="rId4"/>
    <p:sldId id="275" r:id="rId5"/>
    <p:sldId id="276" r:id="rId6"/>
    <p:sldId id="282" r:id="rId7"/>
    <p:sldId id="283" r:id="rId8"/>
    <p:sldId id="286" r:id="rId9"/>
    <p:sldId id="287" r:id="rId10"/>
    <p:sldId id="289" r:id="rId11"/>
    <p:sldId id="290" r:id="rId12"/>
    <p:sldId id="291" r:id="rId13"/>
    <p:sldId id="292" r:id="rId14"/>
    <p:sldId id="27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0000"/>
    <a:srgbClr val="4A7EBB"/>
    <a:srgbClr val="FF5050"/>
    <a:srgbClr val="0070C0"/>
    <a:srgbClr val="00CC00"/>
    <a:srgbClr val="FF9999"/>
    <a:srgbClr val="333333"/>
    <a:srgbClr val="36D649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00" autoAdjust="0"/>
    <p:restoredTop sz="84808" autoAdjust="0"/>
  </p:normalViewPr>
  <p:slideViewPr>
    <p:cSldViewPr>
      <p:cViewPr varScale="1">
        <p:scale>
          <a:sx n="71" d="100"/>
          <a:sy n="71" d="100"/>
        </p:scale>
        <p:origin x="-131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4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472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F9F6F8-DC93-4263-BA57-AD9D4385C8E5}" type="datetimeFigureOut">
              <a:rPr lang="en-US" smtClean="0"/>
              <a:pPr/>
              <a:t>2016-06-27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F2DB0-B490-4B71-886B-D4923F0888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99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 userDrawn="1"/>
        </p:nvSpPr>
        <p:spPr>
          <a:xfrm>
            <a:off x="0" y="6519446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6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</a:t>
            </a:r>
            <a:r>
              <a:rPr lang="bg-BG" sz="14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СНОВИ</a:t>
            </a:r>
            <a:r>
              <a:rPr lang="bg-BG" sz="16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sz="14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НА</a:t>
            </a:r>
            <a:r>
              <a:rPr lang="bg-BG" sz="16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К</a:t>
            </a:r>
            <a:r>
              <a:rPr lang="bg-BG" sz="14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ОМПЮТЪРНАТА</a:t>
            </a:r>
            <a:r>
              <a:rPr lang="bg-BG" sz="16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Г</a:t>
            </a:r>
            <a:r>
              <a:rPr lang="bg-BG" sz="14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РАФИКА</a:t>
            </a:r>
            <a:r>
              <a:rPr lang="bg-BG" sz="16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  •   доц. д-р П</a:t>
            </a:r>
            <a:r>
              <a:rPr lang="bg-BG" sz="14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АВЕЛ</a:t>
            </a:r>
            <a:r>
              <a:rPr lang="bg-BG" sz="16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Б</a:t>
            </a:r>
            <a:r>
              <a:rPr lang="bg-BG" sz="14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ОЙЧЕВ</a:t>
            </a:r>
            <a:r>
              <a:rPr lang="bg-BG" sz="16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  •   КИТ-ФМИ-СУ   •   201</a:t>
            </a:r>
            <a:r>
              <a:rPr lang="en-US" sz="16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6</a:t>
            </a:r>
            <a:endParaRPr lang="en-US" sz="1600" spc="0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 hasCustomPrompt="1"/>
          </p:nvPr>
        </p:nvSpPr>
        <p:spPr>
          <a:xfrm>
            <a:off x="914400" y="1295400"/>
            <a:ext cx="8229600" cy="609600"/>
          </a:xfrm>
        </p:spPr>
        <p:txBody>
          <a:bodyPr/>
          <a:lstStyle>
            <a:lvl1pPr algn="l">
              <a:buNone/>
              <a:defRPr b="1">
                <a:solidFill>
                  <a:srgbClr val="0070C0"/>
                </a:solidFill>
                <a:effectLst>
                  <a:outerShdw blurRad="50800" dir="16200000" rotWithShape="0">
                    <a:srgbClr val="0070C0">
                      <a:alpha val="40000"/>
                    </a:srgbClr>
                  </a:outerShdw>
                </a:effectLst>
              </a:defRPr>
            </a:lvl1pPr>
          </a:lstStyle>
          <a:p>
            <a:pPr lvl="0"/>
            <a:r>
              <a:rPr lang="bg-BG" dirty="0" smtClean="0"/>
              <a:t>Номер на лекция</a:t>
            </a:r>
            <a:endParaRPr lang="en-US" dirty="0"/>
          </a:p>
        </p:txBody>
      </p:sp>
      <p:sp>
        <p:nvSpPr>
          <p:cNvPr id="32" name="Content Placeholder 30"/>
          <p:cNvSpPr>
            <a:spLocks noGrp="1"/>
          </p:cNvSpPr>
          <p:nvPr>
            <p:ph sz="quarter" idx="12" hasCustomPrompt="1"/>
          </p:nvPr>
        </p:nvSpPr>
        <p:spPr>
          <a:xfrm>
            <a:off x="914400" y="1905000"/>
            <a:ext cx="8229600" cy="10668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>
            <a:noAutofit/>
          </a:bodyPr>
          <a:lstStyle>
            <a:lvl1pPr algn="l">
              <a:buNone/>
              <a:defRPr sz="6600" b="1">
                <a:solidFill>
                  <a:schemeClr val="tx1"/>
                </a:solidFill>
                <a:effectLst>
                  <a:outerShdw blurRad="50800" dir="16200000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pPr lvl="0"/>
            <a:r>
              <a:rPr lang="bg-BG" dirty="0" smtClean="0"/>
              <a:t>Заглавие 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8229600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8229600" cy="5105400"/>
          </a:xfrm>
        </p:spPr>
        <p:txBody>
          <a:bodyPr/>
          <a:lstStyle>
            <a:lvl1pPr marL="0" indent="0">
              <a:defRPr/>
            </a:lvl1pPr>
            <a:lvl2pPr>
              <a:buFont typeface="Calibri" pitchFamily="34" charset="0"/>
              <a:buChar char="–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inu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"/>
            <a:ext cx="8229600" cy="6553200"/>
          </a:xfrm>
        </p:spPr>
        <p:txBody>
          <a:bodyPr/>
          <a:lstStyle>
            <a:lvl1pPr marL="0" indent="0">
              <a:defRPr/>
            </a:lvl1pPr>
            <a:lvl2pPr>
              <a:buFont typeface="Calibri" pitchFamily="34" charset="0"/>
              <a:buChar char="–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>
            <a:lvl1pPr>
              <a:defRPr sz="6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B3B8F-FDDF-4512-9E8B-7FE672AA7E35}" type="datetimeFigureOut">
              <a:rPr lang="en-US" smtClean="0"/>
              <a:pPr/>
              <a:t>2016-06-27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3CE80-6F79-425A-BF10-6218829F3E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4" r:id="rId4"/>
    <p:sldLayoutId id="2147483655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600" b="1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70C0"/>
          </a:solidFill>
          <a:effectLst>
            <a:outerShdw blurRad="50800" dir="16200000" rotWithShape="0">
              <a:schemeClr val="accent1">
                <a:lumMod val="75000"/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Упражнение </a:t>
            </a:r>
            <a:r>
              <a:rPr lang="en-US" dirty="0" smtClean="0"/>
              <a:t>S02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Игра с кубчета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76600"/>
            <a:ext cx="197686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170" y="3276600"/>
            <a:ext cx="197686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276600"/>
            <a:ext cx="1976860" cy="1371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1" y="4800600"/>
            <a:ext cx="1976859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170" y="4800600"/>
            <a:ext cx="197686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800600"/>
            <a:ext cx="1976859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</a:t>
            </a:r>
            <a:r>
              <a:rPr lang="en-US" dirty="0" smtClean="0"/>
              <a:t>S02 E05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Град</a:t>
            </a:r>
          </a:p>
          <a:p>
            <a:pPr lvl="1"/>
            <a:r>
              <a:rPr lang="bg-BG" dirty="0" smtClean="0"/>
              <a:t>Създайте град</a:t>
            </a:r>
          </a:p>
          <a:p>
            <a:pPr lvl="1"/>
            <a:r>
              <a:rPr lang="bg-BG" dirty="0" smtClean="0"/>
              <a:t>Сградите са вертикални паралелепипеди</a:t>
            </a:r>
          </a:p>
          <a:p>
            <a:pPr lvl="1"/>
            <a:r>
              <a:rPr lang="bg-BG" dirty="0" smtClean="0"/>
              <a:t>Равномерно разположение, но със случайни размери (в разумни граници)</a:t>
            </a:r>
          </a:p>
          <a:p>
            <a:r>
              <a:rPr lang="bg-BG" dirty="0"/>
              <a:t>Защо?</a:t>
            </a:r>
          </a:p>
          <a:p>
            <a:pPr lvl="1"/>
            <a:r>
              <a:rPr lang="bg-BG" dirty="0" smtClean="0"/>
              <a:t>Подравняване (отдолу) на обекти</a:t>
            </a:r>
            <a:endParaRPr lang="en-US" dirty="0"/>
          </a:p>
          <a:p>
            <a:pPr lvl="1"/>
            <a:endParaRPr lang="bg-BG" dirty="0" smtClean="0"/>
          </a:p>
        </p:txBody>
      </p:sp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577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752475"/>
            <a:ext cx="7715250" cy="535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005831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</a:t>
            </a:r>
            <a:r>
              <a:rPr lang="en-US" dirty="0" smtClean="0"/>
              <a:t>S02 E0</a:t>
            </a:r>
            <a:r>
              <a:rPr lang="bg-BG" dirty="0" smtClean="0"/>
              <a:t>6*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Куб без </a:t>
            </a:r>
            <a:r>
              <a:rPr lang="ru-RU" dirty="0" err="1" smtClean="0"/>
              <a:t>върхове</a:t>
            </a:r>
            <a:endParaRPr lang="ru-RU" dirty="0" smtClean="0"/>
          </a:p>
          <a:p>
            <a:pPr lvl="1"/>
            <a:r>
              <a:rPr lang="bg-BG" dirty="0" smtClean="0"/>
              <a:t>Създайте голям куб, от върховете на който са изрязани 8 малки кубчета </a:t>
            </a:r>
          </a:p>
          <a:p>
            <a:pPr lvl="1"/>
            <a:r>
              <a:rPr lang="bg-BG" dirty="0" smtClean="0"/>
              <a:t>Но във вътрешните ъгли на кубчетата има добавени 8 още по-малки кубчета</a:t>
            </a:r>
          </a:p>
          <a:p>
            <a:pPr lvl="1"/>
            <a:r>
              <a:rPr lang="bg-BG" dirty="0" smtClean="0"/>
              <a:t>Ползвайте по-малко от 10 обекта</a:t>
            </a:r>
          </a:p>
          <a:p>
            <a:r>
              <a:rPr lang="bg-BG" dirty="0"/>
              <a:t>Защо?</a:t>
            </a:r>
          </a:p>
          <a:p>
            <a:pPr lvl="1"/>
            <a:r>
              <a:rPr lang="bg-BG" dirty="0" smtClean="0"/>
              <a:t>Минимизиране на броя обекти</a:t>
            </a:r>
            <a:endParaRPr lang="en-US" dirty="0"/>
          </a:p>
          <a:p>
            <a:pPr lvl="1"/>
            <a:endParaRPr lang="bg-BG" dirty="0" smtClean="0"/>
          </a:p>
        </p:txBody>
      </p:sp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18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752475"/>
            <a:ext cx="7715250" cy="535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V="1">
            <a:off x="3124200" y="3657600"/>
            <a:ext cx="1454754" cy="838200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578954" y="2705247"/>
            <a:ext cx="1062644" cy="1080655"/>
          </a:xfrm>
          <a:prstGeom prst="ellipse">
            <a:avLst/>
          </a:prstGeom>
          <a:ln w="57150">
            <a:solidFill>
              <a:schemeClr val="bg1"/>
            </a:solidFill>
            <a:miter lim="800000"/>
            <a:headEnd/>
            <a:tailEnd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4478" y="3657600"/>
            <a:ext cx="2969722" cy="3020057"/>
          </a:xfrm>
          <a:prstGeom prst="ellipse">
            <a:avLst/>
          </a:prstGeom>
          <a:ln w="57150">
            <a:solidFill>
              <a:schemeClr val="bg1"/>
            </a:solidFill>
            <a:miter lim="800000"/>
            <a:headEnd/>
            <a:tailEnd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451392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Край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wn Arrow 4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Разгледайте примера към задачата</a:t>
            </a:r>
          </a:p>
          <a:p>
            <a:pPr lvl="1"/>
            <a:r>
              <a:rPr lang="bg-BG" dirty="0" smtClean="0"/>
              <a:t>Има куб и въртяща се сцена, но не гледайте как е направено въртенето</a:t>
            </a:r>
          </a:p>
          <a:p>
            <a:pPr lvl="1"/>
            <a:r>
              <a:rPr lang="bg-BG" dirty="0" smtClean="0"/>
              <a:t>Махнете куба и сложете 8 малки куба във върховете на въображаем куб</a:t>
            </a:r>
            <a:endParaRPr lang="bg-BG" sz="1000" dirty="0" smtClean="0"/>
          </a:p>
          <a:p>
            <a:r>
              <a:rPr lang="bg-BG" dirty="0" smtClean="0"/>
              <a:t>Защо?</a:t>
            </a:r>
          </a:p>
          <a:p>
            <a:pPr lvl="1"/>
            <a:r>
              <a:rPr lang="bg-BG" dirty="0" smtClean="0"/>
              <a:t>Да се ориентираме в </a:t>
            </a:r>
            <a:r>
              <a:rPr lang="en-US" dirty="0" smtClean="0"/>
              <a:t>3D</a:t>
            </a:r>
            <a:endParaRPr lang="bg-BG" dirty="0" smtClean="0"/>
          </a:p>
          <a:p>
            <a:pPr lvl="1"/>
            <a:endParaRPr lang="bg-BG" dirty="0" smtClean="0">
              <a:solidFill>
                <a:schemeClr val="tx1"/>
              </a:solidFill>
              <a:latin typeface="Consolas" pitchFamily="49" charset="0"/>
            </a:endParaRPr>
          </a:p>
          <a:p>
            <a:pPr lvl="1"/>
            <a:endParaRPr lang="bg-BG" sz="1000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</a:t>
            </a:r>
            <a:r>
              <a:rPr lang="en-US" dirty="0" smtClean="0"/>
              <a:t>S02 E01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914400" y="152400"/>
            <a:ext cx="8229600" cy="6553200"/>
          </a:xfrm>
        </p:spPr>
        <p:txBody>
          <a:bodyPr/>
          <a:lstStyle/>
          <a:p>
            <a:endParaRPr lang="bg-BG" dirty="0" smtClean="0"/>
          </a:p>
          <a:p>
            <a:endParaRPr lang="bg-BG" dirty="0" smtClean="0"/>
          </a:p>
          <a:p>
            <a:endParaRPr lang="bg-BG" dirty="0" smtClean="0"/>
          </a:p>
          <a:p>
            <a:endParaRPr lang="bg-BG" dirty="0" smtClean="0"/>
          </a:p>
          <a:p>
            <a:endParaRPr lang="bg-BG" dirty="0" smtClean="0"/>
          </a:p>
          <a:p>
            <a:endParaRPr lang="bg-BG" dirty="0" smtClean="0"/>
          </a:p>
          <a:p>
            <a:endParaRPr lang="bg-BG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752475"/>
            <a:ext cx="7715250" cy="535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</a:t>
            </a:r>
            <a:r>
              <a:rPr lang="en-US" dirty="0" smtClean="0"/>
              <a:t>S02 E02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Златни греди</a:t>
            </a:r>
            <a:endParaRPr lang="bg-BG" dirty="0" smtClean="0">
              <a:latin typeface="Calibri"/>
            </a:endParaRPr>
          </a:p>
          <a:p>
            <a:pPr lvl="1"/>
            <a:r>
              <a:rPr lang="bg-BG" dirty="0" smtClean="0"/>
              <a:t>Свържете кубовете със златни греди</a:t>
            </a:r>
          </a:p>
          <a:p>
            <a:pPr lvl="1"/>
            <a:r>
              <a:rPr lang="bg-BG" dirty="0" smtClean="0"/>
              <a:t>Гредите са тънки дълги паралелепипеди</a:t>
            </a:r>
            <a:endParaRPr lang="bg-BG" sz="1000" dirty="0" smtClean="0"/>
          </a:p>
          <a:p>
            <a:r>
              <a:rPr lang="bg-BG" dirty="0" smtClean="0"/>
              <a:t>Защо?</a:t>
            </a:r>
          </a:p>
          <a:p>
            <a:pPr lvl="1"/>
            <a:r>
              <a:rPr lang="bg-BG" dirty="0" smtClean="0"/>
              <a:t>Позициониране на обект спрямо друг, вече създаден обект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752475"/>
            <a:ext cx="7715250" cy="535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Задача </a:t>
            </a:r>
            <a:r>
              <a:rPr lang="en-US" smtClean="0"/>
              <a:t>S02 E03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Квадрат от кубове</a:t>
            </a:r>
          </a:p>
          <a:p>
            <a:pPr lvl="1"/>
            <a:r>
              <a:rPr lang="en-US" dirty="0" err="1" smtClean="0"/>
              <a:t>NxN</a:t>
            </a:r>
            <a:r>
              <a:rPr lang="bg-BG" dirty="0" smtClean="0"/>
              <a:t> куба разположени равномерно в центриран квадрат</a:t>
            </a:r>
          </a:p>
          <a:p>
            <a:pPr lvl="1"/>
            <a:r>
              <a:rPr lang="bg-BG" dirty="0" smtClean="0"/>
              <a:t>Не се допират помежду си</a:t>
            </a:r>
          </a:p>
          <a:p>
            <a:pPr lvl="1"/>
            <a:r>
              <a:rPr lang="bg-BG" dirty="0" smtClean="0"/>
              <a:t>Ако се смени </a:t>
            </a:r>
            <a:r>
              <a:rPr lang="en-US" dirty="0" smtClean="0"/>
              <a:t>N, </a:t>
            </a:r>
            <a:r>
              <a:rPr lang="bg-BG" dirty="0" smtClean="0"/>
              <a:t>променя се и резултатът</a:t>
            </a:r>
          </a:p>
          <a:p>
            <a:r>
              <a:rPr lang="bg-BG" dirty="0" smtClean="0"/>
              <a:t>Защо?</a:t>
            </a:r>
          </a:p>
          <a:p>
            <a:pPr lvl="1"/>
            <a:r>
              <a:rPr lang="bg-BG" dirty="0" smtClean="0"/>
              <a:t>За да тренираме създаване на нефиксиран брой обекти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752475"/>
            <a:ext cx="7715250" cy="535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Задача </a:t>
            </a:r>
            <a:r>
              <a:rPr lang="en-US" smtClean="0"/>
              <a:t>S02 E04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Куб от кубове</a:t>
            </a:r>
          </a:p>
          <a:p>
            <a:pPr lvl="1"/>
            <a:r>
              <a:rPr lang="bg-BG" dirty="0" smtClean="0"/>
              <a:t>Създайте N на брой малки кубчета</a:t>
            </a:r>
          </a:p>
          <a:p>
            <a:pPr lvl="1"/>
            <a:r>
              <a:rPr lang="bg-BG" dirty="0" smtClean="0"/>
              <a:t>Пръснати случайно във вътрешността на голям въображаем куб</a:t>
            </a:r>
          </a:p>
          <a:p>
            <a:r>
              <a:rPr lang="bg-BG" dirty="0" smtClean="0"/>
              <a:t>Защо?</a:t>
            </a:r>
          </a:p>
          <a:p>
            <a:pPr lvl="1"/>
            <a:r>
              <a:rPr lang="bg-BG" dirty="0" smtClean="0"/>
              <a:t>Първи опит със случайно разположени обекти в някаква зона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752475"/>
            <a:ext cx="7715250" cy="535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</Words>
  <Application>Microsoft Office PowerPoint</Application>
  <PresentationFormat>On-screen Show (4:3)</PresentationFormat>
  <Paragraphs>49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Задача S02 E01</vt:lpstr>
      <vt:lpstr>PowerPoint Presentation</vt:lpstr>
      <vt:lpstr>Задача S02 E02</vt:lpstr>
      <vt:lpstr>PowerPoint Presentation</vt:lpstr>
      <vt:lpstr>Задача S02 E03</vt:lpstr>
      <vt:lpstr>PowerPoint Presentation</vt:lpstr>
      <vt:lpstr>Задача S02 E04</vt:lpstr>
      <vt:lpstr>PowerPoint Presentation</vt:lpstr>
      <vt:lpstr>Задача S02 E05</vt:lpstr>
      <vt:lpstr>PowerPoint Presentation</vt:lpstr>
      <vt:lpstr>Задача S02 E06*</vt:lpstr>
      <vt:lpstr>PowerPoint Presentation</vt:lpstr>
      <vt:lpstr>Край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2012-07-28T11:33:16Z</dcterms:created>
  <dcterms:modified xsi:type="dcterms:W3CDTF">2016-06-27T03:49:14Z</dcterms:modified>
</cp:coreProperties>
</file>