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903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58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917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87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144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680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375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929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451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3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557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53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57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235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74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3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04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D7B0-F8E8-43B8-B7A1-67115680DA90}" type="datetimeFigureOut">
              <a:rPr lang="bg-BG" smtClean="0"/>
              <a:t>27.3.2020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4A69-881B-4E41-9737-5562D31277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9670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371600" y="641355"/>
            <a:ext cx="9448800" cy="1825096"/>
          </a:xfrm>
        </p:spPr>
        <p:txBody>
          <a:bodyPr/>
          <a:lstStyle/>
          <a:p>
            <a:pPr algn="ctr"/>
            <a:r>
              <a:rPr lang="bg-BG" dirty="0" smtClean="0"/>
              <a:t>ВЪВЕДЕНИЕ В </a:t>
            </a:r>
            <a:r>
              <a:rPr lang="en-US" dirty="0" err="1" smtClean="0"/>
              <a:t>css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Изготвил: Николай Желязков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4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Списъци в </a:t>
            </a:r>
            <a:r>
              <a:rPr lang="en-US" dirty="0"/>
              <a:t>HTML</a:t>
            </a:r>
            <a:br>
              <a:rPr lang="en-US" dirty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bg-BG" b="1" dirty="0" smtClean="0">
                <a:solidFill>
                  <a:srgbClr val="FF0000"/>
                </a:solidFill>
              </a:rPr>
              <a:t>Неподреден списък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U</a:t>
            </a:r>
            <a:r>
              <a:rPr lang="en-US" b="1" dirty="0" err="1" smtClean="0">
                <a:solidFill>
                  <a:srgbClr val="FF0000"/>
                </a:solidFill>
              </a:rPr>
              <a:t>norder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ists)</a:t>
            </a:r>
            <a:endParaRPr lang="bg-BG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&gt;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тяло на листа (начало)</a:t>
            </a: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&lt;li&gt;one&lt;/li&gt; 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елементи на листа</a:t>
            </a: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&lt;li&gt;two&lt;/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елементи </a:t>
            </a:r>
            <a:r>
              <a:rPr lang="bg-BG" dirty="0">
                <a:solidFill>
                  <a:srgbClr val="FFFF00"/>
                </a:solidFill>
                <a:sym typeface="Wingdings" panose="05000000000000000000" pitchFamily="2" charset="2"/>
              </a:rPr>
              <a:t>на 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листа</a:t>
            </a: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&lt;li&gt;three&lt;/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li&gt;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olidFill>
                  <a:srgbClr val="FFFF00"/>
                </a:solidFill>
                <a:sym typeface="Wingdings" panose="05000000000000000000" pitchFamily="2" charset="2"/>
              </a:rPr>
              <a:t>елементи на 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листа</a:t>
            </a: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Край на листа 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rgbClr val="00B0F0"/>
                </a:solidFill>
                <a:sym typeface="Wingdings" panose="05000000000000000000" pitchFamily="2" charset="2"/>
              </a:rPr>
              <a:t>Записва неномериран списък 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21" y="3006008"/>
            <a:ext cx="255238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4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Практика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err="1">
                <a:solidFill>
                  <a:srgbClr val="FF0000"/>
                </a:solidFill>
              </a:rPr>
              <a:t>Направете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сайт, </a:t>
            </a:r>
            <a:r>
              <a:rPr lang="ru-RU" b="1" dirty="0" err="1">
                <a:solidFill>
                  <a:srgbClr val="FF0000"/>
                </a:solidFill>
              </a:rPr>
              <a:t>като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използвате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следните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елементи</a:t>
            </a:r>
            <a:r>
              <a:rPr lang="ru-RU" b="1" dirty="0">
                <a:solidFill>
                  <a:srgbClr val="FF0000"/>
                </a:solidFill>
              </a:rPr>
              <a:t>:</a:t>
            </a:r>
          </a:p>
          <a:p>
            <a:pPr marL="182563" lvl="1" indent="-182563"/>
            <a:r>
              <a:rPr lang="bg-BG" b="1" dirty="0" err="1" smtClean="0">
                <a:solidFill>
                  <a:srgbClr val="FF0000"/>
                </a:solidFill>
              </a:rPr>
              <a:t>Изполвайте</a:t>
            </a:r>
            <a:r>
              <a:rPr lang="bg-BG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CSS!!!</a:t>
            </a:r>
          </a:p>
          <a:p>
            <a:pPr marL="182563" lvl="1" indent="-182563"/>
            <a:r>
              <a:rPr lang="bg-BG" b="1" dirty="0" smtClean="0"/>
              <a:t>Нека да съдържа </a:t>
            </a:r>
            <a:r>
              <a:rPr lang="en-US" b="1" dirty="0" smtClean="0"/>
              <a:t>h1,h2,img,p,ul</a:t>
            </a:r>
            <a:r>
              <a:rPr lang="bg-BG" b="1" dirty="0" smtClean="0"/>
              <a:t>,</a:t>
            </a:r>
            <a:r>
              <a:rPr lang="en-US" b="1" dirty="0" err="1" smtClean="0"/>
              <a:t>ol</a:t>
            </a:r>
            <a:endParaRPr lang="en-US" b="1" dirty="0" smtClean="0"/>
          </a:p>
          <a:p>
            <a:pPr marL="182563" lvl="1" indent="-182563"/>
            <a:r>
              <a:rPr lang="bg-BG" b="1" dirty="0" smtClean="0"/>
              <a:t>Нека да има следните стилове: 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ru-RU" b="1" dirty="0" err="1"/>
              <a:t>color</a:t>
            </a:r>
            <a:r>
              <a:rPr lang="ru-RU" b="1" dirty="0"/>
              <a:t> 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ru-RU" b="1" dirty="0" err="1" smtClean="0"/>
              <a:t>background-color</a:t>
            </a:r>
            <a:r>
              <a:rPr lang="ru-RU" b="1" dirty="0"/>
              <a:t>: </a:t>
            </a:r>
            <a:r>
              <a:rPr lang="ru-RU" b="1" dirty="0" smtClean="0"/>
              <a:t>да </a:t>
            </a:r>
            <a:r>
              <a:rPr lang="ru-RU" b="1" dirty="0" err="1" smtClean="0"/>
              <a:t>бъде</a:t>
            </a:r>
            <a:r>
              <a:rPr lang="ru-RU" b="1" dirty="0" smtClean="0"/>
              <a:t> </a:t>
            </a:r>
            <a:r>
              <a:rPr lang="ru-RU" b="1" dirty="0" err="1" smtClean="0"/>
              <a:t>върху</a:t>
            </a:r>
            <a:r>
              <a:rPr lang="ru-RU" b="1" dirty="0" smtClean="0"/>
              <a:t> </a:t>
            </a:r>
            <a:r>
              <a:rPr lang="en-US" b="1" dirty="0" smtClean="0"/>
              <a:t>body</a:t>
            </a:r>
            <a:endParaRPr lang="ru-RU" b="1" dirty="0" smtClean="0"/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ru-RU" b="1" dirty="0" err="1" smtClean="0"/>
              <a:t>border</a:t>
            </a:r>
            <a:r>
              <a:rPr lang="ru-RU" b="1" dirty="0" smtClean="0"/>
              <a:t>:</a:t>
            </a:r>
            <a:endParaRPr lang="ru-RU" b="1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ru-RU" b="1" dirty="0" err="1" smtClean="0"/>
              <a:t>font-family</a:t>
            </a:r>
            <a:endParaRPr lang="ru-RU" b="1" dirty="0"/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ru-RU" b="1" dirty="0" err="1" smtClean="0"/>
              <a:t>text-align</a:t>
            </a:r>
            <a:r>
              <a:rPr lang="ru-RU" b="1" dirty="0" smtClean="0"/>
              <a:t>:</a:t>
            </a:r>
            <a:endParaRPr lang="bg-BG" b="1" dirty="0"/>
          </a:p>
          <a:p>
            <a:pPr marL="0" lvl="2" indent="0">
              <a:buNone/>
            </a:pPr>
            <a:r>
              <a:rPr lang="bg-BG" b="1" dirty="0" smtClean="0"/>
              <a:t>Пробвайте, ако сте готови да стилизирате </a:t>
            </a:r>
            <a:r>
              <a:rPr lang="en-US" b="1" dirty="0" err="1" smtClean="0"/>
              <a:t>ul,ol</a:t>
            </a:r>
            <a:r>
              <a:rPr lang="en-US" b="1" dirty="0" smtClean="0"/>
              <a:t> </a:t>
            </a:r>
            <a:r>
              <a:rPr lang="bg-BG" b="1" dirty="0" smtClean="0"/>
              <a:t>и </a:t>
            </a:r>
            <a:r>
              <a:rPr lang="en-US" b="1" dirty="0" smtClean="0"/>
              <a:t>li </a:t>
            </a:r>
            <a:r>
              <a:rPr lang="bg-BG" b="1" dirty="0" smtClean="0"/>
              <a:t>и кажете какви са разликите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54949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913823" y="2901182"/>
            <a:ext cx="8610600" cy="129302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bg-BG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БЛАГОДАРЯ ЗА ВНИМАНИЕТО</a:t>
            </a:r>
            <a:endParaRPr lang="bg-BG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1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Преговор от миналия път</a:t>
            </a:r>
          </a:p>
          <a:p>
            <a:r>
              <a:rPr lang="bg-BG" dirty="0" smtClean="0"/>
              <a:t>Дефиниция за </a:t>
            </a:r>
            <a:r>
              <a:rPr lang="en-US" dirty="0" smtClean="0"/>
              <a:t>CSS</a:t>
            </a:r>
            <a:endParaRPr lang="bg-BG" dirty="0" smtClean="0"/>
          </a:p>
          <a:p>
            <a:r>
              <a:rPr lang="bg-BG" dirty="0" smtClean="0"/>
              <a:t>Начини на добавяне</a:t>
            </a:r>
          </a:p>
          <a:p>
            <a:r>
              <a:rPr lang="bg-BG" dirty="0" smtClean="0"/>
              <a:t>Как се пишат стилове</a:t>
            </a:r>
          </a:p>
          <a:p>
            <a:r>
              <a:rPr lang="bg-BG" dirty="0" smtClean="0"/>
              <a:t>Списъци в </a:t>
            </a:r>
            <a:r>
              <a:rPr lang="en-US" dirty="0" smtClean="0"/>
              <a:t>HTML</a:t>
            </a:r>
          </a:p>
          <a:p>
            <a:r>
              <a:rPr lang="bg-BG" dirty="0" smtClean="0"/>
              <a:t>Практика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642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 от миналия път</a:t>
            </a:r>
            <a:br>
              <a:rPr lang="bg-BG" dirty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HTML?</a:t>
            </a:r>
          </a:p>
          <a:p>
            <a:r>
              <a:rPr lang="bg-BG" dirty="0" smtClean="0"/>
              <a:t>С какво разширение са файловете?</a:t>
            </a:r>
          </a:p>
          <a:p>
            <a:r>
              <a:rPr lang="bg-BG" dirty="0" smtClean="0"/>
              <a:t>Кои са основните структурни тагове в </a:t>
            </a:r>
            <a:r>
              <a:rPr lang="en-US" dirty="0" smtClean="0"/>
              <a:t>HTML?</a:t>
            </a:r>
            <a:r>
              <a:rPr lang="bg-BG" dirty="0" smtClean="0"/>
              <a:t> Как се въвеждат таговете?</a:t>
            </a:r>
            <a:endParaRPr lang="en-US" dirty="0" smtClean="0"/>
          </a:p>
          <a:p>
            <a:r>
              <a:rPr lang="bg-BG" dirty="0" smtClean="0"/>
              <a:t>Какво правят</a:t>
            </a:r>
            <a:r>
              <a:rPr lang="en-US" dirty="0" smtClean="0"/>
              <a:t> </a:t>
            </a:r>
            <a:r>
              <a:rPr lang="bg-BG" dirty="0" smtClean="0"/>
              <a:t>таговете:  </a:t>
            </a:r>
            <a:r>
              <a:rPr lang="en-US" dirty="0" smtClean="0"/>
              <a:t>&lt;h1&gt;, &lt;p&gt;, &lt;</a:t>
            </a:r>
            <a:r>
              <a:rPr lang="en-US" dirty="0" err="1" smtClean="0"/>
              <a:t>img</a:t>
            </a:r>
            <a:r>
              <a:rPr lang="en-US" dirty="0" smtClean="0"/>
              <a:t>&gt;, &lt;title&gt;, &lt;head&gt;, &lt;body&gt;, &lt;html&gt;?</a:t>
            </a:r>
          </a:p>
          <a:p>
            <a:r>
              <a:rPr lang="bg-BG" dirty="0" smtClean="0"/>
              <a:t>Какво е вътрешен таг и какво прави </a:t>
            </a:r>
            <a:r>
              <a:rPr lang="en-US" dirty="0" smtClean="0"/>
              <a:t>&lt;strong&gt;</a:t>
            </a:r>
          </a:p>
          <a:p>
            <a:r>
              <a:rPr lang="bg-BG" dirty="0" smtClean="0"/>
              <a:t>Какво е атрибут и къде се записва? </a:t>
            </a:r>
            <a:endParaRPr lang="en-US" dirty="0" smtClean="0"/>
          </a:p>
          <a:p>
            <a:r>
              <a:rPr lang="bg-BG" dirty="0" smtClean="0"/>
              <a:t>Какво прави: </a:t>
            </a:r>
            <a:r>
              <a:rPr lang="en-US" dirty="0" smtClean="0"/>
              <a:t>&lt;h1 style=“</a:t>
            </a:r>
            <a:r>
              <a:rPr lang="en-US" dirty="0" err="1" smtClean="0"/>
              <a:t>color:green</a:t>
            </a:r>
            <a:r>
              <a:rPr lang="en-US" dirty="0" smtClean="0"/>
              <a:t>; font-size:25;”&gt;Hello world&lt;/h1&gt;</a:t>
            </a:r>
          </a:p>
          <a:p>
            <a:r>
              <a:rPr lang="bg-BG" dirty="0" smtClean="0"/>
              <a:t>Направете теста, качен в групата!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3127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Дефиниция за </a:t>
            </a:r>
            <a:r>
              <a:rPr lang="en-US" dirty="0" smtClean="0"/>
              <a:t>CSS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82880" y="2194560"/>
            <a:ext cx="11646568" cy="4024125"/>
          </a:xfrm>
        </p:spPr>
        <p:txBody>
          <a:bodyPr/>
          <a:lstStyle/>
          <a:p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ru-RU" dirty="0" smtClean="0">
                <a:solidFill>
                  <a:schemeClr val="accent3"/>
                </a:solidFill>
              </a:rPr>
              <a:t>CSS</a:t>
            </a:r>
            <a:r>
              <a:rPr lang="ru-RU" dirty="0" smtClean="0"/>
              <a:t> </a:t>
            </a:r>
            <a:r>
              <a:rPr lang="ru-RU" dirty="0" err="1"/>
              <a:t>означава</a:t>
            </a:r>
            <a:r>
              <a:rPr lang="ru-RU" dirty="0"/>
              <a:t> </a:t>
            </a:r>
            <a:r>
              <a:rPr lang="ru-RU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каскадни</a:t>
            </a: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стилови</a:t>
            </a: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листове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Cascading </a:t>
            </a:r>
            <a:r>
              <a:rPr lang="en-US" dirty="0">
                <a:solidFill>
                  <a:srgbClr val="00B0F0"/>
                </a:solidFill>
              </a:rPr>
              <a:t>Style </a:t>
            </a:r>
            <a:r>
              <a:rPr lang="en-US" dirty="0" smtClean="0">
                <a:solidFill>
                  <a:srgbClr val="00B0F0"/>
                </a:solidFill>
              </a:rPr>
              <a:t>Sheets</a:t>
            </a:r>
            <a:r>
              <a:rPr lang="en-US" b="1" dirty="0">
                <a:solidFill>
                  <a:srgbClr val="00B0F0"/>
                </a:solidFill>
              </a:rPr>
              <a:t>)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ru-RU" dirty="0" smtClean="0"/>
              <a:t> </a:t>
            </a:r>
            <a:r>
              <a:rPr lang="ru-RU" dirty="0"/>
              <a:t>е </a:t>
            </a:r>
            <a:r>
              <a:rPr lang="ru-RU" b="1" dirty="0" err="1">
                <a:solidFill>
                  <a:schemeClr val="accent3"/>
                </a:solidFill>
              </a:rPr>
              <a:t>език</a:t>
            </a:r>
            <a:r>
              <a:rPr lang="ru-RU" b="1" dirty="0">
                <a:solidFill>
                  <a:schemeClr val="accent3"/>
                </a:solidFill>
              </a:rPr>
              <a:t> </a:t>
            </a:r>
            <a:r>
              <a:rPr lang="ru-RU" b="1" dirty="0" smtClean="0">
                <a:solidFill>
                  <a:schemeClr val="accent3"/>
                </a:solidFill>
              </a:rPr>
              <a:t>за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ru-RU" b="1" dirty="0" err="1" smtClean="0">
                <a:solidFill>
                  <a:schemeClr val="accent3"/>
                </a:solidFill>
              </a:rPr>
              <a:t>стилизиране</a:t>
            </a:r>
            <a:r>
              <a:rPr lang="ru-RU" b="1" dirty="0" smtClean="0">
                <a:solidFill>
                  <a:schemeClr val="accent3"/>
                </a:solidFill>
              </a:rPr>
              <a:t> </a:t>
            </a:r>
            <a:r>
              <a:rPr lang="ru-RU" b="1" dirty="0">
                <a:solidFill>
                  <a:schemeClr val="accent3"/>
                </a:solidFill>
              </a:rPr>
              <a:t>на </a:t>
            </a:r>
            <a:r>
              <a:rPr lang="ru-RU" b="1" dirty="0" err="1">
                <a:solidFill>
                  <a:schemeClr val="accent3"/>
                </a:solidFill>
              </a:rPr>
              <a:t>уебстраници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Чрез </a:t>
            </a:r>
            <a:r>
              <a:rPr lang="ru-RU" dirty="0"/>
              <a:t>него се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добавят</a:t>
            </a:r>
            <a:r>
              <a:rPr lang="ru-RU" dirty="0"/>
              <a:t> </a:t>
            </a:r>
            <a:r>
              <a:rPr lang="ru-RU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цветове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рамки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шрифтове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променят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размери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Той </a:t>
            </a:r>
            <a:r>
              <a:rPr lang="ru-RU" dirty="0" err="1">
                <a:solidFill>
                  <a:srgbClr val="00B0F0"/>
                </a:solidFill>
              </a:rPr>
              <a:t>работи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err="1" smtClean="0">
                <a:solidFill>
                  <a:srgbClr val="00B0F0"/>
                </a:solidFill>
              </a:rPr>
              <a:t>съвместно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с </a:t>
            </a:r>
            <a:r>
              <a:rPr lang="ru-RU" dirty="0">
                <a:solidFill>
                  <a:srgbClr val="00B0F0"/>
                </a:solidFill>
              </a:rPr>
              <a:t>HTML </a:t>
            </a:r>
            <a:r>
              <a:rPr lang="ru-RU" dirty="0" err="1">
                <a:solidFill>
                  <a:srgbClr val="00B0F0"/>
                </a:solidFill>
              </a:rPr>
              <a:t>страници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>
                <a:solidFill>
                  <a:srgbClr val="FFFF00"/>
                </a:solidFill>
              </a:rPr>
              <a:t>описва</a:t>
            </a:r>
            <a:r>
              <a:rPr lang="ru-RU" dirty="0">
                <a:solidFill>
                  <a:srgbClr val="FFFF00"/>
                </a:solidFill>
              </a:rPr>
              <a:t> как </a:t>
            </a:r>
            <a:r>
              <a:rPr lang="ru-RU" dirty="0" err="1">
                <a:solidFill>
                  <a:srgbClr val="FFFF00"/>
                </a:solidFill>
              </a:rPr>
              <a:t>изглеждат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елементите</a:t>
            </a:r>
            <a:r>
              <a:rPr lang="ru-RU" dirty="0">
                <a:solidFill>
                  <a:srgbClr val="FFFF00"/>
                </a:solidFill>
              </a:rPr>
              <a:t> в </a:t>
            </a:r>
            <a:r>
              <a:rPr lang="ru-RU" dirty="0" err="1">
                <a:solidFill>
                  <a:srgbClr val="FFFF00"/>
                </a:solidFill>
              </a:rPr>
              <a:t>тях</a:t>
            </a:r>
            <a:r>
              <a:rPr lang="ru-RU" dirty="0">
                <a:solidFill>
                  <a:srgbClr val="FFFF00"/>
                </a:solidFill>
              </a:rPr>
              <a:t>.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HTML</a:t>
            </a:r>
            <a:r>
              <a:rPr lang="ru-RU" dirty="0" smtClean="0"/>
              <a:t>-</a:t>
            </a:r>
            <a:r>
              <a:rPr lang="ru-RU" dirty="0" smtClean="0">
                <a:solidFill>
                  <a:srgbClr val="00B0F0"/>
                </a:solidFill>
              </a:rPr>
              <a:t>структура на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сайт</a:t>
            </a:r>
            <a:r>
              <a:rPr lang="ru-RU" dirty="0"/>
              <a:t>, </a:t>
            </a:r>
            <a:r>
              <a:rPr lang="ru-RU" dirty="0">
                <a:solidFill>
                  <a:srgbClr val="FFC000"/>
                </a:solidFill>
              </a:rPr>
              <a:t>CSS</a:t>
            </a:r>
            <a:r>
              <a:rPr lang="ru-RU" dirty="0"/>
              <a:t> - </a:t>
            </a:r>
            <a:r>
              <a:rPr lang="ru-RU" dirty="0" err="1">
                <a:solidFill>
                  <a:srgbClr val="00B0F0"/>
                </a:solidFill>
              </a:rPr>
              <a:t>стилове</a:t>
            </a:r>
            <a:r>
              <a:rPr lang="ru-RU" dirty="0">
                <a:solidFill>
                  <a:srgbClr val="00B0F0"/>
                </a:solidFill>
              </a:rPr>
              <a:t>, </a:t>
            </a:r>
            <a:r>
              <a:rPr lang="ru-RU" dirty="0" err="1">
                <a:solidFill>
                  <a:srgbClr val="00B0F0"/>
                </a:solidFill>
              </a:rPr>
              <a:t>цветове</a:t>
            </a:r>
            <a:r>
              <a:rPr lang="ru-RU" dirty="0">
                <a:solidFill>
                  <a:srgbClr val="00B0F0"/>
                </a:solidFill>
              </a:rPr>
              <a:t>, </a:t>
            </a:r>
            <a:r>
              <a:rPr lang="ru-RU" dirty="0" err="1">
                <a:solidFill>
                  <a:srgbClr val="00B0F0"/>
                </a:solidFill>
              </a:rPr>
              <a:t>външен</a:t>
            </a:r>
            <a:r>
              <a:rPr lang="ru-RU" dirty="0">
                <a:solidFill>
                  <a:srgbClr val="00B0F0"/>
                </a:solidFill>
              </a:rPr>
              <a:t> облик на сайта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672" cy="16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33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Начини на добавяне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INLINE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bg-BG" dirty="0" smtClean="0">
                <a:solidFill>
                  <a:srgbClr val="FF0000"/>
                </a:solidFill>
              </a:rPr>
              <a:t>Като атрибут 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bg-BG" dirty="0" smtClean="0">
                <a:solidFill>
                  <a:srgbClr val="FF0000"/>
                </a:solidFill>
              </a:rPr>
              <a:t> в някой таг в </a:t>
            </a:r>
            <a:r>
              <a:rPr lang="en-US" dirty="0" smtClean="0">
                <a:solidFill>
                  <a:srgbClr val="FF0000"/>
                </a:solidFill>
              </a:rPr>
              <a:t>HTML)</a:t>
            </a:r>
            <a:endParaRPr lang="bg-B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Пример: </a:t>
            </a:r>
            <a:r>
              <a:rPr lang="bg-BG" dirty="0" smtClean="0">
                <a:solidFill>
                  <a:srgbClr val="92D050"/>
                </a:solidFill>
              </a:rPr>
              <a:t>&lt;</a:t>
            </a:r>
            <a:r>
              <a:rPr lang="en-US" dirty="0" smtClean="0">
                <a:solidFill>
                  <a:srgbClr val="92D050"/>
                </a:solidFill>
              </a:rPr>
              <a:t>h1 style=“</a:t>
            </a:r>
            <a:r>
              <a:rPr lang="en-US" dirty="0" err="1" smtClean="0">
                <a:solidFill>
                  <a:srgbClr val="92D050"/>
                </a:solidFill>
              </a:rPr>
              <a:t>color:red</a:t>
            </a:r>
            <a:r>
              <a:rPr lang="en-US" dirty="0" smtClean="0">
                <a:solidFill>
                  <a:srgbClr val="92D050"/>
                </a:solidFill>
              </a:rPr>
              <a:t>; border-bottom:3px solid blue;”&gt;</a:t>
            </a:r>
            <a:r>
              <a:rPr lang="en-US" u="heavy" dirty="0" smtClean="0">
                <a:solidFill>
                  <a:srgbClr val="FF0000"/>
                </a:solidFill>
                <a:uFill>
                  <a:solidFill>
                    <a:srgbClr val="00B0F0"/>
                  </a:solidFill>
                </a:uFill>
              </a:rPr>
              <a:t>Hello</a:t>
            </a:r>
            <a:r>
              <a:rPr lang="en-US" dirty="0" smtClean="0">
                <a:solidFill>
                  <a:srgbClr val="92D050"/>
                </a:solidFill>
              </a:rPr>
              <a:t>&lt;/h1&gt;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bg-BG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 </a:t>
            </a:r>
            <a:r>
              <a:rPr lang="bg-BG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частта със тага &lt;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style&gt;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FFFF00"/>
                </a:solidFill>
              </a:rPr>
              <a:t>Пример: </a:t>
            </a:r>
            <a:r>
              <a:rPr lang="bg-BG" dirty="0" smtClean="0">
                <a:solidFill>
                  <a:srgbClr val="00B0F0"/>
                </a:solidFill>
              </a:rPr>
              <a:t>&lt;</a:t>
            </a:r>
            <a:r>
              <a:rPr lang="en-US" dirty="0" smtClean="0">
                <a:solidFill>
                  <a:srgbClr val="00B0F0"/>
                </a:solidFill>
              </a:rPr>
              <a:t>head&gt;&lt;style&gt;h1{color:red;border-bottom:3px solid blue;}&lt;/style&gt;&lt;/head&gt;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bg-BG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 отделен файл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(external)</a:t>
            </a:r>
            <a:r>
              <a:rPr lang="bg-BG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с формат .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FFFF00"/>
                </a:solidFill>
              </a:rPr>
              <a:t>В </a:t>
            </a:r>
            <a:r>
              <a:rPr lang="en-US" dirty="0" smtClean="0">
                <a:solidFill>
                  <a:srgbClr val="FFFF00"/>
                </a:solidFill>
              </a:rPr>
              <a:t>head </a:t>
            </a:r>
            <a:r>
              <a:rPr lang="bg-BG" dirty="0" smtClean="0">
                <a:solidFill>
                  <a:srgbClr val="FFFF00"/>
                </a:solidFill>
              </a:rPr>
              <a:t>частта записваме тага &lt;</a:t>
            </a:r>
            <a:r>
              <a:rPr lang="en-US" dirty="0" smtClean="0">
                <a:solidFill>
                  <a:srgbClr val="FFFF00"/>
                </a:solidFill>
              </a:rPr>
              <a:t>link&gt; 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FFFF00"/>
                </a:solidFill>
              </a:rPr>
              <a:t>В </a:t>
            </a:r>
            <a:r>
              <a:rPr lang="en-US" dirty="0" smtClean="0">
                <a:solidFill>
                  <a:srgbClr val="FFFF00"/>
                </a:solidFill>
              </a:rPr>
              <a:t>link </a:t>
            </a:r>
            <a:r>
              <a:rPr lang="bg-BG" dirty="0" smtClean="0">
                <a:solidFill>
                  <a:srgbClr val="FFFF00"/>
                </a:solidFill>
              </a:rPr>
              <a:t>имаме атрибутите </a:t>
            </a:r>
            <a:r>
              <a:rPr lang="en-US" dirty="0" err="1" smtClean="0">
                <a:solidFill>
                  <a:srgbClr val="FFFF00"/>
                </a:solidFill>
              </a:rPr>
              <a:t>rel</a:t>
            </a:r>
            <a:r>
              <a:rPr lang="en-US" dirty="0" smtClean="0">
                <a:solidFill>
                  <a:srgbClr val="FFFF00"/>
                </a:solidFill>
              </a:rPr>
              <a:t>=“</a:t>
            </a:r>
            <a:r>
              <a:rPr lang="en-US" dirty="0" err="1" smtClean="0">
                <a:solidFill>
                  <a:srgbClr val="FFFF00"/>
                </a:solidFill>
              </a:rPr>
              <a:t>styleshet</a:t>
            </a:r>
            <a:r>
              <a:rPr lang="en-US" dirty="0" smtClean="0">
                <a:solidFill>
                  <a:srgbClr val="FFFF00"/>
                </a:solidFill>
              </a:rPr>
              <a:t>” type=“text/</a:t>
            </a:r>
            <a:r>
              <a:rPr lang="en-US" dirty="0" err="1" smtClean="0">
                <a:solidFill>
                  <a:srgbClr val="FFFF00"/>
                </a:solidFill>
              </a:rPr>
              <a:t>css</a:t>
            </a:r>
            <a:r>
              <a:rPr lang="en-US" dirty="0" smtClean="0">
                <a:solidFill>
                  <a:srgbClr val="FFFF00"/>
                </a:solidFill>
              </a:rPr>
              <a:t>” </a:t>
            </a:r>
            <a:r>
              <a:rPr lang="en-US" dirty="0" err="1" smtClean="0">
                <a:solidFill>
                  <a:srgbClr val="FFFF00"/>
                </a:solidFill>
              </a:rPr>
              <a:t>href</a:t>
            </a:r>
            <a:r>
              <a:rPr lang="en-US" dirty="0" smtClean="0">
                <a:solidFill>
                  <a:srgbClr val="FFFF00"/>
                </a:solidFill>
              </a:rPr>
              <a:t>=“</a:t>
            </a:r>
            <a:r>
              <a:rPr lang="bg-BG" dirty="0" smtClean="0">
                <a:solidFill>
                  <a:srgbClr val="FFFF00"/>
                </a:solidFill>
              </a:rPr>
              <a:t>адрес на файла</a:t>
            </a:r>
            <a:r>
              <a:rPr lang="en-US" dirty="0" smtClean="0">
                <a:solidFill>
                  <a:srgbClr val="FFFF00"/>
                </a:solidFill>
              </a:rPr>
              <a:t>”</a:t>
            </a:r>
            <a:endParaRPr lang="bg-BG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accent4"/>
                </a:solidFill>
              </a:rPr>
              <a:t>Пример:</a:t>
            </a:r>
            <a:r>
              <a:rPr lang="bg-BG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&lt;head&gt;&lt; </a:t>
            </a:r>
            <a:r>
              <a:rPr lang="en-US" dirty="0">
                <a:solidFill>
                  <a:srgbClr val="FF0000"/>
                </a:solidFill>
              </a:rPr>
              <a:t>link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FF0000"/>
                </a:solidFill>
              </a:rPr>
              <a:t>="stylesheet" type="text/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=“styles.css”/&gt;&lt;/head&gt;</a:t>
            </a:r>
            <a:endParaRPr lang="en-US" dirty="0">
              <a:solidFill>
                <a:srgbClr val="FF0000"/>
              </a:solidFill>
            </a:endParaRPr>
          </a:p>
          <a:p>
            <a:endParaRPr lang="bg-B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4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се пишат стилове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799" y="2194560"/>
            <a:ext cx="10944225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 първо място казваме какво искаме да стилизираме</a:t>
            </a:r>
          </a:p>
          <a:p>
            <a:pPr marL="0" indent="0">
              <a:buNone/>
            </a:pPr>
            <a:r>
              <a:rPr lang="bg-BG" dirty="0" smtClean="0"/>
              <a:t>(</a:t>
            </a:r>
            <a:r>
              <a:rPr lang="bg-BG" dirty="0" smtClean="0">
                <a:solidFill>
                  <a:schemeClr val="accent5"/>
                </a:solidFill>
              </a:rPr>
              <a:t>може да е таг, но може и други неща като класове </a:t>
            </a:r>
            <a:r>
              <a:rPr lang="en-US" dirty="0" smtClean="0">
                <a:solidFill>
                  <a:schemeClr val="accent5"/>
                </a:solidFill>
              </a:rPr>
              <a:t>id </a:t>
            </a:r>
            <a:r>
              <a:rPr lang="bg-BG" dirty="0" smtClean="0">
                <a:solidFill>
                  <a:schemeClr val="accent5"/>
                </a:solidFill>
              </a:rPr>
              <a:t>или целия файл</a:t>
            </a:r>
            <a:r>
              <a:rPr lang="bg-BG" dirty="0" smtClean="0"/>
              <a:t>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bg-BG" dirty="0" smtClean="0"/>
              <a:t>Създаваме </a:t>
            </a:r>
            <a:r>
              <a:rPr lang="bg-BG" dirty="0" smtClean="0">
                <a:solidFill>
                  <a:srgbClr val="FFFF00"/>
                </a:solidFill>
              </a:rPr>
              <a:t>тялото</a:t>
            </a:r>
            <a:r>
              <a:rPr lang="bg-BG" dirty="0" smtClean="0"/>
              <a:t>, което е обградено със </a:t>
            </a:r>
            <a:r>
              <a:rPr lang="en-US" sz="2400" dirty="0" smtClean="0">
                <a:solidFill>
                  <a:srgbClr val="00B0F0"/>
                </a:solidFill>
              </a:rPr>
              <a:t>{   }</a:t>
            </a:r>
            <a:r>
              <a:rPr lang="bg-BG" dirty="0">
                <a:solidFill>
                  <a:srgbClr val="00B0F0"/>
                </a:solidFill>
              </a:rPr>
              <a:t> </a:t>
            </a:r>
            <a:r>
              <a:rPr lang="bg-BG" dirty="0">
                <a:solidFill>
                  <a:srgbClr val="FFC000"/>
                </a:solidFill>
              </a:rPr>
              <a:t>Пример</a:t>
            </a:r>
            <a:r>
              <a:rPr lang="bg-BG" dirty="0"/>
              <a:t>: </a:t>
            </a:r>
            <a:r>
              <a:rPr lang="en-US" dirty="0">
                <a:solidFill>
                  <a:srgbClr val="00B0F0"/>
                </a:solidFill>
              </a:rPr>
              <a:t>h1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00B0F0"/>
                </a:solidFill>
              </a:rPr>
              <a:t>color:red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bg-BG" dirty="0" smtClean="0"/>
              <a:t>В </a:t>
            </a:r>
            <a:r>
              <a:rPr lang="bg-BG" dirty="0" smtClean="0">
                <a:solidFill>
                  <a:srgbClr val="FFFF00"/>
                </a:solidFill>
              </a:rPr>
              <a:t>тялото</a:t>
            </a:r>
            <a:r>
              <a:rPr lang="bg-BG" dirty="0" smtClean="0"/>
              <a:t> пишем свойствата, които желаем и в края на всяка от тях пишем -&gt; </a:t>
            </a:r>
            <a:r>
              <a:rPr lang="bg-BG" sz="32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FFC000"/>
                </a:solidFill>
              </a:rPr>
              <a:t>Пример: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p{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color:red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font-family:”Arial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bg-B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font-size:20px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bg-BG" dirty="0" smtClean="0">
                <a:solidFill>
                  <a:srgbClr val="FFC000"/>
                </a:solidFill>
              </a:rPr>
              <a:t>Всяко свойство съдържа</a:t>
            </a:r>
            <a:r>
              <a:rPr lang="bg-BG" dirty="0" smtClean="0"/>
              <a:t>: </a:t>
            </a:r>
            <a:r>
              <a:rPr lang="bg-BG" dirty="0" smtClean="0">
                <a:solidFill>
                  <a:srgbClr val="00B0F0"/>
                </a:solidFill>
              </a:rPr>
              <a:t>име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rgbClr val="00B0F0"/>
                </a:solidFill>
              </a:rPr>
              <a:t>стойност</a:t>
            </a:r>
            <a:r>
              <a:rPr lang="bg-BG" dirty="0" smtClean="0"/>
              <a:t>. Свързани са с </a:t>
            </a:r>
            <a:r>
              <a:rPr lang="bg-BG" sz="32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bg-BG" dirty="0" smtClean="0"/>
              <a:t>Пример: </a:t>
            </a:r>
            <a:r>
              <a:rPr lang="en-US" dirty="0" smtClean="0"/>
              <a:t>body{</a:t>
            </a:r>
            <a:r>
              <a:rPr lang="en-US" u="sng" dirty="0" smtClean="0">
                <a:solidFill>
                  <a:srgbClr val="FFFF00"/>
                </a:solidFill>
              </a:rPr>
              <a:t>background-color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FFC000"/>
                </a:solidFill>
              </a:rPr>
              <a:t>orange</a:t>
            </a:r>
            <a:r>
              <a:rPr lang="en-US" dirty="0" smtClean="0"/>
              <a:t>;}</a:t>
            </a: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  <p:cxnSp>
        <p:nvCxnSpPr>
          <p:cNvPr id="5" name="Съединител &quot;права стрелка&quot; 4"/>
          <p:cNvCxnSpPr/>
          <p:nvPr/>
        </p:nvCxnSpPr>
        <p:spPr>
          <a:xfrm flipV="1">
            <a:off x="3248025" y="5467350"/>
            <a:ext cx="10477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ово поле 5"/>
          <p:cNvSpPr txBox="1"/>
          <p:nvPr/>
        </p:nvSpPr>
        <p:spPr>
          <a:xfrm>
            <a:off x="2895600" y="5986896"/>
            <a:ext cx="67627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име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638675" y="5918125"/>
            <a:ext cx="12763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стойност</a:t>
            </a:r>
            <a:endParaRPr lang="bg-BG" dirty="0"/>
          </a:p>
        </p:txBody>
      </p:sp>
      <p:cxnSp>
        <p:nvCxnSpPr>
          <p:cNvPr id="9" name="Съединител &quot;права стрелка&quot; 8"/>
          <p:cNvCxnSpPr/>
          <p:nvPr/>
        </p:nvCxnSpPr>
        <p:spPr>
          <a:xfrm flipV="1">
            <a:off x="4962525" y="5400675"/>
            <a:ext cx="20955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8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пишат стилове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Основни стилове!!!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background-color : </a:t>
            </a:r>
            <a:r>
              <a:rPr lang="bg-B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(цвят)</a:t>
            </a:r>
            <a:r>
              <a:rPr lang="bg-BG" dirty="0" smtClean="0">
                <a:solidFill>
                  <a:srgbClr val="FF0000"/>
                </a:solidFill>
              </a:rPr>
              <a:t>;</a:t>
            </a:r>
            <a:r>
              <a:rPr lang="bg-B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 smtClean="0">
                <a:sym typeface="Wingdings" panose="05000000000000000000" pitchFamily="2" charset="2"/>
              </a:rPr>
              <a:t> Фон на избрания елемент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olor: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(цвят)</a:t>
            </a:r>
            <a:r>
              <a:rPr lang="bg-BG" dirty="0" smtClean="0">
                <a:solidFill>
                  <a:srgbClr val="FF0000"/>
                </a:solidFill>
              </a:rPr>
              <a:t>;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ym typeface="Wingdings" panose="05000000000000000000" pitchFamily="2" charset="2"/>
              </a:rPr>
              <a:t>Цвят на текста на елемента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font-family: </a:t>
            </a:r>
            <a:r>
              <a:rPr lang="bg-BG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шрифт (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Ari</a:t>
            </a:r>
            <a:r>
              <a:rPr lang="bg-BG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а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l)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;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bg-BG" dirty="0" smtClean="0">
                <a:sym typeface="Wingdings" panose="05000000000000000000" pitchFamily="2" charset="2"/>
              </a:rPr>
              <a:t>Изписване шрифта на елемента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text-align: </a:t>
            </a:r>
            <a:r>
              <a:rPr lang="bg-BG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bg-BG" dirty="0" err="1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вляво,вдясно</a:t>
            </a:r>
            <a:r>
              <a:rPr lang="bg-BG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, среда или двустранно)</a:t>
            </a:r>
            <a:r>
              <a:rPr lang="bg-BG" dirty="0" smtClean="0">
                <a:solidFill>
                  <a:srgbClr val="FF0000"/>
                </a:solidFill>
                <a:sym typeface="Wingdings" panose="05000000000000000000" pitchFamily="2" charset="2"/>
              </a:rPr>
              <a:t>; </a:t>
            </a:r>
            <a:r>
              <a:rPr lang="bg-BG" dirty="0" smtClean="0">
                <a:sym typeface="Wingdings" panose="05000000000000000000" pitchFamily="2" charset="2"/>
              </a:rPr>
              <a:t>Подравняване на елемента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border: </a:t>
            </a:r>
            <a:r>
              <a:rPr lang="bg-B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(големина тип цвят)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bg-BG" dirty="0" smtClean="0">
                <a:sym typeface="Wingdings" panose="05000000000000000000" pitchFamily="2" charset="2"/>
              </a:rPr>
              <a:t>рамка около елемента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2417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пишат стилове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Примерен стилов код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bg-B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smtClean="0"/>
              <a:t>	background-color</a:t>
            </a:r>
            <a:r>
              <a:rPr lang="en-US" dirty="0"/>
              <a:t>: #</a:t>
            </a:r>
            <a:r>
              <a:rPr lang="en-US" dirty="0" smtClean="0"/>
              <a:t>ff0000;</a:t>
            </a:r>
            <a:endParaRPr lang="bg-BG" dirty="0"/>
          </a:p>
          <a:p>
            <a:pPr marL="0" indent="0">
              <a:buNone/>
            </a:pPr>
            <a:r>
              <a:rPr lang="en-US" dirty="0" smtClean="0"/>
              <a:t>	color</a:t>
            </a:r>
            <a:r>
              <a:rPr lang="en-US" dirty="0"/>
              <a:t>: #</a:t>
            </a:r>
            <a:r>
              <a:rPr lang="en-US" dirty="0" smtClean="0"/>
              <a:t>f9d5e5</a:t>
            </a:r>
            <a:r>
              <a:rPr lang="bg-BG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border:3px solid blue;</a:t>
            </a:r>
            <a:endParaRPr lang="bg-BG" dirty="0"/>
          </a:p>
          <a:p>
            <a:pPr marL="0" indent="0">
              <a:buNone/>
            </a:pPr>
            <a:r>
              <a:rPr lang="en-US" dirty="0" smtClean="0"/>
              <a:t>	text-align</a:t>
            </a:r>
            <a:r>
              <a:rPr lang="en-US" dirty="0"/>
              <a:t>: center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font-family: Arial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543176"/>
            <a:ext cx="6076584" cy="29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00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Списъци в </a:t>
            </a:r>
            <a:r>
              <a:rPr lang="en-US" dirty="0"/>
              <a:t>HTML</a:t>
            </a:r>
            <a:br>
              <a:rPr lang="en-US" dirty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bg-BG" b="1" dirty="0" smtClean="0">
                <a:solidFill>
                  <a:srgbClr val="FF0000"/>
                </a:solidFill>
              </a:rPr>
              <a:t>Подреден списък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FF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rder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ists)</a:t>
            </a:r>
            <a:endParaRPr lang="bg-BG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&lt;о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l&gt;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тяло на листа (начало)</a:t>
            </a: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&lt;li&gt;one&lt;/li&gt; 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елементи на листа</a:t>
            </a: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&lt;li&gt;two&lt;/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елементи </a:t>
            </a:r>
            <a:r>
              <a:rPr lang="bg-BG" dirty="0">
                <a:solidFill>
                  <a:srgbClr val="FFFF00"/>
                </a:solidFill>
                <a:sym typeface="Wingdings" panose="05000000000000000000" pitchFamily="2" charset="2"/>
              </a:rPr>
              <a:t>на 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листа</a:t>
            </a: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&lt;li&gt;three&lt;/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li&gt;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olidFill>
                  <a:srgbClr val="FFFF00"/>
                </a:solidFill>
                <a:sym typeface="Wingdings" panose="05000000000000000000" pitchFamily="2" charset="2"/>
              </a:rPr>
              <a:t>елементи на 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листа</a:t>
            </a: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&lt;/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ol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bg-BG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bg-BG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Край на листа 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rgbClr val="00B0F0"/>
                </a:solidFill>
                <a:sym typeface="Wingdings" panose="05000000000000000000" pitchFamily="2" charset="2"/>
              </a:rPr>
              <a:t>Записва номериран списък 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82" y="3712716"/>
            <a:ext cx="3401712" cy="17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Следа от самолет</Template>
  <TotalTime>150</TotalTime>
  <Words>658</Words>
  <Application>Microsoft Office PowerPoint</Application>
  <PresentationFormat>Широк екран</PresentationFormat>
  <Paragraphs>95</Paragraphs>
  <Slides>12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Следа от самолет</vt:lpstr>
      <vt:lpstr>ВЪВЕДЕНИЕ В css</vt:lpstr>
      <vt:lpstr>Съдържание</vt:lpstr>
      <vt:lpstr>Преговор от миналия път </vt:lpstr>
      <vt:lpstr>Дефиниция за CSS </vt:lpstr>
      <vt:lpstr>Начини на добавяне</vt:lpstr>
      <vt:lpstr>Как се пишат стилове</vt:lpstr>
      <vt:lpstr>Как се пишат стилове</vt:lpstr>
      <vt:lpstr>Как се пишат стилове</vt:lpstr>
      <vt:lpstr>Списъци в HTML </vt:lpstr>
      <vt:lpstr>Списъци в HTML </vt:lpstr>
      <vt:lpstr>Практика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css</dc:title>
  <dc:creator>Потребител на Windows</dc:creator>
  <cp:lastModifiedBy>Потребител на Windows</cp:lastModifiedBy>
  <cp:revision>86</cp:revision>
  <dcterms:created xsi:type="dcterms:W3CDTF">2020-03-27T00:18:58Z</dcterms:created>
  <dcterms:modified xsi:type="dcterms:W3CDTF">2020-03-27T02:49:20Z</dcterms:modified>
</cp:coreProperties>
</file>