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03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9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2667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12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502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17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925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617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840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148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61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24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25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902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34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826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1594-F24E-4C4A-B7CE-86292E7BBD66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D63F-1A6C-4897-AB28-C44DF089A58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297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age1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 BASICS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bg-BG" dirty="0"/>
              <a:t>Въведение в </a:t>
            </a:r>
            <a:r>
              <a:rPr lang="en-US" dirty="0" smtClean="0"/>
              <a:t>HTML&amp;CSS</a:t>
            </a:r>
            <a:endParaRPr lang="bg-BG" dirty="0" smtClean="0"/>
          </a:p>
          <a:p>
            <a:pPr algn="ctr"/>
            <a:r>
              <a:rPr lang="bg-BG" dirty="0" smtClean="0"/>
              <a:t>Изготвил: Николай Желязков</a:t>
            </a:r>
            <a:endParaRPr lang="bg-BG" dirty="0"/>
          </a:p>
        </p:txBody>
      </p:sp>
      <p:sp>
        <p:nvSpPr>
          <p:cNvPr id="4" name="AutoShape 2" descr="Резултат с изображение за „step it academy“"/>
          <p:cNvSpPr>
            <a:spLocks noChangeAspect="1" noChangeArrowheads="1"/>
          </p:cNvSpPr>
          <p:nvPr/>
        </p:nvSpPr>
        <p:spPr bwMode="auto">
          <a:xfrm>
            <a:off x="9610725" y="636587"/>
            <a:ext cx="1670050" cy="167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0529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Важни Тагове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Заглавия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&lt;h1&gt;&lt;/h1&gt;; 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h2&gt;&lt;/h2&gt;; 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h3&gt;&lt;/h3&gt;; 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h4&gt;&lt;/h4&gt;</a:t>
            </a:r>
            <a:r>
              <a:rPr lang="bg-BG" dirty="0" smtClean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Примери:</a:t>
            </a:r>
          </a:p>
          <a:p>
            <a:pPr marL="0" indent="0">
              <a:buNone/>
            </a:pPr>
            <a:endParaRPr lang="bg-BG" dirty="0" smtClean="0">
              <a:sym typeface="Wingdings" panose="05000000000000000000" pitchFamily="2" charset="2"/>
            </a:endParaRPr>
          </a:p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&lt;h1&gt;My main title&lt;/h1&gt; 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&lt;h2&gt;My top level heading&lt;/h2&gt;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&lt;h3&gt;My subheading&lt;/h3&gt;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&lt;h4&gt;My sub-subheading&lt;/h4&gt;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Тагове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Параграфи. 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&lt;</a:t>
            </a:r>
            <a:r>
              <a:rPr lang="en-US" dirty="0" smtClean="0"/>
              <a:t>p&gt; &lt;/p&gt;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bg-BG" dirty="0" smtClean="0">
                <a:sym typeface="Wingdings" panose="05000000000000000000" pitchFamily="2" charset="2"/>
              </a:rPr>
              <a:t>Ще използваме, ако искаме да имаме на екрана даден текст.</a:t>
            </a: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Пример: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&lt;p&gt;</a:t>
            </a:r>
            <a:r>
              <a:rPr lang="bg-BG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България е създадена през 681 година. Първата и столица е била Плиска</a:t>
            </a:r>
            <a:r>
              <a:rPr lang="en-US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.</a:t>
            </a:r>
            <a:r>
              <a:rPr lang="bg-BG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&lt;/</a:t>
            </a:r>
            <a:r>
              <a:rPr lang="en-US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p&gt;</a:t>
            </a:r>
            <a:endParaRPr lang="bg-BG" sz="20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bg-BG" dirty="0" smtClean="0">
              <a:sym typeface="Wingdings" panose="05000000000000000000" pitchFamily="2" charset="2"/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36" y="3819828"/>
            <a:ext cx="6533464" cy="28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8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Атрибути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Те спомагат с оформянето на елементите(таговете) в дадена страница</a:t>
            </a:r>
          </a:p>
          <a:p>
            <a:r>
              <a:rPr lang="bg-BG" dirty="0" smtClean="0"/>
              <a:t>Пишат се в началния таг </a:t>
            </a:r>
            <a:r>
              <a:rPr lang="en-US" dirty="0" smtClean="0"/>
              <a:t>, </a:t>
            </a:r>
            <a:r>
              <a:rPr lang="bg-BG" dirty="0" smtClean="0"/>
              <a:t>с името</a:t>
            </a:r>
            <a:r>
              <a:rPr lang="en-US" dirty="0"/>
              <a:t> </a:t>
            </a:r>
            <a:r>
              <a:rPr lang="bg-BG" dirty="0" smtClean="0"/>
              <a:t>на атрибута =</a:t>
            </a:r>
            <a:r>
              <a:rPr lang="en-US" dirty="0" smtClean="0"/>
              <a:t>“</a:t>
            </a:r>
            <a:r>
              <a:rPr lang="bg-BG" dirty="0" smtClean="0"/>
              <a:t>стойността</a:t>
            </a:r>
            <a:r>
              <a:rPr lang="en-US" dirty="0" smtClean="0"/>
              <a:t> ”</a:t>
            </a:r>
            <a:endParaRPr lang="bg-BG" dirty="0" smtClean="0"/>
          </a:p>
          <a:p>
            <a:pPr marL="0" indent="0" algn="ctr">
              <a:buNone/>
            </a:pPr>
            <a:r>
              <a:rPr lang="bg-BG" dirty="0" smtClean="0"/>
              <a:t>Примери: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00B0F0"/>
                </a:solidFill>
                <a:sym typeface="Wingdings" panose="05000000000000000000" pitchFamily="2" charset="2"/>
              </a:rPr>
              <a:t>Заглавие със стил със стойност цвят червен: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accent1"/>
                </a:solidFill>
              </a:rPr>
              <a:t>&lt;</a:t>
            </a:r>
            <a:r>
              <a:rPr lang="en-US" dirty="0">
                <a:solidFill>
                  <a:schemeClr val="accent1"/>
                </a:solidFill>
              </a:rPr>
              <a:t>h1 style=“</a:t>
            </a:r>
            <a:r>
              <a:rPr lang="en-US" dirty="0" err="1">
                <a:solidFill>
                  <a:schemeClr val="accent1"/>
                </a:solidFill>
              </a:rPr>
              <a:t>color:red</a:t>
            </a:r>
            <a:r>
              <a:rPr lang="en-US" dirty="0">
                <a:solidFill>
                  <a:schemeClr val="accent1"/>
                </a:solidFill>
              </a:rPr>
              <a:t>;”&gt;MY HEADER &lt;/h1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bg-B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B0F0"/>
                </a:solidFill>
              </a:rPr>
              <a:t>Снимка с адрес, откъдето е взета: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“https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www.google.com/image1.jpg</a:t>
            </a:r>
            <a:r>
              <a:rPr lang="en-US" dirty="0" smtClean="0">
                <a:solidFill>
                  <a:schemeClr val="accent1"/>
                </a:solidFill>
              </a:rPr>
              <a:t>”/&gt;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bg-B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95600" y="-169077"/>
            <a:ext cx="8610600" cy="1293028"/>
          </a:xfrm>
        </p:spPr>
        <p:txBody>
          <a:bodyPr/>
          <a:lstStyle/>
          <a:p>
            <a:r>
              <a:rPr lang="bg-BG" dirty="0" smtClean="0"/>
              <a:t>Практика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1070610"/>
            <a:ext cx="10820400" cy="4024125"/>
          </a:xfrm>
        </p:spPr>
        <p:txBody>
          <a:bodyPr/>
          <a:lstStyle/>
          <a:p>
            <a:pPr algn="ctr"/>
            <a:r>
              <a:rPr lang="bg-BG" dirty="0" smtClean="0"/>
              <a:t>СЪЗДАВАНЕ НА СТРАНИЧКА НА </a:t>
            </a:r>
            <a:r>
              <a:rPr lang="en-US" dirty="0" smtClean="0"/>
              <a:t>SUBLIME TEXT 3</a:t>
            </a:r>
          </a:p>
          <a:p>
            <a:pPr algn="ctr"/>
            <a:r>
              <a:rPr lang="bg-BG" dirty="0" smtClean="0"/>
              <a:t>ТРЯБВА ДА ВКЛЮЧВА ЗАГЛАВИЯ,ПОДЗАГЛАВИЯ С РАЗЛИЧНИ ЦВЕТОВЕ, ЕДНА СНИМКА ОТ ИНТЕРНЕТ, И ПАРАГРАФ С ТЕКСТ</a:t>
            </a:r>
          </a:p>
          <a:p>
            <a:pPr algn="ctr"/>
            <a:r>
              <a:rPr lang="bg-BG" dirty="0" smtClean="0"/>
              <a:t>При запазване на файла трябва да завършва с </a:t>
            </a:r>
            <a:r>
              <a:rPr lang="bg-BG" sz="2800" b="1" dirty="0" smtClean="0">
                <a:solidFill>
                  <a:schemeClr val="accent1"/>
                </a:solidFill>
              </a:rPr>
              <a:t>.</a:t>
            </a:r>
            <a:r>
              <a:rPr lang="en-US" sz="2800" b="1" dirty="0" smtClean="0">
                <a:solidFill>
                  <a:schemeClr val="accent1"/>
                </a:solidFill>
              </a:rPr>
              <a:t>html</a:t>
            </a:r>
          </a:p>
          <a:p>
            <a:pPr algn="ctr"/>
            <a:r>
              <a:rPr lang="bg-BG" dirty="0" smtClean="0"/>
              <a:t>Пример: </a:t>
            </a:r>
            <a:r>
              <a:rPr lang="en-US" dirty="0" smtClean="0">
                <a:solidFill>
                  <a:schemeClr val="accent3"/>
                </a:solidFill>
              </a:rPr>
              <a:t>myFirstPage.html</a:t>
            </a:r>
            <a:endParaRPr lang="bg-BG" dirty="0" smtClean="0">
              <a:solidFill>
                <a:schemeClr val="accent3"/>
              </a:solidFill>
            </a:endParaRPr>
          </a:p>
          <a:p>
            <a:pPr algn="ctr"/>
            <a:r>
              <a:rPr lang="bg-BG" dirty="0" smtClean="0"/>
              <a:t>ПРИМЕР как да изглежда страничката: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48" y="3524250"/>
            <a:ext cx="5389703" cy="32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Насоки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solidFill>
            <a:schemeClr val="bg2">
              <a:alpha val="82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prstMaterial="translucentPowder">
            <a:bevelT w="101600" prst="riblet"/>
            <a:bevelB w="114300" prst="artDeco"/>
            <a:extrusionClr>
              <a:srgbClr val="FFC000"/>
            </a:extrusionClr>
          </a:sp3d>
        </p:spPr>
        <p:txBody>
          <a:bodyPr vert="horz" lIns="360000" anchor="ctr"/>
          <a:lstStyle/>
          <a:p>
            <a:pPr marL="0" indent="0">
              <a:spcBef>
                <a:spcPts val="0"/>
              </a:spcBef>
              <a:buNone/>
            </a:pPr>
            <a:r>
              <a:rPr lang="ru-R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Създайте</a:t>
            </a:r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HTML документ,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който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да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съдържа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: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Заглавие на сайта - &lt;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title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&gt;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Име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на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страницата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(h1)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Заглавие(h2), с параграф - За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какво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става дума в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играта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/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книгата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/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филмът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? 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Поздаглавие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(h3) - Кои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героите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?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3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подзаглавия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(h4) с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параграфи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към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тях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- за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всеки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герой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Насоки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за работа: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Всички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заглавия и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подзаглавия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трябва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да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с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различни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цветове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Трябва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да се включи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поне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едно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изображение.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Трябва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да се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добави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форматиране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на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определени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думи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bg-BG" b="1" dirty="0">
              <a:solidFill>
                <a:schemeClr val="accent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72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HTML&amp;CSS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b="1" dirty="0" smtClean="0"/>
              <a:t>Уеб страници</a:t>
            </a:r>
          </a:p>
          <a:p>
            <a:r>
              <a:rPr lang="bg-BG" sz="2800" b="1" dirty="0" smtClean="0"/>
              <a:t>Какво е </a:t>
            </a:r>
            <a:r>
              <a:rPr lang="en-US" sz="2800" b="1" dirty="0" smtClean="0"/>
              <a:t>HTML</a:t>
            </a:r>
            <a:endParaRPr lang="bg-BG" sz="2800" b="1" dirty="0" smtClean="0"/>
          </a:p>
          <a:p>
            <a:r>
              <a:rPr lang="bg-BG" sz="2800" b="1" dirty="0" smtClean="0"/>
              <a:t>Тагове</a:t>
            </a:r>
            <a:r>
              <a:rPr lang="en-US" sz="2800" b="1" dirty="0" smtClean="0"/>
              <a:t> </a:t>
            </a:r>
            <a:r>
              <a:rPr lang="bg-BG" sz="2800" b="1" dirty="0" smtClean="0"/>
              <a:t>и атрибути</a:t>
            </a:r>
          </a:p>
          <a:p>
            <a:r>
              <a:rPr lang="bg-BG" sz="2800" b="1" dirty="0" smtClean="0"/>
              <a:t>Практика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97446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95600" y="-130977"/>
            <a:ext cx="8610600" cy="1293028"/>
          </a:xfrm>
        </p:spPr>
        <p:txBody>
          <a:bodyPr/>
          <a:lstStyle/>
          <a:p>
            <a:r>
              <a:rPr lang="bg-BG" b="1" dirty="0"/>
              <a:t>Уеб страници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1270635"/>
            <a:ext cx="10820400" cy="4024125"/>
          </a:xfrm>
        </p:spPr>
        <p:txBody>
          <a:bodyPr/>
          <a:lstStyle/>
          <a:p>
            <a:r>
              <a:rPr lang="ru-RU" dirty="0" err="1"/>
              <a:t>Уебстраницата</a:t>
            </a:r>
            <a:r>
              <a:rPr lang="ru-RU" dirty="0"/>
              <a:t> е документ или </a:t>
            </a:r>
            <a:r>
              <a:rPr lang="ru-RU" dirty="0" err="1"/>
              <a:t>информационен</a:t>
            </a:r>
            <a:r>
              <a:rPr lang="ru-RU" dirty="0"/>
              <a:t> ресурс,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подходящ</a:t>
            </a:r>
            <a:r>
              <a:rPr lang="ru-RU" dirty="0"/>
              <a:t> за </a:t>
            </a:r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Достъпът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уебстраниците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осъществен</a:t>
            </a:r>
            <a:r>
              <a:rPr lang="ru-RU" dirty="0"/>
              <a:t> чрез </a:t>
            </a:r>
            <a:r>
              <a:rPr lang="ru-RU" dirty="0" err="1"/>
              <a:t>уеббраузър</a:t>
            </a:r>
            <a:r>
              <a:rPr lang="ru-RU" dirty="0"/>
              <a:t>, а </a:t>
            </a:r>
            <a:r>
              <a:rPr lang="ru-RU" dirty="0" err="1"/>
              <a:t>съдържанието</a:t>
            </a:r>
            <a:r>
              <a:rPr lang="ru-RU" dirty="0"/>
              <a:t> им </a:t>
            </a:r>
            <a:r>
              <a:rPr lang="ru-RU" dirty="0" err="1"/>
              <a:t>обикновено</a:t>
            </a:r>
            <a:r>
              <a:rPr lang="ru-RU" dirty="0"/>
              <a:t> се </a:t>
            </a:r>
            <a:r>
              <a:rPr lang="ru-RU" dirty="0" err="1"/>
              <a:t>показва</a:t>
            </a:r>
            <a:r>
              <a:rPr lang="ru-RU" dirty="0"/>
              <a:t> на монитор. </a:t>
            </a:r>
            <a:endParaRPr lang="ru-RU" dirty="0" smtClean="0"/>
          </a:p>
          <a:p>
            <a:r>
              <a:rPr lang="ru-RU" dirty="0" err="1" smtClean="0"/>
              <a:t>Тази</a:t>
            </a:r>
            <a:r>
              <a:rPr lang="ru-RU" dirty="0" smtClean="0"/>
              <a:t> </a:t>
            </a:r>
            <a:r>
              <a:rPr lang="ru-RU" dirty="0"/>
              <a:t>информация </a:t>
            </a:r>
            <a:r>
              <a:rPr lang="ru-RU" dirty="0" err="1"/>
              <a:t>обикновено</a:t>
            </a:r>
            <a:r>
              <a:rPr lang="ru-RU" dirty="0"/>
              <a:t> се </a:t>
            </a:r>
            <a:r>
              <a:rPr lang="ru-RU" dirty="0" err="1"/>
              <a:t>съхранява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формат от тип HTML или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предоставя</a:t>
            </a:r>
            <a:r>
              <a:rPr lang="ru-RU" dirty="0"/>
              <a:t> навигация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уебстраници</a:t>
            </a:r>
            <a:r>
              <a:rPr lang="ru-RU" dirty="0"/>
              <a:t> чрез </a:t>
            </a:r>
            <a:r>
              <a:rPr lang="ru-RU" dirty="0" err="1"/>
              <a:t>хипертекстови</a:t>
            </a:r>
            <a:r>
              <a:rPr lang="ru-RU" dirty="0"/>
              <a:t> </a:t>
            </a:r>
            <a:r>
              <a:rPr lang="ru-RU" dirty="0" err="1"/>
              <a:t>връзки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3495675"/>
            <a:ext cx="5457824" cy="336232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3829050"/>
            <a:ext cx="6667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HTML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не</a:t>
            </a:r>
            <a:r>
              <a:rPr lang="ru-RU" dirty="0"/>
              <a:t> е </a:t>
            </a:r>
            <a:r>
              <a:rPr lang="ru-RU" dirty="0" err="1">
                <a:solidFill>
                  <a:schemeClr val="accent1"/>
                </a:solidFill>
              </a:rPr>
              <a:t>език</a:t>
            </a:r>
            <a:r>
              <a:rPr lang="ru-RU" dirty="0"/>
              <a:t> за </a:t>
            </a:r>
            <a:r>
              <a:rPr lang="ru-RU" dirty="0" err="1" smtClean="0">
                <a:solidFill>
                  <a:schemeClr val="accent3"/>
                </a:solidFill>
              </a:rPr>
              <a:t>програмиране</a:t>
            </a:r>
            <a:r>
              <a:rPr lang="ru-RU" dirty="0" smtClean="0">
                <a:solidFill>
                  <a:schemeClr val="accent3"/>
                </a:solidFill>
              </a:rPr>
              <a:t>!!!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HTML</a:t>
            </a:r>
            <a:r>
              <a:rPr lang="ru-RU" dirty="0" smtClean="0"/>
              <a:t> </a:t>
            </a:r>
            <a:r>
              <a:rPr lang="ru-RU" dirty="0"/>
              <a:t>е </a:t>
            </a:r>
            <a:r>
              <a:rPr lang="ru-RU" dirty="0" err="1"/>
              <a:t>език</a:t>
            </a:r>
            <a:r>
              <a:rPr lang="ru-RU" dirty="0"/>
              <a:t> за </a:t>
            </a:r>
            <a:r>
              <a:rPr lang="ru-RU" dirty="0" err="1"/>
              <a:t>обозначаване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smtClean="0"/>
              <a:t>се</a:t>
            </a:r>
            <a:r>
              <a:rPr lang="en-US" dirty="0" smtClean="0"/>
              <a:t> </a:t>
            </a:r>
            <a:r>
              <a:rPr lang="ru-RU" dirty="0" err="1" smtClean="0"/>
              <a:t>използва</a:t>
            </a:r>
            <a:r>
              <a:rPr lang="ru-RU" dirty="0" smtClean="0"/>
              <a:t> </a:t>
            </a:r>
            <a:r>
              <a:rPr lang="ru-RU" dirty="0"/>
              <a:t>да </a:t>
            </a:r>
            <a:r>
              <a:rPr lang="ru-RU" dirty="0" smtClean="0"/>
              <a:t> </a:t>
            </a:r>
            <a:r>
              <a:rPr lang="ru-RU" dirty="0" err="1" smtClean="0"/>
              <a:t>окаже</a:t>
            </a:r>
            <a:r>
              <a:rPr lang="ru-RU" dirty="0" smtClean="0"/>
              <a:t> на </a:t>
            </a:r>
            <a:r>
              <a:rPr lang="ru-RU" dirty="0" err="1"/>
              <a:t>вашия</a:t>
            </a:r>
            <a:r>
              <a:rPr lang="ru-RU" dirty="0"/>
              <a:t> </a:t>
            </a:r>
            <a:r>
              <a:rPr lang="ru-RU" dirty="0" err="1"/>
              <a:t>браузър</a:t>
            </a:r>
            <a:r>
              <a:rPr lang="ru-RU" dirty="0"/>
              <a:t> как да изобрази </a:t>
            </a:r>
            <a:r>
              <a:rPr lang="ru-RU" dirty="0" err="1"/>
              <a:t>страниците</a:t>
            </a:r>
            <a:r>
              <a:rPr lang="ru-RU" dirty="0"/>
              <a:t>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посещавате</a:t>
            </a:r>
            <a:r>
              <a:rPr lang="ru-RU" dirty="0" smtClean="0"/>
              <a:t>.</a:t>
            </a:r>
          </a:p>
          <a:p>
            <a:r>
              <a:rPr lang="ru-RU" dirty="0"/>
              <a:t>HTML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е </a:t>
            </a:r>
            <a:r>
              <a:rPr lang="ru-RU" dirty="0" err="1"/>
              <a:t>кодът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за </a:t>
            </a:r>
            <a:r>
              <a:rPr lang="ru-RU" dirty="0" err="1" smtClean="0"/>
              <a:t>построяване</a:t>
            </a:r>
            <a:r>
              <a:rPr lang="ru-RU" dirty="0" smtClean="0"/>
              <a:t> и </a:t>
            </a:r>
            <a:r>
              <a:rPr lang="ru-RU" dirty="0" err="1"/>
              <a:t>показване</a:t>
            </a:r>
            <a:r>
              <a:rPr lang="ru-RU" dirty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/>
              <a:t>страница и </a:t>
            </a:r>
            <a:r>
              <a:rPr lang="ru-RU" dirty="0" err="1"/>
              <a:t>нейното</a:t>
            </a:r>
            <a:r>
              <a:rPr lang="ru-RU" dirty="0"/>
              <a:t> </a:t>
            </a:r>
            <a:r>
              <a:rPr lang="ru-RU" dirty="0" err="1" smtClean="0"/>
              <a:t>съдържание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5" y="4095750"/>
            <a:ext cx="2308808" cy="25461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4297268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089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Тагове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Таговете са елементите в един </a:t>
            </a:r>
            <a:r>
              <a:rPr lang="en-US" dirty="0" smtClean="0"/>
              <a:t>HTML </a:t>
            </a:r>
            <a:r>
              <a:rPr lang="bg-BG" dirty="0" smtClean="0"/>
              <a:t>документ.</a:t>
            </a:r>
          </a:p>
          <a:p>
            <a:r>
              <a:rPr lang="bg-BG" dirty="0" smtClean="0"/>
              <a:t>Те съдържат начало, тяло(съдържание) и край.</a:t>
            </a:r>
          </a:p>
          <a:p>
            <a:endParaRPr lang="bg-BG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&lt;p&gt;SOME TEXT &lt;/p&gt;</a:t>
            </a:r>
            <a:r>
              <a:rPr lang="bg-BG" b="1" dirty="0" smtClean="0">
                <a:solidFill>
                  <a:srgbClr val="00B0F0"/>
                </a:solidFill>
              </a:rPr>
              <a:t> е пример за елемент, съдържащ даден текст.</a:t>
            </a:r>
            <a:endParaRPr lang="bg-BG" b="1" dirty="0">
              <a:solidFill>
                <a:srgbClr val="00B0F0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695825"/>
            <a:ext cx="6483863" cy="20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95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Тагове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Началото на даден елемент </a:t>
            </a:r>
            <a:r>
              <a:rPr lang="en-US" dirty="0" smtClean="0"/>
              <a:t>(opening tag) </a:t>
            </a:r>
            <a:r>
              <a:rPr lang="bg-BG" dirty="0" smtClean="0"/>
              <a:t>се записва, като напишем вида (името) и го заградим с </a:t>
            </a:r>
            <a:r>
              <a:rPr lang="bg-BG" dirty="0" smtClean="0">
                <a:solidFill>
                  <a:srgbClr val="FF0000"/>
                </a:solidFill>
              </a:rPr>
              <a:t>„&lt; &gt;“ </a:t>
            </a:r>
            <a:r>
              <a:rPr lang="bg-BG" dirty="0" smtClean="0">
                <a:solidFill>
                  <a:schemeClr val="accent3"/>
                </a:solidFill>
              </a:rPr>
              <a:t>Пример: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&lt;h1&gt;</a:t>
            </a:r>
            <a:r>
              <a:rPr lang="bg-B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(таг за представяне на заглавия)</a:t>
            </a:r>
          </a:p>
          <a:p>
            <a:r>
              <a:rPr lang="bg-BG" dirty="0" smtClean="0"/>
              <a:t>Край на даден елемент(</a:t>
            </a:r>
            <a:r>
              <a:rPr lang="en-US" dirty="0" smtClean="0"/>
              <a:t>closing tag) </a:t>
            </a:r>
            <a:r>
              <a:rPr lang="bg-BG" dirty="0" smtClean="0"/>
              <a:t>се записва като началото, но с </a:t>
            </a:r>
            <a:r>
              <a:rPr lang="bg-BG" dirty="0" smtClean="0">
                <a:solidFill>
                  <a:srgbClr val="FF0000"/>
                </a:solidFill>
              </a:rPr>
              <a:t>„/“ </a:t>
            </a:r>
            <a:r>
              <a:rPr lang="bg-BG" dirty="0" smtClean="0"/>
              <a:t>преди името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3"/>
                </a:solidFill>
              </a:rPr>
              <a:t>Пример: </a:t>
            </a:r>
            <a:r>
              <a:rPr lang="en-US" dirty="0" smtClean="0">
                <a:solidFill>
                  <a:schemeClr val="accent1"/>
                </a:solidFill>
              </a:rPr>
              <a:t>&lt;/h1&gt;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bg-B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за да има край, трябва да има начало)</a:t>
            </a:r>
          </a:p>
          <a:p>
            <a:r>
              <a:rPr lang="bg-BG" dirty="0" smtClean="0"/>
              <a:t>Съдържанието е информацията, която искаме да видим на екрана и тя между началото и края. </a:t>
            </a:r>
            <a:r>
              <a:rPr lang="bg-BG" dirty="0" smtClean="0">
                <a:solidFill>
                  <a:schemeClr val="accent2"/>
                </a:solidFill>
              </a:rPr>
              <a:t>Пример: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&lt;h1&gt;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MINECRAFT IS THE BEST GAME</a:t>
            </a:r>
            <a:r>
              <a:rPr lang="bg-B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&lt;/h1&gt;</a:t>
            </a:r>
            <a:endParaRPr lang="bg-BG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65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Тагове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4000" b="1" dirty="0" smtClean="0">
                <a:solidFill>
                  <a:srgbClr val="FFFF00"/>
                </a:solidFill>
              </a:rPr>
              <a:t>Важно изключение!!!</a:t>
            </a:r>
          </a:p>
          <a:p>
            <a:r>
              <a:rPr lang="bg-BG" sz="3200" dirty="0" smtClean="0"/>
              <a:t>Има тагове, които нямат край.  </a:t>
            </a:r>
          </a:p>
          <a:p>
            <a:r>
              <a:rPr lang="bg-BG" sz="3200" dirty="0" smtClean="0"/>
              <a:t>Тогава обграждаме името така: </a:t>
            </a:r>
            <a:r>
              <a:rPr lang="bg-BG" sz="3200" dirty="0" smtClean="0">
                <a:solidFill>
                  <a:schemeClr val="accent6"/>
                </a:solidFill>
              </a:rPr>
              <a:t>&lt;   /&gt;</a:t>
            </a:r>
            <a:endParaRPr lang="bg-BG" sz="3200" dirty="0">
              <a:solidFill>
                <a:schemeClr val="accent6"/>
              </a:solidFill>
            </a:endParaRPr>
          </a:p>
          <a:p>
            <a:endParaRPr lang="bg-BG" sz="2000" dirty="0" smtClean="0">
              <a:solidFill>
                <a:srgbClr val="FFC000"/>
              </a:solidFill>
            </a:endParaRPr>
          </a:p>
          <a:p>
            <a:endParaRPr lang="bg-BG" sz="2000" dirty="0">
              <a:solidFill>
                <a:srgbClr val="FFC000"/>
              </a:solidFill>
            </a:endParaRPr>
          </a:p>
          <a:p>
            <a:endParaRPr lang="bg-BG" sz="2000" dirty="0" smtClean="0">
              <a:solidFill>
                <a:srgbClr val="FFC000"/>
              </a:solidFill>
            </a:endParaRPr>
          </a:p>
          <a:p>
            <a:r>
              <a:rPr lang="bg-BG" sz="4000" dirty="0" smtClean="0">
                <a:solidFill>
                  <a:srgbClr val="FFC000"/>
                </a:solidFill>
              </a:rPr>
              <a:t>Пример: </a:t>
            </a:r>
            <a:r>
              <a:rPr lang="bg-BG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img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=“photo.jpg”/&gt;</a:t>
            </a:r>
            <a:endParaRPr lang="bg-BG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4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Тагове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200" dirty="0" smtClean="0"/>
              <a:t>Вътрешни тагове</a:t>
            </a:r>
          </a:p>
          <a:p>
            <a:r>
              <a:rPr lang="bg-BG" sz="2000" dirty="0" smtClean="0"/>
              <a:t>Можем да вграждаме тагове в даден друг таг.</a:t>
            </a:r>
          </a:p>
          <a:p>
            <a:r>
              <a:rPr lang="bg-BG" sz="2000" dirty="0" smtClean="0"/>
              <a:t>Така можем да постигнем някакъв специален ефект над точно дадена дума</a:t>
            </a:r>
          </a:p>
          <a:p>
            <a:endParaRPr lang="bg-BG" sz="2000" dirty="0"/>
          </a:p>
          <a:p>
            <a:pPr marL="0" indent="0">
              <a:buNone/>
            </a:pPr>
            <a:r>
              <a:rPr lang="bg-BG" sz="2000" dirty="0" smtClean="0">
                <a:solidFill>
                  <a:srgbClr val="FFFF00"/>
                </a:solidFill>
              </a:rPr>
              <a:t>Пример: </a:t>
            </a:r>
            <a:r>
              <a:rPr lang="bg-BG" sz="2000" dirty="0" smtClean="0">
                <a:solidFill>
                  <a:srgbClr val="FF4343"/>
                </a:solidFill>
              </a:rPr>
              <a:t>&lt;</a:t>
            </a:r>
            <a:r>
              <a:rPr lang="en-US" sz="2000" dirty="0" smtClean="0">
                <a:solidFill>
                  <a:srgbClr val="FF4343"/>
                </a:solidFill>
              </a:rPr>
              <a:t>p&gt; Clash Royal </a:t>
            </a:r>
            <a:r>
              <a:rPr lang="bg-BG" sz="2000" dirty="0" smtClean="0">
                <a:solidFill>
                  <a:srgbClr val="FF4343"/>
                </a:solidFill>
              </a:rPr>
              <a:t>е &lt;</a:t>
            </a:r>
            <a:r>
              <a:rPr lang="en-US" sz="2000" dirty="0" smtClean="0">
                <a:solidFill>
                  <a:srgbClr val="FF4343"/>
                </a:solidFill>
              </a:rPr>
              <a:t>strong&gt;</a:t>
            </a:r>
            <a:r>
              <a:rPr lang="bg-BG" sz="2000" b="1" dirty="0" smtClean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по-добра</a:t>
            </a:r>
            <a:r>
              <a:rPr lang="en-US" sz="2000" dirty="0" smtClean="0">
                <a:solidFill>
                  <a:srgbClr val="FF4343"/>
                </a:solidFill>
              </a:rPr>
              <a:t>&lt;/strong&gt;</a:t>
            </a:r>
            <a:r>
              <a:rPr lang="bg-BG" sz="2000" dirty="0" smtClean="0">
                <a:solidFill>
                  <a:srgbClr val="FF4343"/>
                </a:solidFill>
              </a:rPr>
              <a:t> от </a:t>
            </a:r>
            <a:r>
              <a:rPr lang="en-US" sz="2000" dirty="0" err="1" smtClean="0">
                <a:solidFill>
                  <a:srgbClr val="FF4343"/>
                </a:solidFill>
              </a:rPr>
              <a:t>Fortnite</a:t>
            </a:r>
            <a:r>
              <a:rPr lang="en-US" sz="2000" dirty="0" smtClean="0">
                <a:solidFill>
                  <a:srgbClr val="FF4343"/>
                </a:solidFill>
              </a:rPr>
              <a:t> &lt;/p&gt;</a:t>
            </a:r>
          </a:p>
          <a:p>
            <a:pPr marL="0" indent="0">
              <a:buNone/>
            </a:pPr>
            <a:endParaRPr lang="en-US" sz="2000" dirty="0">
              <a:solidFill>
                <a:srgbClr val="FF4343"/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rgbClr val="00B050"/>
                </a:solidFill>
              </a:rPr>
              <a:t>Вътрешен елемент започва и завършва ,вътрешно на главния външен елемент!</a:t>
            </a:r>
            <a:endParaRPr lang="bg-BG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6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95600" y="364323"/>
            <a:ext cx="8610600" cy="1293028"/>
          </a:xfrm>
        </p:spPr>
        <p:txBody>
          <a:bodyPr/>
          <a:lstStyle/>
          <a:p>
            <a:r>
              <a:rPr lang="bg-BG" dirty="0" smtClean="0"/>
              <a:t>Анатомия на</a:t>
            </a:r>
            <a:r>
              <a:rPr lang="en-US" dirty="0" smtClean="0"/>
              <a:t> HTML DOCUMENT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1480185"/>
            <a:ext cx="10820400" cy="4958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&lt;!DOCTYPE html&gt;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bg-BG" sz="1600" dirty="0" smtClean="0">
                <a:sym typeface="Wingdings" panose="05000000000000000000" pitchFamily="2" charset="2"/>
              </a:rPr>
              <a:t>Т</a:t>
            </a:r>
            <a:r>
              <a:rPr lang="bg-BG" sz="1600" dirty="0" smtClean="0"/>
              <a:t>ип </a:t>
            </a:r>
            <a:r>
              <a:rPr lang="bg-BG" sz="1600" dirty="0"/>
              <a:t>на документа.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&lt;html&gt; </a:t>
            </a:r>
            <a:r>
              <a:rPr lang="bg-BG" sz="1600" dirty="0" smtClean="0">
                <a:sym typeface="Wingdings" panose="05000000000000000000" pitchFamily="2" charset="2"/>
              </a:rPr>
              <a:t></a:t>
            </a:r>
            <a:r>
              <a:rPr lang="bg-BG" sz="1600" dirty="0" smtClean="0"/>
              <a:t> Основен елемент, който обгражда страницата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&lt;head&gt; </a:t>
            </a:r>
            <a:r>
              <a:rPr lang="bg-BG" sz="1600" dirty="0" smtClean="0">
                <a:sym typeface="Wingdings" panose="05000000000000000000" pitchFamily="2" charset="2"/>
              </a:rPr>
              <a:t></a:t>
            </a:r>
            <a:r>
              <a:rPr lang="bg-BG" sz="1600" dirty="0" smtClean="0"/>
              <a:t> (главата на документа) Чрез него виждаме в интернет информация за дадената страница и включва различни елементи, включително и </a:t>
            </a:r>
            <a:r>
              <a:rPr lang="en-US" sz="1600" dirty="0" smtClean="0"/>
              <a:t>CSS, </a:t>
            </a:r>
            <a:r>
              <a:rPr lang="bg-BG" sz="1600" dirty="0" smtClean="0"/>
              <a:t>с който ще правим красиви страници.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&lt;meta charset="utf-8"&gt; </a:t>
            </a:r>
            <a:r>
              <a:rPr lang="bg-BG" sz="1600" dirty="0" smtClean="0">
                <a:sym typeface="Wingdings" panose="05000000000000000000" pitchFamily="2" charset="2"/>
              </a:rPr>
              <a:t></a:t>
            </a:r>
            <a:r>
              <a:rPr lang="bg-BG" sz="1600" dirty="0" smtClean="0"/>
              <a:t> Задава специален набор от символи, за да се разчитат всякакви езици.                   </a:t>
            </a:r>
            <a:r>
              <a:rPr lang="bg-BG" sz="1600" dirty="0" smtClean="0">
                <a:solidFill>
                  <a:srgbClr val="00B050"/>
                </a:solidFill>
              </a:rPr>
              <a:t>(Без него няма да ни разчете текст на български и като цяло кирилица)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&lt;title&gt;</a:t>
            </a:r>
            <a:r>
              <a:rPr lang="bg-BG" sz="1600" dirty="0">
                <a:solidFill>
                  <a:schemeClr val="accent3"/>
                </a:solidFill>
              </a:rPr>
              <a:t>Нашата страничка&lt;/</a:t>
            </a:r>
            <a:r>
              <a:rPr lang="en-US" sz="1600" dirty="0">
                <a:solidFill>
                  <a:schemeClr val="accent3"/>
                </a:solidFill>
              </a:rPr>
              <a:t>title&gt; </a:t>
            </a:r>
            <a:r>
              <a:rPr lang="bg-BG" sz="1600" dirty="0" smtClean="0">
                <a:sym typeface="Wingdings" panose="05000000000000000000" pitchFamily="2" charset="2"/>
              </a:rPr>
              <a:t> Това ще виждаме като име(заглавие) на страницата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&lt;/head&gt; </a:t>
            </a:r>
            <a:r>
              <a:rPr lang="bg-BG" sz="1600" dirty="0" smtClean="0">
                <a:sym typeface="Wingdings" panose="05000000000000000000" pitchFamily="2" charset="2"/>
              </a:rPr>
              <a:t> Край на главата на документа</a:t>
            </a:r>
            <a:endParaRPr lang="bg-BG" sz="16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&lt;body&gt; </a:t>
            </a:r>
            <a:r>
              <a:rPr lang="bg-BG" sz="1600" dirty="0" smtClean="0">
                <a:sym typeface="Wingdings" panose="05000000000000000000" pitchFamily="2" charset="2"/>
              </a:rPr>
              <a:t>Начало на тялото на документа. Всеки елемент в него ще се види на екрана.</a:t>
            </a:r>
            <a:endParaRPr lang="en-US" sz="16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&lt;p&gt;My cat is very &lt;strong&gt;</a:t>
            </a:r>
            <a:r>
              <a:rPr lang="en-US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grumpy</a:t>
            </a:r>
            <a:r>
              <a:rPr lang="en-US" sz="1600" dirty="0">
                <a:solidFill>
                  <a:schemeClr val="accent3"/>
                </a:solidFill>
              </a:rPr>
              <a:t>&lt;strong&gt;.&lt;/p&gt; </a:t>
            </a:r>
            <a:r>
              <a:rPr lang="bg-BG" sz="1600" dirty="0" smtClean="0">
                <a:sym typeface="Wingdings" panose="05000000000000000000" pitchFamily="2" charset="2"/>
              </a:rPr>
              <a:t>Елемент с едно изречение с важна подчертана дума</a:t>
            </a:r>
            <a:endParaRPr lang="en-US" sz="16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&lt;/body&gt; </a:t>
            </a:r>
            <a:r>
              <a:rPr lang="bg-BG" sz="1600" dirty="0" smtClean="0">
                <a:sym typeface="Wingdings" panose="05000000000000000000" pitchFamily="2" charset="2"/>
              </a:rPr>
              <a:t> Край на тялото. Всички елементи, които искаме на екрана </a:t>
            </a:r>
            <a:r>
              <a:rPr lang="bg-BG" sz="16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трябва да са вътрешно от този таг!</a:t>
            </a:r>
            <a:endParaRPr lang="bg-BG" sz="1600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&lt;/html&gt; </a:t>
            </a:r>
            <a:r>
              <a:rPr lang="bg-BG" sz="1600" dirty="0" smtClean="0">
                <a:sym typeface="Wingdings" panose="05000000000000000000" pitchFamily="2" charset="2"/>
              </a:rPr>
              <a:t>Край на документа.</a:t>
            </a:r>
            <a:endParaRPr lang="bg-BG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TM04033937[[fn=Следа от самолет]]</Template>
  <TotalTime>141</TotalTime>
  <Words>845</Words>
  <Application>Microsoft Office PowerPoint</Application>
  <PresentationFormat>Широк екран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Narrow</vt:lpstr>
      <vt:lpstr>Century Gothic</vt:lpstr>
      <vt:lpstr>Wingdings</vt:lpstr>
      <vt:lpstr>Следа от самолет</vt:lpstr>
      <vt:lpstr>HTML &amp; CSS BASICS</vt:lpstr>
      <vt:lpstr>Въведение в HTML&amp;CSS </vt:lpstr>
      <vt:lpstr>Уеб страници</vt:lpstr>
      <vt:lpstr>Какво е html</vt:lpstr>
      <vt:lpstr>Тагове</vt:lpstr>
      <vt:lpstr>Тагове</vt:lpstr>
      <vt:lpstr>Тагове</vt:lpstr>
      <vt:lpstr>Тагове</vt:lpstr>
      <vt:lpstr>Анатомия на HTML DOCUMENT </vt:lpstr>
      <vt:lpstr>Важни Тагове </vt:lpstr>
      <vt:lpstr>Важни Тагове </vt:lpstr>
      <vt:lpstr>Атрибути</vt:lpstr>
      <vt:lpstr>Практика</vt:lpstr>
      <vt:lpstr>Насоки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BASICS</dc:title>
  <dc:creator>Потребител на Windows</dc:creator>
  <cp:lastModifiedBy>Потребител на Windows</cp:lastModifiedBy>
  <cp:revision>33</cp:revision>
  <dcterms:created xsi:type="dcterms:W3CDTF">2020-03-06T23:28:01Z</dcterms:created>
  <dcterms:modified xsi:type="dcterms:W3CDTF">2020-03-07T01:52:41Z</dcterms:modified>
</cp:coreProperties>
</file>