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59" r:id="rId5"/>
    <p:sldId id="260" r:id="rId6"/>
    <p:sldId id="279" r:id="rId7"/>
    <p:sldId id="261" r:id="rId8"/>
    <p:sldId id="262" r:id="rId9"/>
    <p:sldId id="269" r:id="rId10"/>
    <p:sldId id="264" r:id="rId11"/>
    <p:sldId id="263" r:id="rId12"/>
    <p:sldId id="283" r:id="rId13"/>
    <p:sldId id="267" r:id="rId14"/>
    <p:sldId id="268" r:id="rId15"/>
    <p:sldId id="270" r:id="rId16"/>
    <p:sldId id="271" r:id="rId17"/>
    <p:sldId id="272" r:id="rId18"/>
    <p:sldId id="273" r:id="rId19"/>
    <p:sldId id="274" r:id="rId20"/>
    <p:sldId id="286" r:id="rId21"/>
    <p:sldId id="275" r:id="rId22"/>
    <p:sldId id="276" r:id="rId23"/>
    <p:sldId id="277" r:id="rId24"/>
    <p:sldId id="284" r:id="rId25"/>
    <p:sldId id="285" r:id="rId26"/>
    <p:sldId id="281" r:id="rId27"/>
    <p:sldId id="27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545E81-8B75-49C6-9A04-255FDFB01240}"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D61C0-48C3-4AFB-8CE1-169737B94FD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45E81-8B75-49C6-9A04-255FDFB01240}"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D61C0-48C3-4AFB-8CE1-169737B94F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45E81-8B75-49C6-9A04-255FDFB01240}"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D61C0-48C3-4AFB-8CE1-169737B94F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45E81-8B75-49C6-9A04-255FDFB01240}"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D61C0-48C3-4AFB-8CE1-169737B94F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545E81-8B75-49C6-9A04-255FDFB01240}"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D61C0-48C3-4AFB-8CE1-169737B94FD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545E81-8B75-49C6-9A04-255FDFB01240}"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D61C0-48C3-4AFB-8CE1-169737B94F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545E81-8B75-49C6-9A04-255FDFB01240}" type="datetimeFigureOut">
              <a:rPr lang="en-US" smtClean="0"/>
              <a:pPr/>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2D61C0-48C3-4AFB-8CE1-169737B94F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545E81-8B75-49C6-9A04-255FDFB01240}" type="datetimeFigureOut">
              <a:rPr lang="en-US" smtClean="0"/>
              <a:pPr/>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2D61C0-48C3-4AFB-8CE1-169737B94F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45E81-8B75-49C6-9A04-255FDFB01240}" type="datetimeFigureOut">
              <a:rPr lang="en-US" smtClean="0"/>
              <a:pPr/>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2D61C0-48C3-4AFB-8CE1-169737B94F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45E81-8B75-49C6-9A04-255FDFB01240}"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D61C0-48C3-4AFB-8CE1-169737B94F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45E81-8B75-49C6-9A04-255FDFB01240}"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D61C0-48C3-4AFB-8CE1-169737B94F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45E81-8B75-49C6-9A04-255FDFB01240}" type="datetimeFigureOut">
              <a:rPr lang="en-US" smtClean="0"/>
              <a:pPr/>
              <a:t>6/5/2020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D61C0-48C3-4AFB-8CE1-169737B94F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p13"/>
          <p:cNvSpPr txBox="1"/>
          <p:nvPr/>
        </p:nvSpPr>
        <p:spPr>
          <a:xfrm>
            <a:off x="2969727" y="734902"/>
            <a:ext cx="5763600" cy="2102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sz="1600" i="1" dirty="0"/>
              <a:t>                                                              </a:t>
            </a:r>
            <a:endParaRPr sz="1600" i="1" dirty="0"/>
          </a:p>
          <a:p>
            <a:pPr marL="0" lvl="0" indent="0" algn="l" rtl="0">
              <a:lnSpc>
                <a:spcPct val="115000"/>
              </a:lnSpc>
              <a:spcBef>
                <a:spcPts val="1200"/>
              </a:spcBef>
              <a:spcAft>
                <a:spcPts val="0"/>
              </a:spcAft>
              <a:buNone/>
            </a:pPr>
            <a:r>
              <a:rPr lang="en" sz="1600" dirty="0"/>
              <a:t>  </a:t>
            </a:r>
            <a:r>
              <a:rPr lang="en" sz="1100" dirty="0"/>
              <a:t>  </a:t>
            </a:r>
            <a:endParaRPr sz="1100" dirty="0"/>
          </a:p>
          <a:p>
            <a:pPr marL="0" lvl="0" indent="0" algn="l" rtl="0">
              <a:lnSpc>
                <a:spcPct val="115000"/>
              </a:lnSpc>
              <a:spcBef>
                <a:spcPts val="1200"/>
              </a:spcBef>
              <a:spcAft>
                <a:spcPts val="0"/>
              </a:spcAft>
              <a:buNone/>
            </a:pPr>
            <a:r>
              <a:rPr lang="en" sz="1100" dirty="0"/>
              <a:t>    	</a:t>
            </a:r>
            <a:endParaRPr sz="1100" dirty="0"/>
          </a:p>
          <a:p>
            <a:pPr marL="0" lvl="0" indent="0" algn="l" rtl="0">
              <a:lnSpc>
                <a:spcPct val="115000"/>
              </a:lnSpc>
              <a:spcBef>
                <a:spcPts val="1200"/>
              </a:spcBef>
              <a:spcAft>
                <a:spcPts val="0"/>
              </a:spcAft>
              <a:buNone/>
            </a:pPr>
            <a:r>
              <a:rPr lang="en" sz="1100" dirty="0"/>
              <a:t> </a:t>
            </a:r>
            <a:endParaRPr sz="1100" dirty="0"/>
          </a:p>
          <a:p>
            <a:pPr marL="0" lvl="0" indent="0" algn="l" rtl="0">
              <a:lnSpc>
                <a:spcPct val="115000"/>
              </a:lnSpc>
              <a:spcBef>
                <a:spcPts val="1200"/>
              </a:spcBef>
              <a:spcAft>
                <a:spcPts val="0"/>
              </a:spcAft>
              <a:buNone/>
            </a:pPr>
            <a:r>
              <a:rPr lang="en" sz="1100" dirty="0"/>
              <a:t> </a:t>
            </a:r>
            <a:r>
              <a:rPr lang="en" sz="3200" b="1" dirty="0"/>
              <a:t>MINOR PROJECT-</a:t>
            </a:r>
            <a:endParaRPr sz="3200" b="1" dirty="0"/>
          </a:p>
          <a:p>
            <a:pPr marL="0" lvl="0" indent="0" algn="l" rtl="0">
              <a:lnSpc>
                <a:spcPct val="115000"/>
              </a:lnSpc>
              <a:spcBef>
                <a:spcPts val="1200"/>
              </a:spcBef>
              <a:spcAft>
                <a:spcPts val="0"/>
              </a:spcAft>
              <a:buNone/>
            </a:pPr>
            <a:r>
              <a:rPr lang="en-IN" sz="3200" b="1" dirty="0" smtClean="0">
                <a:latin typeface="Times New Roman"/>
                <a:ea typeface="Times New Roman"/>
                <a:cs typeface="Times New Roman"/>
                <a:sym typeface="Times New Roman"/>
              </a:rPr>
              <a:t>SOCIAL MIRROR </a:t>
            </a:r>
            <a:r>
              <a:rPr lang="en" sz="3200" b="1" dirty="0" smtClean="0">
                <a:latin typeface="Times New Roman"/>
                <a:ea typeface="Times New Roman"/>
                <a:cs typeface="Times New Roman"/>
                <a:sym typeface="Times New Roman"/>
              </a:rPr>
              <a:t> </a:t>
            </a:r>
            <a:endParaRPr sz="3200" b="1"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3200" dirty="0"/>
              <a:t> </a:t>
            </a:r>
            <a:endParaRPr sz="3200" dirty="0"/>
          </a:p>
          <a:p>
            <a:pPr marL="0" lvl="0" indent="0" algn="l" rtl="0">
              <a:lnSpc>
                <a:spcPct val="115000"/>
              </a:lnSpc>
              <a:spcBef>
                <a:spcPts val="1200"/>
              </a:spcBef>
              <a:spcAft>
                <a:spcPts val="0"/>
              </a:spcAft>
              <a:buNone/>
            </a:pPr>
            <a:r>
              <a:rPr lang="en" sz="1100" dirty="0"/>
              <a:t> </a:t>
            </a:r>
            <a:endParaRPr sz="1100" dirty="0"/>
          </a:p>
          <a:p>
            <a:pPr marL="0" lvl="0" indent="0" algn="l" rtl="0">
              <a:lnSpc>
                <a:spcPct val="115000"/>
              </a:lnSpc>
              <a:spcBef>
                <a:spcPts val="1200"/>
              </a:spcBef>
              <a:spcAft>
                <a:spcPts val="0"/>
              </a:spcAft>
              <a:buNone/>
            </a:pPr>
            <a:r>
              <a:rPr lang="en" sz="1100" dirty="0"/>
              <a:t> </a:t>
            </a:r>
            <a:endParaRPr sz="1100" dirty="0"/>
          </a:p>
          <a:p>
            <a:pPr marL="0" lvl="0" indent="0" algn="l" rtl="0">
              <a:lnSpc>
                <a:spcPct val="115000"/>
              </a:lnSpc>
              <a:spcBef>
                <a:spcPts val="1200"/>
              </a:spcBef>
              <a:spcAft>
                <a:spcPts val="0"/>
              </a:spcAft>
              <a:buNone/>
            </a:pPr>
            <a:r>
              <a:rPr lang="en" sz="1800" dirty="0"/>
              <a:t> </a:t>
            </a:r>
            <a:endParaRPr sz="1800" dirty="0"/>
          </a:p>
          <a:p>
            <a:pPr marL="0" lvl="0" indent="0" algn="l" rtl="0">
              <a:lnSpc>
                <a:spcPct val="115000"/>
              </a:lnSpc>
              <a:spcBef>
                <a:spcPts val="1200"/>
              </a:spcBef>
              <a:spcAft>
                <a:spcPts val="1200"/>
              </a:spcAft>
              <a:buNone/>
            </a:pPr>
            <a:r>
              <a:rPr lang="en" sz="1800" i="1" dirty="0"/>
              <a:t>                                                                        </a:t>
            </a:r>
            <a:endParaRPr sz="1800" i="1" dirty="0"/>
          </a:p>
        </p:txBody>
      </p:sp>
      <p:pic>
        <p:nvPicPr>
          <p:cNvPr id="5" name="Google Shape;55;p13"/>
          <p:cNvPicPr preferRelativeResize="0"/>
          <p:nvPr/>
        </p:nvPicPr>
        <p:blipFill>
          <a:blip r:embed="rId2">
            <a:alphaModFix/>
          </a:blip>
          <a:stretch>
            <a:fillRect/>
          </a:stretch>
        </p:blipFill>
        <p:spPr>
          <a:xfrm>
            <a:off x="354152" y="583814"/>
            <a:ext cx="2120400" cy="2562975"/>
          </a:xfrm>
          <a:prstGeom prst="rect">
            <a:avLst/>
          </a:prstGeom>
          <a:noFill/>
          <a:ln>
            <a:noFill/>
          </a:ln>
        </p:spPr>
      </p:pic>
      <p:sp>
        <p:nvSpPr>
          <p:cNvPr id="6" name="Google Shape;56;p13"/>
          <p:cNvSpPr txBox="1"/>
          <p:nvPr/>
        </p:nvSpPr>
        <p:spPr>
          <a:xfrm>
            <a:off x="1214414" y="4643446"/>
            <a:ext cx="6731700" cy="8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                             SUBMITTED BY-</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 sz="2000" dirty="0"/>
              <a:t>HARSHIT SACHDEV     |    NIKHIL JAIN   |   ABHISHEK JAIN </a:t>
            </a:r>
            <a:endParaRPr sz="2000"/>
          </a:p>
        </p:txBody>
      </p:sp>
      <p:sp>
        <p:nvSpPr>
          <p:cNvPr id="7" name="Google Shape;57;p13"/>
          <p:cNvSpPr txBox="1"/>
          <p:nvPr/>
        </p:nvSpPr>
        <p:spPr>
          <a:xfrm>
            <a:off x="1884000" y="3786190"/>
            <a:ext cx="7260000" cy="4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u="sng" dirty="0"/>
              <a:t>MENTOR-  MR. VARUN GOEL </a:t>
            </a:r>
            <a:endParaRPr sz="2400" b="1" u="sng"/>
          </a:p>
        </p:txBody>
      </p:sp>
      <p:sp>
        <p:nvSpPr>
          <p:cNvPr id="8" name="Google Shape;58;p13"/>
          <p:cNvSpPr txBox="1"/>
          <p:nvPr/>
        </p:nvSpPr>
        <p:spPr>
          <a:xfrm>
            <a:off x="1071538" y="5857892"/>
            <a:ext cx="678780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      (9917102235)              (9917102258)         (9917102234)</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ALGORITHM</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Pre-processes each tweet, post by remove punctuation</a:t>
            </a:r>
          </a:p>
          <a:p>
            <a:r>
              <a:rPr lang="en-GB" dirty="0" smtClean="0"/>
              <a:t>Initialize a total polarity score (s) equal 0 -&gt; s=0</a:t>
            </a:r>
          </a:p>
          <a:p>
            <a:r>
              <a:rPr lang="en-GB" dirty="0" smtClean="0"/>
              <a:t>Check if token is present in a dictionary, then</a:t>
            </a:r>
          </a:p>
          <a:p>
            <a:r>
              <a:rPr lang="en-GB" dirty="0" smtClean="0"/>
              <a:t>If token is positive, s will be positive (+)</a:t>
            </a:r>
          </a:p>
          <a:p>
            <a:r>
              <a:rPr lang="en-GB" dirty="0" smtClean="0"/>
              <a:t>If token is negative, s will be negative (-)</a:t>
            </a:r>
          </a:p>
          <a:p>
            <a:r>
              <a:rPr lang="en-GB" dirty="0" smtClean="0"/>
              <a:t>Look at the total polarity score of tweet post</a:t>
            </a:r>
          </a:p>
          <a:p>
            <a:pPr lvl="1"/>
            <a:r>
              <a:rPr lang="en-GB" dirty="0" smtClean="0"/>
              <a:t>If s &gt; threshold, tweet post as positive</a:t>
            </a:r>
          </a:p>
          <a:p>
            <a:pPr lvl="1"/>
            <a:r>
              <a:rPr lang="en-GB" dirty="0" smtClean="0"/>
              <a:t>If s &lt; threshold, tweet post as negative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t>2. MACHINE LEARNING APPROACH</a:t>
            </a: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Rely on supervised classification based approach</a:t>
            </a:r>
          </a:p>
          <a:p>
            <a:r>
              <a:rPr lang="en-GB" dirty="0" smtClean="0"/>
              <a:t>In this sentiment detection is framed</a:t>
            </a:r>
          </a:p>
          <a:p>
            <a:pPr>
              <a:buNone/>
            </a:pPr>
            <a:r>
              <a:rPr lang="en-GB" dirty="0" smtClean="0"/>
              <a:t>	as a binary which are positive and negative </a:t>
            </a:r>
          </a:p>
          <a:p>
            <a:r>
              <a:rPr lang="en-GB" dirty="0" smtClean="0"/>
              <a:t>This approach requires </a:t>
            </a:r>
            <a:r>
              <a:rPr lang="en-GB" dirty="0" err="1" smtClean="0"/>
              <a:t>labeled</a:t>
            </a:r>
            <a:r>
              <a:rPr lang="en-GB" dirty="0" smtClean="0"/>
              <a:t> data to train classifiers </a:t>
            </a:r>
          </a:p>
          <a:p>
            <a:r>
              <a:rPr lang="en-GB" dirty="0" smtClean="0"/>
              <a:t>It becomes apparent that aspects of the local context of a word need to be taken into account such as negative (e.g. </a:t>
            </a:r>
            <a:r>
              <a:rPr lang="en-US" dirty="0" smtClean="0"/>
              <a:t>Not beautiful) and intensification(e.g. Very Beautiful)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72452" cy="1011222"/>
          </a:xfrm>
        </p:spPr>
        <p:txBody>
          <a:bodyPr>
            <a:normAutofit/>
          </a:bodyPr>
          <a:lstStyle/>
          <a:p>
            <a:pPr algn="l"/>
            <a:r>
              <a:rPr lang="en-IN" sz="2800" dirty="0" smtClean="0"/>
              <a:t>FLOW OF MACHINE LEARNING APPROACH</a:t>
            </a:r>
            <a:endParaRPr lang="en-US" sz="2800" dirty="0"/>
          </a:p>
        </p:txBody>
      </p:sp>
      <p:sp>
        <p:nvSpPr>
          <p:cNvPr id="2050" name="Rectangle 2"/>
          <p:cNvSpPr>
            <a:spLocks noChangeArrowheads="1"/>
          </p:cNvSpPr>
          <p:nvPr/>
        </p:nvSpPr>
        <p:spPr bwMode="auto">
          <a:xfrm>
            <a:off x="2357422" y="1500174"/>
            <a:ext cx="3643338" cy="7715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marL="0" marR="0" lvl="0" indent="457200"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GATHER  UNSATURATED</a:t>
            </a:r>
            <a:endParaRPr kumimoji="0" lang="en-US" sz="2000" b="1" u="none" strike="noStrike" cap="none" normalizeH="0" baseline="0" dirty="0" smtClean="0">
              <a:ln>
                <a:noFill/>
              </a:ln>
              <a:solidFill>
                <a:schemeClr val="tx1"/>
              </a:solidFill>
              <a:effectLst/>
              <a:latin typeface="Arial" pitchFamily="34" charset="0"/>
              <a:cs typeface="Arial" pitchFamily="34" charset="0"/>
            </a:endParaRPr>
          </a:p>
          <a:p>
            <a:pPr marL="0" marR="0" lvl="0" indent="457200"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DATA</a:t>
            </a:r>
            <a:endParaRPr kumimoji="0" lang="en-US" sz="2000" b="1" u="none" strike="noStrike" cap="none" normalizeH="0" baseline="0" dirty="0" smtClean="0">
              <a:ln>
                <a:noFill/>
              </a:ln>
              <a:solidFill>
                <a:schemeClr val="tx1"/>
              </a:solidFill>
              <a:effectLst/>
              <a:latin typeface="Arial" pitchFamily="34" charset="0"/>
              <a:cs typeface="Arial" pitchFamily="34" charset="0"/>
            </a:endParaRPr>
          </a:p>
        </p:txBody>
      </p:sp>
      <p:sp>
        <p:nvSpPr>
          <p:cNvPr id="2049" name="AutoShape 1"/>
          <p:cNvSpPr>
            <a:spLocks noChangeArrowheads="1"/>
          </p:cNvSpPr>
          <p:nvPr/>
        </p:nvSpPr>
        <p:spPr bwMode="auto">
          <a:xfrm>
            <a:off x="2571736" y="2857496"/>
            <a:ext cx="3214710" cy="857256"/>
          </a:xfrm>
          <a:prstGeom prst="flowChartProcess">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DATA  CLEANING  AND </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PREPROCESSING</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2051" name="AutoShape 3"/>
          <p:cNvSpPr>
            <a:spLocks noChangeArrowheads="1"/>
          </p:cNvSpPr>
          <p:nvPr/>
        </p:nvSpPr>
        <p:spPr bwMode="auto">
          <a:xfrm>
            <a:off x="2786050" y="4286256"/>
            <a:ext cx="2786082" cy="642942"/>
          </a:xfrm>
          <a:prstGeom prst="flowChartProcess">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VECTORIZED  DATA</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Flowchart: Process 8"/>
          <p:cNvSpPr/>
          <p:nvPr/>
        </p:nvSpPr>
        <p:spPr>
          <a:xfrm>
            <a:off x="2643174" y="5643578"/>
            <a:ext cx="3357586" cy="857256"/>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2000" b="1" dirty="0" smtClean="0">
                <a:solidFill>
                  <a:schemeClr val="tx1"/>
                </a:solidFill>
                <a:latin typeface="Times New Roman" pitchFamily="18" charset="0"/>
                <a:cs typeface="Times New Roman" pitchFamily="18" charset="0"/>
              </a:rPr>
              <a:t>ALGORITHM SELECTION</a:t>
            </a:r>
            <a:endParaRPr lang="en-US" sz="2000" b="1" dirty="0">
              <a:solidFill>
                <a:schemeClr val="tx1"/>
              </a:solidFill>
              <a:latin typeface="Times New Roman" pitchFamily="18" charset="0"/>
              <a:cs typeface="Times New Roman" pitchFamily="18" charset="0"/>
            </a:endParaRPr>
          </a:p>
        </p:txBody>
      </p:sp>
      <p:sp>
        <p:nvSpPr>
          <p:cNvPr id="11" name="Down Arrow 10"/>
          <p:cNvSpPr/>
          <p:nvPr/>
        </p:nvSpPr>
        <p:spPr>
          <a:xfrm>
            <a:off x="4143372" y="3714752"/>
            <a:ext cx="428628"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4143372" y="2357430"/>
            <a:ext cx="357190"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4143372" y="5000636"/>
            <a:ext cx="428628"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2786050" y="1142984"/>
            <a:ext cx="2500330" cy="114300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000" b="1" dirty="0" smtClean="0">
                <a:latin typeface="Times New Roman" pitchFamily="18" charset="0"/>
                <a:cs typeface="Times New Roman" pitchFamily="18" charset="0"/>
              </a:rPr>
              <a:t>TRAINING AND VALIDATION</a:t>
            </a:r>
            <a:endParaRPr lang="en-US" sz="2000" b="1" dirty="0">
              <a:latin typeface="Times New Roman" pitchFamily="18" charset="0"/>
              <a:cs typeface="Times New Roman" pitchFamily="18" charset="0"/>
            </a:endParaRPr>
          </a:p>
        </p:txBody>
      </p:sp>
      <p:sp>
        <p:nvSpPr>
          <p:cNvPr id="5" name="Flowchart: Process 4"/>
          <p:cNvSpPr/>
          <p:nvPr/>
        </p:nvSpPr>
        <p:spPr>
          <a:xfrm>
            <a:off x="2786050" y="3071810"/>
            <a:ext cx="2786082" cy="928694"/>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b="1" dirty="0" smtClean="0"/>
              <a:t>PREDICTION</a:t>
            </a:r>
            <a:endParaRPr lang="en-US" sz="2000" b="1" dirty="0"/>
          </a:p>
        </p:txBody>
      </p:sp>
      <p:sp>
        <p:nvSpPr>
          <p:cNvPr id="7" name="Down Arrow 6"/>
          <p:cNvSpPr/>
          <p:nvPr/>
        </p:nvSpPr>
        <p:spPr>
          <a:xfrm>
            <a:off x="3857620" y="642918"/>
            <a:ext cx="357190"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3929058" y="2357430"/>
            <a:ext cx="357190"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GATHER UNSTRUCTERED DATA</a:t>
            </a:r>
            <a:br>
              <a:rPr lang="en-US" dirty="0" smtClean="0"/>
            </a:br>
            <a:endParaRPr lang="en-US" dirty="0"/>
          </a:p>
        </p:txBody>
      </p:sp>
      <p:sp>
        <p:nvSpPr>
          <p:cNvPr id="3" name="Content Placeholder 2"/>
          <p:cNvSpPr>
            <a:spLocks noGrp="1"/>
          </p:cNvSpPr>
          <p:nvPr>
            <p:ph idx="1"/>
          </p:nvPr>
        </p:nvSpPr>
        <p:spPr>
          <a:xfrm>
            <a:off x="428596" y="1571612"/>
            <a:ext cx="8229600" cy="4525963"/>
          </a:xfrm>
        </p:spPr>
        <p:txBody>
          <a:bodyPr>
            <a:normAutofit/>
          </a:bodyPr>
          <a:lstStyle/>
          <a:p>
            <a:r>
              <a:rPr lang="en-US" dirty="0" smtClean="0"/>
              <a:t>We collect data from large databases like kaggle </a:t>
            </a:r>
          </a:p>
          <a:p>
            <a:r>
              <a:rPr lang="en-IN" dirty="0" smtClean="0"/>
              <a:t>Kaggle is an online community of data scientists and machine learners.</a:t>
            </a:r>
          </a:p>
          <a:p>
            <a:r>
              <a:rPr lang="en-IN" dirty="0" smtClean="0"/>
              <a:t>From here tweets are collected</a:t>
            </a:r>
            <a:endParaRPr lang="en-US" dirty="0" smtClean="0"/>
          </a:p>
          <a:p>
            <a:pPr>
              <a:buNone/>
            </a:pP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3895796" y="4214818"/>
            <a:ext cx="4319542" cy="244429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DATA  CLEANING  AND</a:t>
            </a:r>
            <a:br>
              <a:rPr lang="en-US" dirty="0" smtClean="0"/>
            </a:br>
            <a:r>
              <a:rPr lang="en-US" dirty="0" smtClean="0"/>
              <a:t>PREPROCESSING</a:t>
            </a:r>
            <a:endParaRPr lang="en-US" dirty="0"/>
          </a:p>
        </p:txBody>
      </p:sp>
      <p:sp>
        <p:nvSpPr>
          <p:cNvPr id="3" name="Content Placeholder 2"/>
          <p:cNvSpPr>
            <a:spLocks noGrp="1"/>
          </p:cNvSpPr>
          <p:nvPr>
            <p:ph idx="1"/>
          </p:nvPr>
        </p:nvSpPr>
        <p:spPr>
          <a:xfrm>
            <a:off x="428596" y="1785926"/>
            <a:ext cx="8229600" cy="4525963"/>
          </a:xfrm>
        </p:spPr>
        <p:txBody>
          <a:bodyPr>
            <a:noAutofit/>
          </a:bodyPr>
          <a:lstStyle/>
          <a:p>
            <a:pPr>
              <a:buNone/>
            </a:pPr>
            <a:r>
              <a:rPr lang="en-US" sz="2400" dirty="0" smtClean="0"/>
              <a:t>It has following parts</a:t>
            </a:r>
          </a:p>
          <a:p>
            <a:pPr>
              <a:buNone/>
            </a:pPr>
            <a:r>
              <a:rPr lang="en-US" sz="2400" dirty="0" smtClean="0"/>
              <a:t>1. </a:t>
            </a:r>
            <a:r>
              <a:rPr lang="en-US" sz="2400" b="1" dirty="0" smtClean="0"/>
              <a:t>STOPWORDS</a:t>
            </a:r>
          </a:p>
          <a:p>
            <a:pPr>
              <a:buNone/>
            </a:pPr>
            <a:r>
              <a:rPr lang="en-GB" sz="2400" dirty="0" smtClean="0"/>
              <a:t> 	Removal of unwanted words are done like single letter words (a </a:t>
            </a:r>
            <a:r>
              <a:rPr lang="en-US" sz="2400" dirty="0" smtClean="0"/>
              <a:t>,and ,an)etc</a:t>
            </a:r>
          </a:p>
          <a:p>
            <a:pPr>
              <a:buNone/>
            </a:pPr>
            <a:r>
              <a:rPr lang="en-US" sz="2400" b="1" dirty="0" smtClean="0"/>
              <a:t>2. STEMMING</a:t>
            </a:r>
          </a:p>
          <a:p>
            <a:pPr>
              <a:buNone/>
            </a:pPr>
            <a:r>
              <a:rPr lang="en-GB" sz="2400" dirty="0" smtClean="0"/>
              <a:t>	</a:t>
            </a:r>
            <a:r>
              <a:rPr lang="en-US" sz="2400" dirty="0"/>
              <a:t>P</a:t>
            </a:r>
            <a:r>
              <a:rPr lang="en-US" sz="2400" dirty="0" smtClean="0"/>
              <a:t>rocess </a:t>
            </a:r>
            <a:r>
              <a:rPr lang="en-US" sz="2400" dirty="0"/>
              <a:t>where words are reduced to a root by removing inflection through dropping unnecessary characters, usually a suffix</a:t>
            </a:r>
            <a:r>
              <a:rPr lang="en-US" sz="2400" dirty="0" smtClean="0"/>
              <a:t>.</a:t>
            </a:r>
          </a:p>
          <a:p>
            <a:pPr>
              <a:buNone/>
            </a:pPr>
            <a:r>
              <a:rPr lang="en-US" sz="2400" b="1" dirty="0" smtClean="0"/>
              <a:t>3.LEMMATISATION</a:t>
            </a:r>
            <a:endParaRPr lang="en-US" sz="2400" b="1" dirty="0" smtClean="0"/>
          </a:p>
          <a:p>
            <a:pPr>
              <a:buNone/>
            </a:pPr>
            <a:r>
              <a:rPr lang="en-US" sz="2400" b="1" dirty="0" smtClean="0"/>
              <a:t>	</a:t>
            </a:r>
            <a:r>
              <a:rPr lang="en-GB" sz="2400" dirty="0" smtClean="0"/>
              <a:t>It is the process of grouping together the inflected forms of</a:t>
            </a:r>
          </a:p>
          <a:p>
            <a:pPr>
              <a:buNone/>
            </a:pPr>
            <a:r>
              <a:rPr lang="en-GB" sz="2400" dirty="0" smtClean="0"/>
              <a:t>	word so they can be analysed as a single item, identified by word's </a:t>
            </a:r>
            <a:r>
              <a:rPr lang="en-US" sz="2400" dirty="0" smtClean="0"/>
              <a:t>lemma, or dictionary form.</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1143000"/>
          </a:xfrm>
        </p:spPr>
        <p:txBody>
          <a:bodyPr/>
          <a:lstStyle/>
          <a:p>
            <a:pPr algn="l"/>
            <a:r>
              <a:rPr lang="en-US" dirty="0" smtClean="0"/>
              <a:t>VECTORIZED DATA</a:t>
            </a:r>
            <a:endParaRPr lang="en-US" dirty="0"/>
          </a:p>
        </p:txBody>
      </p:sp>
      <p:sp>
        <p:nvSpPr>
          <p:cNvPr id="3" name="Content Placeholder 2"/>
          <p:cNvSpPr>
            <a:spLocks noGrp="1"/>
          </p:cNvSpPr>
          <p:nvPr>
            <p:ph idx="1"/>
          </p:nvPr>
        </p:nvSpPr>
        <p:spPr>
          <a:xfrm>
            <a:off x="428596" y="1428736"/>
            <a:ext cx="8229600" cy="4525963"/>
          </a:xfrm>
        </p:spPr>
        <p:txBody>
          <a:bodyPr>
            <a:noAutofit/>
          </a:bodyPr>
          <a:lstStyle/>
          <a:p>
            <a:pPr>
              <a:buNone/>
            </a:pPr>
            <a:r>
              <a:rPr lang="en-US" sz="2400" dirty="0" smtClean="0"/>
              <a:t>It has following parts</a:t>
            </a:r>
            <a:endParaRPr lang="en-US" sz="2400" b="1" dirty="0" smtClean="0"/>
          </a:p>
          <a:p>
            <a:pPr>
              <a:buNone/>
            </a:pPr>
            <a:r>
              <a:rPr lang="en-IN" sz="2400" b="1" dirty="0" smtClean="0"/>
              <a:t>2.</a:t>
            </a:r>
            <a:r>
              <a:rPr lang="en-IN" sz="2400" b="1" dirty="0" smtClean="0"/>
              <a:t>	</a:t>
            </a:r>
            <a:r>
              <a:rPr lang="en-US" sz="2400" b="1" dirty="0" smtClean="0"/>
              <a:t>COUNT </a:t>
            </a:r>
            <a:r>
              <a:rPr lang="en-US" sz="2400" b="1" dirty="0" smtClean="0"/>
              <a:t>VECTORIZER</a:t>
            </a:r>
          </a:p>
          <a:p>
            <a:pPr lvl="1">
              <a:buFont typeface="Arial" pitchFamily="34" charset="0"/>
              <a:buChar char="•"/>
            </a:pPr>
            <a:r>
              <a:rPr lang="en-GB" sz="2400" dirty="0" smtClean="0"/>
              <a:t>Provides a simple way to both tokenize a collection of text</a:t>
            </a:r>
          </a:p>
          <a:p>
            <a:pPr lvl="1">
              <a:buNone/>
            </a:pPr>
            <a:r>
              <a:rPr lang="en-GB" sz="2400" dirty="0" smtClean="0"/>
              <a:t>	documents and builds a vocabulary of known words</a:t>
            </a:r>
          </a:p>
          <a:p>
            <a:pPr lvl="1">
              <a:buFont typeface="Arial" pitchFamily="34" charset="0"/>
              <a:buChar char="•"/>
            </a:pPr>
            <a:r>
              <a:rPr lang="en-GB" sz="2400" dirty="0" smtClean="0"/>
              <a:t> Encodes new documents using that vocabulary. </a:t>
            </a:r>
            <a:endParaRPr lang="en-GB" sz="2400" dirty="0" smtClean="0"/>
          </a:p>
          <a:p>
            <a:pPr lvl="1">
              <a:buFont typeface="Arial" pitchFamily="34" charset="0"/>
              <a:buChar char="•"/>
            </a:pPr>
            <a:r>
              <a:rPr lang="en-GB" sz="2400" dirty="0"/>
              <a:t>Call the fit() function in order to learn a vocabulary from one or more </a:t>
            </a:r>
            <a:r>
              <a:rPr lang="en-GB" sz="2400" dirty="0" smtClean="0"/>
              <a:t>documents</a:t>
            </a:r>
            <a:endParaRPr lang="en-US" sz="2400" b="1" dirty="0"/>
          </a:p>
          <a:p>
            <a:pPr>
              <a:buNone/>
            </a:pPr>
            <a:r>
              <a:rPr lang="en-US" b="1" dirty="0" smtClean="0"/>
              <a:t>2. </a:t>
            </a:r>
            <a:r>
              <a:rPr lang="en-US" b="1" dirty="0"/>
              <a:t>TF IDF</a:t>
            </a:r>
          </a:p>
          <a:p>
            <a:pPr lvl="1">
              <a:buFont typeface="Arial" pitchFamily="34" charset="0"/>
              <a:buChar char="•"/>
            </a:pPr>
            <a:r>
              <a:rPr lang="en-GB" dirty="0"/>
              <a:t>In information retrieval, </a:t>
            </a:r>
            <a:r>
              <a:rPr lang="en-GB" dirty="0" err="1"/>
              <a:t>tf</a:t>
            </a:r>
            <a:r>
              <a:rPr lang="en-GB" dirty="0"/>
              <a:t>–</a:t>
            </a:r>
            <a:r>
              <a:rPr lang="en-GB" dirty="0" err="1"/>
              <a:t>idf</a:t>
            </a:r>
            <a:r>
              <a:rPr lang="en-GB" dirty="0"/>
              <a:t> or TFIDF, short for</a:t>
            </a:r>
          </a:p>
          <a:p>
            <a:pPr lvl="1">
              <a:buNone/>
            </a:pPr>
            <a:r>
              <a:rPr lang="en-GB" dirty="0"/>
              <a:t>	term frequency</a:t>
            </a:r>
          </a:p>
          <a:p>
            <a:pPr lvl="1">
              <a:buFont typeface="Arial" pitchFamily="34" charset="0"/>
              <a:buChar char="•"/>
            </a:pPr>
            <a:endParaRPr lang="en-US"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pPr lvl="1">
              <a:buFont typeface="Arial" pitchFamily="34" charset="0"/>
              <a:buChar char="•"/>
            </a:pPr>
            <a:r>
              <a:rPr lang="en-GB" dirty="0"/>
              <a:t>Inverse document frequency, is a numerical statistic that is intended to reflect</a:t>
            </a:r>
          </a:p>
          <a:p>
            <a:pPr lvl="1">
              <a:buNone/>
            </a:pPr>
            <a:r>
              <a:rPr lang="en-GB" dirty="0"/>
              <a:t>	how important a word is to a document in a</a:t>
            </a:r>
          </a:p>
          <a:p>
            <a:pPr lvl="1">
              <a:buNone/>
            </a:pPr>
            <a:r>
              <a:rPr lang="en-US" dirty="0"/>
              <a:t>	collection or </a:t>
            </a:r>
            <a:r>
              <a:rPr lang="en-US" dirty="0" smtClean="0"/>
              <a:t>corpus</a:t>
            </a:r>
          </a:p>
          <a:p>
            <a:pPr lvl="1">
              <a:buNone/>
            </a:pPr>
            <a:r>
              <a:rPr lang="en-US" b="1" dirty="0" smtClean="0"/>
              <a:t>3.Word Embedding</a:t>
            </a:r>
          </a:p>
          <a:p>
            <a:pPr lvl="1">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ALGORITHM SELECTION</a:t>
            </a:r>
            <a:endParaRPr lang="en-US" dirty="0"/>
          </a:p>
        </p:txBody>
      </p:sp>
      <p:sp>
        <p:nvSpPr>
          <p:cNvPr id="3" name="Content Placeholder 2"/>
          <p:cNvSpPr>
            <a:spLocks noGrp="1"/>
          </p:cNvSpPr>
          <p:nvPr>
            <p:ph idx="1"/>
          </p:nvPr>
        </p:nvSpPr>
        <p:spPr/>
        <p:txBody>
          <a:bodyPr>
            <a:normAutofit/>
          </a:bodyPr>
          <a:lstStyle/>
          <a:p>
            <a:pPr>
              <a:buNone/>
            </a:pPr>
            <a:r>
              <a:rPr lang="en-IN" sz="2400" dirty="0" smtClean="0"/>
              <a:t>We have used four algorithm techniques</a:t>
            </a:r>
          </a:p>
          <a:p>
            <a:pPr>
              <a:buNone/>
            </a:pPr>
            <a:r>
              <a:rPr lang="en-US" sz="2400" b="1" dirty="0" smtClean="0"/>
              <a:t>1.RANDOM FOREST</a:t>
            </a:r>
          </a:p>
          <a:p>
            <a:pPr lvl="1">
              <a:buFont typeface="Arial" pitchFamily="34" charset="0"/>
              <a:buChar char="•"/>
            </a:pPr>
            <a:r>
              <a:rPr lang="en-US" sz="2400" b="1" dirty="0" smtClean="0"/>
              <a:t>	</a:t>
            </a:r>
            <a:r>
              <a:rPr lang="en-GB" sz="2400" dirty="0" smtClean="0"/>
              <a:t>Also called random decision forests </a:t>
            </a:r>
          </a:p>
          <a:p>
            <a:pPr lvl="1">
              <a:buFont typeface="Arial" pitchFamily="34" charset="0"/>
              <a:buChar char="•"/>
            </a:pPr>
            <a:r>
              <a:rPr lang="en-GB" sz="2400" dirty="0" smtClean="0"/>
              <a:t>	A type of supervised machine learning algorithm based</a:t>
            </a:r>
          </a:p>
          <a:p>
            <a:pPr lvl="1">
              <a:buNone/>
            </a:pPr>
            <a:r>
              <a:rPr lang="en-GB" sz="2400" dirty="0" smtClean="0"/>
              <a:t>		on ensemble learning</a:t>
            </a:r>
          </a:p>
          <a:p>
            <a:pPr lvl="1">
              <a:buFont typeface="Arial" pitchFamily="34" charset="0"/>
              <a:buChar char="•"/>
            </a:pPr>
            <a:r>
              <a:rPr lang="en-GB" sz="2400" dirty="0" smtClean="0"/>
              <a:t>	It is one of the most ensemble classifiers </a:t>
            </a:r>
          </a:p>
          <a:p>
            <a:pPr lvl="1">
              <a:buFont typeface="Arial" pitchFamily="34" charset="0"/>
              <a:buChar char="•"/>
            </a:pPr>
            <a:r>
              <a:rPr lang="en-GB" sz="2400" dirty="0" smtClean="0"/>
              <a:t>	Very fast and robust against over fitting which makes it</a:t>
            </a:r>
          </a:p>
          <a:p>
            <a:pPr lvl="1">
              <a:buNone/>
            </a:pPr>
            <a:r>
              <a:rPr lang="en-GB" sz="2400" dirty="0" smtClean="0"/>
              <a:t>		possible to form as many trees as user wants</a:t>
            </a:r>
          </a:p>
          <a:p>
            <a:pPr lvl="1">
              <a:buFont typeface="Arial" pitchFamily="34" charset="0"/>
              <a:buChar char="•"/>
            </a:pPr>
            <a:endParaRPr lang="en-GB"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endParaRPr lang="en-US" dirty="0"/>
          </a:p>
        </p:txBody>
      </p:sp>
      <p:sp>
        <p:nvSpPr>
          <p:cNvPr id="3" name="Content Placeholder 2"/>
          <p:cNvSpPr>
            <a:spLocks noGrp="1"/>
          </p:cNvSpPr>
          <p:nvPr>
            <p:ph idx="1"/>
          </p:nvPr>
        </p:nvSpPr>
        <p:spPr/>
        <p:txBody>
          <a:bodyPr>
            <a:noAutofit/>
          </a:bodyPr>
          <a:lstStyle/>
          <a:p>
            <a:r>
              <a:rPr lang="en-IN" sz="2400" dirty="0" smtClean="0"/>
              <a:t>INTRODUCTION</a:t>
            </a:r>
          </a:p>
          <a:p>
            <a:r>
              <a:rPr lang="en-IN" sz="2400" dirty="0" smtClean="0"/>
              <a:t>OBJECTIVE</a:t>
            </a:r>
          </a:p>
          <a:p>
            <a:r>
              <a:rPr lang="en-IN" sz="2400" dirty="0" smtClean="0"/>
              <a:t>BLOCK DIAGRAM</a:t>
            </a:r>
          </a:p>
          <a:p>
            <a:r>
              <a:rPr lang="en-IN" sz="2400" dirty="0" smtClean="0"/>
              <a:t>APPROACHES</a:t>
            </a:r>
          </a:p>
          <a:p>
            <a:pPr lvl="1"/>
            <a:r>
              <a:rPr lang="en-IN" sz="2400" dirty="0" smtClean="0"/>
              <a:t>LEXICAN BASED APPROACH</a:t>
            </a:r>
          </a:p>
          <a:p>
            <a:pPr lvl="1"/>
            <a:r>
              <a:rPr lang="en-IN" sz="2400" dirty="0" smtClean="0"/>
              <a:t>MACHINE LEARNING APPROACH</a:t>
            </a:r>
          </a:p>
          <a:p>
            <a:r>
              <a:rPr lang="en-IN" sz="2400" dirty="0" smtClean="0"/>
              <a:t>FLOW OF MACHINE LEARNING APPROACH</a:t>
            </a:r>
          </a:p>
          <a:p>
            <a:pPr lvl="1"/>
            <a:r>
              <a:rPr lang="en-IN" sz="2400" dirty="0" smtClean="0"/>
              <a:t>GATHER AND UNSTRUCTURED DATA</a:t>
            </a:r>
          </a:p>
          <a:p>
            <a:pPr lvl="1"/>
            <a:r>
              <a:rPr lang="en-IN" sz="2400" dirty="0" smtClean="0"/>
              <a:t>DATA CLEANING AND PREPROCESSING</a:t>
            </a:r>
          </a:p>
          <a:p>
            <a:pPr lvl="1"/>
            <a:r>
              <a:rPr lang="en-IN" sz="2400" dirty="0" smtClean="0"/>
              <a:t>VECTORIZED DATA</a:t>
            </a:r>
          </a:p>
          <a:p>
            <a:pPr lvl="1"/>
            <a:r>
              <a:rPr lang="en-IN" sz="2400" dirty="0" smtClean="0"/>
              <a:t>ALGORITHM SELECTION</a:t>
            </a:r>
          </a:p>
          <a:p>
            <a:pPr lvl="1"/>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692696"/>
            <a:ext cx="8120515" cy="4968552"/>
          </a:xfrm>
          <a:prstGeom prst="rect">
            <a:avLst/>
          </a:prstGeom>
        </p:spPr>
      </p:pic>
    </p:spTree>
    <p:extLst>
      <p:ext uri="{BB962C8B-B14F-4D97-AF65-F5344CB8AC3E}">
        <p14:creationId xmlns:p14="http://schemas.microsoft.com/office/powerpoint/2010/main" val="545846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96740"/>
          </a:xfrm>
        </p:spPr>
        <p:txBody>
          <a:bodyPr>
            <a:normAutofit/>
          </a:bodyPr>
          <a:lstStyle/>
          <a:p>
            <a:pPr>
              <a:buNone/>
            </a:pPr>
            <a:r>
              <a:rPr lang="en-US" sz="2400" b="1" dirty="0" smtClean="0"/>
              <a:t>2.LOGISTIC </a:t>
            </a:r>
            <a:r>
              <a:rPr lang="en-US" sz="2400" b="1" dirty="0" smtClean="0"/>
              <a:t>REGRESSION</a:t>
            </a:r>
          </a:p>
          <a:p>
            <a:pPr lvl="1">
              <a:buFont typeface="Arial" pitchFamily="34" charset="0"/>
              <a:buChar char="•"/>
            </a:pPr>
            <a:r>
              <a:rPr lang="en-US" sz="2400" dirty="0" smtClean="0"/>
              <a:t>A classification algorithm that is </a:t>
            </a:r>
            <a:r>
              <a:rPr lang="en-GB" sz="2400" dirty="0" smtClean="0"/>
              <a:t>used to assign observations to a discrete set of </a:t>
            </a:r>
            <a:r>
              <a:rPr lang="en-US" sz="2400" dirty="0" smtClean="0"/>
              <a:t>classes.</a:t>
            </a:r>
          </a:p>
          <a:p>
            <a:pPr lvl="1">
              <a:buFont typeface="Arial" pitchFamily="34" charset="0"/>
              <a:buChar char="•"/>
            </a:pPr>
            <a:r>
              <a:rPr lang="en-GB" sz="2400" dirty="0" smtClean="0"/>
              <a:t>Logistic regression transforms its output using the logistic sigmoid function to return a </a:t>
            </a:r>
            <a:r>
              <a:rPr lang="en-US" sz="2400" dirty="0" smtClean="0"/>
              <a:t>probability value</a:t>
            </a:r>
            <a:r>
              <a:rPr lang="en-US" sz="2400" dirty="0" smtClean="0"/>
              <a:t>.</a:t>
            </a:r>
          </a:p>
          <a:p>
            <a:pPr lvl="1">
              <a:buFont typeface="Arial" pitchFamily="34" charset="0"/>
              <a:buChar char="•"/>
            </a:pPr>
            <a:r>
              <a:rPr lang="en-US" sz="2400" dirty="0" smtClean="0"/>
              <a:t>Produces results in a binary format</a:t>
            </a:r>
            <a:endParaRPr lang="en-US" sz="2400" dirty="0" smtClean="0"/>
          </a:p>
          <a:p>
            <a:pPr lvl="1">
              <a:buFont typeface="Arial" pitchFamily="34" charset="0"/>
              <a:buChar char="•"/>
            </a:pPr>
            <a:endParaRPr lang="en-US" sz="2400" dirty="0" smtClean="0"/>
          </a:p>
          <a:p>
            <a:pPr>
              <a:buNone/>
            </a:pPr>
            <a:r>
              <a:rPr lang="en-US" sz="2400" b="1" dirty="0" smtClean="0"/>
              <a:t>3.MULTINOMIAL NB</a:t>
            </a:r>
          </a:p>
          <a:p>
            <a:pPr lvl="1">
              <a:buFont typeface="Arial" pitchFamily="34" charset="0"/>
              <a:buChar char="•"/>
            </a:pPr>
            <a:r>
              <a:rPr lang="en-IN" sz="2400" dirty="0" smtClean="0"/>
              <a:t>It </a:t>
            </a:r>
            <a:r>
              <a:rPr lang="en-US" sz="2400" dirty="0" smtClean="0"/>
              <a:t>is a specialized </a:t>
            </a:r>
            <a:r>
              <a:rPr lang="en-GB" sz="2400" dirty="0" smtClean="0"/>
              <a:t>version of Naive Bayes that is designed </a:t>
            </a:r>
          </a:p>
          <a:p>
            <a:pPr lvl="1">
              <a:buNone/>
            </a:pPr>
            <a:r>
              <a:rPr lang="en-GB" sz="2400" dirty="0" smtClean="0"/>
              <a:t>	for text documents. </a:t>
            </a:r>
          </a:p>
          <a:p>
            <a:pPr lvl="1">
              <a:buFont typeface="Arial" pitchFamily="34" charset="0"/>
              <a:buChar char="•"/>
            </a:pPr>
            <a:r>
              <a:rPr lang="en-GB" sz="2400" dirty="0" smtClean="0"/>
              <a:t>Simple naive Bayes would model a document as the</a:t>
            </a:r>
          </a:p>
          <a:p>
            <a:pPr lvl="1">
              <a:buNone/>
            </a:pPr>
            <a:r>
              <a:rPr lang="en-GB" sz="2400" dirty="0" smtClean="0"/>
              <a:t>	presence and absence of particular words</a:t>
            </a:r>
          </a:p>
          <a:p>
            <a:pPr lvl="1">
              <a:buFont typeface="Arial" pitchFamily="34" charset="0"/>
              <a:buChar char="•"/>
            </a:pPr>
            <a:r>
              <a:rPr lang="en-GB" sz="2400" dirty="0" smtClean="0"/>
              <a:t>Multinomial naive </a:t>
            </a:r>
            <a:r>
              <a:rPr lang="en-GB" sz="2400" dirty="0" err="1" smtClean="0"/>
              <a:t>bayes</a:t>
            </a:r>
            <a:r>
              <a:rPr lang="en-GB" sz="2400" dirty="0" smtClean="0"/>
              <a:t> explicitly models the word counts and adjusts the underlying calculations to deal with in.</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lstStyle/>
          <a:p>
            <a:pPr>
              <a:buNone/>
            </a:pPr>
            <a:r>
              <a:rPr lang="en-US" b="1" dirty="0" smtClean="0"/>
              <a:t>4.LSTM</a:t>
            </a:r>
          </a:p>
          <a:p>
            <a:pPr lvl="1">
              <a:buFont typeface="Arial" pitchFamily="34" charset="0"/>
              <a:buChar char="•"/>
            </a:pPr>
            <a:r>
              <a:rPr lang="en-GB" dirty="0" smtClean="0"/>
              <a:t>Long short-term memory (LSTM) is an artificial recurrent neural network (RNN) architecture</a:t>
            </a:r>
          </a:p>
          <a:p>
            <a:pPr lvl="1">
              <a:buNone/>
            </a:pPr>
            <a:r>
              <a:rPr lang="en-GB" dirty="0" smtClean="0"/>
              <a:t>	used in the field of deep learning.</a:t>
            </a:r>
          </a:p>
          <a:p>
            <a:pPr lvl="1">
              <a:buFont typeface="Arial" pitchFamily="34" charset="0"/>
              <a:buChar char="•"/>
            </a:pPr>
            <a:r>
              <a:rPr lang="en-GB" dirty="0" smtClean="0"/>
              <a:t>LSTM networks are well-suited to classifying,</a:t>
            </a:r>
          </a:p>
          <a:p>
            <a:pPr lvl="1">
              <a:buNone/>
            </a:pPr>
            <a:r>
              <a:rPr lang="en-GB" dirty="0" smtClean="0"/>
              <a:t>	processing and making predictions based on</a:t>
            </a:r>
          </a:p>
          <a:p>
            <a:pPr lvl="1">
              <a:buNone/>
            </a:pPr>
            <a:r>
              <a:rPr lang="en-GB" dirty="0" smtClean="0"/>
              <a:t>	time series data, since there can be lags of</a:t>
            </a:r>
          </a:p>
          <a:p>
            <a:pPr lvl="1">
              <a:buNone/>
            </a:pPr>
            <a:r>
              <a:rPr lang="en-GB" dirty="0" smtClean="0"/>
              <a:t>	unknown duration between important events in</a:t>
            </a:r>
          </a:p>
          <a:p>
            <a:pPr lvl="1">
              <a:buNone/>
            </a:pPr>
            <a:r>
              <a:rPr lang="en-US" dirty="0" smtClean="0"/>
              <a:t>	a time series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 FACED</a:t>
            </a:r>
            <a:endParaRPr lang="en-US" dirty="0"/>
          </a:p>
        </p:txBody>
      </p:sp>
      <p:sp>
        <p:nvSpPr>
          <p:cNvPr id="3" name="Content Placeholder 2"/>
          <p:cNvSpPr>
            <a:spLocks noGrp="1"/>
          </p:cNvSpPr>
          <p:nvPr>
            <p:ph idx="1"/>
          </p:nvPr>
        </p:nvSpPr>
        <p:spPr>
          <a:xfrm>
            <a:off x="428596" y="1714488"/>
            <a:ext cx="8229600" cy="4525963"/>
          </a:xfrm>
        </p:spPr>
        <p:txBody>
          <a:bodyPr>
            <a:noAutofit/>
          </a:bodyPr>
          <a:lstStyle/>
          <a:p>
            <a:r>
              <a:rPr lang="en-GB" sz="2200" dirty="0" smtClean="0"/>
              <a:t>First Challenge, was to list down, and research the forms, and types of sentiment analysis, and different ways, in which it can be done.</a:t>
            </a:r>
          </a:p>
          <a:p>
            <a:r>
              <a:rPr lang="en-GB" sz="2200" dirty="0" smtClean="0"/>
              <a:t>Another challenge was about the data. We did some research, about twitter, and usual behaviour of people, on twitter, and how they communicate. We then took the data from the standard Kaggle data repository and found the data very useful.</a:t>
            </a:r>
          </a:p>
          <a:p>
            <a:r>
              <a:rPr lang="en-GB" sz="2200" dirty="0" smtClean="0"/>
              <a:t>The steps, of sentiment analysis, are many and varied. To keep a check on the quality, we pre-processed the data, so that the accuracy comes out to be good.</a:t>
            </a:r>
          </a:p>
          <a:p>
            <a:r>
              <a:rPr lang="en-GB" sz="2200" dirty="0" smtClean="0"/>
              <a:t>To apply Deep Neural Network on the tweets, was another big and major step in the </a:t>
            </a:r>
            <a:r>
              <a:rPr lang="en-GB" sz="2200" dirty="0" err="1" smtClean="0"/>
              <a:t>pipeline.To</a:t>
            </a:r>
            <a:r>
              <a:rPr lang="en-GB" sz="2200" dirty="0" smtClean="0"/>
              <a:t> study and research about twitter API, and new features of twitter API, and to be able to use them.</a:t>
            </a:r>
            <a:endParaRPr lang="en-US"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846840" y="526984"/>
            <a:ext cx="4191027" cy="2357453"/>
          </a:xfrm>
          <a:prstGeom prst="rect">
            <a:avLst/>
          </a:prstGeom>
          <a:noFill/>
          <a:ln w="9525">
            <a:noFill/>
            <a:miter lim="800000"/>
            <a:headEnd/>
            <a:tailEnd/>
          </a:ln>
          <a:effectLst/>
        </p:spPr>
      </p:pic>
      <p:sp>
        <p:nvSpPr>
          <p:cNvPr id="7" name="TextBox 6"/>
          <p:cNvSpPr txBox="1"/>
          <p:nvPr/>
        </p:nvSpPr>
        <p:spPr>
          <a:xfrm>
            <a:off x="214282" y="642918"/>
            <a:ext cx="4214842" cy="1938992"/>
          </a:xfrm>
          <a:prstGeom prst="rect">
            <a:avLst/>
          </a:prstGeom>
          <a:noFill/>
        </p:spPr>
        <p:txBody>
          <a:bodyPr wrap="square" rtlCol="0">
            <a:spAutoFit/>
          </a:bodyPr>
          <a:lstStyle/>
          <a:p>
            <a:pPr>
              <a:buFont typeface="Arial" pitchFamily="34" charset="0"/>
              <a:buChar char="•"/>
            </a:pPr>
            <a:r>
              <a:rPr lang="en-IN" sz="2400" dirty="0" smtClean="0"/>
              <a:t>The biggest challenge amongst all was that the system disk space was running overtime and crashing.</a:t>
            </a:r>
          </a:p>
          <a:p>
            <a:r>
              <a:rPr lang="en-IN" sz="2400" dirty="0" smtClean="0"/>
              <a:t> </a:t>
            </a:r>
            <a:endParaRPr lang="en-US" sz="2400" dirty="0"/>
          </a:p>
        </p:txBody>
      </p:sp>
      <p:pic>
        <p:nvPicPr>
          <p:cNvPr id="8" name="Picture 2"/>
          <p:cNvPicPr>
            <a:picLocks noChangeAspect="1" noChangeArrowheads="1"/>
          </p:cNvPicPr>
          <p:nvPr/>
        </p:nvPicPr>
        <p:blipFill>
          <a:blip r:embed="rId3"/>
          <a:srcRect/>
          <a:stretch>
            <a:fillRect/>
          </a:stretch>
        </p:blipFill>
        <p:spPr bwMode="auto">
          <a:xfrm>
            <a:off x="285720" y="3071810"/>
            <a:ext cx="7967681" cy="355283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srcRect/>
          <a:stretch>
            <a:fillRect/>
          </a:stretch>
        </p:blipFill>
        <p:spPr bwMode="auto">
          <a:xfrm>
            <a:off x="142844" y="2857496"/>
            <a:ext cx="8786874" cy="3286148"/>
          </a:xfrm>
          <a:prstGeom prst="rect">
            <a:avLst/>
          </a:prstGeom>
          <a:noFill/>
          <a:ln w="9525">
            <a:noFill/>
            <a:miter lim="800000"/>
            <a:headEnd/>
            <a:tailEnd/>
          </a:ln>
          <a:effectLst/>
        </p:spPr>
      </p:pic>
      <p:sp>
        <p:nvSpPr>
          <p:cNvPr id="6" name="TextBox 5"/>
          <p:cNvSpPr txBox="1"/>
          <p:nvPr/>
        </p:nvSpPr>
        <p:spPr>
          <a:xfrm>
            <a:off x="428596" y="642918"/>
            <a:ext cx="5357850" cy="1569660"/>
          </a:xfrm>
          <a:prstGeom prst="rect">
            <a:avLst/>
          </a:prstGeom>
          <a:noFill/>
        </p:spPr>
        <p:txBody>
          <a:bodyPr wrap="square" rtlCol="0">
            <a:spAutoFit/>
          </a:bodyPr>
          <a:lstStyle/>
          <a:p>
            <a:r>
              <a:rPr lang="en-IN" sz="2400" dirty="0" smtClean="0"/>
              <a:t>As a result we tried on google collaboratory.</a:t>
            </a:r>
          </a:p>
          <a:p>
            <a:r>
              <a:rPr lang="en-IN" sz="2400" dirty="0" smtClean="0"/>
              <a:t>But in google colaboratory also RAM was crashing again and again</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noAutofit/>
          </a:bodyPr>
          <a:lstStyle/>
          <a:p>
            <a:r>
              <a:rPr lang="en-GB" sz="2200" dirty="0" smtClean="0"/>
              <a:t>The applications of high end sentiment analysis, are huge. It can be used, anywhere, and everywhere.</a:t>
            </a:r>
          </a:p>
          <a:p>
            <a:r>
              <a:rPr lang="en-GB" sz="2200" dirty="0" smtClean="0"/>
              <a:t>Some applications include - Company review, and share holders, and public's sentiment about the company, and to see the effect on stock prices, and other decisions in the company.</a:t>
            </a:r>
          </a:p>
          <a:p>
            <a:r>
              <a:rPr lang="en-GB" sz="2200" dirty="0" smtClean="0"/>
              <a:t>Future scope, of this project could also, be in determining the fake news, for </a:t>
            </a:r>
            <a:r>
              <a:rPr lang="en-GB" sz="2200" dirty="0" err="1" smtClean="0"/>
              <a:t>Eg</a:t>
            </a:r>
            <a:r>
              <a:rPr lang="en-GB" sz="2200" dirty="0" smtClean="0"/>
              <a:t>. Fake News about Covid-19.</a:t>
            </a:r>
          </a:p>
          <a:p>
            <a:r>
              <a:rPr lang="en-GB" sz="2200" dirty="0" smtClean="0"/>
              <a:t>To determine, public sentiments, for government decision, which is very important now-a-days. For </a:t>
            </a:r>
            <a:r>
              <a:rPr lang="en-GB" sz="2200" dirty="0" err="1" smtClean="0"/>
              <a:t>Eg</a:t>
            </a:r>
            <a:r>
              <a:rPr lang="en-GB" sz="2200" dirty="0" smtClean="0"/>
              <a:t>. To check, if people want the Covid-19 pandemic Lockdown to be removed or not, and in which area. </a:t>
            </a:r>
          </a:p>
          <a:p>
            <a:r>
              <a:rPr lang="en-GB" sz="2200" dirty="0" smtClean="0"/>
              <a:t>Certainly, this requires, much more computational power, and data collection resources, and can be done, on a medium scale, if data is collected</a:t>
            </a:r>
            <a:endParaRPr lang="en-US"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a:xfrm>
            <a:off x="428596" y="1500174"/>
            <a:ext cx="8229600" cy="4525963"/>
          </a:xfrm>
        </p:spPr>
        <p:txBody>
          <a:bodyPr>
            <a:noAutofit/>
          </a:bodyPr>
          <a:lstStyle/>
          <a:p>
            <a:pPr>
              <a:buNone/>
            </a:pPr>
            <a:r>
              <a:rPr lang="en-GB" sz="2400" dirty="0" smtClean="0"/>
              <a:t>[1] K. N. Alhayyan et al."Discovering and Analyzing Important Real-Time Trends in Noisy Twitter Stream" n.p</a:t>
            </a:r>
          </a:p>
          <a:p>
            <a:pPr>
              <a:buNone/>
            </a:pPr>
            <a:r>
              <a:rPr lang="en-GB" sz="2400" dirty="0" smtClean="0"/>
              <a:t>[2] J. </a:t>
            </a:r>
            <a:r>
              <a:rPr lang="en-GB" sz="2400" dirty="0" err="1" smtClean="0"/>
              <a:t>Ramteke</a:t>
            </a:r>
            <a:r>
              <a:rPr lang="en-GB" sz="2400" dirty="0" smtClean="0"/>
              <a:t> et al ., \Election result prediction using Twitter sentiment analysis," in </a:t>
            </a:r>
            <a:r>
              <a:rPr lang="fr-FR" sz="2400" dirty="0" smtClean="0"/>
              <a:t>Inventive Computation Technologies (ICICT), International Conference on, 2016, </a:t>
            </a:r>
            <a:r>
              <a:rPr lang="en-US" sz="2400" dirty="0" smtClean="0"/>
              <a:t>vol. 1, pp. 1-5.</a:t>
            </a:r>
          </a:p>
          <a:p>
            <a:pPr>
              <a:buNone/>
            </a:pPr>
            <a:r>
              <a:rPr lang="en-US" sz="2400" dirty="0" smtClean="0"/>
              <a:t>[3] M. Desai et al., "Techniques for sentiment analysis of Twitter data: A </a:t>
            </a:r>
            <a:r>
              <a:rPr lang="en-US" sz="2400" dirty="0" err="1" smtClean="0"/>
              <a:t>comprehen</a:t>
            </a:r>
            <a:r>
              <a:rPr lang="en-GB" sz="2400" dirty="0" err="1" smtClean="0"/>
              <a:t>sive</a:t>
            </a:r>
            <a:r>
              <a:rPr lang="en-GB" sz="2400" dirty="0" smtClean="0"/>
              <a:t> survey", 2016 International Conference on Computing, Communication and </a:t>
            </a:r>
            <a:r>
              <a:rPr lang="en-US" sz="2400" dirty="0" smtClean="0"/>
              <a:t>Automation (ICCCA), 2016.</a:t>
            </a:r>
          </a:p>
          <a:p>
            <a:pPr>
              <a:buNone/>
            </a:pPr>
            <a:r>
              <a:rPr lang="en-GB" sz="2400" dirty="0" smtClean="0"/>
              <a:t>[4] A. Pak et a., "Twitter as a corpus for sentiment analysis and opinion mining". In Proceedings of the Seventh International Conference on Language Resources and Evaluation (LREC'10), may 2010.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r>
              <a:rPr lang="en-IN" sz="2400" dirty="0" smtClean="0"/>
              <a:t>CHALLENGES FACED </a:t>
            </a:r>
          </a:p>
          <a:p>
            <a:r>
              <a:rPr lang="en-IN" sz="2400" dirty="0" smtClean="0"/>
              <a:t>FUTURE SCOPE</a:t>
            </a:r>
          </a:p>
          <a:p>
            <a:r>
              <a:rPr lang="en-IN" sz="2400" dirty="0" smtClean="0"/>
              <a:t>REFRENCES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a:xfrm>
            <a:off x="500034" y="1643050"/>
            <a:ext cx="8229600" cy="4525963"/>
          </a:xfrm>
        </p:spPr>
        <p:txBody>
          <a:bodyPr>
            <a:noAutofit/>
          </a:bodyPr>
          <a:lstStyle/>
          <a:p>
            <a:r>
              <a:rPr lang="en-GB" sz="2400" dirty="0" smtClean="0"/>
              <a:t>Social media </a:t>
            </a:r>
            <a:r>
              <a:rPr lang="en-GB" sz="2400" dirty="0"/>
              <a:t>have emerged as one of the platforms to raise users’ opinions and influence the way any business is commercialized. </a:t>
            </a:r>
            <a:endParaRPr lang="en-GB" sz="2400" b="1" dirty="0" smtClean="0"/>
          </a:p>
          <a:p>
            <a:r>
              <a:rPr lang="en-GB" sz="2400" dirty="0" smtClean="0"/>
              <a:t>Opinion </a:t>
            </a:r>
            <a:r>
              <a:rPr lang="en-GB" sz="2400" dirty="0"/>
              <a:t>of people matters a lot to analyze how the propagation of information impacts the lives in a large-scale network like Twitter</a:t>
            </a:r>
            <a:r>
              <a:rPr lang="en-GB" sz="2400" dirty="0" smtClean="0"/>
              <a:t>.</a:t>
            </a:r>
            <a:endParaRPr lang="en-GB" sz="2400" b="1" dirty="0" smtClean="0"/>
          </a:p>
          <a:p>
            <a:r>
              <a:rPr lang="en-GB" sz="2400" dirty="0" smtClean="0"/>
              <a:t>Sentiment </a:t>
            </a:r>
            <a:r>
              <a:rPr lang="en-GB" sz="2400" dirty="0"/>
              <a:t>analysis of the tweets determine the polarity and inclination of vast population towards specific topic, item or entity</a:t>
            </a:r>
            <a:r>
              <a:rPr lang="en-GB" sz="2400" dirty="0" smtClean="0"/>
              <a:t>.</a:t>
            </a:r>
          </a:p>
        </p:txBody>
      </p:sp>
      <p:pic>
        <p:nvPicPr>
          <p:cNvPr id="1026" name="Picture 2"/>
          <p:cNvPicPr>
            <a:picLocks noChangeAspect="1" noChangeArrowheads="1"/>
          </p:cNvPicPr>
          <p:nvPr/>
        </p:nvPicPr>
        <p:blipFill>
          <a:blip r:embed="rId2" cstate="print"/>
          <a:srcRect/>
          <a:stretch>
            <a:fillRect/>
          </a:stretch>
        </p:blipFill>
        <p:spPr bwMode="auto">
          <a:xfrm>
            <a:off x="1142976" y="5214950"/>
            <a:ext cx="2500330" cy="150369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6357950" y="4857760"/>
            <a:ext cx="2071702" cy="172701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US" dirty="0"/>
          </a:p>
        </p:txBody>
      </p:sp>
      <p:sp>
        <p:nvSpPr>
          <p:cNvPr id="3" name="Content Placeholder 2"/>
          <p:cNvSpPr>
            <a:spLocks noGrp="1"/>
          </p:cNvSpPr>
          <p:nvPr>
            <p:ph idx="1"/>
          </p:nvPr>
        </p:nvSpPr>
        <p:spPr/>
        <p:txBody>
          <a:bodyPr>
            <a:normAutofit fontScale="92500"/>
          </a:bodyPr>
          <a:lstStyle/>
          <a:p>
            <a:r>
              <a:rPr lang="en-GB" dirty="0" smtClean="0"/>
              <a:t>To </a:t>
            </a:r>
            <a:r>
              <a:rPr lang="en-GB" dirty="0"/>
              <a:t>study the sentiment analysis in </a:t>
            </a:r>
            <a:r>
              <a:rPr lang="en-GB" dirty="0" smtClean="0"/>
              <a:t>microblogging which </a:t>
            </a:r>
            <a:r>
              <a:rPr lang="en-GB" dirty="0"/>
              <a:t>in view to analyze feedback from a customer of an organization's </a:t>
            </a:r>
            <a:r>
              <a:rPr lang="en-GB" dirty="0" smtClean="0"/>
              <a:t>product</a:t>
            </a:r>
          </a:p>
          <a:p>
            <a:pPr>
              <a:buNone/>
            </a:pPr>
            <a:r>
              <a:rPr lang="en-GB" dirty="0" smtClean="0"/>
              <a:t>	and</a:t>
            </a:r>
            <a:endParaRPr lang="en-GB" dirty="0"/>
          </a:p>
          <a:p>
            <a:r>
              <a:rPr lang="en-GB" dirty="0" smtClean="0"/>
              <a:t>To </a:t>
            </a:r>
            <a:r>
              <a:rPr lang="en-GB" dirty="0"/>
              <a:t>develop a program for customers' review on a product which allows </a:t>
            </a:r>
            <a:r>
              <a:rPr lang="en-GB" dirty="0" smtClean="0"/>
              <a:t>an organization </a:t>
            </a:r>
            <a:r>
              <a:rPr lang="en-GB" dirty="0"/>
              <a:t>or individual to sentiment and analyzes a vast amount of tweets into a</a:t>
            </a:r>
          </a:p>
          <a:p>
            <a:pPr>
              <a:buNone/>
            </a:pPr>
            <a:r>
              <a:rPr lang="en-US" dirty="0"/>
              <a:t>	</a:t>
            </a:r>
            <a:r>
              <a:rPr lang="en-US" dirty="0" smtClean="0"/>
              <a:t>useful </a:t>
            </a:r>
            <a:r>
              <a:rPr lang="en-US" dirty="0"/>
              <a:t>format.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285852" y="214290"/>
            <a:ext cx="6715172" cy="641672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APPROACHES	</a:t>
            </a:r>
            <a:endParaRPr lang="en-US" dirty="0"/>
          </a:p>
        </p:txBody>
      </p:sp>
      <p:sp>
        <p:nvSpPr>
          <p:cNvPr id="3" name="Content Placeholder 2"/>
          <p:cNvSpPr>
            <a:spLocks noGrp="1"/>
          </p:cNvSpPr>
          <p:nvPr>
            <p:ph idx="1"/>
          </p:nvPr>
        </p:nvSpPr>
        <p:spPr/>
        <p:txBody>
          <a:bodyPr>
            <a:noAutofit/>
          </a:bodyPr>
          <a:lstStyle/>
          <a:p>
            <a:pPr marL="514350" indent="-514350">
              <a:buAutoNum type="arabicPeriod"/>
            </a:pPr>
            <a:r>
              <a:rPr lang="en-IN" sz="2400" b="1" dirty="0" smtClean="0"/>
              <a:t>LEXICON BASED APPROACH</a:t>
            </a:r>
          </a:p>
          <a:p>
            <a:pPr marL="514350" indent="-514350">
              <a:buNone/>
            </a:pPr>
            <a:endParaRPr lang="en-IN" sz="2400" b="1" dirty="0" smtClean="0"/>
          </a:p>
          <a:p>
            <a:r>
              <a:rPr lang="en-GB" sz="2400" dirty="0"/>
              <a:t>I</a:t>
            </a:r>
            <a:r>
              <a:rPr lang="en-GB" sz="2400" dirty="0" smtClean="0"/>
              <a:t>nvolves </a:t>
            </a:r>
            <a:r>
              <a:rPr lang="en-GB" sz="2400" dirty="0"/>
              <a:t>calculating the sentiment from the semantic </a:t>
            </a:r>
            <a:r>
              <a:rPr lang="en-GB" sz="2400" dirty="0" smtClean="0"/>
              <a:t>orientation </a:t>
            </a:r>
            <a:r>
              <a:rPr lang="en-GB" sz="2400" dirty="0"/>
              <a:t>of word or phrases that occur in a text</a:t>
            </a:r>
            <a:endParaRPr lang="en-GB" sz="2400" dirty="0" smtClean="0"/>
          </a:p>
          <a:p>
            <a:endParaRPr lang="en-GB" sz="2400" dirty="0" smtClean="0"/>
          </a:p>
          <a:p>
            <a:r>
              <a:rPr lang="en-GB" sz="2400" dirty="0" smtClean="0"/>
              <a:t>Uses predefined </a:t>
            </a:r>
            <a:r>
              <a:rPr lang="en-GB" sz="2400" dirty="0"/>
              <a:t>list of words where each word is </a:t>
            </a:r>
            <a:r>
              <a:rPr lang="en-GB" sz="2400" dirty="0" smtClean="0"/>
              <a:t>associated </a:t>
            </a:r>
            <a:r>
              <a:rPr lang="en-GB" sz="2400" dirty="0"/>
              <a:t>with a </a:t>
            </a:r>
            <a:r>
              <a:rPr lang="en-GB" sz="2400" dirty="0" smtClean="0"/>
              <a:t>specific </a:t>
            </a:r>
            <a:r>
              <a:rPr lang="en-GB" sz="2400" dirty="0"/>
              <a:t>sentiment . </a:t>
            </a:r>
            <a:endParaRPr lang="en-GB" sz="2400" dirty="0" smtClean="0"/>
          </a:p>
          <a:p>
            <a:endParaRPr lang="en-GB" sz="2400" dirty="0" smtClean="0"/>
          </a:p>
          <a:p>
            <a:r>
              <a:rPr lang="en-GB" sz="2400" dirty="0" smtClean="0"/>
              <a:t>In </a:t>
            </a:r>
            <a:r>
              <a:rPr lang="en-GB" sz="2400" dirty="0"/>
              <a:t>this approach a dictionary of positive and negative words is required, with a positive or negative sentiment value assigned to each of the words</a:t>
            </a:r>
            <a:endParaRPr lang="en-GB" sz="2400" dirty="0" smtClean="0"/>
          </a:p>
          <a:p>
            <a:pPr>
              <a:buNone/>
            </a:pPr>
            <a:endParaRPr lang="en-IN" sz="2400" b="1" dirty="0" smtClean="0"/>
          </a:p>
          <a:p>
            <a:pPr marL="514350" indent="-514350">
              <a:buNone/>
            </a:pPr>
            <a:r>
              <a:rPr lang="en-IN" sz="2400" b="1" dirty="0"/>
              <a:t>	</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ADVANTAGES</a:t>
            </a:r>
            <a:endParaRPr lang="en-US" dirty="0"/>
          </a:p>
        </p:txBody>
      </p:sp>
      <p:sp>
        <p:nvSpPr>
          <p:cNvPr id="3" name="Content Placeholder 2"/>
          <p:cNvSpPr>
            <a:spLocks noGrp="1"/>
          </p:cNvSpPr>
          <p:nvPr>
            <p:ph idx="1"/>
          </p:nvPr>
        </p:nvSpPr>
        <p:spPr/>
        <p:txBody>
          <a:bodyPr>
            <a:normAutofit/>
          </a:bodyPr>
          <a:lstStyle/>
          <a:p>
            <a:r>
              <a:rPr lang="en-IN" sz="2400" dirty="0" smtClean="0"/>
              <a:t>Does not rely on labelled data</a:t>
            </a:r>
          </a:p>
          <a:p>
            <a:r>
              <a:rPr lang="en-GB" sz="2400" dirty="0" smtClean="0"/>
              <a:t>It is easier </a:t>
            </a:r>
            <a:r>
              <a:rPr lang="en-GB" sz="2400" dirty="0"/>
              <a:t>to generate an appropriate lexicon than collect and label relevant corpus</a:t>
            </a:r>
            <a:r>
              <a:rPr lang="en-GB" sz="2400" dirty="0" smtClean="0"/>
              <a:t>.</a:t>
            </a:r>
          </a:p>
          <a:p>
            <a:r>
              <a:rPr lang="en-GB" sz="2400" dirty="0" smtClean="0"/>
              <a:t>it has the ability to adapt and create trained models for specific purposes and contexts.</a:t>
            </a:r>
            <a:endParaRPr lang="en-IN" sz="2400" dirty="0" smtClean="0"/>
          </a:p>
          <a:p>
            <a:r>
              <a:rPr lang="en-IN" sz="2400" dirty="0" smtClean="0"/>
              <a:t>It can be more easily understood and modified by humans</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 y="1785926"/>
            <a:ext cx="9144001" cy="5072074"/>
          </a:xfrm>
          <a:prstGeom prst="rect">
            <a:avLst/>
          </a:prstGeom>
          <a:noFill/>
          <a:ln w="9525">
            <a:noFill/>
            <a:miter lim="800000"/>
            <a:headEnd/>
            <a:tailEnd/>
          </a:ln>
          <a:effectLst/>
        </p:spPr>
      </p:pic>
      <p:sp>
        <p:nvSpPr>
          <p:cNvPr id="4" name="TextBox 3"/>
          <p:cNvSpPr txBox="1"/>
          <p:nvPr/>
        </p:nvSpPr>
        <p:spPr>
          <a:xfrm>
            <a:off x="357158" y="500042"/>
            <a:ext cx="5786478" cy="584775"/>
          </a:xfrm>
          <a:prstGeom prst="rect">
            <a:avLst/>
          </a:prstGeom>
          <a:noFill/>
        </p:spPr>
        <p:txBody>
          <a:bodyPr wrap="square" rtlCol="0">
            <a:spAutoFit/>
          </a:bodyPr>
          <a:lstStyle/>
          <a:p>
            <a:r>
              <a:rPr lang="en-IN" sz="3200" dirty="0" smtClean="0"/>
              <a:t>BLOCK DIAGRAM</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TotalTime>
  <Words>1004</Words>
  <Application>Microsoft Office PowerPoint</Application>
  <PresentationFormat>On-screen Show (4:3)</PresentationFormat>
  <Paragraphs>157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Theme</vt:lpstr>
      <vt:lpstr>PowerPoint Presentation</vt:lpstr>
      <vt:lpstr>Table of contents</vt:lpstr>
      <vt:lpstr>PowerPoint Presentation</vt:lpstr>
      <vt:lpstr>INTRODUCTION</vt:lpstr>
      <vt:lpstr>OBJECTIVE</vt:lpstr>
      <vt:lpstr>PowerPoint Presentation</vt:lpstr>
      <vt:lpstr>APPROACHES </vt:lpstr>
      <vt:lpstr>ADVANTAGES</vt:lpstr>
      <vt:lpstr>PowerPoint Presentation</vt:lpstr>
      <vt:lpstr>ALGORITHM</vt:lpstr>
      <vt:lpstr>2. MACHINE LEARNING APPROACH</vt:lpstr>
      <vt:lpstr>PowerPoint Presentation</vt:lpstr>
      <vt:lpstr>FLOW OF MACHINE LEARNING APPROACH</vt:lpstr>
      <vt:lpstr>PowerPoint Presentation</vt:lpstr>
      <vt:lpstr>GATHER UNSTRUCTERED DATA </vt:lpstr>
      <vt:lpstr>DATA  CLEANING  AND PREPROCESSING</vt:lpstr>
      <vt:lpstr>VECTORIZED DATA</vt:lpstr>
      <vt:lpstr>PowerPoint Presentation</vt:lpstr>
      <vt:lpstr>ALGORITHM SELECTION</vt:lpstr>
      <vt:lpstr>PowerPoint Presentation</vt:lpstr>
      <vt:lpstr>PowerPoint Presentation</vt:lpstr>
      <vt:lpstr>PowerPoint Presentation</vt:lpstr>
      <vt:lpstr>CHALLENGES FACED</vt:lpstr>
      <vt:lpstr>PowerPoint Presentation</vt:lpstr>
      <vt:lpstr>PowerPoint Presentation</vt:lpstr>
      <vt:lpstr>FUTURE SCOPE</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Harshit Sachdev</dc:creator>
  <cp:lastModifiedBy>sachdev sanjay (सचदेव संजय)</cp:lastModifiedBy>
  <cp:revision>48</cp:revision>
  <dcterms:created xsi:type="dcterms:W3CDTF">2020-05-31T18:52:10Z</dcterms:created>
  <dcterms:modified xsi:type="dcterms:W3CDTF">2020-06-04T21:52:54Z</dcterms:modified>
</cp:coreProperties>
</file>