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348" r:id="rId2"/>
    <p:sldId id="257" r:id="rId3"/>
    <p:sldId id="258" r:id="rId4"/>
    <p:sldId id="403" r:id="rId5"/>
    <p:sldId id="404" r:id="rId6"/>
    <p:sldId id="395" r:id="rId7"/>
    <p:sldId id="401" r:id="rId8"/>
    <p:sldId id="283" r:id="rId9"/>
    <p:sldId id="355" r:id="rId10"/>
    <p:sldId id="351" r:id="rId11"/>
    <p:sldId id="396" r:id="rId12"/>
    <p:sldId id="405" r:id="rId13"/>
    <p:sldId id="406"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2">
          <p15:clr>
            <a:srgbClr val="A4A3A4"/>
          </p15:clr>
        </p15:guide>
        <p15:guide id="2" pos="287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4EB"/>
    <a:srgbClr val="FBFFE4"/>
    <a:srgbClr val="DFF4FC"/>
    <a:srgbClr val="C14D29"/>
    <a:srgbClr val="772F19"/>
    <a:srgbClr val="8F096C"/>
    <a:srgbClr val="899701"/>
    <a:srgbClr val="980098"/>
    <a:srgbClr val="BA00BA"/>
    <a:srgbClr val="FEA4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62" autoAdjust="0"/>
    <p:restoredTop sz="94646" autoAdjust="0"/>
  </p:normalViewPr>
  <p:slideViewPr>
    <p:cSldViewPr>
      <p:cViewPr varScale="1">
        <p:scale>
          <a:sx n="98" d="100"/>
          <a:sy n="98" d="100"/>
        </p:scale>
        <p:origin x="1138" y="67"/>
      </p:cViewPr>
      <p:guideLst>
        <p:guide orient="horz" pos="2192"/>
        <p:guide pos="2874"/>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CBFEA6C-DAAD-4E22-B568-BCDA032DB0FB}" type="datetimeFigureOut">
              <a:rPr lang="en-US"/>
              <a:t>10/18/2022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ABD31CF1-2C47-418A-ACF2-148026AABEBE}" type="slidenum">
              <a:rPr lang="en-US"/>
              <a:t>‹#›</a:t>
            </a:fld>
            <a:endParaRPr lang="en-US"/>
          </a:p>
        </p:txBody>
      </p:sp>
    </p:spTree>
    <p:extLst>
      <p:ext uri="{BB962C8B-B14F-4D97-AF65-F5344CB8AC3E}">
        <p14:creationId xmlns:p14="http://schemas.microsoft.com/office/powerpoint/2010/main" val="339955989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BD31CF1-2C47-418A-ACF2-148026AABEBE}" type="slidenum">
              <a:rPr lang="en-US" smtClean="0"/>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BD31CF1-2C47-418A-ACF2-148026AABEBE}" type="slidenum">
              <a:rPr lang="en-US" smtClean="0"/>
              <a:t>4</a:t>
            </a:fld>
            <a:endParaRPr lang="en-US"/>
          </a:p>
        </p:txBody>
      </p:sp>
    </p:spTree>
    <p:extLst>
      <p:ext uri="{BB962C8B-B14F-4D97-AF65-F5344CB8AC3E}">
        <p14:creationId xmlns:p14="http://schemas.microsoft.com/office/powerpoint/2010/main" val="2874654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1227B7-250F-401A-95C3-D5BDADA846F2}"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B2B604B-9F90-4172-AA66-56CDDB9BD1C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E1E14C4-0BAF-4188-B75E-6040AF0EBE94}"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6D8818E-4975-47DF-8CD0-6344EFD914C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DAFE145-ED9B-4B08-B025-07C1008AB203}"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61B1F41-E8EA-4B90-BE85-19C4DE8D44E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79ABA79-478A-404D-99B5-99195D9880E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505BF30C-8BA7-4D76-8088-9C7E4A5002F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AEA166F9-F2DC-4D4F-9997-A2E509843F4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7F2AA55-01D9-4BEB-8817-DF497CDB6FF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9328C0F-E443-4F2A-ADCD-5E88BC85CD7B}"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defRPr/>
            </a:pPr>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a:defRPr/>
            </a:pPr>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defRPr/>
            </a:pPr>
            <a:fld id="{1FF7A804-A991-4F4D-B99F-34F25686AA62}"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23528" y="314218"/>
            <a:ext cx="1596675" cy="76607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6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xml"/><Relationship Id="rId7"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6.png"/><Relationship Id="rId5" Type="http://schemas.openxmlformats.org/officeDocument/2006/relationships/tags" Target="../tags/tag5.xml"/><Relationship Id="rId10" Type="http://schemas.openxmlformats.org/officeDocument/2006/relationships/image" Target="../media/image5.png"/><Relationship Id="rId4" Type="http://schemas.openxmlformats.org/officeDocument/2006/relationships/tags" Target="../tags/tag4.xm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6" descr="C:\Users\parul\Desktop\temp.png"/>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6349"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extBox 4"/>
          <p:cNvSpPr>
            <a:spLocks noChangeArrowheads="1"/>
          </p:cNvSpPr>
          <p:nvPr>
            <p:custDataLst>
              <p:tags r:id="rId2"/>
            </p:custDataLst>
          </p:nvPr>
        </p:nvSpPr>
        <p:spPr bwMode="auto">
          <a:xfrm>
            <a:off x="1161106" y="1055024"/>
            <a:ext cx="68580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buFont typeface="Arial" panose="020B0604020202020204" pitchFamily="34" charset="0"/>
              <a:buNone/>
            </a:pPr>
            <a:r>
              <a:rPr lang="en-US" sz="2800" b="0" i="0" dirty="0">
                <a:solidFill>
                  <a:srgbClr val="FF0000"/>
                </a:solidFill>
                <a:effectLst/>
                <a:latin typeface="Calibri" panose="020F0502020204030204" pitchFamily="34" charset="0"/>
              </a:rPr>
              <a:t> </a:t>
            </a:r>
            <a:r>
              <a:rPr lang="en-US" sz="4000" b="0" i="0" dirty="0">
                <a:solidFill>
                  <a:srgbClr val="FF0000"/>
                </a:solidFill>
                <a:effectLst/>
                <a:latin typeface="Times New Roman" panose="02020603050405020304" pitchFamily="18" charset="0"/>
                <a:cs typeface="Times New Roman" panose="02020603050405020304" pitchFamily="18" charset="0"/>
              </a:rPr>
              <a:t>Plant Disease Prediction</a:t>
            </a:r>
            <a:endParaRPr lang="en-IN" altLang="en-US" sz="2000" b="1" dirty="0">
              <a:solidFill>
                <a:srgbClr val="000000"/>
              </a:solidFill>
              <a:latin typeface="Times New Roman" panose="02020603050405020304" pitchFamily="18" charset="0"/>
              <a:cs typeface="Times New Roman" panose="02020603050405020304" pitchFamily="18" charset="0"/>
            </a:endParaRPr>
          </a:p>
        </p:txBody>
      </p:sp>
      <p:pic>
        <p:nvPicPr>
          <p:cNvPr id="5125" name="Picture 2" descr="C:\Users\parul\Desktop\Registered Logosd.png"/>
          <p:cNvPicPr>
            <a:picLocks noChangeAspect="1" noChangeArrowheads="1"/>
          </p:cNvPicPr>
          <p:nvPr>
            <p:custDataLst>
              <p:tags r:id="rId3"/>
            </p:custDataLst>
          </p:nvPr>
        </p:nvPicPr>
        <p:blipFill>
          <a:blip r:embed="rId9">
            <a:extLst>
              <a:ext uri="{28A0092B-C50C-407E-A947-70E740481C1C}">
                <a14:useLocalDpi xmlns:a14="http://schemas.microsoft.com/office/drawing/2010/main" val="0"/>
              </a:ext>
            </a:extLst>
          </a:blip>
          <a:srcRect/>
          <a:stretch>
            <a:fillRect/>
          </a:stretch>
        </p:blipFill>
        <p:spPr bwMode="auto">
          <a:xfrm>
            <a:off x="3420110" y="116507"/>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6" name="Group 26"/>
          <p:cNvGrpSpPr/>
          <p:nvPr/>
        </p:nvGrpSpPr>
        <p:grpSpPr bwMode="auto">
          <a:xfrm>
            <a:off x="1691957" y="2302637"/>
            <a:ext cx="6308725" cy="93663"/>
            <a:chOff x="1428728" y="2571744"/>
            <a:chExt cx="6309404" cy="94298"/>
          </a:xfrm>
        </p:grpSpPr>
        <p:sp>
          <p:nvSpPr>
            <p:cNvPr id="5130" name="Straight Connector 8"/>
            <p:cNvSpPr>
              <a:spLocks noChangeShapeType="1"/>
            </p:cNvSpPr>
            <p:nvPr>
              <p:custDataLst>
                <p:tags r:id="rId4"/>
              </p:custDataLst>
            </p:nvPr>
          </p:nvSpPr>
          <p:spPr bwMode="auto">
            <a:xfrm>
              <a:off x="1428728" y="2618094"/>
              <a:ext cx="6287177" cy="1598"/>
            </a:xfrm>
            <a:prstGeom prst="line">
              <a:avLst/>
            </a:prstGeom>
            <a:noFill/>
            <a:ln w="9525" algn="ctr">
              <a:solidFill>
                <a:srgbClr val="000000"/>
              </a:solidFill>
              <a:round/>
            </a:ln>
            <a:extLst>
              <a:ext uri="{909E8E84-426E-40DD-AFC4-6F175D3DCCD1}">
                <a14:hiddenFill xmlns:a14="http://schemas.microsoft.com/office/drawing/2010/main">
                  <a:noFill/>
                </a14:hiddenFill>
              </a:ext>
            </a:extLst>
          </p:spPr>
          <p:txBody>
            <a:bodyPr/>
            <a:lstStyle/>
            <a:p>
              <a:endParaRPr lang="en-IN"/>
            </a:p>
          </p:txBody>
        </p:sp>
        <p:sp>
          <p:nvSpPr>
            <p:cNvPr id="5131" name="Oval 24"/>
            <p:cNvSpPr>
              <a:spLocks noChangeArrowheads="1"/>
            </p:cNvSpPr>
            <p:nvPr>
              <p:custDataLst>
                <p:tags r:id="rId5"/>
              </p:custDataLst>
            </p:nvPr>
          </p:nvSpPr>
          <p:spPr bwMode="auto">
            <a:xfrm flipH="1" flipV="1">
              <a:off x="1428728" y="2571744"/>
              <a:ext cx="93672" cy="94298"/>
            </a:xfrm>
            <a:prstGeom prst="ellipse">
              <a:avLst/>
            </a:prstGeom>
            <a:solidFill>
              <a:srgbClr val="000000"/>
            </a:solidFill>
            <a:ln>
              <a:noFill/>
            </a:ln>
            <a:extLst>
              <a:ext uri="{91240B29-F687-4F45-9708-019B960494DF}">
                <a14:hiddenLine xmlns:a14="http://schemas.microsoft.com/office/drawing/2010/main" w="25400">
                  <a:solidFill>
                    <a:srgbClr val="000000"/>
                  </a:solidFill>
                  <a:rou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endParaRPr lang="en-US" altLang="en-US">
                <a:latin typeface="Arial" panose="020B0604020202020204" pitchFamily="34" charset="0"/>
                <a:cs typeface="Arial" panose="020B0604020202020204" pitchFamily="34" charset="0"/>
              </a:endParaRPr>
            </a:p>
          </p:txBody>
        </p:sp>
        <p:sp>
          <p:nvSpPr>
            <p:cNvPr id="5132" name="Oval 25"/>
            <p:cNvSpPr>
              <a:spLocks noChangeArrowheads="1"/>
            </p:cNvSpPr>
            <p:nvPr>
              <p:custDataLst>
                <p:tags r:id="rId6"/>
              </p:custDataLst>
            </p:nvPr>
          </p:nvSpPr>
          <p:spPr bwMode="auto">
            <a:xfrm flipH="1" flipV="1">
              <a:off x="7644459" y="2571744"/>
              <a:ext cx="93673" cy="94298"/>
            </a:xfrm>
            <a:prstGeom prst="ellipse">
              <a:avLst/>
            </a:prstGeom>
            <a:solidFill>
              <a:srgbClr val="000000"/>
            </a:solidFill>
            <a:ln>
              <a:noFill/>
            </a:ln>
            <a:extLst>
              <a:ext uri="{91240B29-F687-4F45-9708-019B960494DF}">
                <a14:hiddenLine xmlns:a14="http://schemas.microsoft.com/office/drawing/2010/main" w="25400">
                  <a:solidFill>
                    <a:srgbClr val="000000"/>
                  </a:solidFill>
                  <a:rou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endParaRPr lang="en-US" altLang="en-US">
                <a:latin typeface="Arial" panose="020B0604020202020204" pitchFamily="34" charset="0"/>
                <a:cs typeface="Arial" panose="020B0604020202020204" pitchFamily="34" charset="0"/>
              </a:endParaRPr>
            </a:p>
          </p:txBody>
        </p:sp>
      </p:grpSp>
      <p:pic>
        <p:nvPicPr>
          <p:cNvPr id="5127" name="Audio 2">
            <a:hlinkClick r:id="" action="ppaction://media"/>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B4958E4F-9846-4F25-B454-598653F66ED7}" type="slidenum">
              <a:rPr lang="en-US" altLang="en-US"/>
              <a:t>1</a:t>
            </a:fld>
            <a:endParaRPr lang="en-US" altLang="en-US" dirty="0"/>
          </a:p>
        </p:txBody>
      </p:sp>
      <p:pic>
        <p:nvPicPr>
          <p:cNvPr id="6" name="Audio 5">
            <a:hlinkClick r:id="" action="ppaction://media"/>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585200" y="6299200"/>
            <a:ext cx="4064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7"/>
          <p:cNvSpPr txBox="1">
            <a:spLocks noChangeArrowheads="1"/>
          </p:cNvSpPr>
          <p:nvPr/>
        </p:nvSpPr>
        <p:spPr bwMode="auto">
          <a:xfrm>
            <a:off x="269875" y="2420888"/>
            <a:ext cx="4038600" cy="1538883"/>
          </a:xfrm>
          <a:prstGeom prst="rect">
            <a:avLst/>
          </a:prstGeom>
          <a:noFill/>
          <a:ln w="9525">
            <a:noFill/>
            <a:miter lim="800000"/>
          </a:ln>
        </p:spPr>
        <p:txBody>
          <a:bodyPr>
            <a:spAutoFit/>
          </a:bodyPr>
          <a:lstStyle/>
          <a:p>
            <a:pPr>
              <a:defRPr/>
            </a:pPr>
            <a:r>
              <a:rPr lang="en-US" sz="2400" b="1" dirty="0">
                <a:solidFill>
                  <a:srgbClr val="002060"/>
                </a:solidFill>
                <a:latin typeface="Gabriola" panose="04040605051002020D02" pitchFamily="82" charset="0"/>
              </a:rPr>
              <a:t>    Presented  By:</a:t>
            </a:r>
          </a:p>
          <a:p>
            <a:pPr>
              <a:defRPr/>
            </a:pPr>
            <a:r>
              <a:rPr lang="en-US" sz="1400" dirty="0">
                <a:effectLst>
                  <a:outerShdw blurRad="38100" dist="38100" dir="2700000" algn="tl">
                    <a:srgbClr val="000000">
                      <a:alpha val="43137"/>
                    </a:srgbClr>
                  </a:outerShdw>
                </a:effectLst>
                <a:latin typeface="Gabriola" panose="04040605051002020D02" pitchFamily="82" charset="0"/>
                <a:ea typeface="Verdana" panose="020B0604030504040204" pitchFamily="34" charset="0"/>
                <a:cs typeface="Times New Roman" panose="02020603050405020304" pitchFamily="18" charset="0"/>
              </a:rPr>
              <a:t>     </a:t>
            </a:r>
          </a:p>
          <a:p>
            <a:pPr>
              <a:defRPr/>
            </a:pPr>
            <a:r>
              <a:rPr lang="en-US" sz="1400" dirty="0">
                <a:effectLst>
                  <a:outerShdw blurRad="38100" dist="38100" dir="2700000" algn="tl">
                    <a:srgbClr val="000000">
                      <a:alpha val="43137"/>
                    </a:srgbClr>
                  </a:outerShdw>
                </a:effectLst>
                <a:latin typeface="Gabriola" panose="04040605051002020D02" pitchFamily="82" charset="0"/>
                <a:ea typeface="Verdana" panose="020B0604030504040204" pitchFamily="34" charset="0"/>
                <a:cs typeface="Times New Roman" panose="02020603050405020304" pitchFamily="18" charset="0"/>
              </a:rPr>
              <a:t>  </a:t>
            </a:r>
            <a:r>
              <a:rPr lang="en-IN" sz="1400" dirty="0"/>
              <a:t>NAITIK BHAVSAR (190303105079)</a:t>
            </a:r>
          </a:p>
          <a:p>
            <a:pPr>
              <a:defRPr/>
            </a:pPr>
            <a:r>
              <a:rPr lang="en-IN" sz="1400" dirty="0"/>
              <a:t> MESHWA SHAH   (190303105106)</a:t>
            </a:r>
          </a:p>
          <a:p>
            <a:pPr>
              <a:defRPr/>
            </a:pPr>
            <a:r>
              <a:rPr lang="en-IN" sz="1400" dirty="0"/>
              <a:t> DHARM MEHTA    (190303105010)</a:t>
            </a:r>
            <a:endParaRPr lang="en-US" sz="1400" dirty="0">
              <a:effectLst>
                <a:outerShdw blurRad="38100" dist="38100" dir="2700000" algn="tl">
                  <a:srgbClr val="000000">
                    <a:alpha val="43137"/>
                  </a:srgbClr>
                </a:outerShdw>
              </a:effectLst>
              <a:latin typeface="Gabriola" panose="04040605051002020D02" pitchFamily="82" charset="0"/>
              <a:ea typeface="Verdana" panose="020B0604030504040204" pitchFamily="34" charset="0"/>
              <a:cs typeface="Times New Roman" panose="02020603050405020304" pitchFamily="18" charset="0"/>
            </a:endParaRPr>
          </a:p>
          <a:p>
            <a:pPr>
              <a:defRPr/>
            </a:pPr>
            <a:r>
              <a:rPr lang="en-US" sz="1400" dirty="0">
                <a:effectLst>
                  <a:outerShdw blurRad="38100" dist="38100" dir="2700000" algn="tl">
                    <a:srgbClr val="000000">
                      <a:alpha val="43137"/>
                    </a:srgbClr>
                  </a:outerShdw>
                </a:effectLst>
                <a:latin typeface="Gabriola" panose="04040605051002020D02" pitchFamily="82" charset="0"/>
                <a:ea typeface="Verdana" panose="020B0604030504040204" pitchFamily="34" charset="0"/>
                <a:cs typeface="Times New Roman" panose="02020603050405020304" pitchFamily="18" charset="0"/>
              </a:rPr>
              <a:t>        </a:t>
            </a:r>
          </a:p>
        </p:txBody>
      </p:sp>
      <p:sp>
        <p:nvSpPr>
          <p:cNvPr id="15" name="TextBox 7"/>
          <p:cNvSpPr txBox="1">
            <a:spLocks noChangeArrowheads="1"/>
          </p:cNvSpPr>
          <p:nvPr/>
        </p:nvSpPr>
        <p:spPr bwMode="auto">
          <a:xfrm>
            <a:off x="4578350" y="2614930"/>
            <a:ext cx="4914265" cy="954107"/>
          </a:xfrm>
          <a:prstGeom prst="rect">
            <a:avLst/>
          </a:prstGeom>
          <a:noFill/>
          <a:ln w="9525">
            <a:noFill/>
            <a:miter lim="800000"/>
          </a:ln>
        </p:spPr>
        <p:txBody>
          <a:bodyPr wrap="square">
            <a:spAutoFit/>
          </a:bodyPr>
          <a:lstStyle/>
          <a:p>
            <a:pPr>
              <a:defRPr/>
            </a:pPr>
            <a:r>
              <a:rPr lang="en-US" sz="2800" b="1" dirty="0">
                <a:solidFill>
                  <a:srgbClr val="002060"/>
                </a:solidFill>
                <a:latin typeface="Gabriola" panose="04040605051002020D02" pitchFamily="82" charset="0"/>
              </a:rPr>
              <a:t>    Supervised by:</a:t>
            </a:r>
          </a:p>
          <a:p>
            <a:pPr>
              <a:defRPr/>
            </a:pPr>
            <a:r>
              <a:rPr lang="en-US" sz="2800" dirty="0">
                <a:effectLst>
                  <a:outerShdw blurRad="38100" dist="38100" dir="2700000" algn="tl">
                    <a:srgbClr val="000000">
                      <a:alpha val="43137"/>
                    </a:srgbClr>
                  </a:outerShdw>
                </a:effectLst>
                <a:latin typeface="Gabriola" panose="04040605051002020D02" pitchFamily="82" charset="0"/>
                <a:ea typeface="Verdana" panose="020B0604030504040204" pitchFamily="34" charset="0"/>
                <a:cs typeface="Times New Roman" panose="02020603050405020304" pitchFamily="18" charset="0"/>
              </a:rPr>
              <a:t>    Guide Name  Dr. Amit </a:t>
            </a:r>
            <a:r>
              <a:rPr lang="en-US" sz="2800" dirty="0" err="1">
                <a:effectLst>
                  <a:outerShdw blurRad="38100" dist="38100" dir="2700000" algn="tl">
                    <a:srgbClr val="000000">
                      <a:alpha val="43137"/>
                    </a:srgbClr>
                  </a:outerShdw>
                </a:effectLst>
                <a:latin typeface="Gabriola" panose="04040605051002020D02" pitchFamily="82" charset="0"/>
                <a:ea typeface="Verdana" panose="020B0604030504040204" pitchFamily="34" charset="0"/>
                <a:cs typeface="Times New Roman" panose="02020603050405020304" pitchFamily="18" charset="0"/>
              </a:rPr>
              <a:t>Barve</a:t>
            </a:r>
            <a:r>
              <a:rPr lang="en-US" sz="2800" dirty="0">
                <a:effectLst>
                  <a:outerShdw blurRad="38100" dist="38100" dir="2700000" algn="tl">
                    <a:srgbClr val="000000">
                      <a:alpha val="43137"/>
                    </a:srgbClr>
                  </a:outerShdw>
                </a:effectLst>
                <a:latin typeface="Gabriola" panose="04040605051002020D02" pitchFamily="82" charset="0"/>
                <a:ea typeface="Verdana" panose="020B0604030504040204" pitchFamily="34" charset="0"/>
                <a:cs typeface="Times New Roman" panose="02020603050405020304" pitchFamily="18" charset="0"/>
              </a:rPr>
              <a:t>     </a:t>
            </a:r>
          </a:p>
        </p:txBody>
      </p:sp>
    </p:spTree>
  </p:cSld>
  <p:clrMapOvr>
    <a:masterClrMapping/>
  </p:clrMapOvr>
  <p:transition spd="slow" advTm="9596"/>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1052736"/>
            <a:ext cx="6347713" cy="877664"/>
          </a:xfrm>
        </p:spPr>
        <p:txBody>
          <a:bodyPr>
            <a:normAutofit/>
          </a:bodyPr>
          <a:lstStyle/>
          <a:p>
            <a:r>
              <a:rPr lang="en-US" dirty="0"/>
              <a:t>B</a:t>
            </a:r>
            <a:r>
              <a:rPr lang="en-IN" dirty="0"/>
              <a:t>lock diagram </a:t>
            </a:r>
          </a:p>
        </p:txBody>
      </p:sp>
      <p:sp>
        <p:nvSpPr>
          <p:cNvPr id="4" name="Slide Number Placeholder 3"/>
          <p:cNvSpPr>
            <a:spLocks noGrp="1"/>
          </p:cNvSpPr>
          <p:nvPr>
            <p:ph type="sldNum" sz="quarter" idx="12"/>
          </p:nvPr>
        </p:nvSpPr>
        <p:spPr/>
        <p:txBody>
          <a:bodyPr/>
          <a:lstStyle/>
          <a:p>
            <a:pPr>
              <a:defRPr/>
            </a:pPr>
            <a:fld id="{76D8818E-4975-47DF-8CD0-6344EFD914C9}" type="slidenum">
              <a:rPr lang="en-US" smtClean="0"/>
              <a:t>10</a:t>
            </a:fld>
            <a:endParaRPr lang="en-US"/>
          </a:p>
        </p:txBody>
      </p:sp>
      <p:pic>
        <p:nvPicPr>
          <p:cNvPr id="6" name="Picture 5">
            <a:extLst>
              <a:ext uri="{FF2B5EF4-FFF2-40B4-BE49-F238E27FC236}">
                <a16:creationId xmlns:a16="http://schemas.microsoft.com/office/drawing/2014/main" id="{8269C15F-3259-ED0C-0BDB-380E622AE19D}"/>
              </a:ext>
            </a:extLst>
          </p:cNvPr>
          <p:cNvPicPr>
            <a:picLocks noChangeAspect="1"/>
          </p:cNvPicPr>
          <p:nvPr/>
        </p:nvPicPr>
        <p:blipFill rotWithShape="1">
          <a:blip r:embed="rId2">
            <a:extLst>
              <a:ext uri="{28A0092B-C50C-407E-A947-70E740481C1C}">
                <a14:useLocalDpi xmlns:a14="http://schemas.microsoft.com/office/drawing/2010/main" val="0"/>
              </a:ext>
            </a:extLst>
          </a:blip>
          <a:srcRect l="32742" t="23555" r="40565" b="11991"/>
          <a:stretch/>
        </p:blipFill>
        <p:spPr>
          <a:xfrm>
            <a:off x="2771800" y="1988840"/>
            <a:ext cx="3215873" cy="436774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5B244F75-34D1-CEEB-5830-99A369C917DA}"/>
              </a:ext>
            </a:extLst>
          </p:cNvPr>
          <p:cNvGraphicFramePr>
            <a:graphicFrameLocks noGrp="1"/>
          </p:cNvGraphicFramePr>
          <p:nvPr>
            <p:ph idx="1"/>
            <p:extLst>
              <p:ext uri="{D42A27DB-BD31-4B8C-83A1-F6EECF244321}">
                <p14:modId xmlns:p14="http://schemas.microsoft.com/office/powerpoint/2010/main" val="940900343"/>
              </p:ext>
            </p:extLst>
          </p:nvPr>
        </p:nvGraphicFramePr>
        <p:xfrm>
          <a:off x="520663" y="1451923"/>
          <a:ext cx="8102673" cy="5370200"/>
        </p:xfrm>
        <a:graphic>
          <a:graphicData uri="http://schemas.openxmlformats.org/drawingml/2006/table">
            <a:tbl>
              <a:tblPr firstRow="1" bandRow="1">
                <a:tableStyleId>{5C22544A-7EE6-4342-B048-85BDC9FD1C3A}</a:tableStyleId>
              </a:tblPr>
              <a:tblGrid>
                <a:gridCol w="2287608">
                  <a:extLst>
                    <a:ext uri="{9D8B030D-6E8A-4147-A177-3AD203B41FA5}">
                      <a16:colId xmlns:a16="http://schemas.microsoft.com/office/drawing/2014/main" val="2276916612"/>
                    </a:ext>
                  </a:extLst>
                </a:gridCol>
                <a:gridCol w="1938355">
                  <a:extLst>
                    <a:ext uri="{9D8B030D-6E8A-4147-A177-3AD203B41FA5}">
                      <a16:colId xmlns:a16="http://schemas.microsoft.com/office/drawing/2014/main" val="1933319436"/>
                    </a:ext>
                  </a:extLst>
                </a:gridCol>
                <a:gridCol w="1938355">
                  <a:extLst>
                    <a:ext uri="{9D8B030D-6E8A-4147-A177-3AD203B41FA5}">
                      <a16:colId xmlns:a16="http://schemas.microsoft.com/office/drawing/2014/main" val="1508346806"/>
                    </a:ext>
                  </a:extLst>
                </a:gridCol>
                <a:gridCol w="1938355">
                  <a:extLst>
                    <a:ext uri="{9D8B030D-6E8A-4147-A177-3AD203B41FA5}">
                      <a16:colId xmlns:a16="http://schemas.microsoft.com/office/drawing/2014/main" val="3993961477"/>
                    </a:ext>
                  </a:extLst>
                </a:gridCol>
              </a:tblGrid>
              <a:tr h="523880">
                <a:tc>
                  <a:txBody>
                    <a:bodyPr/>
                    <a:lstStyle/>
                    <a:p>
                      <a:r>
                        <a:rPr lang="en-US" sz="1200" dirty="0">
                          <a:effectLst/>
                          <a:latin typeface="Calibri" panose="020F0502020204030204" pitchFamily="34" charset="0"/>
                          <a:ea typeface="Calibri" panose="020F0502020204030204" pitchFamily="34" charset="0"/>
                          <a:cs typeface="Times New Roman" panose="02020603050405020304" pitchFamily="18" charset="0"/>
                        </a:rPr>
                        <a:t>Sr No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200">
                          <a:effectLst/>
                          <a:latin typeface="Calibri" panose="020F0502020204030204" pitchFamily="34" charset="0"/>
                          <a:ea typeface="Calibri" panose="020F0502020204030204" pitchFamily="34" charset="0"/>
                          <a:cs typeface="Times New Roman" panose="02020603050405020304" pitchFamily="18" charset="0"/>
                        </a:rPr>
                        <a:t>Technique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200">
                          <a:effectLst/>
                          <a:latin typeface="Calibri" panose="020F0502020204030204" pitchFamily="34" charset="0"/>
                          <a:ea typeface="Calibri" panose="020F0502020204030204" pitchFamily="34" charset="0"/>
                          <a:cs typeface="Times New Roman" panose="02020603050405020304" pitchFamily="18" charset="0"/>
                        </a:rPr>
                        <a:t>Advantages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200" dirty="0">
                          <a:effectLst/>
                          <a:latin typeface="Calibri" panose="020F0502020204030204" pitchFamily="34" charset="0"/>
                          <a:ea typeface="Calibri" panose="020F0502020204030204" pitchFamily="34" charset="0"/>
                          <a:cs typeface="Times New Roman" panose="02020603050405020304" pitchFamily="18" charset="0"/>
                        </a:rPr>
                        <a:t>Disadvantages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5511530"/>
                  </a:ext>
                </a:extLst>
              </a:tr>
              <a:tr h="1059138">
                <a:tc>
                  <a:txBody>
                    <a:bodyPr/>
                    <a:lstStyle/>
                    <a:p>
                      <a:r>
                        <a:rPr lang="en-US" sz="1200" dirty="0"/>
                        <a:t>1</a:t>
                      </a:r>
                      <a:endParaRPr lang="en-IN" sz="1200" dirty="0"/>
                    </a:p>
                  </a:txBody>
                  <a:tcPr/>
                </a:tc>
                <a:tc>
                  <a:txBody>
                    <a:bodyPr/>
                    <a:lstStyle/>
                    <a:p>
                      <a:r>
                        <a:rPr lang="en-IN" sz="1200" dirty="0"/>
                        <a:t>K-Nearest </a:t>
                      </a:r>
                      <a:r>
                        <a:rPr lang="en-IN" sz="1200" dirty="0" err="1"/>
                        <a:t>Neighbor</a:t>
                      </a:r>
                      <a:r>
                        <a:rPr lang="en-IN" sz="1200" dirty="0"/>
                        <a:t> (KNN)</a:t>
                      </a:r>
                    </a:p>
                  </a:txBody>
                  <a:tcPr/>
                </a:tc>
                <a:tc>
                  <a:txBody>
                    <a:bodyPr/>
                    <a:lstStyle/>
                    <a:p>
                      <a:r>
                        <a:rPr lang="en-IN" sz="1200" dirty="0"/>
                        <a:t>Simpler classifier as exclusion of any training process. Applicable in case of a small dataset which is not trained.</a:t>
                      </a:r>
                    </a:p>
                  </a:txBody>
                  <a:tcPr/>
                </a:tc>
                <a:tc>
                  <a:txBody>
                    <a:bodyPr/>
                    <a:lstStyle/>
                    <a:p>
                      <a:r>
                        <a:rPr lang="en-IN" sz="1200" dirty="0"/>
                        <a:t>Speed of computing distance increases according to numbers available in training samples. Expensive testing of each instance and sensitive to irrelevant inputs</a:t>
                      </a:r>
                    </a:p>
                  </a:txBody>
                  <a:tcPr/>
                </a:tc>
                <a:extLst>
                  <a:ext uri="{0D108BD9-81ED-4DB2-BD59-A6C34878D82A}">
                    <a16:rowId xmlns:a16="http://schemas.microsoft.com/office/drawing/2014/main" val="242034065"/>
                  </a:ext>
                </a:extLst>
              </a:tr>
              <a:tr h="570305">
                <a:tc>
                  <a:txBody>
                    <a:bodyPr/>
                    <a:lstStyle/>
                    <a:p>
                      <a:r>
                        <a:rPr lang="en-US" sz="1200" dirty="0"/>
                        <a:t>2</a:t>
                      </a:r>
                      <a:endParaRPr lang="en-IN" sz="1200" dirty="0"/>
                    </a:p>
                  </a:txBody>
                  <a:tcPr/>
                </a:tc>
                <a:tc>
                  <a:txBody>
                    <a:bodyPr/>
                    <a:lstStyle/>
                    <a:p>
                      <a:r>
                        <a:rPr lang="en-IN" sz="1200" dirty="0"/>
                        <a:t>Radial Basis Function</a:t>
                      </a:r>
                    </a:p>
                  </a:txBody>
                  <a:tcPr/>
                </a:tc>
                <a:tc>
                  <a:txBody>
                    <a:bodyPr/>
                    <a:lstStyle/>
                    <a:p>
                      <a:r>
                        <a:rPr lang="en-IN" sz="1200" dirty="0"/>
                        <a:t>Training phase is faster. Hidden layer is easier to interpret</a:t>
                      </a:r>
                    </a:p>
                  </a:txBody>
                  <a:tcPr/>
                </a:tc>
                <a:tc>
                  <a:txBody>
                    <a:bodyPr/>
                    <a:lstStyle/>
                    <a:p>
                      <a:r>
                        <a:rPr lang="en-IN" sz="1200" dirty="0"/>
                        <a:t>It is slower in execution when speed is a factor. </a:t>
                      </a:r>
                    </a:p>
                  </a:txBody>
                  <a:tcPr/>
                </a:tc>
                <a:extLst>
                  <a:ext uri="{0D108BD9-81ED-4DB2-BD59-A6C34878D82A}">
                    <a16:rowId xmlns:a16="http://schemas.microsoft.com/office/drawing/2014/main" val="1451923938"/>
                  </a:ext>
                </a:extLst>
              </a:tr>
              <a:tr h="733249">
                <a:tc>
                  <a:txBody>
                    <a:bodyPr/>
                    <a:lstStyle/>
                    <a:p>
                      <a:r>
                        <a:rPr lang="en-US" sz="1200" dirty="0"/>
                        <a:t>3</a:t>
                      </a:r>
                      <a:endParaRPr lang="en-IN" sz="1200" dirty="0"/>
                    </a:p>
                  </a:txBody>
                  <a:tcPr/>
                </a:tc>
                <a:tc>
                  <a:txBody>
                    <a:bodyPr/>
                    <a:lstStyle/>
                    <a:p>
                      <a:r>
                        <a:rPr lang="en-IN" sz="1200" dirty="0"/>
                        <a:t>Probabilistic Neural Networks</a:t>
                      </a:r>
                    </a:p>
                  </a:txBody>
                  <a:tcPr/>
                </a:tc>
                <a:tc>
                  <a:txBody>
                    <a:bodyPr/>
                    <a:lstStyle/>
                    <a:p>
                      <a:r>
                        <a:rPr lang="en-IN" sz="1200" dirty="0"/>
                        <a:t>Tolerant of noisy inputs. Instances classified by more than one output Adaptive to changing data.</a:t>
                      </a:r>
                    </a:p>
                  </a:txBody>
                  <a:tcPr/>
                </a:tc>
                <a:tc>
                  <a:txBody>
                    <a:bodyPr/>
                    <a:lstStyle/>
                    <a:p>
                      <a:r>
                        <a:rPr lang="en-IN" sz="1200" dirty="0"/>
                        <a:t>Long training time. Large complexity of network structure. Need lot of memory for training data.</a:t>
                      </a:r>
                    </a:p>
                  </a:txBody>
                  <a:tcPr/>
                </a:tc>
                <a:extLst>
                  <a:ext uri="{0D108BD9-81ED-4DB2-BD59-A6C34878D82A}">
                    <a16:rowId xmlns:a16="http://schemas.microsoft.com/office/drawing/2014/main" val="1434593563"/>
                  </a:ext>
                </a:extLst>
              </a:tr>
              <a:tr h="896194">
                <a:tc>
                  <a:txBody>
                    <a:bodyPr/>
                    <a:lstStyle/>
                    <a:p>
                      <a:r>
                        <a:rPr lang="en-US" sz="1200" dirty="0"/>
                        <a:t>4</a:t>
                      </a:r>
                      <a:endParaRPr lang="en-IN" sz="1200" dirty="0"/>
                    </a:p>
                  </a:txBody>
                  <a:tcPr/>
                </a:tc>
                <a:tc>
                  <a:txBody>
                    <a:bodyPr/>
                    <a:lstStyle/>
                    <a:p>
                      <a:r>
                        <a:rPr lang="en-IN" sz="1200" dirty="0"/>
                        <a:t>Backpropagation Network</a:t>
                      </a:r>
                    </a:p>
                  </a:txBody>
                  <a:tcPr/>
                </a:tc>
                <a:tc>
                  <a:txBody>
                    <a:bodyPr/>
                    <a:lstStyle/>
                    <a:p>
                      <a:r>
                        <a:rPr lang="en-IN" sz="1200" dirty="0"/>
                        <a:t>Easy to implement. Applicable to wide range of problems. Able to form arbitrarily complex nonlinear mappings</a:t>
                      </a:r>
                    </a:p>
                  </a:txBody>
                  <a:tcPr/>
                </a:tc>
                <a:tc>
                  <a:txBody>
                    <a:bodyPr/>
                    <a:lstStyle/>
                    <a:p>
                      <a:r>
                        <a:rPr lang="en-IN" sz="1200" dirty="0"/>
                        <a:t>Learning can be slow. It is hard to know how many neurons as well as layers are required</a:t>
                      </a:r>
                    </a:p>
                  </a:txBody>
                  <a:tcPr/>
                </a:tc>
                <a:extLst>
                  <a:ext uri="{0D108BD9-81ED-4DB2-BD59-A6C34878D82A}">
                    <a16:rowId xmlns:a16="http://schemas.microsoft.com/office/drawing/2014/main" val="3698557671"/>
                  </a:ext>
                </a:extLst>
              </a:tr>
              <a:tr h="1059138">
                <a:tc>
                  <a:txBody>
                    <a:bodyPr/>
                    <a:lstStyle/>
                    <a:p>
                      <a:r>
                        <a:rPr lang="en-US" sz="1200" dirty="0"/>
                        <a:t>5</a:t>
                      </a:r>
                      <a:endParaRPr lang="en-IN" sz="1200" dirty="0"/>
                    </a:p>
                  </a:txBody>
                  <a:tcPr/>
                </a:tc>
                <a:tc>
                  <a:txBody>
                    <a:bodyPr/>
                    <a:lstStyle/>
                    <a:p>
                      <a:r>
                        <a:rPr lang="en-IN" sz="1200" dirty="0"/>
                        <a:t>Support Vector Machine</a:t>
                      </a:r>
                    </a:p>
                  </a:txBody>
                  <a:tcPr/>
                </a:tc>
                <a:tc>
                  <a:txBody>
                    <a:bodyPr/>
                    <a:lstStyle/>
                    <a:p>
                      <a:r>
                        <a:rPr lang="en-IN" sz="1200" dirty="0"/>
                        <a:t>Simple geometric interpretation and a sparse solution. Can be robust, even when training sample has some bias.</a:t>
                      </a:r>
                    </a:p>
                  </a:txBody>
                  <a:tcPr/>
                </a:tc>
                <a:tc>
                  <a:txBody>
                    <a:bodyPr/>
                    <a:lstStyle/>
                    <a:p>
                      <a:r>
                        <a:rPr lang="en-IN" sz="1200" dirty="0"/>
                        <a:t>Slow training. Difficult to understand structure of algorithm. Large no. support vectors are needed from training set to perform classification task</a:t>
                      </a:r>
                    </a:p>
                  </a:txBody>
                  <a:tcPr/>
                </a:tc>
                <a:extLst>
                  <a:ext uri="{0D108BD9-81ED-4DB2-BD59-A6C34878D82A}">
                    <a16:rowId xmlns:a16="http://schemas.microsoft.com/office/drawing/2014/main" val="2060427746"/>
                  </a:ext>
                </a:extLst>
              </a:tr>
            </a:tbl>
          </a:graphicData>
        </a:graphic>
      </p:graphicFrame>
      <p:sp>
        <p:nvSpPr>
          <p:cNvPr id="4" name="Slide Number Placeholder 3">
            <a:extLst>
              <a:ext uri="{FF2B5EF4-FFF2-40B4-BE49-F238E27FC236}">
                <a16:creationId xmlns:a16="http://schemas.microsoft.com/office/drawing/2014/main" id="{C6B4E74C-FBD5-6CC9-C343-10C3449C1BD5}"/>
              </a:ext>
            </a:extLst>
          </p:cNvPr>
          <p:cNvSpPr>
            <a:spLocks noGrp="1"/>
          </p:cNvSpPr>
          <p:nvPr>
            <p:ph type="sldNum" sz="quarter" idx="12"/>
          </p:nvPr>
        </p:nvSpPr>
        <p:spPr/>
        <p:txBody>
          <a:bodyPr/>
          <a:lstStyle/>
          <a:p>
            <a:pPr>
              <a:defRPr/>
            </a:pPr>
            <a:fld id="{76D8818E-4975-47DF-8CD0-6344EFD914C9}" type="slidenum">
              <a:rPr lang="en-US" smtClean="0"/>
              <a:t>11</a:t>
            </a:fld>
            <a:endParaRPr lang="en-US"/>
          </a:p>
        </p:txBody>
      </p:sp>
      <p:sp>
        <p:nvSpPr>
          <p:cNvPr id="10" name="TextBox 9">
            <a:extLst>
              <a:ext uri="{FF2B5EF4-FFF2-40B4-BE49-F238E27FC236}">
                <a16:creationId xmlns:a16="http://schemas.microsoft.com/office/drawing/2014/main" id="{6B785B28-DFE8-370C-54E5-133CA949EAB5}"/>
              </a:ext>
            </a:extLst>
          </p:cNvPr>
          <p:cNvSpPr txBox="1"/>
          <p:nvPr/>
        </p:nvSpPr>
        <p:spPr>
          <a:xfrm>
            <a:off x="2517253" y="764704"/>
            <a:ext cx="2178803" cy="584775"/>
          </a:xfrm>
          <a:prstGeom prst="rect">
            <a:avLst/>
          </a:prstGeom>
          <a:noFill/>
        </p:spPr>
        <p:txBody>
          <a:bodyPr wrap="none" rtlCol="0">
            <a:spAutoFit/>
          </a:bodyPr>
          <a:lstStyle/>
          <a:p>
            <a:pPr algn="r"/>
            <a:r>
              <a:rPr lang="en-US" sz="3200" b="1" dirty="0"/>
              <a:t>Algorithms </a:t>
            </a:r>
            <a:endParaRPr lang="en-IN" sz="3200" b="1" dirty="0"/>
          </a:p>
        </p:txBody>
      </p:sp>
    </p:spTree>
    <p:extLst>
      <p:ext uri="{BB962C8B-B14F-4D97-AF65-F5344CB8AC3E}">
        <p14:creationId xmlns:p14="http://schemas.microsoft.com/office/powerpoint/2010/main" val="3403571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05A78F4-988C-FFA6-74EB-5163C0B7A3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5718" y="260648"/>
            <a:ext cx="5828769" cy="6358658"/>
          </a:xfrm>
        </p:spPr>
      </p:pic>
      <p:sp>
        <p:nvSpPr>
          <p:cNvPr id="4" name="Slide Number Placeholder 3">
            <a:extLst>
              <a:ext uri="{FF2B5EF4-FFF2-40B4-BE49-F238E27FC236}">
                <a16:creationId xmlns:a16="http://schemas.microsoft.com/office/drawing/2014/main" id="{CF7A461B-18D1-25C0-DBC2-A7E71E614D49}"/>
              </a:ext>
            </a:extLst>
          </p:cNvPr>
          <p:cNvSpPr>
            <a:spLocks noGrp="1"/>
          </p:cNvSpPr>
          <p:nvPr>
            <p:ph type="sldNum" sz="quarter" idx="12"/>
          </p:nvPr>
        </p:nvSpPr>
        <p:spPr/>
        <p:txBody>
          <a:bodyPr/>
          <a:lstStyle/>
          <a:p>
            <a:pPr>
              <a:defRPr/>
            </a:pPr>
            <a:fld id="{76D8818E-4975-47DF-8CD0-6344EFD914C9}" type="slidenum">
              <a:rPr lang="en-US" smtClean="0"/>
              <a:t>12</a:t>
            </a:fld>
            <a:endParaRPr lang="en-US"/>
          </a:p>
        </p:txBody>
      </p:sp>
      <p:sp>
        <p:nvSpPr>
          <p:cNvPr id="7" name="TextBox 6">
            <a:extLst>
              <a:ext uri="{FF2B5EF4-FFF2-40B4-BE49-F238E27FC236}">
                <a16:creationId xmlns:a16="http://schemas.microsoft.com/office/drawing/2014/main" id="{7E34610D-6104-E142-0451-ED3E47FC92BB}"/>
              </a:ext>
            </a:extLst>
          </p:cNvPr>
          <p:cNvSpPr txBox="1"/>
          <p:nvPr/>
        </p:nvSpPr>
        <p:spPr>
          <a:xfrm>
            <a:off x="611560" y="2204864"/>
            <a:ext cx="1800200" cy="923330"/>
          </a:xfrm>
          <a:prstGeom prst="rect">
            <a:avLst/>
          </a:prstGeom>
          <a:noFill/>
        </p:spPr>
        <p:txBody>
          <a:bodyPr wrap="square" rtlCol="0">
            <a:spAutoFit/>
          </a:bodyPr>
          <a:lstStyle/>
          <a:p>
            <a:r>
              <a:rPr lang="en-US" dirty="0"/>
              <a:t>Current algorithms performances</a:t>
            </a:r>
            <a:endParaRPr lang="en-IN" dirty="0"/>
          </a:p>
        </p:txBody>
      </p:sp>
    </p:spTree>
    <p:extLst>
      <p:ext uri="{BB962C8B-B14F-4D97-AF65-F5344CB8AC3E}">
        <p14:creationId xmlns:p14="http://schemas.microsoft.com/office/powerpoint/2010/main" val="434403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2BDA4-D03F-9B8B-BE3F-0487670A30B6}"/>
              </a:ext>
            </a:extLst>
          </p:cNvPr>
          <p:cNvSpPr>
            <a:spLocks noGrp="1"/>
          </p:cNvSpPr>
          <p:nvPr>
            <p:ph type="title"/>
          </p:nvPr>
        </p:nvSpPr>
        <p:spPr/>
        <p:txBody>
          <a:bodyPr/>
          <a:lstStyle/>
          <a:p>
            <a:r>
              <a:rPr lang="en-US" dirty="0"/>
              <a:t>Design flow</a:t>
            </a:r>
            <a:br>
              <a:rPr lang="en-US" dirty="0"/>
            </a:br>
            <a:endParaRPr lang="en-IN" dirty="0"/>
          </a:p>
        </p:txBody>
      </p:sp>
      <p:pic>
        <p:nvPicPr>
          <p:cNvPr id="6" name="Content Placeholder 5">
            <a:extLst>
              <a:ext uri="{FF2B5EF4-FFF2-40B4-BE49-F238E27FC236}">
                <a16:creationId xmlns:a16="http://schemas.microsoft.com/office/drawing/2014/main" id="{2E9BA1B4-14E9-C734-5DAA-091DFAC482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2492896"/>
            <a:ext cx="2088232" cy="3742890"/>
          </a:xfrm>
        </p:spPr>
      </p:pic>
      <p:sp>
        <p:nvSpPr>
          <p:cNvPr id="4" name="Slide Number Placeholder 3">
            <a:extLst>
              <a:ext uri="{FF2B5EF4-FFF2-40B4-BE49-F238E27FC236}">
                <a16:creationId xmlns:a16="http://schemas.microsoft.com/office/drawing/2014/main" id="{B8FFD583-F907-D971-CD64-7A07E52B335A}"/>
              </a:ext>
            </a:extLst>
          </p:cNvPr>
          <p:cNvSpPr>
            <a:spLocks noGrp="1"/>
          </p:cNvSpPr>
          <p:nvPr>
            <p:ph type="sldNum" sz="quarter" idx="12"/>
          </p:nvPr>
        </p:nvSpPr>
        <p:spPr/>
        <p:txBody>
          <a:bodyPr/>
          <a:lstStyle/>
          <a:p>
            <a:pPr>
              <a:defRPr/>
            </a:pPr>
            <a:fld id="{76D8818E-4975-47DF-8CD0-6344EFD914C9}" type="slidenum">
              <a:rPr lang="en-US" smtClean="0"/>
              <a:t>13</a:t>
            </a:fld>
            <a:endParaRPr lang="en-US"/>
          </a:p>
        </p:txBody>
      </p:sp>
      <p:sp>
        <p:nvSpPr>
          <p:cNvPr id="7" name="Trapezoid 6">
            <a:extLst>
              <a:ext uri="{FF2B5EF4-FFF2-40B4-BE49-F238E27FC236}">
                <a16:creationId xmlns:a16="http://schemas.microsoft.com/office/drawing/2014/main" id="{9B0EB333-869C-344D-F4D5-FA5F449C2A0F}"/>
              </a:ext>
            </a:extLst>
          </p:cNvPr>
          <p:cNvSpPr/>
          <p:nvPr/>
        </p:nvSpPr>
        <p:spPr>
          <a:xfrm>
            <a:off x="4574347" y="2638946"/>
            <a:ext cx="3528392" cy="259228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C8D4F1A3-32D9-836A-F0CB-A55326A56766}"/>
              </a:ext>
            </a:extLst>
          </p:cNvPr>
          <p:cNvSpPr txBox="1"/>
          <p:nvPr/>
        </p:nvSpPr>
        <p:spPr>
          <a:xfrm>
            <a:off x="5364088" y="2780928"/>
            <a:ext cx="2448272" cy="2308324"/>
          </a:xfrm>
          <a:prstGeom prst="rect">
            <a:avLst/>
          </a:prstGeom>
          <a:noFill/>
        </p:spPr>
        <p:txBody>
          <a:bodyPr wrap="square" rtlCol="0">
            <a:spAutoFit/>
          </a:bodyPr>
          <a:lstStyle/>
          <a:p>
            <a:r>
              <a:rPr lang="en-US" dirty="0"/>
              <a:t>AI &amp; ML </a:t>
            </a:r>
          </a:p>
          <a:p>
            <a:endParaRPr lang="en-US" dirty="0"/>
          </a:p>
          <a:p>
            <a:r>
              <a:rPr lang="en-US" dirty="0"/>
              <a:t>IMAGE PROCESSING</a:t>
            </a:r>
          </a:p>
          <a:p>
            <a:endParaRPr lang="en-US" dirty="0"/>
          </a:p>
          <a:p>
            <a:r>
              <a:rPr lang="en-US" dirty="0"/>
              <a:t>DATA SETS</a:t>
            </a:r>
          </a:p>
          <a:p>
            <a:endParaRPr lang="en-US" dirty="0"/>
          </a:p>
          <a:p>
            <a:r>
              <a:rPr lang="en-US" dirty="0"/>
              <a:t>LANGUAGES LIKE JAVA,PYTHON</a:t>
            </a:r>
          </a:p>
        </p:txBody>
      </p:sp>
      <p:sp>
        <p:nvSpPr>
          <p:cNvPr id="9" name="TextBox 8">
            <a:extLst>
              <a:ext uri="{FF2B5EF4-FFF2-40B4-BE49-F238E27FC236}">
                <a16:creationId xmlns:a16="http://schemas.microsoft.com/office/drawing/2014/main" id="{FEF294C7-8E8E-9ECE-8300-CC3F0F4DD25A}"/>
              </a:ext>
            </a:extLst>
          </p:cNvPr>
          <p:cNvSpPr txBox="1"/>
          <p:nvPr/>
        </p:nvSpPr>
        <p:spPr>
          <a:xfrm>
            <a:off x="5400092" y="2173506"/>
            <a:ext cx="2088232" cy="369332"/>
          </a:xfrm>
          <a:prstGeom prst="rect">
            <a:avLst/>
          </a:prstGeom>
          <a:noFill/>
        </p:spPr>
        <p:txBody>
          <a:bodyPr wrap="square" rtlCol="0">
            <a:spAutoFit/>
          </a:bodyPr>
          <a:lstStyle/>
          <a:p>
            <a:r>
              <a:rPr lang="en-US" dirty="0"/>
              <a:t>TOOLS &amp; TECH.</a:t>
            </a:r>
            <a:endParaRPr lang="en-IN" dirty="0"/>
          </a:p>
        </p:txBody>
      </p:sp>
    </p:spTree>
    <p:extLst>
      <p:ext uri="{BB962C8B-B14F-4D97-AF65-F5344CB8AC3E}">
        <p14:creationId xmlns:p14="http://schemas.microsoft.com/office/powerpoint/2010/main" val="3723220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Title 1"/>
          <p:cNvSpPr>
            <a:spLocks noGrp="1"/>
          </p:cNvSpPr>
          <p:nvPr>
            <p:ph type="title"/>
          </p:nvPr>
        </p:nvSpPr>
        <p:spPr>
          <a:xfrm>
            <a:off x="743384" y="1052736"/>
            <a:ext cx="5184576" cy="725470"/>
          </a:xfrm>
          <a:ln>
            <a:solidFill>
              <a:schemeClr val="bg1"/>
            </a:solidFill>
          </a:ln>
        </p:spPr>
        <p:txBody>
          <a:bodyPr>
            <a:normAutofit/>
          </a:bodyPr>
          <a:lstStyle/>
          <a:p>
            <a:r>
              <a:rPr lang="en-US" dirty="0"/>
              <a:t>OUTLINE</a:t>
            </a:r>
          </a:p>
        </p:txBody>
      </p:sp>
      <p:sp>
        <p:nvSpPr>
          <p:cNvPr id="5" name="Content Placeholder 2"/>
          <p:cNvSpPr>
            <a:spLocks noGrp="1" noChangeArrowheads="1"/>
          </p:cNvSpPr>
          <p:nvPr>
            <p:ph idx="1"/>
          </p:nvPr>
        </p:nvSpPr>
        <p:spPr>
          <a:xfrm>
            <a:off x="539552" y="1939979"/>
            <a:ext cx="5394622" cy="4530725"/>
          </a:xfrm>
        </p:spPr>
        <p:txBody>
          <a:bodyPr>
            <a:normAutofit/>
          </a:bodyPr>
          <a:lstStyle/>
          <a:p>
            <a:pPr marL="285750" indent="-285750">
              <a:buFont typeface="Arial"/>
              <a:buChar char="•"/>
            </a:pPr>
            <a:r>
              <a:rPr lang="en-US" dirty="0">
                <a:latin typeface="Calibri" panose="020F0502020204030204" pitchFamily="34" charset="0"/>
                <a:ea typeface="Calibri" panose="020F0502020204030204" pitchFamily="34" charset="0"/>
                <a:cs typeface="Calibri" panose="020F0502020204030204" pitchFamily="34" charset="0"/>
              </a:rPr>
              <a:t>Introduction </a:t>
            </a:r>
          </a:p>
          <a:p>
            <a:pPr marL="285750" indent="-285750">
              <a:buFont typeface="Arial"/>
              <a:buChar char="•"/>
            </a:pPr>
            <a:r>
              <a:rPr lang="en-US" dirty="0">
                <a:latin typeface="Calibri" panose="020F0502020204030204" pitchFamily="34" charset="0"/>
                <a:ea typeface="Calibri" panose="020F0502020204030204" pitchFamily="34" charset="0"/>
                <a:cs typeface="Calibri" panose="020F0502020204030204" pitchFamily="34" charset="0"/>
              </a:rPr>
              <a:t> why is it helpful 			</a:t>
            </a:r>
          </a:p>
          <a:p>
            <a:pPr marL="285750" indent="-285750">
              <a:buFont typeface="Arial"/>
              <a:buChar char="•"/>
            </a:pPr>
            <a:r>
              <a:rPr lang="en-US" dirty="0">
                <a:latin typeface="Calibri" panose="020F0502020204030204" pitchFamily="34" charset="0"/>
                <a:ea typeface="Calibri" panose="020F0502020204030204" pitchFamily="34" charset="0"/>
                <a:cs typeface="Calibri" panose="020F0502020204030204" pitchFamily="34" charset="0"/>
              </a:rPr>
              <a:t>Why this project</a:t>
            </a:r>
          </a:p>
          <a:p>
            <a:pPr marL="285750" indent="-285750">
              <a:buFont typeface="Arial"/>
              <a:buChar char="•"/>
            </a:pPr>
            <a:r>
              <a:rPr lang="en-US" dirty="0">
                <a:latin typeface="Calibri" panose="020F0502020204030204" pitchFamily="34" charset="0"/>
                <a:ea typeface="Calibri" panose="020F0502020204030204" pitchFamily="34" charset="0"/>
                <a:cs typeface="Calibri" panose="020F0502020204030204" pitchFamily="34" charset="0"/>
              </a:rPr>
              <a:t>Scope of this project</a:t>
            </a:r>
          </a:p>
          <a:p>
            <a:pPr marL="285750" indent="-285750">
              <a:buFont typeface="Arial"/>
              <a:buChar char="•"/>
            </a:pPr>
            <a:r>
              <a:rPr lang="en-IN" dirty="0"/>
              <a:t>Objectives of PROJECT Work</a:t>
            </a: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a:buChar char="•"/>
            </a:pPr>
            <a:r>
              <a:rPr lang="en-US" dirty="0">
                <a:latin typeface="Calibri" panose="020F0502020204030204" pitchFamily="34" charset="0"/>
                <a:ea typeface="Calibri" panose="020F0502020204030204" pitchFamily="34" charset="0"/>
                <a:cs typeface="Calibri" panose="020F0502020204030204" pitchFamily="34" charset="0"/>
              </a:rPr>
              <a:t>Problem statement</a:t>
            </a:r>
          </a:p>
          <a:p>
            <a:pPr marL="285750" indent="-285750">
              <a:buFont typeface="Arial"/>
              <a:buChar char="•"/>
            </a:pPr>
            <a:r>
              <a:rPr lang="en-IN" dirty="0">
                <a:latin typeface="Calibri" panose="020F0502020204030204" pitchFamily="34" charset="0"/>
                <a:ea typeface="Calibri" panose="020F0502020204030204" pitchFamily="34" charset="0"/>
                <a:cs typeface="Calibri" panose="020F0502020204030204" pitchFamily="34" charset="0"/>
              </a:rPr>
              <a:t>Block diagram</a:t>
            </a:r>
          </a:p>
          <a:p>
            <a:pPr marL="285750" indent="-285750">
              <a:buFont typeface="Arial"/>
              <a:buChar char="•"/>
            </a:pPr>
            <a:r>
              <a:rPr lang="en-US" dirty="0">
                <a:latin typeface="Calibri" panose="020F0502020204030204" pitchFamily="34" charset="0"/>
                <a:ea typeface="Calibri" panose="020F0502020204030204" pitchFamily="34" charset="0"/>
                <a:cs typeface="Calibri" panose="020F0502020204030204" pitchFamily="34" charset="0"/>
              </a:rPr>
              <a:t>Algorithms</a:t>
            </a:r>
          </a:p>
          <a:p>
            <a:pPr marL="285750" indent="-285750">
              <a:buFont typeface="Arial"/>
              <a:buChar char="•"/>
            </a:pPr>
            <a:r>
              <a:rPr lang="en-US" dirty="0">
                <a:latin typeface="Calibri" panose="020F0502020204030204" pitchFamily="34" charset="0"/>
                <a:ea typeface="Calibri" panose="020F0502020204030204" pitchFamily="34" charset="0"/>
                <a:cs typeface="Calibri" panose="020F0502020204030204" pitchFamily="34" charset="0"/>
              </a:rPr>
              <a:t>Design Flow</a:t>
            </a:r>
          </a:p>
          <a:p>
            <a:endParaRPr lang="en-IN" altLang="en-US" dirty="0">
              <a:latin typeface="Calibri" panose="020F0502020204030204" pitchFamily="34" charset="0"/>
              <a:ea typeface="Calibri" panose="020F0502020204030204" pitchFamily="34" charset="0"/>
              <a:cs typeface="Calibri" panose="020F0502020204030204" pitchFamily="34" charset="0"/>
            </a:endParaRPr>
          </a:p>
          <a:p>
            <a:endParaRPr lang="en-IN" altLang="en-US" dirty="0">
              <a:latin typeface="Calibri" panose="020F0502020204030204" pitchFamily="34" charset="0"/>
              <a:ea typeface="Calibri" panose="020F0502020204030204" pitchFamily="34" charset="0"/>
              <a:cs typeface="Calibri" panose="020F0502020204030204" pitchFamily="34" charset="0"/>
            </a:endParaRPr>
          </a:p>
          <a:p>
            <a:endParaRPr lang="en-IN" altLang="en-US"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pPr>
              <a:buNone/>
              <a:defRPr/>
            </a:pPr>
            <a:fld id="{76D8818E-4975-47DF-8CD0-6344EFD914C9}" type="slidenum">
              <a:rPr lang="en-US" smtClean="0"/>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2"/>
          <p:cNvSpPr>
            <a:spLocks noGrp="1" noChangeArrowheads="1"/>
          </p:cNvSpPr>
          <p:nvPr>
            <p:ph idx="1"/>
          </p:nvPr>
        </p:nvSpPr>
        <p:spPr>
          <a:xfrm>
            <a:off x="539750" y="1772920"/>
            <a:ext cx="8095615" cy="4530725"/>
          </a:xfrm>
        </p:spPr>
        <p:txBody>
          <a:bodyPr/>
          <a:lstStyle/>
          <a:p>
            <a:endParaRPr lang="en-IN" altLang="en-US" sz="3000" dirty="0">
              <a:latin typeface="Times New Roman" panose="02020603050405020304" pitchFamily="18" charset="0"/>
              <a:cs typeface="Times New Roman" panose="02020603050405020304" pitchFamily="18" charset="0"/>
            </a:endParaRPr>
          </a:p>
          <a:p>
            <a:endParaRPr lang="en-IN" altLang="en-US" sz="3000" dirty="0">
              <a:latin typeface="Times New Roman" panose="02020603050405020304" pitchFamily="18" charset="0"/>
              <a:cs typeface="Times New Roman" panose="02020603050405020304" pitchFamily="18" charset="0"/>
            </a:endParaRPr>
          </a:p>
          <a:p>
            <a:endParaRPr lang="en-IN" altLang="en-US" sz="3000" dirty="0"/>
          </a:p>
        </p:txBody>
      </p:sp>
      <p:sp>
        <p:nvSpPr>
          <p:cNvPr id="8" name="Slide Number Placeholder 7"/>
          <p:cNvSpPr>
            <a:spLocks noGrp="1"/>
          </p:cNvSpPr>
          <p:nvPr>
            <p:ph type="sldNum" sz="quarter" idx="12"/>
          </p:nvPr>
        </p:nvSpPr>
        <p:spPr/>
        <p:txBody>
          <a:bodyPr/>
          <a:lstStyle/>
          <a:p>
            <a:pPr>
              <a:buNone/>
              <a:defRPr/>
            </a:pPr>
            <a:fld id="{76D8818E-4975-47DF-8CD0-6344EFD914C9}" type="slidenum">
              <a:rPr lang="en-US" smtClean="0"/>
              <a:t>3</a:t>
            </a:fld>
            <a:endParaRPr lang="en-US" dirty="0"/>
          </a:p>
        </p:txBody>
      </p:sp>
      <p:sp>
        <p:nvSpPr>
          <p:cNvPr id="18" name="Title 1"/>
          <p:cNvSpPr txBox="1"/>
          <p:nvPr/>
        </p:nvSpPr>
        <p:spPr>
          <a:xfrm>
            <a:off x="609599" y="980728"/>
            <a:ext cx="6347713" cy="949672"/>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a:lstStyle>
          <a:p>
            <a:r>
              <a:rPr lang="en-IN" dirty="0"/>
              <a:t>Introduction</a:t>
            </a:r>
          </a:p>
        </p:txBody>
      </p:sp>
      <p:sp>
        <p:nvSpPr>
          <p:cNvPr id="3" name="Text Box 2"/>
          <p:cNvSpPr txBox="1"/>
          <p:nvPr/>
        </p:nvSpPr>
        <p:spPr>
          <a:xfrm>
            <a:off x="539750" y="1930400"/>
            <a:ext cx="8018145" cy="2677656"/>
          </a:xfrm>
          <a:prstGeom prst="rect">
            <a:avLst/>
          </a:prstGeom>
          <a:noFill/>
        </p:spPr>
        <p:txBody>
          <a:bodyPr wrap="square" rtlCol="0">
            <a:spAutoFit/>
          </a:bodyPr>
          <a:lstStyle/>
          <a:p>
            <a:r>
              <a:rPr lang="en-IN" sz="2400" dirty="0"/>
              <a:t>Plant disease detection is an Innovative and Enlightening System helping the users to know the disease, trainings or any interesting things taking place around their Area. This Organization aids the native community to keep themselves up to date about the events around their locality or zone or in their town. There are 2 things for this method to work; one for the image processing and another is machine learning.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2"/>
          <p:cNvSpPr>
            <a:spLocks noGrp="1" noChangeArrowheads="1"/>
          </p:cNvSpPr>
          <p:nvPr>
            <p:ph idx="1"/>
          </p:nvPr>
        </p:nvSpPr>
        <p:spPr>
          <a:xfrm>
            <a:off x="539750" y="1772920"/>
            <a:ext cx="8095615" cy="4530725"/>
          </a:xfrm>
        </p:spPr>
        <p:txBody>
          <a:bodyPr/>
          <a:lstStyle/>
          <a:p>
            <a:endParaRPr lang="en-IN" altLang="en-US" sz="3000" dirty="0">
              <a:latin typeface="Times New Roman" panose="02020603050405020304" pitchFamily="18" charset="0"/>
              <a:cs typeface="Times New Roman" panose="02020603050405020304" pitchFamily="18" charset="0"/>
            </a:endParaRPr>
          </a:p>
          <a:p>
            <a:endParaRPr lang="en-IN" altLang="en-US" sz="3000" dirty="0">
              <a:latin typeface="Times New Roman" panose="02020603050405020304" pitchFamily="18" charset="0"/>
              <a:cs typeface="Times New Roman" panose="02020603050405020304" pitchFamily="18" charset="0"/>
            </a:endParaRPr>
          </a:p>
          <a:p>
            <a:endParaRPr lang="en-IN" altLang="en-US" sz="3000" dirty="0"/>
          </a:p>
        </p:txBody>
      </p:sp>
      <p:sp>
        <p:nvSpPr>
          <p:cNvPr id="8" name="Slide Number Placeholder 7"/>
          <p:cNvSpPr>
            <a:spLocks noGrp="1"/>
          </p:cNvSpPr>
          <p:nvPr>
            <p:ph type="sldNum" sz="quarter" idx="12"/>
          </p:nvPr>
        </p:nvSpPr>
        <p:spPr/>
        <p:txBody>
          <a:bodyPr/>
          <a:lstStyle/>
          <a:p>
            <a:pPr>
              <a:buNone/>
              <a:defRPr/>
            </a:pPr>
            <a:fld id="{76D8818E-4975-47DF-8CD0-6344EFD914C9}" type="slidenum">
              <a:rPr lang="en-US" smtClean="0"/>
              <a:t>4</a:t>
            </a:fld>
            <a:endParaRPr lang="en-US" dirty="0"/>
          </a:p>
        </p:txBody>
      </p:sp>
      <p:sp>
        <p:nvSpPr>
          <p:cNvPr id="18" name="Title 1"/>
          <p:cNvSpPr txBox="1"/>
          <p:nvPr/>
        </p:nvSpPr>
        <p:spPr>
          <a:xfrm>
            <a:off x="609599" y="980728"/>
            <a:ext cx="6347713" cy="949672"/>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a:lstStyle>
          <a:p>
            <a:r>
              <a:rPr lang="en-IN" dirty="0"/>
              <a:t>Introduction</a:t>
            </a:r>
          </a:p>
        </p:txBody>
      </p:sp>
      <p:sp>
        <p:nvSpPr>
          <p:cNvPr id="3" name="Text Box 2"/>
          <p:cNvSpPr txBox="1"/>
          <p:nvPr/>
        </p:nvSpPr>
        <p:spPr>
          <a:xfrm>
            <a:off x="539750" y="1930400"/>
            <a:ext cx="8018145" cy="3785652"/>
          </a:xfrm>
          <a:prstGeom prst="rect">
            <a:avLst/>
          </a:prstGeom>
          <a:noFill/>
        </p:spPr>
        <p:txBody>
          <a:bodyPr wrap="square" rtlCol="0">
            <a:spAutoFit/>
          </a:bodyPr>
          <a:lstStyle/>
          <a:p>
            <a:r>
              <a:rPr lang="en-IN" sz="2400" dirty="0"/>
              <a:t>The user is permitted to sight the disease only of his town while user can supplement disease connected to any town. Admin will show if any misuse or inappropriate or false disease added by any users and will take specific act. The Front end used is Android Studio and backend as SQL Server. The user has to record into the system to using this app and can bring up-to-date his details as </a:t>
            </a:r>
            <a:r>
              <a:rPr lang="en-IN" sz="2400" dirty="0" err="1"/>
              <a:t>well.The</a:t>
            </a:r>
            <a:r>
              <a:rPr lang="en-IN" sz="2400" dirty="0"/>
              <a:t> healthy leaf is shown first and so on, the user can also restore the disease resultant the latest one shown first and current disease will be shut. The user can add a image and a title connected to the leaf</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076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E8E65-3485-9FEA-21D0-31DE03103614}"/>
              </a:ext>
            </a:extLst>
          </p:cNvPr>
          <p:cNvSpPr>
            <a:spLocks noGrp="1"/>
          </p:cNvSpPr>
          <p:nvPr>
            <p:ph type="title"/>
          </p:nvPr>
        </p:nvSpPr>
        <p:spPr/>
        <p:txBody>
          <a:bodyPr/>
          <a:lstStyle/>
          <a:p>
            <a:r>
              <a:rPr lang="en-US" dirty="0"/>
              <a:t> why is it helpful 				</a:t>
            </a:r>
            <a:endParaRPr lang="en-IN" dirty="0"/>
          </a:p>
        </p:txBody>
      </p:sp>
      <p:sp>
        <p:nvSpPr>
          <p:cNvPr id="3" name="Content Placeholder 2">
            <a:extLst>
              <a:ext uri="{FF2B5EF4-FFF2-40B4-BE49-F238E27FC236}">
                <a16:creationId xmlns:a16="http://schemas.microsoft.com/office/drawing/2014/main" id="{9A811E6E-5240-CA52-7B4D-76D9E784ED9A}"/>
              </a:ext>
            </a:extLst>
          </p:cNvPr>
          <p:cNvSpPr>
            <a:spLocks noGrp="1"/>
          </p:cNvSpPr>
          <p:nvPr>
            <p:ph idx="1"/>
          </p:nvPr>
        </p:nvSpPr>
        <p:spPr/>
        <p:txBody>
          <a:bodyPr/>
          <a:lstStyle/>
          <a:p>
            <a:r>
              <a:rPr lang="en-IN" i="0" dirty="0">
                <a:effectLst/>
                <a:latin typeface="arial" panose="020B0604020202020204" pitchFamily="34" charset="0"/>
              </a:rPr>
              <a:t>Without proper identification of the disease and the disease-causing agent, disease control measures can be a waste of time and money and can lead to further plant losses. Proper disease diagnosis is therefore vital. Often, plant pathologists have to rely on symptoms for the identification of a disease problem.</a:t>
            </a:r>
            <a:endParaRPr lang="en-IN" dirty="0"/>
          </a:p>
        </p:txBody>
      </p:sp>
      <p:sp>
        <p:nvSpPr>
          <p:cNvPr id="4" name="Slide Number Placeholder 3">
            <a:extLst>
              <a:ext uri="{FF2B5EF4-FFF2-40B4-BE49-F238E27FC236}">
                <a16:creationId xmlns:a16="http://schemas.microsoft.com/office/drawing/2014/main" id="{D732390C-9F63-335D-ECA8-2362A4C758F3}"/>
              </a:ext>
            </a:extLst>
          </p:cNvPr>
          <p:cNvSpPr>
            <a:spLocks noGrp="1"/>
          </p:cNvSpPr>
          <p:nvPr>
            <p:ph type="sldNum" sz="quarter" idx="12"/>
          </p:nvPr>
        </p:nvSpPr>
        <p:spPr/>
        <p:txBody>
          <a:bodyPr/>
          <a:lstStyle/>
          <a:p>
            <a:pPr>
              <a:defRPr/>
            </a:pPr>
            <a:fld id="{76D8818E-4975-47DF-8CD0-6344EFD914C9}" type="slidenum">
              <a:rPr lang="en-US" smtClean="0"/>
              <a:t>5</a:t>
            </a:fld>
            <a:endParaRPr lang="en-US"/>
          </a:p>
        </p:txBody>
      </p:sp>
    </p:spTree>
    <p:extLst>
      <p:ext uri="{BB962C8B-B14F-4D97-AF65-F5344CB8AC3E}">
        <p14:creationId xmlns:p14="http://schemas.microsoft.com/office/powerpoint/2010/main" val="1337245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86633-A23C-606C-FF93-3CC88C7FE95F}"/>
              </a:ext>
            </a:extLst>
          </p:cNvPr>
          <p:cNvSpPr>
            <a:spLocks noGrp="1"/>
          </p:cNvSpPr>
          <p:nvPr>
            <p:ph type="title"/>
          </p:nvPr>
        </p:nvSpPr>
        <p:spPr/>
        <p:txBody>
          <a:bodyPr/>
          <a:lstStyle/>
          <a:p>
            <a:r>
              <a:rPr lang="en-US" dirty="0"/>
              <a:t>Why this project</a:t>
            </a:r>
            <a:endParaRPr lang="en-IN" dirty="0"/>
          </a:p>
        </p:txBody>
      </p:sp>
      <p:sp>
        <p:nvSpPr>
          <p:cNvPr id="3" name="Content Placeholder 2">
            <a:extLst>
              <a:ext uri="{FF2B5EF4-FFF2-40B4-BE49-F238E27FC236}">
                <a16:creationId xmlns:a16="http://schemas.microsoft.com/office/drawing/2014/main" id="{36FDBCDD-C7DB-4893-AC0A-2CAD3669DD1C}"/>
              </a:ext>
            </a:extLst>
          </p:cNvPr>
          <p:cNvSpPr>
            <a:spLocks noGrp="1"/>
          </p:cNvSpPr>
          <p:nvPr>
            <p:ph idx="1"/>
          </p:nvPr>
        </p:nvSpPr>
        <p:spPr/>
        <p:txBody>
          <a:bodyPr>
            <a:normAutofit/>
          </a:bodyPr>
          <a:lstStyle/>
          <a:p>
            <a:pPr marL="0" indent="0">
              <a:buNone/>
            </a:pPr>
            <a:r>
              <a:rPr lang="en-IN" dirty="0"/>
              <a:t>In this changing environment, appropriate and timely disease identification including early prevention has never been more important. There are several ways to detect plant pathologies. Some diseases do not have any visible symptoms, or the effect becomes noticeable too late to act, and in those situations, a sophisticated analysis is obligatory. However, most diseases generate some kind of manifestation in the visible spectrum, so the naked eye examination of a trained professional is the prime technique adopted in practice for plant disease detection. In order to achieve accurate plant disease diagnostics a plant pathologist should possess good observation skills so that one can identify characteristic symptoms </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83D0D14-B034-DF74-AB4A-8D914A43AC0D}"/>
              </a:ext>
            </a:extLst>
          </p:cNvPr>
          <p:cNvSpPr>
            <a:spLocks noGrp="1"/>
          </p:cNvSpPr>
          <p:nvPr>
            <p:ph type="sldNum" sz="quarter" idx="12"/>
          </p:nvPr>
        </p:nvSpPr>
        <p:spPr/>
        <p:txBody>
          <a:bodyPr/>
          <a:lstStyle/>
          <a:p>
            <a:pPr>
              <a:defRPr/>
            </a:pPr>
            <a:fld id="{76D8818E-4975-47DF-8CD0-6344EFD914C9}" type="slidenum">
              <a:rPr lang="en-US" smtClean="0"/>
              <a:t>6</a:t>
            </a:fld>
            <a:endParaRPr lang="en-US"/>
          </a:p>
        </p:txBody>
      </p:sp>
    </p:spTree>
    <p:extLst>
      <p:ext uri="{BB962C8B-B14F-4D97-AF65-F5344CB8AC3E}">
        <p14:creationId xmlns:p14="http://schemas.microsoft.com/office/powerpoint/2010/main" val="2502775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482B4-9549-0E5B-74F3-BDE21A3CF672}"/>
              </a:ext>
            </a:extLst>
          </p:cNvPr>
          <p:cNvSpPr>
            <a:spLocks noGrp="1"/>
          </p:cNvSpPr>
          <p:nvPr>
            <p:ph type="title"/>
          </p:nvPr>
        </p:nvSpPr>
        <p:spPr/>
        <p:txBody>
          <a:bodyPr/>
          <a:lstStyle/>
          <a:p>
            <a:r>
              <a:rPr lang="en-US" dirty="0"/>
              <a:t>Scope of this project</a:t>
            </a:r>
            <a:endParaRPr lang="en-IN" dirty="0"/>
          </a:p>
        </p:txBody>
      </p:sp>
      <p:sp>
        <p:nvSpPr>
          <p:cNvPr id="3" name="Content Placeholder 2">
            <a:extLst>
              <a:ext uri="{FF2B5EF4-FFF2-40B4-BE49-F238E27FC236}">
                <a16:creationId xmlns:a16="http://schemas.microsoft.com/office/drawing/2014/main" id="{99940CB3-8202-48C9-064B-AB488F2EC6F2}"/>
              </a:ext>
            </a:extLst>
          </p:cNvPr>
          <p:cNvSpPr>
            <a:spLocks noGrp="1"/>
          </p:cNvSpPr>
          <p:nvPr>
            <p:ph idx="1"/>
          </p:nvPr>
        </p:nvSpPr>
        <p:spPr/>
        <p:txBody>
          <a:bodyPr>
            <a:normAutofit lnSpcReduction="10000"/>
          </a:bodyPr>
          <a:lstStyle/>
          <a:p>
            <a:pPr marL="571500" indent="-571500">
              <a:buFont typeface="Wingdings" panose="05000000000000000000" pitchFamily="2" charset="2"/>
              <a:buChar char="Ø"/>
            </a:pPr>
            <a:r>
              <a:rPr lang="en-IN" sz="2400" dirty="0"/>
              <a:t>This single project serves many users to view several </a:t>
            </a:r>
            <a:r>
              <a:rPr lang="en-IN" sz="2400" dirty="0" err="1"/>
              <a:t>disease.To</a:t>
            </a:r>
            <a:r>
              <a:rPr lang="en-IN" sz="2400" dirty="0"/>
              <a:t> find out whether the leaf is diseased or healthy, certain steps must be followed. </a:t>
            </a:r>
            <a:r>
              <a:rPr lang="en-IN" sz="2400" dirty="0" err="1"/>
              <a:t>Preprocessing</a:t>
            </a:r>
            <a:r>
              <a:rPr lang="en-IN" sz="2400" dirty="0"/>
              <a:t> of image, is bringing all the images size to a reduced uniform size. Then comes extracting features of a </a:t>
            </a:r>
            <a:r>
              <a:rPr lang="en-IN" sz="2400" dirty="0" err="1"/>
              <a:t>preprocessed</a:t>
            </a:r>
            <a:r>
              <a:rPr lang="en-IN" sz="2400" dirty="0"/>
              <a:t> image which is done with the help of HOG .</a:t>
            </a:r>
            <a:r>
              <a:rPr lang="en-IN" sz="2400" dirty="0" err="1"/>
              <a:t>HoG</a:t>
            </a:r>
            <a:r>
              <a:rPr lang="en-IN" sz="2400" dirty="0"/>
              <a:t> is a feature descriptor used for object detection. In this feature descriptor the appearance of the object and the outline of the image is described by its intensity gradients. One of the advantage of </a:t>
            </a:r>
            <a:r>
              <a:rPr lang="en-IN" sz="2400" dirty="0" err="1"/>
              <a:t>HoG</a:t>
            </a:r>
            <a:r>
              <a:rPr lang="en-IN" sz="2400" dirty="0"/>
              <a:t> feature extraction is that it operates on the cells created.</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4D15DF5-59E6-09B5-B852-5FFCBEEF8CAA}"/>
              </a:ext>
            </a:extLst>
          </p:cNvPr>
          <p:cNvSpPr>
            <a:spLocks noGrp="1"/>
          </p:cNvSpPr>
          <p:nvPr>
            <p:ph type="sldNum" sz="quarter" idx="12"/>
          </p:nvPr>
        </p:nvSpPr>
        <p:spPr/>
        <p:txBody>
          <a:bodyPr/>
          <a:lstStyle/>
          <a:p>
            <a:pPr>
              <a:defRPr/>
            </a:pPr>
            <a:fld id="{76D8818E-4975-47DF-8CD0-6344EFD914C9}" type="slidenum">
              <a:rPr lang="en-US" smtClean="0"/>
              <a:t>7</a:t>
            </a:fld>
            <a:endParaRPr lang="en-US"/>
          </a:p>
        </p:txBody>
      </p:sp>
    </p:spTree>
    <p:extLst>
      <p:ext uri="{BB962C8B-B14F-4D97-AF65-F5344CB8AC3E}">
        <p14:creationId xmlns:p14="http://schemas.microsoft.com/office/powerpoint/2010/main" val="53310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12"/>
          </p:nvPr>
        </p:nvSpPr>
        <p:spPr/>
        <p:txBody>
          <a:bodyPr/>
          <a:lstStyle/>
          <a:p>
            <a:pPr>
              <a:buNone/>
              <a:defRPr/>
            </a:pPr>
            <a:fld id="{76D8818E-4975-47DF-8CD0-6344EFD914C9}" type="slidenum">
              <a:rPr lang="en-US" smtClean="0"/>
              <a:t>8</a:t>
            </a:fld>
            <a:endParaRPr lang="en-US" dirty="0"/>
          </a:p>
        </p:txBody>
      </p:sp>
      <p:sp>
        <p:nvSpPr>
          <p:cNvPr id="12" name="Title 1"/>
          <p:cNvSpPr txBox="1"/>
          <p:nvPr/>
        </p:nvSpPr>
        <p:spPr>
          <a:xfrm>
            <a:off x="683568" y="980728"/>
            <a:ext cx="6347713" cy="949672"/>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a:lstStyle>
          <a:p>
            <a:r>
              <a:rPr lang="en-IN" dirty="0"/>
              <a:t>Objectives of PROJECT Work</a:t>
            </a:r>
          </a:p>
        </p:txBody>
      </p:sp>
      <p:sp>
        <p:nvSpPr>
          <p:cNvPr id="7" name="TextBox 6">
            <a:extLst>
              <a:ext uri="{FF2B5EF4-FFF2-40B4-BE49-F238E27FC236}">
                <a16:creationId xmlns:a16="http://schemas.microsoft.com/office/drawing/2014/main" id="{CBE85BF2-517B-2159-3428-BC23B921B214}"/>
              </a:ext>
            </a:extLst>
          </p:cNvPr>
          <p:cNvSpPr txBox="1"/>
          <p:nvPr/>
        </p:nvSpPr>
        <p:spPr>
          <a:xfrm>
            <a:off x="467544" y="1978289"/>
            <a:ext cx="8390706" cy="2308324"/>
          </a:xfrm>
          <a:prstGeom prst="rect">
            <a:avLst/>
          </a:prstGeom>
          <a:noFill/>
        </p:spPr>
        <p:txBody>
          <a:bodyPr wrap="square">
            <a:spAutoFit/>
          </a:bodyPr>
          <a:lstStyle/>
          <a:p>
            <a:r>
              <a:rPr lang="en-IN" dirty="0"/>
              <a:t>Modern approaches such as machine learning and deep learning algorithm has been employed to increase the recognition rate and the accuracy of the results. Random forests are as a whole, learning method for classification, regression and other tasks that operate by constructing a forest of the decision trees during the training time. Unlike decision trees, Random forests overcome the disadvantage of over fitting of their training data set and it handles both numeric and categorical </a:t>
            </a:r>
            <a:r>
              <a:rPr lang="en-IN" dirty="0" err="1"/>
              <a:t>data.The</a:t>
            </a:r>
            <a:r>
              <a:rPr lang="en-IN" dirty="0"/>
              <a:t> histogram of oriented gradients (HOG) is an element descriptor utilized as a part of PC vision and image processing for the sake of object detection</a:t>
            </a:r>
            <a:endParaRPr lang="en-IN" sz="2400" dirty="0">
              <a:solidFill>
                <a:srgbClr val="00206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980728"/>
            <a:ext cx="6347713" cy="949672"/>
          </a:xfrm>
        </p:spPr>
        <p:txBody>
          <a:bodyPr>
            <a:normAutofit/>
          </a:bodyPr>
          <a:lstStyle/>
          <a:p>
            <a:r>
              <a:rPr lang="en-IN" dirty="0"/>
              <a:t>Problem Statement</a:t>
            </a:r>
          </a:p>
        </p:txBody>
      </p:sp>
      <p:sp>
        <p:nvSpPr>
          <p:cNvPr id="3" name="Content Placeholder 2"/>
          <p:cNvSpPr>
            <a:spLocks noGrp="1"/>
          </p:cNvSpPr>
          <p:nvPr>
            <p:ph idx="1"/>
          </p:nvPr>
        </p:nvSpPr>
        <p:spPr>
          <a:xfrm>
            <a:off x="611560" y="1916832"/>
            <a:ext cx="7806631" cy="4023360"/>
          </a:xfrm>
        </p:spPr>
        <p:txBody>
          <a:bodyPr>
            <a:normAutofit/>
          </a:bodyPr>
          <a:lstStyle/>
          <a:p>
            <a:pPr marL="77470">
              <a:tabLst>
                <a:tab pos="310515" algn="l"/>
              </a:tabLst>
            </a:pPr>
            <a:r>
              <a:rPr lang="en-IN" sz="1600" dirty="0"/>
              <a:t>The problem of efficient plant disease protection is closely related to the problems of sustainable agriculture and climate change. Research results indicate that climate change can alter stages and rates of pathogen development; it can also modify host resistance, which leads to physiological changes of host-pathogen interactions. The situation is further complicated by the fact that, today, diseases are transferred globally more easily than ever before. New diseases can occur in places where they were previously unidentified and, inherently, where there is no local expertise to combat them . Inexperienced pesticide usage can cause the development of long-term resistance of the pathogens, severely reducing the ability to fight back. Timely and accurate diagnosis of plant diseases is one of the pillars of precision agriculture Shortened disease extracts from plants, every story to be printed as a short disease for the viewers. The viewers can luckily flip through the short sections as they want. Share disease and exciting sections with friends and family. The user is simplified with everything going around his town. Easy to use. The user can shot to the admin if the disease is not applicable or honest.  Because of winter season it is difficult to protect </a:t>
            </a:r>
            <a:r>
              <a:rPr lang="en-IN" sz="1600" dirty="0" err="1"/>
              <a:t>mo</a:t>
            </a:r>
            <a:r>
              <a:rPr lang="en-IN" sz="1600" dirty="0"/>
              <a:t> leaves.  The user can’t sight the disease of different towns.  User can add only one image per plant</a:t>
            </a:r>
            <a:endParaRPr lang="en-IN" sz="1800" dirty="0">
              <a:effectLst/>
              <a:latin typeface="Calibri" panose="020F0502020204030204" pitchFamily="34" charset="0"/>
              <a:ea typeface="Calibri" panose="020F0502020204030204" pitchFamily="34" charset="0"/>
            </a:endParaRPr>
          </a:p>
        </p:txBody>
      </p:sp>
      <p:sp>
        <p:nvSpPr>
          <p:cNvPr id="4" name="Slide Number Placeholder 3"/>
          <p:cNvSpPr>
            <a:spLocks noGrp="1"/>
          </p:cNvSpPr>
          <p:nvPr>
            <p:ph type="sldNum" sz="quarter" idx="12"/>
          </p:nvPr>
        </p:nvSpPr>
        <p:spPr/>
        <p:txBody>
          <a:bodyPr/>
          <a:lstStyle/>
          <a:p>
            <a:pPr>
              <a:defRPr/>
            </a:pPr>
            <a:fld id="{76D8818E-4975-47DF-8CD0-6344EFD914C9}" type="slidenum">
              <a:rPr lang="en-US" smtClean="0"/>
              <a:t>9</a:t>
            </a:fld>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UNIQUEID" val="37"/>
</p:tagLst>
</file>

<file path=ppt/tags/tag2.xml><?xml version="1.0" encoding="utf-8"?>
<p:tagLst xmlns:a="http://schemas.openxmlformats.org/drawingml/2006/main" xmlns:r="http://schemas.openxmlformats.org/officeDocument/2006/relationships" xmlns:p="http://schemas.openxmlformats.org/presentationml/2006/main">
  <p:tag name="AS_UNIQUEID" val="38"/>
</p:tagLst>
</file>

<file path=ppt/tags/tag3.xml><?xml version="1.0" encoding="utf-8"?>
<p:tagLst xmlns:a="http://schemas.openxmlformats.org/drawingml/2006/main" xmlns:r="http://schemas.openxmlformats.org/officeDocument/2006/relationships" xmlns:p="http://schemas.openxmlformats.org/presentationml/2006/main">
  <p:tag name="AS_UNIQUEID" val="40"/>
</p:tagLst>
</file>

<file path=ppt/tags/tag4.xml><?xml version="1.0" encoding="utf-8"?>
<p:tagLst xmlns:a="http://schemas.openxmlformats.org/drawingml/2006/main" xmlns:r="http://schemas.openxmlformats.org/officeDocument/2006/relationships" xmlns:p="http://schemas.openxmlformats.org/presentationml/2006/main">
  <p:tag name="AS_UNIQUEID" val="41"/>
</p:tagLst>
</file>

<file path=ppt/tags/tag5.xml><?xml version="1.0" encoding="utf-8"?>
<p:tagLst xmlns:a="http://schemas.openxmlformats.org/drawingml/2006/main" xmlns:r="http://schemas.openxmlformats.org/officeDocument/2006/relationships" xmlns:p="http://schemas.openxmlformats.org/presentationml/2006/main">
  <p:tag name="AS_UNIQUEID" val="42"/>
</p:tagLst>
</file>

<file path=ppt/tags/tag6.xml><?xml version="1.0" encoding="utf-8"?>
<p:tagLst xmlns:a="http://schemas.openxmlformats.org/drawingml/2006/main" xmlns:r="http://schemas.openxmlformats.org/officeDocument/2006/relationships" xmlns:p="http://schemas.openxmlformats.org/presentationml/2006/main">
  <p:tag name="AS_UNIQUEID" val="4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5818</TotalTime>
  <Words>1165</Words>
  <Application>Microsoft Office PowerPoint</Application>
  <PresentationFormat>On-screen Show (4:3)</PresentationFormat>
  <Paragraphs>87</Paragraphs>
  <Slides>13</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arial</vt:lpstr>
      <vt:lpstr>Calibri</vt:lpstr>
      <vt:lpstr>Gabriola</vt:lpstr>
      <vt:lpstr>Times New Roman</vt:lpstr>
      <vt:lpstr>Tw Cen MT</vt:lpstr>
      <vt:lpstr>Tw Cen MT Condensed</vt:lpstr>
      <vt:lpstr>Wingdings</vt:lpstr>
      <vt:lpstr>Wingdings 3</vt:lpstr>
      <vt:lpstr>Integral</vt:lpstr>
      <vt:lpstr>PowerPoint Presentation</vt:lpstr>
      <vt:lpstr>OUTLINE</vt:lpstr>
      <vt:lpstr>PowerPoint Presentation</vt:lpstr>
      <vt:lpstr>PowerPoint Presentation</vt:lpstr>
      <vt:lpstr> why is it helpful     </vt:lpstr>
      <vt:lpstr>Why this project</vt:lpstr>
      <vt:lpstr>Scope of this project</vt:lpstr>
      <vt:lpstr>PowerPoint Presentation</vt:lpstr>
      <vt:lpstr>Problem Statement</vt:lpstr>
      <vt:lpstr>Block diagram </vt:lpstr>
      <vt:lpstr>PowerPoint Presentation</vt:lpstr>
      <vt:lpstr>PowerPoint Presentation</vt:lpstr>
      <vt:lpstr>Design flow </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ON  BIOMETRIC SECURITY SYSTEMS</dc:title>
  <dc:creator>charmy</dc:creator>
  <cp:lastModifiedBy>NAITIK BHAVSAR</cp:lastModifiedBy>
  <cp:revision>440</cp:revision>
  <dcterms:created xsi:type="dcterms:W3CDTF">2005-10-02T14:03:00Z</dcterms:created>
  <dcterms:modified xsi:type="dcterms:W3CDTF">2022-10-21T13:33:47Z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1033-11.2.0.10258</vt:lpwstr>
  </property>
  <property fmtid="{D5CDD505-2E9C-101B-9397-08002B2CF9AE}" pid="3" name="ICV">
    <vt:lpwstr>9FE1101153D84D0AB53728291B807936</vt:lpwstr>
  </property>
</Properties>
</file>