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88825"/>
  <p:notesSz cx="6858000" cy="9144000"/>
  <p:embeddedFontLst>
    <p:embeddedFont>
      <p:font typeface="Play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Play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Play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ba0c8c93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6ba0c8c93e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ba0c8c93e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6ba0c8c93e_1_253:notes"/>
          <p:cNvSpPr/>
          <p:nvPr>
            <p:ph idx="2" type="sldImg"/>
          </p:nvPr>
        </p:nvSpPr>
        <p:spPr>
          <a:xfrm>
            <a:off x="1143820" y="685800"/>
            <a:ext cx="4571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837982" y="365125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0" type="dt"/>
          </p:nvPr>
        </p:nvSpPr>
        <p:spPr>
          <a:xfrm>
            <a:off x="837982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1" type="ftr"/>
          </p:nvPr>
        </p:nvSpPr>
        <p:spPr>
          <a:xfrm>
            <a:off x="4037548" y="6356350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608358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0" type="dt"/>
          </p:nvPr>
        </p:nvSpPr>
        <p:spPr>
          <a:xfrm>
            <a:off x="837982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1" type="ftr"/>
          </p:nvPr>
        </p:nvSpPr>
        <p:spPr>
          <a:xfrm>
            <a:off x="4037548" y="6356350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608358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1523603" y="1122363"/>
            <a:ext cx="9141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1523603" y="3602038"/>
            <a:ext cx="9141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3" name="Google Shape;173;p28"/>
          <p:cNvSpPr txBox="1"/>
          <p:nvPr>
            <p:ph idx="10" type="dt"/>
          </p:nvPr>
        </p:nvSpPr>
        <p:spPr>
          <a:xfrm>
            <a:off x="837982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>
            <a:off x="4037548" y="6356350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608358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837982" y="365125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837982" y="1825625"/>
            <a:ext cx="10512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0" type="dt"/>
          </p:nvPr>
        </p:nvSpPr>
        <p:spPr>
          <a:xfrm>
            <a:off x="837982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1" type="ftr"/>
          </p:nvPr>
        </p:nvSpPr>
        <p:spPr>
          <a:xfrm>
            <a:off x="4037548" y="6356350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608358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831633" y="1709738"/>
            <a:ext cx="105129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831633" y="4589463"/>
            <a:ext cx="105129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10" type="dt"/>
          </p:nvPr>
        </p:nvSpPr>
        <p:spPr>
          <a:xfrm>
            <a:off x="837982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1" type="ftr"/>
          </p:nvPr>
        </p:nvSpPr>
        <p:spPr>
          <a:xfrm>
            <a:off x="4037548" y="6356350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608358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837982" y="365125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837982" y="1825625"/>
            <a:ext cx="5180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2" type="body"/>
          </p:nvPr>
        </p:nvSpPr>
        <p:spPr>
          <a:xfrm>
            <a:off x="6170593" y="1825625"/>
            <a:ext cx="5180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10" type="dt"/>
          </p:nvPr>
        </p:nvSpPr>
        <p:spPr>
          <a:xfrm>
            <a:off x="837982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idx="11" type="ftr"/>
          </p:nvPr>
        </p:nvSpPr>
        <p:spPr>
          <a:xfrm>
            <a:off x="4037548" y="6356350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608358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839569" y="365125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839569" y="1681163"/>
            <a:ext cx="5156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p32"/>
          <p:cNvSpPr txBox="1"/>
          <p:nvPr>
            <p:ph idx="2" type="body"/>
          </p:nvPr>
        </p:nvSpPr>
        <p:spPr>
          <a:xfrm>
            <a:off x="839569" y="2505075"/>
            <a:ext cx="5156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2"/>
          <p:cNvSpPr txBox="1"/>
          <p:nvPr>
            <p:ph idx="3" type="body"/>
          </p:nvPr>
        </p:nvSpPr>
        <p:spPr>
          <a:xfrm>
            <a:off x="6170593" y="1681163"/>
            <a:ext cx="5181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0" name="Google Shape;200;p32"/>
          <p:cNvSpPr txBox="1"/>
          <p:nvPr>
            <p:ph idx="4" type="body"/>
          </p:nvPr>
        </p:nvSpPr>
        <p:spPr>
          <a:xfrm>
            <a:off x="6170593" y="2505075"/>
            <a:ext cx="5181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0" type="dt"/>
          </p:nvPr>
        </p:nvSpPr>
        <p:spPr>
          <a:xfrm>
            <a:off x="837982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1" type="ftr"/>
          </p:nvPr>
        </p:nvSpPr>
        <p:spPr>
          <a:xfrm>
            <a:off x="4037548" y="6356350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608358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839569" y="457200"/>
            <a:ext cx="393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5181838" y="987425"/>
            <a:ext cx="61707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7" name="Google Shape;207;p33"/>
          <p:cNvSpPr txBox="1"/>
          <p:nvPr>
            <p:ph idx="2" type="body"/>
          </p:nvPr>
        </p:nvSpPr>
        <p:spPr>
          <a:xfrm>
            <a:off x="839569" y="2057400"/>
            <a:ext cx="393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8" name="Google Shape;208;p33"/>
          <p:cNvSpPr txBox="1"/>
          <p:nvPr>
            <p:ph idx="10" type="dt"/>
          </p:nvPr>
        </p:nvSpPr>
        <p:spPr>
          <a:xfrm>
            <a:off x="837982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3"/>
          <p:cNvSpPr txBox="1"/>
          <p:nvPr>
            <p:ph idx="11" type="ftr"/>
          </p:nvPr>
        </p:nvSpPr>
        <p:spPr>
          <a:xfrm>
            <a:off x="4037548" y="6356350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608358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839569" y="457200"/>
            <a:ext cx="3931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4"/>
          <p:cNvSpPr/>
          <p:nvPr>
            <p:ph idx="2" type="pic"/>
          </p:nvPr>
        </p:nvSpPr>
        <p:spPr>
          <a:xfrm>
            <a:off x="5181838" y="987425"/>
            <a:ext cx="61707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839569" y="2057400"/>
            <a:ext cx="3931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p34"/>
          <p:cNvSpPr txBox="1"/>
          <p:nvPr>
            <p:ph idx="10" type="dt"/>
          </p:nvPr>
        </p:nvSpPr>
        <p:spPr>
          <a:xfrm>
            <a:off x="837982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idx="11" type="ftr"/>
          </p:nvPr>
        </p:nvSpPr>
        <p:spPr>
          <a:xfrm>
            <a:off x="4037548" y="6356350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608358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837982" y="365125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 rot="5400000">
            <a:off x="3918793" y="-1255225"/>
            <a:ext cx="4351200" cy="10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10" type="dt"/>
          </p:nvPr>
        </p:nvSpPr>
        <p:spPr>
          <a:xfrm>
            <a:off x="837982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1" type="ftr"/>
          </p:nvPr>
        </p:nvSpPr>
        <p:spPr>
          <a:xfrm>
            <a:off x="4037548" y="6356350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8608358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 rot="5400000">
            <a:off x="7130743" y="1956925"/>
            <a:ext cx="58119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 rot="5400000">
            <a:off x="1798218" y="-595025"/>
            <a:ext cx="5811900" cy="7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36"/>
          <p:cNvSpPr txBox="1"/>
          <p:nvPr>
            <p:ph idx="10" type="dt"/>
          </p:nvPr>
        </p:nvSpPr>
        <p:spPr>
          <a:xfrm>
            <a:off x="837982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>
            <p:ph idx="11" type="ftr"/>
          </p:nvPr>
        </p:nvSpPr>
        <p:spPr>
          <a:xfrm>
            <a:off x="4037548" y="6356350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608358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7982" y="365125"/>
            <a:ext cx="10512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837982" y="1825625"/>
            <a:ext cx="10512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0" type="dt"/>
          </p:nvPr>
        </p:nvSpPr>
        <p:spPr>
          <a:xfrm>
            <a:off x="837982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11" type="ftr"/>
          </p:nvPr>
        </p:nvSpPr>
        <p:spPr>
          <a:xfrm>
            <a:off x="4037548" y="6356350"/>
            <a:ext cx="411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608358" y="6356350"/>
            <a:ext cx="2742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5.jpg"/><Relationship Id="rId13" Type="http://schemas.openxmlformats.org/officeDocument/2006/relationships/image" Target="../media/image19.jp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2.jpg"/><Relationship Id="rId9" Type="http://schemas.openxmlformats.org/officeDocument/2006/relationships/image" Target="../media/image20.png"/><Relationship Id="rId1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2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.jpg"/><Relationship Id="rId6" Type="http://schemas.openxmlformats.org/officeDocument/2006/relationships/image" Target="../media/image15.png"/><Relationship Id="rId7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2196337" y="255076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0" i="0" lang="en-IN" sz="4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Property Management &amp; Leasing Platform </a:t>
            </a:r>
            <a:endParaRPr/>
          </a:p>
        </p:txBody>
      </p:sp>
      <p:sp>
        <p:nvSpPr>
          <p:cNvPr id="235" name="Google Shape;235;p37"/>
          <p:cNvSpPr txBox="1"/>
          <p:nvPr/>
        </p:nvSpPr>
        <p:spPr>
          <a:xfrm>
            <a:off x="3690364" y="4382523"/>
            <a:ext cx="48203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 Overview, Model &amp; Solution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red and black logo&#10;&#10;AI-generated content may be incorrect." id="236" name="Google Shape;23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/>
          <p:nvPr>
            <p:ph type="title"/>
          </p:nvPr>
        </p:nvSpPr>
        <p:spPr>
          <a:xfrm>
            <a:off x="479234" y="2985179"/>
            <a:ext cx="45333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</a:rPr>
              <a:t>“Tech &amp; Infrastructure Highlights"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6318174" y="2732183"/>
            <a:ext cx="51504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React, Node, PostgreSQL, AWS, Payment Gateway integration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API-first microservices architecture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Security, compliance, full data ownership</a:t>
            </a:r>
            <a:endParaRPr/>
          </a:p>
        </p:txBody>
      </p:sp>
      <p:cxnSp>
        <p:nvCxnSpPr>
          <p:cNvPr id="346" name="Google Shape;346;p46"/>
          <p:cNvCxnSpPr/>
          <p:nvPr/>
        </p:nvCxnSpPr>
        <p:spPr>
          <a:xfrm>
            <a:off x="5521043" y="1461093"/>
            <a:ext cx="0" cy="3808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descr="A red and black logo&#10;&#10;AI-generated content may be incorrect." id="347" name="Google Shape;34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655506" y="3109119"/>
            <a:ext cx="4423265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</a:rPr>
              <a:t>"Governance &amp; Delivery Process"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6568629" y="2725297"/>
            <a:ext cx="4841913" cy="1297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Weekly sprint updates, monthly reviews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Slack/Zoom communication, escalation path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Monthly milestone review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Escalation &amp; SLA-backed delivery and support</a:t>
            </a:r>
            <a:endParaRPr/>
          </a:p>
        </p:txBody>
      </p:sp>
      <p:cxnSp>
        <p:nvCxnSpPr>
          <p:cNvPr id="354" name="Google Shape;354;p47"/>
          <p:cNvCxnSpPr/>
          <p:nvPr/>
        </p:nvCxnSpPr>
        <p:spPr>
          <a:xfrm>
            <a:off x="5620196" y="1461093"/>
            <a:ext cx="0" cy="380851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A red and black logo&#10;&#10;AI-generated content may be incorrect." id="355" name="Google Shape;35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1085161" y="3131152"/>
            <a:ext cx="3652092" cy="5956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</a:rPr>
              <a:t>“Risk Management &amp; IP"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6769865" y="2727660"/>
            <a:ext cx="4863946" cy="1414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100% IP belongs to client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CI/CD pipelines, disaster recovery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Full disaster recovery &amp; Code back-ups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Follow complete SDLC process in development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48"/>
          <p:cNvCxnSpPr/>
          <p:nvPr/>
        </p:nvCxnSpPr>
        <p:spPr>
          <a:xfrm>
            <a:off x="5565111" y="1461093"/>
            <a:ext cx="0" cy="380851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A red and black logo&#10;&#10;AI-generated content may be incorrect." id="363" name="Google Shape;36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/>
          <p:nvPr>
            <p:ph type="title"/>
          </p:nvPr>
        </p:nvSpPr>
        <p:spPr>
          <a:xfrm>
            <a:off x="347032" y="3114627"/>
            <a:ext cx="5436824" cy="628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C00000"/>
                </a:solidFill>
              </a:rPr>
              <a:t>Why Us – Product + Domain Confidence</a:t>
            </a:r>
            <a:endParaRPr/>
          </a:p>
        </p:txBody>
      </p:sp>
      <p:sp>
        <p:nvSpPr>
          <p:cNvPr id="369" name="Google Shape;369;p49"/>
          <p:cNvSpPr txBox="1"/>
          <p:nvPr>
            <p:ph idx="1" type="body"/>
          </p:nvPr>
        </p:nvSpPr>
        <p:spPr>
          <a:xfrm>
            <a:off x="6366301" y="2347624"/>
            <a:ext cx="5436824" cy="216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Product-led team, not just coders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Experience in building successful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✔"/>
            </a:pPr>
            <a:r>
              <a:rPr lang="en-IN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SaaS Products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Noto Sans Symbols"/>
              <a:buChar char="✔"/>
            </a:pPr>
            <a:r>
              <a:rPr lang="en-IN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Start-Ups Idea to monetization model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Long term commitment and scalable delivery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Strong Governance &amp; Communication Mode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Partial Clients are list: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49"/>
          <p:cNvCxnSpPr/>
          <p:nvPr/>
        </p:nvCxnSpPr>
        <p:spPr>
          <a:xfrm>
            <a:off x="5822525" y="1461093"/>
            <a:ext cx="0" cy="380851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A red and black logo&#10;&#10;AI-generated content may be incorrect." id="371" name="Google Shape;37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GIQC" id="376" name="Google Shape;37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876" y="5409670"/>
            <a:ext cx="2486929" cy="8737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50"/>
          <p:cNvGrpSpPr/>
          <p:nvPr/>
        </p:nvGrpSpPr>
        <p:grpSpPr>
          <a:xfrm>
            <a:off x="881743" y="588122"/>
            <a:ext cx="10582346" cy="5714853"/>
            <a:chOff x="736603" y="733266"/>
            <a:chExt cx="10582346" cy="5714853"/>
          </a:xfrm>
        </p:grpSpPr>
        <p:pic>
          <p:nvPicPr>
            <p:cNvPr descr="EV charging solutions - elektropod" id="378" name="Google Shape;378;p50"/>
            <p:cNvPicPr preferRelativeResize="0"/>
            <p:nvPr/>
          </p:nvPicPr>
          <p:blipFill rotWithShape="1">
            <a:blip r:embed="rId4">
              <a:alphaModFix/>
            </a:blip>
            <a:srcRect b="34812" l="14280" r="14937" t="29492"/>
            <a:stretch/>
          </p:blipFill>
          <p:spPr>
            <a:xfrm>
              <a:off x="736603" y="3694248"/>
              <a:ext cx="3326932" cy="101917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9" name="Google Shape;379;p50"/>
            <p:cNvGrpSpPr/>
            <p:nvPr/>
          </p:nvGrpSpPr>
          <p:grpSpPr>
            <a:xfrm>
              <a:off x="1081262" y="733266"/>
              <a:ext cx="10237687" cy="5714853"/>
              <a:chOff x="1081262" y="733266"/>
              <a:chExt cx="10237687" cy="5714853"/>
            </a:xfrm>
          </p:grpSpPr>
          <p:pic>
            <p:nvPicPr>
              <p:cNvPr id="380" name="Google Shape;380;p5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081262" y="1011435"/>
                <a:ext cx="3807948" cy="79551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Motion Designer at PragerU - United States - Dribbble Design Jobs" id="381" name="Google Shape;381;p5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546668" y="733266"/>
                <a:ext cx="3505243" cy="12911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2" name="Google Shape;382;p50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562428" y="2571554"/>
                <a:ext cx="3028352" cy="49344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unselvise (@counselvise) / X" id="383" name="Google Shape;383;p50"/>
              <p:cNvPicPr preferRelativeResize="0"/>
              <p:nvPr/>
            </p:nvPicPr>
            <p:blipFill rotWithShape="1">
              <a:blip r:embed="rId8">
                <a:alphaModFix/>
              </a:blip>
              <a:srcRect b="29724" l="0" r="0" t="32298"/>
              <a:stretch/>
            </p:blipFill>
            <p:spPr>
              <a:xfrm>
                <a:off x="8139406" y="2059170"/>
                <a:ext cx="3006717" cy="13192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ogin · Tandem Bank" id="384" name="Google Shape;384;p50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3997282" y="3588047"/>
                <a:ext cx="4643011" cy="158941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uxury fashion &amp; independent designers | SSENSE | Big time rush, Big time,  Rush" id="385" name="Google Shape;385;p50"/>
              <p:cNvPicPr preferRelativeResize="0"/>
              <p:nvPr/>
            </p:nvPicPr>
            <p:blipFill rotWithShape="1">
              <a:blip r:embed="rId10">
                <a:alphaModFix/>
              </a:blip>
              <a:srcRect b="18518" l="0" r="0" t="16084"/>
              <a:stretch/>
            </p:blipFill>
            <p:spPr>
              <a:xfrm>
                <a:off x="8640554" y="3413137"/>
                <a:ext cx="2505569" cy="18930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ntractor Services Price Quotation Solution Provider | Path.Pro" id="386" name="Google Shape;386;p50"/>
              <p:cNvPicPr preferRelativeResize="0"/>
              <p:nvPr/>
            </p:nvPicPr>
            <p:blipFill rotWithShape="1">
              <a:blip r:embed="rId11">
                <a:alphaModFix/>
              </a:blip>
              <a:srcRect b="24054" l="5752" r="7398" t="22584"/>
              <a:stretch/>
            </p:blipFill>
            <p:spPr>
              <a:xfrm>
                <a:off x="7966579" y="5437803"/>
                <a:ext cx="3352370" cy="9532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impleCar" id="387" name="Google Shape;387;p50"/>
              <p:cNvPicPr preferRelativeResize="0"/>
              <p:nvPr/>
            </p:nvPicPr>
            <p:blipFill rotWithShape="1">
              <a:blip r:embed="rId12">
                <a:alphaModFix/>
              </a:blip>
              <a:srcRect b="23858" l="0" r="0" t="26361"/>
              <a:stretch/>
            </p:blipFill>
            <p:spPr>
              <a:xfrm>
                <a:off x="4706232" y="2148478"/>
                <a:ext cx="2891814" cy="143956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appital - Custom App Development Firm | LinkedIn" id="388" name="Google Shape;388;p50"/>
              <p:cNvPicPr preferRelativeResize="0"/>
              <p:nvPr/>
            </p:nvPicPr>
            <p:blipFill rotWithShape="1">
              <a:blip r:embed="rId13">
                <a:alphaModFix/>
              </a:blip>
              <a:srcRect b="30292" l="0" r="0" t="29286"/>
              <a:stretch/>
            </p:blipFill>
            <p:spPr>
              <a:xfrm>
                <a:off x="4222246" y="5245010"/>
                <a:ext cx="2976365" cy="12031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descr="A red and black logo&#10;&#10;AI-generated content may be incorrect." id="389" name="Google Shape;389;p5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/>
        </p:nvSpPr>
        <p:spPr>
          <a:xfrm>
            <a:off x="1117601" y="2767280"/>
            <a:ext cx="1031965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“This proposal offers a cost-efficient, scalable product development approach with a trusted dedicated team. It combines predictable pricing, agile execution, and a clear vision for transforming property leasing and investment through technology. It ensures ownership, control, and sustained product growth aligned with your business goals”.</a:t>
            </a:r>
            <a:endParaRPr/>
          </a:p>
        </p:txBody>
      </p:sp>
      <p:pic>
        <p:nvPicPr>
          <p:cNvPr descr="A red and black logo&#10;&#10;AI-generated content may be incorrect." id="395" name="Google Shape;39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>
            <p:ph type="title"/>
          </p:nvPr>
        </p:nvSpPr>
        <p:spPr>
          <a:xfrm>
            <a:off x="1979612" y="2767280"/>
            <a:ext cx="82296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lang="en-IN">
                <a:solidFill>
                  <a:srgbClr val="C00000"/>
                </a:solidFill>
              </a:rPr>
              <a:t>“Let's Start Building"</a:t>
            </a:r>
            <a:endParaRPr>
              <a:solidFill>
                <a:srgbClr val="C00000"/>
              </a:solidFill>
            </a:endParaRPr>
          </a:p>
        </p:txBody>
      </p:sp>
      <p:pic>
        <p:nvPicPr>
          <p:cNvPr descr="A red and black logo&#10;&#10;AI-generated content may be incorrect." id="401" name="Google Shape;40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412035" y="336990"/>
            <a:ext cx="4808862" cy="58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IN" sz="2400">
                <a:solidFill>
                  <a:srgbClr val="C00000"/>
                </a:solidFill>
              </a:rPr>
              <a:t>“The Digital Real Estate Opportunity"</a:t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952569" y="7392184"/>
            <a:ext cx="10283686" cy="2283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Early movers gain advantage through transparency and automation.</a:t>
            </a:r>
            <a:endParaRPr/>
          </a:p>
        </p:txBody>
      </p:sp>
      <p:grpSp>
        <p:nvGrpSpPr>
          <p:cNvPr id="243" name="Google Shape;243;p38"/>
          <p:cNvGrpSpPr/>
          <p:nvPr/>
        </p:nvGrpSpPr>
        <p:grpSpPr>
          <a:xfrm>
            <a:off x="708602" y="1406153"/>
            <a:ext cx="10777795" cy="4510799"/>
            <a:chOff x="287689" y="1290041"/>
            <a:chExt cx="10777795" cy="4510799"/>
          </a:xfrm>
        </p:grpSpPr>
        <p:sp>
          <p:nvSpPr>
            <p:cNvPr id="244" name="Google Shape;244;p38"/>
            <p:cNvSpPr/>
            <p:nvPr/>
          </p:nvSpPr>
          <p:spPr>
            <a:xfrm>
              <a:off x="412035" y="1809759"/>
              <a:ext cx="5041315" cy="2890747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5" name="Google Shape;245;p38"/>
            <p:cNvPicPr preferRelativeResize="0"/>
            <p:nvPr/>
          </p:nvPicPr>
          <p:blipFill rotWithShape="1">
            <a:blip r:embed="rId3">
              <a:alphaModFix/>
            </a:blip>
            <a:srcRect b="12857" l="0" r="0" t="0"/>
            <a:stretch/>
          </p:blipFill>
          <p:spPr>
            <a:xfrm>
              <a:off x="3366230" y="2573182"/>
              <a:ext cx="1712686" cy="1492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38"/>
            <p:cNvPicPr preferRelativeResize="0"/>
            <p:nvPr/>
          </p:nvPicPr>
          <p:blipFill rotWithShape="1">
            <a:blip r:embed="rId4">
              <a:alphaModFix/>
            </a:blip>
            <a:srcRect b="15143" l="0" r="0" t="0"/>
            <a:stretch/>
          </p:blipFill>
          <p:spPr>
            <a:xfrm>
              <a:off x="779311" y="2675856"/>
              <a:ext cx="1601746" cy="13591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38"/>
            <p:cNvSpPr/>
            <p:nvPr/>
          </p:nvSpPr>
          <p:spPr>
            <a:xfrm>
              <a:off x="5134679" y="1290041"/>
              <a:ext cx="2237934" cy="421839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GAP GROUP (@gap4dholera) / X" id="248" name="Google Shape;248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49079" y="4584435"/>
              <a:ext cx="1216405" cy="1216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38"/>
            <p:cNvPicPr preferRelativeResize="0"/>
            <p:nvPr/>
          </p:nvPicPr>
          <p:blipFill rotWithShape="1">
            <a:blip r:embed="rId6">
              <a:alphaModFix/>
            </a:blip>
            <a:srcRect b="14815" l="15105" r="16712" t="0"/>
            <a:stretch/>
          </p:blipFill>
          <p:spPr>
            <a:xfrm>
              <a:off x="7832517" y="1419630"/>
              <a:ext cx="2345154" cy="2929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38"/>
            <p:cNvSpPr txBox="1"/>
            <p:nvPr/>
          </p:nvSpPr>
          <p:spPr>
            <a:xfrm>
              <a:off x="2635128" y="2888348"/>
              <a:ext cx="580288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6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5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8"/>
            <p:cNvSpPr txBox="1"/>
            <p:nvPr/>
          </p:nvSpPr>
          <p:spPr>
            <a:xfrm>
              <a:off x="287689" y="5056568"/>
              <a:ext cx="55071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Gap in fully digital, integrated leading platforms in India</a:t>
              </a:r>
              <a:endParaRPr/>
            </a:p>
          </p:txBody>
        </p:sp>
        <p:sp>
          <p:nvSpPr>
            <p:cNvPr id="252" name="Google Shape;252;p38"/>
            <p:cNvSpPr txBox="1"/>
            <p:nvPr/>
          </p:nvSpPr>
          <p:spPr>
            <a:xfrm>
              <a:off x="7024107" y="5041179"/>
              <a:ext cx="3012259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20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First Mover advantage for		</a:t>
              </a:r>
              <a:endParaRPr/>
            </a:p>
          </p:txBody>
        </p:sp>
      </p:grpSp>
      <p:pic>
        <p:nvPicPr>
          <p:cNvPr descr="A red and black logo&#10;&#10;AI-generated content may be incorrect." id="253" name="Google Shape;253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582746" y="330688"/>
            <a:ext cx="51744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</a:rPr>
              <a:t>“Platform Vision – What We’re Building"</a:t>
            </a:r>
            <a:endParaRPr b="1" sz="2400">
              <a:solidFill>
                <a:srgbClr val="C00000"/>
              </a:solidFill>
            </a:endParaRPr>
          </a:p>
        </p:txBody>
      </p:sp>
      <p:pic>
        <p:nvPicPr>
          <p:cNvPr id="259" name="Google Shape;259;p39"/>
          <p:cNvPicPr preferRelativeResize="0"/>
          <p:nvPr/>
        </p:nvPicPr>
        <p:blipFill rotWithShape="1">
          <a:blip r:embed="rId3">
            <a:alphaModFix/>
          </a:blip>
          <a:srcRect b="13837" l="0" r="0" t="0"/>
          <a:stretch/>
        </p:blipFill>
        <p:spPr>
          <a:xfrm>
            <a:off x="1079563" y="2215516"/>
            <a:ext cx="2090201" cy="19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9"/>
          <p:cNvPicPr preferRelativeResize="0"/>
          <p:nvPr/>
        </p:nvPicPr>
        <p:blipFill rotWithShape="1">
          <a:blip r:embed="rId4">
            <a:alphaModFix/>
          </a:blip>
          <a:srcRect b="17099" l="11176" r="8824" t="4751"/>
          <a:stretch/>
        </p:blipFill>
        <p:spPr>
          <a:xfrm>
            <a:off x="4992536" y="2011785"/>
            <a:ext cx="2090207" cy="2206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9"/>
          <p:cNvPicPr preferRelativeResize="0"/>
          <p:nvPr/>
        </p:nvPicPr>
        <p:blipFill rotWithShape="1">
          <a:blip r:embed="rId5">
            <a:alphaModFix/>
          </a:blip>
          <a:srcRect b="17431" l="7589" r="7513" t="4747"/>
          <a:stretch/>
        </p:blipFill>
        <p:spPr>
          <a:xfrm>
            <a:off x="9063053" y="2245829"/>
            <a:ext cx="1974626" cy="1955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/>
        </p:nvSpPr>
        <p:spPr>
          <a:xfrm>
            <a:off x="396775" y="4725225"/>
            <a:ext cx="3417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Platform for Owner, Tenant &amp; Admin  </a:t>
            </a:r>
            <a:endParaRPr/>
          </a:p>
        </p:txBody>
      </p:sp>
      <p:sp>
        <p:nvSpPr>
          <p:cNvPr id="263" name="Google Shape;263;p39"/>
          <p:cNvSpPr txBox="1"/>
          <p:nvPr/>
        </p:nvSpPr>
        <p:spPr>
          <a:xfrm>
            <a:off x="4748865" y="4733558"/>
            <a:ext cx="288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Web Application </a:t>
            </a:r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8464500" y="4725225"/>
            <a:ext cx="3171729" cy="33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IN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calable, Secure &amp; User-friendly</a:t>
            </a:r>
            <a:endParaRPr/>
          </a:p>
        </p:txBody>
      </p:sp>
      <p:cxnSp>
        <p:nvCxnSpPr>
          <p:cNvPr id="265" name="Google Shape;265;p39"/>
          <p:cNvCxnSpPr/>
          <p:nvPr/>
        </p:nvCxnSpPr>
        <p:spPr>
          <a:xfrm>
            <a:off x="4098293" y="2011713"/>
            <a:ext cx="0" cy="3808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266" name="Google Shape;266;p39"/>
          <p:cNvCxnSpPr/>
          <p:nvPr/>
        </p:nvCxnSpPr>
        <p:spPr>
          <a:xfrm>
            <a:off x="8184143" y="1995334"/>
            <a:ext cx="0" cy="3808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pic>
        <p:nvPicPr>
          <p:cNvPr descr="A red and black logo&#10;&#10;AI-generated content may be incorrect." id="267" name="Google Shape;267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457200" y="289156"/>
            <a:ext cx="4476352" cy="6252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</a:rPr>
              <a:t>“Visualizing the Product"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692675" y="1182925"/>
            <a:ext cx="10827600" cy="510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 b="12204" l="0" r="0" t="0"/>
          <a:stretch/>
        </p:blipFill>
        <p:spPr>
          <a:xfrm>
            <a:off x="1203368" y="2453817"/>
            <a:ext cx="2123312" cy="1864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0"/>
          <p:cNvPicPr preferRelativeResize="0"/>
          <p:nvPr/>
        </p:nvPicPr>
        <p:blipFill rotWithShape="1">
          <a:blip r:embed="rId4">
            <a:alphaModFix/>
          </a:blip>
          <a:srcRect b="17757" l="3671" r="5229" t="2896"/>
          <a:stretch/>
        </p:blipFill>
        <p:spPr>
          <a:xfrm>
            <a:off x="4713120" y="2323530"/>
            <a:ext cx="2504007" cy="2180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0" title="dashboard.png"/>
          <p:cNvPicPr preferRelativeResize="0"/>
          <p:nvPr/>
        </p:nvPicPr>
        <p:blipFill rotWithShape="1">
          <a:blip r:embed="rId5">
            <a:alphaModFix/>
          </a:blip>
          <a:srcRect b="3157" l="0" r="0" t="3157"/>
          <a:stretch/>
        </p:blipFill>
        <p:spPr>
          <a:xfrm>
            <a:off x="8714850" y="2453825"/>
            <a:ext cx="2063150" cy="193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0"/>
          <p:cNvSpPr txBox="1"/>
          <p:nvPr/>
        </p:nvSpPr>
        <p:spPr>
          <a:xfrm>
            <a:off x="1263537" y="1917136"/>
            <a:ext cx="20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Owner Panel</a:t>
            </a:r>
            <a:r>
              <a:rPr b="1"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0"/>
          <p:cNvSpPr txBox="1"/>
          <p:nvPr/>
        </p:nvSpPr>
        <p:spPr>
          <a:xfrm>
            <a:off x="4933552" y="1917136"/>
            <a:ext cx="206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Tenant </a:t>
            </a:r>
            <a:r>
              <a:rPr b="1"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Portal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8917719" y="1902622"/>
            <a:ext cx="15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Admin Panel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1203375" y="4572075"/>
            <a:ext cx="2621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Tracking Dashboard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Rental Statement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Notification &amp; Alerts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AMC Overview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4883537" y="4572075"/>
            <a:ext cx="3157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Home Screen Dashboard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Rent Payment &amp; Download Receipts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Help &amp; Support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8801561" y="4577337"/>
            <a:ext cx="2276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Master Dashboard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 Management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Exit Workflow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AMC Management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40"/>
          <p:cNvCxnSpPr/>
          <p:nvPr/>
        </p:nvCxnSpPr>
        <p:spPr>
          <a:xfrm>
            <a:off x="4123298" y="1935513"/>
            <a:ext cx="0" cy="3808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4" name="Google Shape;284;p40"/>
          <p:cNvCxnSpPr/>
          <p:nvPr/>
        </p:nvCxnSpPr>
        <p:spPr>
          <a:xfrm>
            <a:off x="8092955" y="1978822"/>
            <a:ext cx="0" cy="3808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A red and black logo&#10;&#10;AI-generated content may be incorrect." id="285" name="Google Shape;285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 title="money-banking.png"/>
          <p:cNvPicPr preferRelativeResize="0"/>
          <p:nvPr/>
        </p:nvPicPr>
        <p:blipFill rotWithShape="1">
          <a:blip r:embed="rId3">
            <a:alphaModFix/>
          </a:blip>
          <a:srcRect b="0" l="2125" r="2116" t="0"/>
          <a:stretch/>
        </p:blipFill>
        <p:spPr>
          <a:xfrm>
            <a:off x="2102900" y="2128150"/>
            <a:ext cx="1699276" cy="18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1"/>
          <p:cNvPicPr preferRelativeResize="0"/>
          <p:nvPr/>
        </p:nvPicPr>
        <p:blipFill rotWithShape="1">
          <a:blip r:embed="rId4">
            <a:alphaModFix/>
          </a:blip>
          <a:srcRect b="13186" l="0" r="0" t="0"/>
          <a:stretch/>
        </p:blipFill>
        <p:spPr>
          <a:xfrm>
            <a:off x="7764568" y="2186214"/>
            <a:ext cx="1953452" cy="16963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p41"/>
          <p:cNvCxnSpPr/>
          <p:nvPr/>
        </p:nvCxnSpPr>
        <p:spPr>
          <a:xfrm>
            <a:off x="5789692" y="1611086"/>
            <a:ext cx="4800" cy="376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3" name="Google Shape;293;p41"/>
          <p:cNvSpPr txBox="1"/>
          <p:nvPr/>
        </p:nvSpPr>
        <p:spPr>
          <a:xfrm>
            <a:off x="1978825" y="1604950"/>
            <a:ext cx="159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Budget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7721037" y="1561396"/>
            <a:ext cx="197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Timeline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1"/>
          <p:cNvSpPr/>
          <p:nvPr/>
        </p:nvSpPr>
        <p:spPr>
          <a:xfrm>
            <a:off x="1898650" y="4281350"/>
            <a:ext cx="1755600" cy="60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₹ 60 Lakhs</a:t>
            </a:r>
            <a:endParaRPr b="1" sz="3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7864400" y="4281350"/>
            <a:ext cx="1755600" cy="60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 Months</a:t>
            </a:r>
            <a:endParaRPr b="1" sz="2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red and black logo&#10;&#10;AI-generated content may be incorrect." id="297" name="Google Shape;29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43893" y="258591"/>
            <a:ext cx="919974" cy="9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/>
          <p:nvPr/>
        </p:nvSpPr>
        <p:spPr>
          <a:xfrm>
            <a:off x="196424" y="221497"/>
            <a:ext cx="88440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1"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Budget &amp; Timeline”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424149" y="251245"/>
            <a:ext cx="7563080" cy="594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</a:rPr>
              <a:t>“Our Dedicated Product Team – Your In-House Squad"</a:t>
            </a:r>
            <a:endParaRPr b="1" sz="2400">
              <a:solidFill>
                <a:srgbClr val="C00000"/>
              </a:solidFill>
            </a:endParaRPr>
          </a:p>
        </p:txBody>
      </p:sp>
      <p:grpSp>
        <p:nvGrpSpPr>
          <p:cNvPr id="304" name="Google Shape;304;p42"/>
          <p:cNvGrpSpPr/>
          <p:nvPr/>
        </p:nvGrpSpPr>
        <p:grpSpPr>
          <a:xfrm>
            <a:off x="840225" y="1314689"/>
            <a:ext cx="10571459" cy="4917888"/>
            <a:chOff x="1039924" y="1504423"/>
            <a:chExt cx="10571459" cy="4917888"/>
          </a:xfrm>
        </p:grpSpPr>
        <p:pic>
          <p:nvPicPr>
            <p:cNvPr descr="Avengers Ready for Action Movies Poster" id="305" name="Google Shape;305;p42"/>
            <p:cNvPicPr preferRelativeResize="0"/>
            <p:nvPr/>
          </p:nvPicPr>
          <p:blipFill rotWithShape="1">
            <a:blip r:embed="rId3">
              <a:alphaModFix/>
            </a:blip>
            <a:srcRect b="29101" l="24838" r="26696" t="36464"/>
            <a:stretch/>
          </p:blipFill>
          <p:spPr>
            <a:xfrm>
              <a:off x="1039924" y="2243437"/>
              <a:ext cx="2534691" cy="1800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42"/>
            <p:cNvPicPr preferRelativeResize="0"/>
            <p:nvPr/>
          </p:nvPicPr>
          <p:blipFill rotWithShape="1">
            <a:blip r:embed="rId4">
              <a:alphaModFix/>
            </a:blip>
            <a:srcRect b="15796" l="0" r="0" t="0"/>
            <a:stretch/>
          </p:blipFill>
          <p:spPr>
            <a:xfrm>
              <a:off x="5167084" y="2243437"/>
              <a:ext cx="2148116" cy="18088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42"/>
            <p:cNvPicPr preferRelativeResize="0"/>
            <p:nvPr/>
          </p:nvPicPr>
          <p:blipFill rotWithShape="1">
            <a:blip r:embed="rId5">
              <a:alphaModFix/>
            </a:blip>
            <a:srcRect b="12423" l="0" r="0" t="0"/>
            <a:stretch/>
          </p:blipFill>
          <p:spPr>
            <a:xfrm>
              <a:off x="9022990" y="2201306"/>
              <a:ext cx="2258152" cy="19776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42"/>
            <p:cNvSpPr txBox="1"/>
            <p:nvPr/>
          </p:nvSpPr>
          <p:spPr>
            <a:xfrm>
              <a:off x="1261184" y="1524610"/>
              <a:ext cx="20631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THE DEVENGERS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2"/>
            <p:cNvSpPr txBox="1"/>
            <p:nvPr/>
          </p:nvSpPr>
          <p:spPr>
            <a:xfrm>
              <a:off x="5091868" y="1504423"/>
              <a:ext cx="23829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OUR METHODOLOGY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2"/>
            <p:cNvSpPr txBox="1"/>
            <p:nvPr/>
          </p:nvSpPr>
          <p:spPr>
            <a:xfrm>
              <a:off x="9133160" y="1504423"/>
              <a:ext cx="20631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2"/>
            <p:cNvSpPr txBox="1"/>
            <p:nvPr/>
          </p:nvSpPr>
          <p:spPr>
            <a:xfrm>
              <a:off x="1039924" y="4359811"/>
              <a:ext cx="2434200" cy="20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6-9</a:t>
              </a: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 Members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PM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BA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Backend Devs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Frontend Devs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QA,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Designer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DevOps</a:t>
              </a:r>
              <a:endParaRPr/>
            </a:p>
          </p:txBody>
        </p:sp>
        <p:sp>
          <p:nvSpPr>
            <p:cNvPr id="312" name="Google Shape;312;p42"/>
            <p:cNvSpPr txBox="1"/>
            <p:nvPr/>
          </p:nvSpPr>
          <p:spPr>
            <a:xfrm>
              <a:off x="5053078" y="4354416"/>
              <a:ext cx="2434200" cy="13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Agile Delivery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Bi-weekly Sprints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Frequent Updated 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Continuous integration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2"/>
            <p:cNvSpPr txBox="1"/>
            <p:nvPr/>
          </p:nvSpPr>
          <p:spPr>
            <a:xfrm>
              <a:off x="8824683" y="4354416"/>
              <a:ext cx="2786700" cy="206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SPOC assigned both sides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Calibration Call – 2 Weeks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Updates: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i="0" lang="en-IN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SPRINT Report</a:t>
              </a:r>
              <a:endParaRPr/>
            </a:p>
            <a:p>
              <a:pPr indent="-285750" lvl="1" marL="7429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i="0" lang="en-IN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Roadmap Sync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Noto Sans Symbols"/>
                <a:buChar char="✔"/>
              </a:pPr>
              <a:r>
                <a:rPr lang="en-IN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Complete Control on the process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red and black logo&#10;&#10;AI-generated content may be incorrect." id="314" name="Google Shape;314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type="title"/>
          </p:nvPr>
        </p:nvSpPr>
        <p:spPr>
          <a:xfrm>
            <a:off x="921656" y="2980984"/>
            <a:ext cx="3113314" cy="6107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</a:rPr>
              <a:t>“Why this Strategy?”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320" name="Google Shape;320;p43"/>
          <p:cNvSpPr txBox="1"/>
          <p:nvPr>
            <p:ph idx="1" type="body"/>
          </p:nvPr>
        </p:nvSpPr>
        <p:spPr>
          <a:xfrm>
            <a:off x="5580038" y="2513870"/>
            <a:ext cx="6163925" cy="183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Phased spend = lower risk:</a:t>
            </a: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scalable with results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Flexible Scope Control: </a:t>
            </a: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GAP Group decides pace, not locked in up-front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Perceived value</a:t>
            </a: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 bundled services, no cost spikes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</a:pPr>
            <a:r>
              <a:rPr b="1"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 retains control </a:t>
            </a: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 IP from day one</a:t>
            </a:r>
            <a:endParaRPr/>
          </a:p>
        </p:txBody>
      </p:sp>
      <p:cxnSp>
        <p:nvCxnSpPr>
          <p:cNvPr id="321" name="Google Shape;321;p43"/>
          <p:cNvCxnSpPr/>
          <p:nvPr/>
        </p:nvCxnSpPr>
        <p:spPr>
          <a:xfrm>
            <a:off x="4705792" y="1436697"/>
            <a:ext cx="0" cy="380851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A red and black logo&#10;&#10;AI-generated content may be incorrect." id="322" name="Google Shape;3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4"/>
          <p:cNvSpPr txBox="1"/>
          <p:nvPr>
            <p:ph type="title"/>
          </p:nvPr>
        </p:nvSpPr>
        <p:spPr>
          <a:xfrm>
            <a:off x="433828" y="3006429"/>
            <a:ext cx="4985133" cy="540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</a:rPr>
              <a:t>“What's the Cost of </a:t>
            </a:r>
            <a:r>
              <a:rPr b="1" lang="en-IN" sz="2400" u="sng">
                <a:solidFill>
                  <a:srgbClr val="C00000"/>
                </a:solidFill>
              </a:rPr>
              <a:t>NOT Doing This</a:t>
            </a:r>
            <a:r>
              <a:rPr b="1" lang="en-IN" sz="2400">
                <a:solidFill>
                  <a:srgbClr val="C00000"/>
                </a:solidFill>
              </a:rPr>
              <a:t>?"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6252072" y="1959623"/>
            <a:ext cx="5502925" cy="2520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Delayed launch = lost investor trust and monetization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Missed first-mover advantage in digital leasing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Fragmented DIY path = risk of failure, rework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In-house hiring = ₹2 Cr+ fixed annual cost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</a:pPr>
            <a:r>
              <a:rPr lang="en-IN" sz="1800">
                <a:solidFill>
                  <a:srgbClr val="C00000"/>
                </a:solidFill>
              </a:rPr>
              <a:t>Rebuilding</a:t>
            </a:r>
            <a:r>
              <a:rPr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poor MVP = Brand Damage + Future Cost</a:t>
            </a:r>
            <a:endParaRPr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" name="Google Shape;329;p44"/>
          <p:cNvCxnSpPr/>
          <p:nvPr/>
        </p:nvCxnSpPr>
        <p:spPr>
          <a:xfrm>
            <a:off x="5697313" y="1381221"/>
            <a:ext cx="0" cy="380851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30" name="Google Shape;330;p44"/>
          <p:cNvSpPr txBox="1"/>
          <p:nvPr/>
        </p:nvSpPr>
        <p:spPr>
          <a:xfrm>
            <a:off x="705082" y="5763218"/>
            <a:ext cx="10857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“Our retainer model isn't just cheaper upfront — it's safer, faster, and more outcome-focused in the long run.”</a:t>
            </a:r>
            <a:endParaRPr/>
          </a:p>
        </p:txBody>
      </p:sp>
      <p:pic>
        <p:nvPicPr>
          <p:cNvPr descr="A red and black logo&#10;&#10;AI-generated content may be incorrect." id="331" name="Google Shape;33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908890" y="3158695"/>
            <a:ext cx="4103783" cy="5406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b="1" lang="en-IN" sz="2400">
                <a:solidFill>
                  <a:srgbClr val="C00000"/>
                </a:solidFill>
              </a:rPr>
              <a:t>What You Get Every Month?”</a:t>
            </a:r>
            <a:endParaRPr b="1" sz="2400">
              <a:solidFill>
                <a:srgbClr val="C00000"/>
              </a:solidFill>
            </a:endParaRPr>
          </a:p>
        </p:txBody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6846983" y="2349348"/>
            <a:ext cx="4191918" cy="1936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357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✔"/>
            </a:pPr>
            <a:r>
              <a:rPr lang="en-IN" sz="2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UX designs &amp; stakeholder approvals</a:t>
            </a:r>
            <a:endParaRPr/>
          </a:p>
          <a:p>
            <a:pPr indent="-342900" lvl="0" marL="342900" rtl="0" algn="l">
              <a:spcBef>
                <a:spcPts val="357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✔"/>
            </a:pPr>
            <a:r>
              <a:rPr lang="en-IN" sz="2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Frontend/backend feature drops</a:t>
            </a:r>
            <a:endParaRPr/>
          </a:p>
          <a:p>
            <a:pPr indent="-342900" lvl="0" marL="342900" rtl="0" algn="l">
              <a:spcBef>
                <a:spcPts val="357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✔"/>
            </a:pPr>
            <a:r>
              <a:rPr lang="en-IN" sz="2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Tested releases</a:t>
            </a:r>
            <a:endParaRPr/>
          </a:p>
          <a:p>
            <a:pPr indent="-342900" lvl="0" marL="342900" rtl="0" algn="l">
              <a:spcBef>
                <a:spcPts val="357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✔"/>
            </a:pPr>
            <a:r>
              <a:rPr lang="en-IN" sz="2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Bug fixes, infra monitoring</a:t>
            </a:r>
            <a:endParaRPr/>
          </a:p>
          <a:p>
            <a:pPr indent="-342900" lvl="0" marL="342900" rtl="0" algn="l">
              <a:spcBef>
                <a:spcPts val="357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Noto Sans Symbols"/>
              <a:buChar char="✔"/>
            </a:pPr>
            <a:r>
              <a:rPr lang="en-IN" sz="2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Sprint report + roadmap sync</a:t>
            </a:r>
            <a:endParaRPr/>
          </a:p>
        </p:txBody>
      </p:sp>
      <p:cxnSp>
        <p:nvCxnSpPr>
          <p:cNvPr id="338" name="Google Shape;338;p45"/>
          <p:cNvCxnSpPr/>
          <p:nvPr/>
        </p:nvCxnSpPr>
        <p:spPr>
          <a:xfrm>
            <a:off x="5697313" y="1381221"/>
            <a:ext cx="0" cy="380851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A red and black logo&#10;&#10;AI-generated content may be incorrect." id="339" name="Google Shape;33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5681" y="287108"/>
            <a:ext cx="715427" cy="715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